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notesMasterIdLst>
    <p:notesMasterId r:id="rId75"/>
  </p:notesMasterIdLst>
  <p:sldIdLst>
    <p:sldId id="256" r:id="rId2"/>
    <p:sldId id="389" r:id="rId3"/>
    <p:sldId id="391" r:id="rId4"/>
    <p:sldId id="394" r:id="rId5"/>
    <p:sldId id="382" r:id="rId6"/>
    <p:sldId id="309" r:id="rId7"/>
    <p:sldId id="381" r:id="rId8"/>
    <p:sldId id="405" r:id="rId9"/>
    <p:sldId id="406" r:id="rId10"/>
    <p:sldId id="407" r:id="rId11"/>
    <p:sldId id="408" r:id="rId12"/>
    <p:sldId id="409" r:id="rId13"/>
    <p:sldId id="410" r:id="rId14"/>
    <p:sldId id="411" r:id="rId15"/>
    <p:sldId id="412" r:id="rId16"/>
    <p:sldId id="413" r:id="rId17"/>
    <p:sldId id="414" r:id="rId18"/>
    <p:sldId id="415" r:id="rId19"/>
    <p:sldId id="314" r:id="rId20"/>
    <p:sldId id="316" r:id="rId21"/>
    <p:sldId id="364" r:id="rId22"/>
    <p:sldId id="365" r:id="rId23"/>
    <p:sldId id="366" r:id="rId24"/>
    <p:sldId id="369" r:id="rId25"/>
    <p:sldId id="374" r:id="rId26"/>
    <p:sldId id="378" r:id="rId27"/>
    <p:sldId id="371" r:id="rId28"/>
    <p:sldId id="372" r:id="rId29"/>
    <p:sldId id="373" r:id="rId30"/>
    <p:sldId id="377" r:id="rId31"/>
    <p:sldId id="341" r:id="rId32"/>
    <p:sldId id="315" r:id="rId33"/>
    <p:sldId id="383" r:id="rId34"/>
    <p:sldId id="317" r:id="rId35"/>
    <p:sldId id="347" r:id="rId36"/>
    <p:sldId id="348" r:id="rId37"/>
    <p:sldId id="379" r:id="rId38"/>
    <p:sldId id="353" r:id="rId39"/>
    <p:sldId id="321" r:id="rId40"/>
    <p:sldId id="350" r:id="rId41"/>
    <p:sldId id="355" r:id="rId42"/>
    <p:sldId id="356" r:id="rId43"/>
    <p:sldId id="351" r:id="rId44"/>
    <p:sldId id="349" r:id="rId45"/>
    <p:sldId id="421" r:id="rId46"/>
    <p:sldId id="354" r:id="rId47"/>
    <p:sldId id="399" r:id="rId48"/>
    <p:sldId id="397" r:id="rId49"/>
    <p:sldId id="400" r:id="rId50"/>
    <p:sldId id="401" r:id="rId51"/>
    <p:sldId id="388" r:id="rId52"/>
    <p:sldId id="387" r:id="rId53"/>
    <p:sldId id="358" r:id="rId54"/>
    <p:sldId id="322" r:id="rId55"/>
    <p:sldId id="359" r:id="rId56"/>
    <p:sldId id="422" r:id="rId57"/>
    <p:sldId id="370" r:id="rId58"/>
    <p:sldId id="395" r:id="rId59"/>
    <p:sldId id="404" r:id="rId60"/>
    <p:sldId id="403" r:id="rId61"/>
    <p:sldId id="384" r:id="rId62"/>
    <p:sldId id="333" r:id="rId63"/>
    <p:sldId id="416" r:id="rId64"/>
    <p:sldId id="417" r:id="rId65"/>
    <p:sldId id="418" r:id="rId66"/>
    <p:sldId id="423" r:id="rId67"/>
    <p:sldId id="360" r:id="rId68"/>
    <p:sldId id="361" r:id="rId69"/>
    <p:sldId id="362" r:id="rId70"/>
    <p:sldId id="385" r:id="rId71"/>
    <p:sldId id="335" r:id="rId72"/>
    <p:sldId id="393" r:id="rId73"/>
    <p:sldId id="336" r:id="rId74"/>
  </p:sldIdLst>
  <p:sldSz cx="9144000" cy="6858000" type="screen4x3"/>
  <p:notesSz cx="6735763" cy="9866313"/>
  <p:defaultTextStyle>
    <a:defPPr>
      <a:defRPr lang="fr-F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993300"/>
    <a:srgbClr val="0000FF"/>
    <a:srgbClr val="D31D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65" autoAdjust="0"/>
    <p:restoredTop sz="94660"/>
  </p:normalViewPr>
  <p:slideViewPr>
    <p:cSldViewPr>
      <p:cViewPr varScale="1">
        <p:scale>
          <a:sx n="70" d="100"/>
          <a:sy n="70" d="100"/>
        </p:scale>
        <p:origin x="167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19413" cy="493713"/>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fr-FR"/>
          </a:p>
        </p:txBody>
      </p:sp>
      <p:sp>
        <p:nvSpPr>
          <p:cNvPr id="3" name="Espace réservé de la date 2"/>
          <p:cNvSpPr>
            <a:spLocks noGrp="1"/>
          </p:cNvSpPr>
          <p:nvPr>
            <p:ph type="dt" idx="1"/>
          </p:nvPr>
        </p:nvSpPr>
        <p:spPr>
          <a:xfrm>
            <a:off x="3814763" y="0"/>
            <a:ext cx="2919412" cy="493713"/>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AB0B1A83-C316-4DAA-AD47-A7B83D1EAECF}" type="datetimeFigureOut">
              <a:rPr lang="fr-FR"/>
              <a:pPr>
                <a:defRPr/>
              </a:pPr>
              <a:t>01/09/2021</a:t>
            </a:fld>
            <a:endParaRPr lang="fr-FR" dirty="0"/>
          </a:p>
        </p:txBody>
      </p:sp>
      <p:sp>
        <p:nvSpPr>
          <p:cNvPr id="4" name="Espace réservé de l'image des diapositives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pPr lvl="0"/>
            <a:endParaRPr lang="fr-FR" noProof="0" dirty="0"/>
          </a:p>
        </p:txBody>
      </p:sp>
      <p:sp>
        <p:nvSpPr>
          <p:cNvPr id="5" name="Espace réservé des commentaires 4"/>
          <p:cNvSpPr>
            <a:spLocks noGrp="1"/>
          </p:cNvSpPr>
          <p:nvPr>
            <p:ph type="body" sz="quarter" idx="3"/>
          </p:nvPr>
        </p:nvSpPr>
        <p:spPr>
          <a:xfrm>
            <a:off x="673100" y="4686300"/>
            <a:ext cx="5389563" cy="4440238"/>
          </a:xfrm>
          <a:prstGeom prst="rect">
            <a:avLst/>
          </a:prstGeom>
        </p:spPr>
        <p:txBody>
          <a:bodyPr vert="horz" lIns="91440" tIns="45720" rIns="91440" bIns="45720" rtlCol="0">
            <a:normAutofit/>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FR" noProof="0"/>
          </a:p>
        </p:txBody>
      </p:sp>
      <p:sp>
        <p:nvSpPr>
          <p:cNvPr id="6" name="Espace réservé du pied de page 5"/>
          <p:cNvSpPr>
            <a:spLocks noGrp="1"/>
          </p:cNvSpPr>
          <p:nvPr>
            <p:ph type="ftr" sz="quarter" idx="4"/>
          </p:nvPr>
        </p:nvSpPr>
        <p:spPr>
          <a:xfrm>
            <a:off x="0" y="9371013"/>
            <a:ext cx="2919413" cy="493712"/>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fr-FR"/>
          </a:p>
        </p:txBody>
      </p:sp>
      <p:sp>
        <p:nvSpPr>
          <p:cNvPr id="7" name="Espace réservé du numéro de diapositive 6"/>
          <p:cNvSpPr>
            <a:spLocks noGrp="1"/>
          </p:cNvSpPr>
          <p:nvPr>
            <p:ph type="sldNum" sz="quarter" idx="5"/>
          </p:nvPr>
        </p:nvSpPr>
        <p:spPr>
          <a:xfrm>
            <a:off x="3814763" y="9371013"/>
            <a:ext cx="2919412" cy="493712"/>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DB9487F4-39D4-41F4-B0E8-6F73E5395E6A}" type="slidenum">
              <a:rPr lang="fr-FR" altLang="fr-FR"/>
              <a:pPr>
                <a:defRPr/>
              </a:pPr>
              <a:t>‹N°›</a:t>
            </a:fld>
            <a:endParaRPr lang="fr-FR" altLang="fr-FR" dirty="0"/>
          </a:p>
        </p:txBody>
      </p:sp>
    </p:spTree>
    <p:extLst>
      <p:ext uri="{BB962C8B-B14F-4D97-AF65-F5344CB8AC3E}">
        <p14:creationId xmlns:p14="http://schemas.microsoft.com/office/powerpoint/2010/main" val="28753298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ltLang="fr-FR" smtClean="0"/>
          </a:p>
        </p:txBody>
      </p:sp>
      <p:sp>
        <p:nvSpPr>
          <p:cNvPr id="4100"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2EEDCD3-0F18-4C2A-A94F-89D5FB661E0C}" type="slidenum">
              <a:rPr lang="fr-FR" altLang="fr-FR" smtClean="0">
                <a:latin typeface="Calibri" panose="020F0502020204030204" pitchFamily="34" charset="0"/>
              </a:rPr>
              <a:pPr/>
              <a:t>1</a:t>
            </a:fld>
            <a:endParaRPr lang="fr-FR" altLang="fr-FR" smtClean="0">
              <a:latin typeface="Calibri" panose="020F0502020204030204" pitchFamily="34" charset="0"/>
            </a:endParaRPr>
          </a:p>
        </p:txBody>
      </p:sp>
    </p:spTree>
    <p:extLst>
      <p:ext uri="{BB962C8B-B14F-4D97-AF65-F5344CB8AC3E}">
        <p14:creationId xmlns:p14="http://schemas.microsoft.com/office/powerpoint/2010/main" val="2436064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ltLang="fr-FR" smtClean="0"/>
          </a:p>
        </p:txBody>
      </p:sp>
      <p:sp>
        <p:nvSpPr>
          <p:cNvPr id="614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E7E2742-1B7A-45DA-9DF7-C33CB1216BF2}" type="slidenum">
              <a:rPr lang="fr-FR" altLang="fr-FR" smtClean="0">
                <a:latin typeface="Calibri" panose="020F0502020204030204" pitchFamily="34" charset="0"/>
              </a:rPr>
              <a:pPr/>
              <a:t>2</a:t>
            </a:fld>
            <a:endParaRPr lang="fr-FR" altLang="fr-FR" smtClean="0">
              <a:latin typeface="Calibri" panose="020F0502020204030204" pitchFamily="34" charset="0"/>
            </a:endParaRPr>
          </a:p>
        </p:txBody>
      </p:sp>
    </p:spTree>
    <p:extLst>
      <p:ext uri="{BB962C8B-B14F-4D97-AF65-F5344CB8AC3E}">
        <p14:creationId xmlns:p14="http://schemas.microsoft.com/office/powerpoint/2010/main" val="1173644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ltLang="fr-FR" smtClean="0"/>
          </a:p>
        </p:txBody>
      </p:sp>
      <p:sp>
        <p:nvSpPr>
          <p:cNvPr id="819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13D3E24-D409-47A4-989E-92C8055B083B}" type="slidenum">
              <a:rPr lang="fr-FR" altLang="fr-FR" smtClean="0">
                <a:latin typeface="Calibri" panose="020F0502020204030204" pitchFamily="34" charset="0"/>
              </a:rPr>
              <a:pPr/>
              <a:t>3</a:t>
            </a:fld>
            <a:endParaRPr lang="fr-FR" altLang="fr-FR" smtClean="0">
              <a:latin typeface="Calibri" panose="020F0502020204030204" pitchFamily="34" charset="0"/>
            </a:endParaRPr>
          </a:p>
        </p:txBody>
      </p:sp>
    </p:spTree>
    <p:extLst>
      <p:ext uri="{BB962C8B-B14F-4D97-AF65-F5344CB8AC3E}">
        <p14:creationId xmlns:p14="http://schemas.microsoft.com/office/powerpoint/2010/main" val="444277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ltLang="fr-FR" smtClean="0"/>
          </a:p>
        </p:txBody>
      </p:sp>
      <p:sp>
        <p:nvSpPr>
          <p:cNvPr id="1024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4EC7C93-725D-402B-973B-5A8FA20E317D}" type="slidenum">
              <a:rPr lang="fr-FR" altLang="fr-FR" smtClean="0">
                <a:latin typeface="Calibri" panose="020F0502020204030204" pitchFamily="34" charset="0"/>
              </a:rPr>
              <a:pPr/>
              <a:t>4</a:t>
            </a:fld>
            <a:endParaRPr lang="fr-FR" altLang="fr-FR" smtClean="0">
              <a:latin typeface="Calibri" panose="020F0502020204030204" pitchFamily="34" charset="0"/>
            </a:endParaRPr>
          </a:p>
        </p:txBody>
      </p:sp>
    </p:spTree>
    <p:extLst>
      <p:ext uri="{BB962C8B-B14F-4D97-AF65-F5344CB8AC3E}">
        <p14:creationId xmlns:p14="http://schemas.microsoft.com/office/powerpoint/2010/main" val="3175188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ltLang="fr-FR" smtClean="0"/>
          </a:p>
        </p:txBody>
      </p:sp>
      <p:sp>
        <p:nvSpPr>
          <p:cNvPr id="12292"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A09BAD7-4AB3-436A-8DBE-35A4294E5007}" type="slidenum">
              <a:rPr lang="fr-FR" altLang="fr-FR" smtClean="0">
                <a:latin typeface="Calibri" panose="020F0502020204030204" pitchFamily="34" charset="0"/>
              </a:rPr>
              <a:pPr/>
              <a:t>5</a:t>
            </a:fld>
            <a:endParaRPr lang="fr-FR" altLang="fr-FR" smtClean="0">
              <a:latin typeface="Calibri" panose="020F0502020204030204" pitchFamily="34" charset="0"/>
            </a:endParaRPr>
          </a:p>
        </p:txBody>
      </p:sp>
    </p:spTree>
    <p:extLst>
      <p:ext uri="{BB962C8B-B14F-4D97-AF65-F5344CB8AC3E}">
        <p14:creationId xmlns:p14="http://schemas.microsoft.com/office/powerpoint/2010/main" val="1795033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143000" y="1122363"/>
            <a:ext cx="6858000" cy="2387600"/>
          </a:xfrm>
        </p:spPr>
        <p:txBody>
          <a:bodyPr anchor="b"/>
          <a:lstStyle>
            <a:lvl1pPr algn="ctr">
              <a:defRPr sz="4500"/>
            </a:lvl1pPr>
          </a:lstStyle>
          <a:p>
            <a:r>
              <a:rPr lang="fr-FR" smtClean="0"/>
              <a:t>Modifiez le style du titre</a:t>
            </a:r>
            <a:endParaRPr lang="fr-FR"/>
          </a:p>
        </p:txBody>
      </p:sp>
      <p:sp>
        <p:nvSpPr>
          <p:cNvPr id="3" name="Sous-titr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lvl1pPr>
              <a:defRPr/>
            </a:lvl1pPr>
          </a:lstStyle>
          <a:p>
            <a:pPr>
              <a:defRPr/>
            </a:pPr>
            <a:fld id="{185FABDE-A3DB-45DB-B9C4-829E6E38F502}" type="datetime1">
              <a:rPr lang="fr-FR"/>
              <a:pPr>
                <a:defRPr/>
              </a:pPr>
              <a:t>01/09/2021</a:t>
            </a:fld>
            <a:endParaRPr lang="fr-FR" dirty="0"/>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7FFE84C7-5737-40F9-9AAA-BD039F0876F3}" type="slidenum">
              <a:rPr lang="fr-FR" altLang="fr-FR"/>
              <a:pPr>
                <a:defRPr/>
              </a:pPr>
              <a:t>‹N°›</a:t>
            </a:fld>
            <a:endParaRPr lang="fr-FR" altLang="fr-FR" dirty="0"/>
          </a:p>
        </p:txBody>
      </p:sp>
    </p:spTree>
    <p:extLst>
      <p:ext uri="{BB962C8B-B14F-4D97-AF65-F5344CB8AC3E}">
        <p14:creationId xmlns:p14="http://schemas.microsoft.com/office/powerpoint/2010/main" val="3093987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pPr>
              <a:defRPr/>
            </a:pPr>
            <a:fld id="{02BD716E-8938-47AD-874B-9EE8D833FDB9}" type="datetime1">
              <a:rPr lang="fr-FR"/>
              <a:pPr>
                <a:defRPr/>
              </a:pPr>
              <a:t>01/09/2021</a:t>
            </a:fld>
            <a:endParaRPr lang="fr-FR" dirty="0"/>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2B55FEEC-5D8C-458B-B3CE-697BE2733EC5}" type="slidenum">
              <a:rPr lang="fr-FR" altLang="fr-FR"/>
              <a:pPr>
                <a:defRPr/>
              </a:pPr>
              <a:t>‹N°›</a:t>
            </a:fld>
            <a:endParaRPr lang="fr-FR" altLang="fr-FR" dirty="0"/>
          </a:p>
        </p:txBody>
      </p:sp>
    </p:spTree>
    <p:extLst>
      <p:ext uri="{BB962C8B-B14F-4D97-AF65-F5344CB8AC3E}">
        <p14:creationId xmlns:p14="http://schemas.microsoft.com/office/powerpoint/2010/main" val="2723911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43675" y="365125"/>
            <a:ext cx="1971675"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628650" y="365125"/>
            <a:ext cx="5800725"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pPr>
              <a:defRPr/>
            </a:pPr>
            <a:fld id="{B134C9AA-A2BE-4E2A-B335-C828988721E6}" type="datetime1">
              <a:rPr lang="fr-FR"/>
              <a:pPr>
                <a:defRPr/>
              </a:pPr>
              <a:t>01/09/2021</a:t>
            </a:fld>
            <a:endParaRPr lang="fr-FR" dirty="0"/>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39182F95-E1B5-43F4-A8A6-1FD8709F23E0}" type="slidenum">
              <a:rPr lang="fr-FR" altLang="fr-FR"/>
              <a:pPr>
                <a:defRPr/>
              </a:pPr>
              <a:t>‹N°›</a:t>
            </a:fld>
            <a:endParaRPr lang="fr-FR" altLang="fr-FR" dirty="0"/>
          </a:p>
        </p:txBody>
      </p:sp>
    </p:spTree>
    <p:extLst>
      <p:ext uri="{BB962C8B-B14F-4D97-AF65-F5344CB8AC3E}">
        <p14:creationId xmlns:p14="http://schemas.microsoft.com/office/powerpoint/2010/main" val="3173150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pPr>
              <a:defRPr/>
            </a:pPr>
            <a:fld id="{7A80A3BD-2853-49C1-925F-74B1178639B7}" type="datetime1">
              <a:rPr lang="fr-FR"/>
              <a:pPr>
                <a:defRPr/>
              </a:pPr>
              <a:t>01/09/2021</a:t>
            </a:fld>
            <a:endParaRPr lang="fr-FR" dirty="0"/>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6D813DC1-6453-4882-A71F-F448DB088A63}" type="slidenum">
              <a:rPr lang="fr-FR" altLang="fr-FR"/>
              <a:pPr>
                <a:defRPr/>
              </a:pPr>
              <a:t>‹N°›</a:t>
            </a:fld>
            <a:endParaRPr lang="fr-FR" altLang="fr-FR" dirty="0"/>
          </a:p>
        </p:txBody>
      </p:sp>
    </p:spTree>
    <p:extLst>
      <p:ext uri="{BB962C8B-B14F-4D97-AF65-F5344CB8AC3E}">
        <p14:creationId xmlns:p14="http://schemas.microsoft.com/office/powerpoint/2010/main" val="3432033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623888" y="1709739"/>
            <a:ext cx="7886700" cy="2852737"/>
          </a:xfrm>
        </p:spPr>
        <p:txBody>
          <a:bodyPr anchor="b"/>
          <a:lstStyle>
            <a:lvl1pPr>
              <a:defRPr sz="4500"/>
            </a:lvl1pPr>
          </a:lstStyle>
          <a:p>
            <a:r>
              <a:rPr lang="fr-FR" smtClean="0"/>
              <a:t>Modifiez le style du titre</a:t>
            </a:r>
            <a:endParaRPr lang="fr-FR"/>
          </a:p>
        </p:txBody>
      </p:sp>
      <p:sp>
        <p:nvSpPr>
          <p:cNvPr id="3" name="Espace réservé du texte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lvl1pPr>
              <a:defRPr/>
            </a:lvl1pPr>
          </a:lstStyle>
          <a:p>
            <a:pPr>
              <a:defRPr/>
            </a:pPr>
            <a:fld id="{6E5D9E4A-F70A-4715-962B-F09FD82C3DE6}" type="datetime1">
              <a:rPr lang="fr-FR"/>
              <a:pPr>
                <a:defRPr/>
              </a:pPr>
              <a:t>01/09/2021</a:t>
            </a:fld>
            <a:endParaRPr lang="fr-FR" dirty="0"/>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3CD2CDE5-FD4C-4220-8F75-3D70A3CEC974}" type="slidenum">
              <a:rPr lang="fr-FR" altLang="fr-FR"/>
              <a:pPr>
                <a:defRPr/>
              </a:pPr>
              <a:t>‹N°›</a:t>
            </a:fld>
            <a:endParaRPr lang="fr-FR" altLang="fr-FR" dirty="0"/>
          </a:p>
        </p:txBody>
      </p:sp>
    </p:spTree>
    <p:extLst>
      <p:ext uri="{BB962C8B-B14F-4D97-AF65-F5344CB8AC3E}">
        <p14:creationId xmlns:p14="http://schemas.microsoft.com/office/powerpoint/2010/main" val="1708125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628650" y="1825625"/>
            <a:ext cx="38862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29150" y="1825625"/>
            <a:ext cx="38862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3"/>
          <p:cNvSpPr>
            <a:spLocks noGrp="1"/>
          </p:cNvSpPr>
          <p:nvPr>
            <p:ph type="dt" sz="half" idx="10"/>
          </p:nvPr>
        </p:nvSpPr>
        <p:spPr/>
        <p:txBody>
          <a:bodyPr/>
          <a:lstStyle>
            <a:lvl1pPr>
              <a:defRPr/>
            </a:lvl1pPr>
          </a:lstStyle>
          <a:p>
            <a:pPr>
              <a:defRPr/>
            </a:pPr>
            <a:fld id="{27EA4124-E72D-4C5B-80B2-EE09E4E82045}" type="datetime1">
              <a:rPr lang="fr-FR"/>
              <a:pPr>
                <a:defRPr/>
              </a:pPr>
              <a:t>01/09/2021</a:t>
            </a:fld>
            <a:endParaRPr lang="fr-FR" dirty="0"/>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84B6E23D-D55C-49C5-84FF-814D8F86988A}" type="slidenum">
              <a:rPr lang="fr-FR" altLang="fr-FR"/>
              <a:pPr>
                <a:defRPr/>
              </a:pPr>
              <a:t>‹N°›</a:t>
            </a:fld>
            <a:endParaRPr lang="fr-FR" altLang="fr-FR" dirty="0"/>
          </a:p>
        </p:txBody>
      </p:sp>
    </p:spTree>
    <p:extLst>
      <p:ext uri="{BB962C8B-B14F-4D97-AF65-F5344CB8AC3E}">
        <p14:creationId xmlns:p14="http://schemas.microsoft.com/office/powerpoint/2010/main" val="3676666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29841" y="365126"/>
            <a:ext cx="78867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Modifiez les styles du texte du masque</a:t>
            </a:r>
          </a:p>
        </p:txBody>
      </p:sp>
      <p:sp>
        <p:nvSpPr>
          <p:cNvPr id="4" name="Espace réservé du contenu 3"/>
          <p:cNvSpPr>
            <a:spLocks noGrp="1"/>
          </p:cNvSpPr>
          <p:nvPr>
            <p:ph sz="half" idx="2"/>
          </p:nvPr>
        </p:nvSpPr>
        <p:spPr>
          <a:xfrm>
            <a:off x="629842" y="2505075"/>
            <a:ext cx="3868340"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Modifiez les styles du texte du masque</a:t>
            </a:r>
          </a:p>
        </p:txBody>
      </p:sp>
      <p:sp>
        <p:nvSpPr>
          <p:cNvPr id="6" name="Espace réservé du contenu 5"/>
          <p:cNvSpPr>
            <a:spLocks noGrp="1"/>
          </p:cNvSpPr>
          <p:nvPr>
            <p:ph sz="quarter" idx="4"/>
          </p:nvPr>
        </p:nvSpPr>
        <p:spPr>
          <a:xfrm>
            <a:off x="4629150" y="2505075"/>
            <a:ext cx="3887391"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3"/>
          <p:cNvSpPr>
            <a:spLocks noGrp="1"/>
          </p:cNvSpPr>
          <p:nvPr>
            <p:ph type="dt" sz="half" idx="10"/>
          </p:nvPr>
        </p:nvSpPr>
        <p:spPr/>
        <p:txBody>
          <a:bodyPr/>
          <a:lstStyle>
            <a:lvl1pPr>
              <a:defRPr/>
            </a:lvl1pPr>
          </a:lstStyle>
          <a:p>
            <a:pPr>
              <a:defRPr/>
            </a:pPr>
            <a:fld id="{84A60808-B9EC-498E-A73A-8B10B7BC33A3}" type="datetime1">
              <a:rPr lang="fr-FR"/>
              <a:pPr>
                <a:defRPr/>
              </a:pPr>
              <a:t>01/09/2021</a:t>
            </a:fld>
            <a:endParaRPr lang="fr-FR" dirty="0"/>
          </a:p>
        </p:txBody>
      </p:sp>
      <p:sp>
        <p:nvSpPr>
          <p:cNvPr id="8" name="Espace réservé du pied de page 4"/>
          <p:cNvSpPr>
            <a:spLocks noGrp="1"/>
          </p:cNvSpPr>
          <p:nvPr>
            <p:ph type="ftr" sz="quarter" idx="11"/>
          </p:nvPr>
        </p:nvSpPr>
        <p:spPr/>
        <p:txBody>
          <a:bodyPr/>
          <a:lstStyle>
            <a:lvl1pPr>
              <a:defRPr/>
            </a:lvl1pPr>
          </a:lstStyle>
          <a:p>
            <a:pPr>
              <a:defRPr/>
            </a:pPr>
            <a:endParaRPr lang="fr-FR"/>
          </a:p>
        </p:txBody>
      </p:sp>
      <p:sp>
        <p:nvSpPr>
          <p:cNvPr id="9" name="Espace réservé du numéro de diapositive 5"/>
          <p:cNvSpPr>
            <a:spLocks noGrp="1"/>
          </p:cNvSpPr>
          <p:nvPr>
            <p:ph type="sldNum" sz="quarter" idx="12"/>
          </p:nvPr>
        </p:nvSpPr>
        <p:spPr/>
        <p:txBody>
          <a:bodyPr/>
          <a:lstStyle>
            <a:lvl1pPr>
              <a:defRPr/>
            </a:lvl1pPr>
          </a:lstStyle>
          <a:p>
            <a:pPr>
              <a:defRPr/>
            </a:pPr>
            <a:fld id="{7A5D658E-D191-438F-81D7-2828D17C2892}" type="slidenum">
              <a:rPr lang="fr-FR" altLang="fr-FR"/>
              <a:pPr>
                <a:defRPr/>
              </a:pPr>
              <a:t>‹N°›</a:t>
            </a:fld>
            <a:endParaRPr lang="fr-FR" altLang="fr-FR" dirty="0"/>
          </a:p>
        </p:txBody>
      </p:sp>
    </p:spTree>
    <p:extLst>
      <p:ext uri="{BB962C8B-B14F-4D97-AF65-F5344CB8AC3E}">
        <p14:creationId xmlns:p14="http://schemas.microsoft.com/office/powerpoint/2010/main" val="308265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3"/>
          <p:cNvSpPr>
            <a:spLocks noGrp="1"/>
          </p:cNvSpPr>
          <p:nvPr>
            <p:ph type="dt" sz="half" idx="10"/>
          </p:nvPr>
        </p:nvSpPr>
        <p:spPr/>
        <p:txBody>
          <a:bodyPr/>
          <a:lstStyle>
            <a:lvl1pPr>
              <a:defRPr/>
            </a:lvl1pPr>
          </a:lstStyle>
          <a:p>
            <a:pPr>
              <a:defRPr/>
            </a:pPr>
            <a:fld id="{290B7BFE-E601-4E3C-912D-F0A86BA17217}" type="datetime1">
              <a:rPr lang="fr-FR"/>
              <a:pPr>
                <a:defRPr/>
              </a:pPr>
              <a:t>01/09/2021</a:t>
            </a:fld>
            <a:endParaRPr lang="fr-FR" dirty="0"/>
          </a:p>
        </p:txBody>
      </p:sp>
      <p:sp>
        <p:nvSpPr>
          <p:cNvPr id="4" name="Espace réservé du pied de page 4"/>
          <p:cNvSpPr>
            <a:spLocks noGrp="1"/>
          </p:cNvSpPr>
          <p:nvPr>
            <p:ph type="ftr" sz="quarter" idx="11"/>
          </p:nvPr>
        </p:nvSpPr>
        <p:spPr/>
        <p:txBody>
          <a:bodyPr/>
          <a:lstStyle>
            <a:lvl1pPr>
              <a:defRPr/>
            </a:lvl1pPr>
          </a:lstStyle>
          <a:p>
            <a:pPr>
              <a:defRPr/>
            </a:pPr>
            <a:endParaRPr lang="fr-FR"/>
          </a:p>
        </p:txBody>
      </p:sp>
      <p:sp>
        <p:nvSpPr>
          <p:cNvPr id="5" name="Espace réservé du numéro de diapositive 5"/>
          <p:cNvSpPr>
            <a:spLocks noGrp="1"/>
          </p:cNvSpPr>
          <p:nvPr>
            <p:ph type="sldNum" sz="quarter" idx="12"/>
          </p:nvPr>
        </p:nvSpPr>
        <p:spPr/>
        <p:txBody>
          <a:bodyPr/>
          <a:lstStyle>
            <a:lvl1pPr>
              <a:defRPr/>
            </a:lvl1pPr>
          </a:lstStyle>
          <a:p>
            <a:pPr>
              <a:defRPr/>
            </a:pPr>
            <a:fld id="{0B9781D1-0523-4BA0-AE50-A19CCBC82F55}" type="slidenum">
              <a:rPr lang="fr-FR" altLang="fr-FR"/>
              <a:pPr>
                <a:defRPr/>
              </a:pPr>
              <a:t>‹N°›</a:t>
            </a:fld>
            <a:endParaRPr lang="fr-FR" altLang="fr-FR" dirty="0"/>
          </a:p>
        </p:txBody>
      </p:sp>
    </p:spTree>
    <p:extLst>
      <p:ext uri="{BB962C8B-B14F-4D97-AF65-F5344CB8AC3E}">
        <p14:creationId xmlns:p14="http://schemas.microsoft.com/office/powerpoint/2010/main" val="1093097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1DD8510F-83B8-404E-9D82-9C96C064A1A4}" type="datetime1">
              <a:rPr lang="fr-FR"/>
              <a:pPr>
                <a:defRPr/>
              </a:pPr>
              <a:t>01/09/2021</a:t>
            </a:fld>
            <a:endParaRPr lang="fr-FR" dirty="0"/>
          </a:p>
        </p:txBody>
      </p:sp>
      <p:sp>
        <p:nvSpPr>
          <p:cNvPr id="3" name="Espace réservé du pied de page 4"/>
          <p:cNvSpPr>
            <a:spLocks noGrp="1"/>
          </p:cNvSpPr>
          <p:nvPr>
            <p:ph type="ftr" sz="quarter" idx="11"/>
          </p:nvPr>
        </p:nvSpPr>
        <p:spPr/>
        <p:txBody>
          <a:bodyPr/>
          <a:lstStyle>
            <a:lvl1pPr>
              <a:defRPr/>
            </a:lvl1pPr>
          </a:lstStyle>
          <a:p>
            <a:pPr>
              <a:defRPr/>
            </a:pPr>
            <a:endParaRPr lang="fr-FR"/>
          </a:p>
        </p:txBody>
      </p:sp>
      <p:sp>
        <p:nvSpPr>
          <p:cNvPr id="4" name="Espace réservé du numéro de diapositive 5"/>
          <p:cNvSpPr>
            <a:spLocks noGrp="1"/>
          </p:cNvSpPr>
          <p:nvPr>
            <p:ph type="sldNum" sz="quarter" idx="12"/>
          </p:nvPr>
        </p:nvSpPr>
        <p:spPr/>
        <p:txBody>
          <a:bodyPr/>
          <a:lstStyle>
            <a:lvl1pPr>
              <a:defRPr/>
            </a:lvl1pPr>
          </a:lstStyle>
          <a:p>
            <a:pPr>
              <a:defRPr/>
            </a:pPr>
            <a:fld id="{CB1774B0-F34C-41E8-BE56-3A913E398BA0}" type="slidenum">
              <a:rPr lang="fr-FR" altLang="fr-FR"/>
              <a:pPr>
                <a:defRPr/>
              </a:pPr>
              <a:t>‹N°›</a:t>
            </a:fld>
            <a:endParaRPr lang="fr-FR" altLang="fr-FR" dirty="0"/>
          </a:p>
        </p:txBody>
      </p:sp>
    </p:spTree>
    <p:extLst>
      <p:ext uri="{BB962C8B-B14F-4D97-AF65-F5344CB8AC3E}">
        <p14:creationId xmlns:p14="http://schemas.microsoft.com/office/powerpoint/2010/main" val="387711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29841" y="457200"/>
            <a:ext cx="2949178" cy="1600200"/>
          </a:xfrm>
        </p:spPr>
        <p:txBody>
          <a:bodyPr anchor="b"/>
          <a:lstStyle>
            <a:lvl1pPr>
              <a:defRPr sz="2400"/>
            </a:lvl1pPr>
          </a:lstStyle>
          <a:p>
            <a:r>
              <a:rPr lang="fr-FR" smtClean="0"/>
              <a:t>Modifiez le style du titre</a:t>
            </a:r>
            <a:endParaRPr lang="fr-FR"/>
          </a:p>
        </p:txBody>
      </p:sp>
      <p:sp>
        <p:nvSpPr>
          <p:cNvPr id="3" name="Espace réservé du contenu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smtClean="0"/>
              <a:t>Modifiez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70F1D2F9-59AA-40C7-9357-4CD12A0DF393}" type="datetime1">
              <a:rPr lang="fr-FR"/>
              <a:pPr>
                <a:defRPr/>
              </a:pPr>
              <a:t>01/09/2021</a:t>
            </a:fld>
            <a:endParaRPr lang="fr-FR" dirty="0"/>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A36A8EC6-28A1-4500-8705-9D53B800ADEE}" type="slidenum">
              <a:rPr lang="fr-FR" altLang="fr-FR"/>
              <a:pPr>
                <a:defRPr/>
              </a:pPr>
              <a:t>‹N°›</a:t>
            </a:fld>
            <a:endParaRPr lang="fr-FR" altLang="fr-FR" dirty="0"/>
          </a:p>
        </p:txBody>
      </p:sp>
    </p:spTree>
    <p:extLst>
      <p:ext uri="{BB962C8B-B14F-4D97-AF65-F5344CB8AC3E}">
        <p14:creationId xmlns:p14="http://schemas.microsoft.com/office/powerpoint/2010/main" val="3752743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29841" y="457200"/>
            <a:ext cx="2949178" cy="1600200"/>
          </a:xfrm>
        </p:spPr>
        <p:txBody>
          <a:bodyPr anchor="b"/>
          <a:lstStyle>
            <a:lvl1pPr>
              <a:defRPr sz="2400"/>
            </a:lvl1pPr>
          </a:lstStyle>
          <a:p>
            <a:r>
              <a:rPr lang="fr-FR" smtClean="0"/>
              <a:t>Modifiez le style du titre</a:t>
            </a:r>
            <a:endParaRPr lang="fr-FR"/>
          </a:p>
        </p:txBody>
      </p:sp>
      <p:sp>
        <p:nvSpPr>
          <p:cNvPr id="3" name="Espace réservé pour une image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fr-FR" noProof="0" dirty="0" smtClean="0"/>
          </a:p>
        </p:txBody>
      </p:sp>
      <p:sp>
        <p:nvSpPr>
          <p:cNvPr id="4" name="Espace réservé du texte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smtClean="0"/>
              <a:t>Modifiez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D495FBFA-0984-4D92-BBBC-F04A47DC96CD}" type="datetime1">
              <a:rPr lang="fr-FR"/>
              <a:pPr>
                <a:defRPr/>
              </a:pPr>
              <a:t>01/09/2021</a:t>
            </a:fld>
            <a:endParaRPr lang="fr-FR" dirty="0"/>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4AA1F047-AEB4-4BAF-8253-07D5248BE08B}" type="slidenum">
              <a:rPr lang="fr-FR" altLang="fr-FR"/>
              <a:pPr>
                <a:defRPr/>
              </a:pPr>
              <a:t>‹N°›</a:t>
            </a:fld>
            <a:endParaRPr lang="fr-FR" altLang="fr-FR" dirty="0"/>
          </a:p>
        </p:txBody>
      </p:sp>
    </p:spTree>
    <p:extLst>
      <p:ext uri="{BB962C8B-B14F-4D97-AF65-F5344CB8AC3E}">
        <p14:creationId xmlns:p14="http://schemas.microsoft.com/office/powerpoint/2010/main" val="3438966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Modifiez le style du titre</a:t>
            </a:r>
          </a:p>
        </p:txBody>
      </p:sp>
      <p:sp>
        <p:nvSpPr>
          <p:cNvPr id="1027" name="Espace réservé du texte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Modifiez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4" name="Espace réservé de la date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defRPr>
            </a:lvl1pPr>
          </a:lstStyle>
          <a:p>
            <a:pPr>
              <a:defRPr/>
            </a:pPr>
            <a:fld id="{8784C4E8-43B5-4FE3-B97E-FB14BFD27155}" type="datetime1">
              <a:rPr lang="fr-FR"/>
              <a:pPr>
                <a:defRPr/>
              </a:pPr>
              <a:t>01/09/2021</a:t>
            </a:fld>
            <a:endParaRPr lang="fr-FR" dirty="0"/>
          </a:p>
        </p:txBody>
      </p:sp>
      <p:sp>
        <p:nvSpPr>
          <p:cNvPr id="5" name="Espace réservé du pied de page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a:solidFill>
                  <a:schemeClr val="tx1">
                    <a:tint val="75000"/>
                  </a:schemeClr>
                </a:solidFill>
                <a:latin typeface="Arial" panose="020B0604020202020204" pitchFamily="34" charset="0"/>
              </a:defRPr>
            </a:lvl1pPr>
          </a:lstStyle>
          <a:p>
            <a:pPr>
              <a:defRPr/>
            </a:pPr>
            <a:endParaRPr lang="fr-FR"/>
          </a:p>
        </p:txBody>
      </p:sp>
      <p:sp>
        <p:nvSpPr>
          <p:cNvPr id="6" name="Espace réservé du numéro de diapositive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900">
                <a:solidFill>
                  <a:srgbClr val="898989"/>
                </a:solidFill>
              </a:defRPr>
            </a:lvl1pPr>
          </a:lstStyle>
          <a:p>
            <a:pPr>
              <a:defRPr/>
            </a:pPr>
            <a:fld id="{C8190B4C-6E18-485E-AB34-FD6871DC6DB1}" type="slidenum">
              <a:rPr lang="fr-FR" altLang="fr-FR"/>
              <a:pPr>
                <a:defRPr/>
              </a:pPr>
              <a:t>‹N°›</a:t>
            </a:fld>
            <a:endParaRPr lang="fr-FR" altLang="fr-FR" dirty="0"/>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hf hdr="0" ftr="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WordArt 22"/>
          <p:cNvSpPr>
            <a:spLocks noChangeArrowheads="1" noChangeShapeType="1" noTextEdit="1"/>
          </p:cNvSpPr>
          <p:nvPr/>
        </p:nvSpPr>
        <p:spPr bwMode="auto">
          <a:xfrm>
            <a:off x="1691680" y="1756963"/>
            <a:ext cx="6641454" cy="1384005"/>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2400" b="1">
                <a:ln w="11430"/>
                <a:solidFill>
                  <a:srgbClr val="0033CC"/>
                </a:solidFill>
                <a:effectLst>
                  <a:outerShdw blurRad="76200" dist="50800" dir="5400000" algn="tl" rotWithShape="0">
                    <a:srgbClr val="000000">
                      <a:alpha val="65000"/>
                    </a:srgbClr>
                  </a:outerShdw>
                </a:effectLst>
                <a:latin typeface="Arial Black"/>
              </a:rPr>
              <a:t>The HPSF at the core of the</a:t>
            </a:r>
          </a:p>
          <a:p>
            <a:pPr algn="ctr" eaLnBrk="1" fontAlgn="auto" hangingPunct="1">
              <a:spcBef>
                <a:spcPts val="0"/>
              </a:spcBef>
              <a:spcAft>
                <a:spcPts val="0"/>
              </a:spcAft>
              <a:defRPr/>
            </a:pPr>
            <a:r>
              <a:rPr lang="en-GB" sz="2400" b="1">
                <a:ln w="11430"/>
                <a:solidFill>
                  <a:srgbClr val="0033CC"/>
                </a:solidFill>
                <a:effectLst>
                  <a:outerShdw blurRad="76200" dist="50800" dir="5400000" algn="tl" rotWithShape="0">
                    <a:srgbClr val="000000">
                      <a:alpha val="65000"/>
                    </a:srgbClr>
                  </a:outerShdw>
                </a:effectLst>
                <a:latin typeface="Arial Black"/>
              </a:rPr>
              <a:t>downstream petroleum sector</a:t>
            </a:r>
          </a:p>
        </p:txBody>
      </p:sp>
      <p:sp>
        <p:nvSpPr>
          <p:cNvPr id="6" name="WordArt 22"/>
          <p:cNvSpPr>
            <a:spLocks noChangeArrowheads="1" noChangeShapeType="1" noTextEdit="1"/>
          </p:cNvSpPr>
          <p:nvPr/>
        </p:nvSpPr>
        <p:spPr bwMode="auto">
          <a:xfrm>
            <a:off x="1312176" y="3284984"/>
            <a:ext cx="7215238" cy="857256"/>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C00000"/>
                </a:solidFill>
                <a:effectLst>
                  <a:outerShdw blurRad="76200" dist="50800" dir="5400000" algn="tl" rotWithShape="0">
                    <a:srgbClr val="000000">
                      <a:alpha val="65000"/>
                    </a:srgbClr>
                  </a:outerShdw>
                </a:effectLst>
                <a:latin typeface="Arial Black"/>
              </a:rPr>
              <a:t>Regulate to secure the supply of  </a:t>
            </a:r>
          </a:p>
          <a:p>
            <a:pPr algn="ctr" eaLnBrk="1" fontAlgn="auto" hangingPunct="1">
              <a:spcBef>
                <a:spcPts val="0"/>
              </a:spcBef>
              <a:spcAft>
                <a:spcPts val="0"/>
              </a:spcAft>
              <a:defRPr/>
            </a:pPr>
            <a:r>
              <a:rPr lang="en-GB" sz="3600" b="1">
                <a:ln w="11430"/>
                <a:solidFill>
                  <a:srgbClr val="C00000"/>
                </a:solidFill>
                <a:effectLst>
                  <a:outerShdw blurRad="76200" dist="50800" dir="5400000" algn="tl" rotWithShape="0">
                    <a:srgbClr val="000000">
                      <a:alpha val="65000"/>
                    </a:srgbClr>
                  </a:outerShdw>
                </a:effectLst>
                <a:latin typeface="Arial Black"/>
              </a:rPr>
              <a:t>domestic market with petroleum products</a:t>
            </a:r>
          </a:p>
        </p:txBody>
      </p:sp>
      <p:grpSp>
        <p:nvGrpSpPr>
          <p:cNvPr id="3076" name="Groupe 7"/>
          <p:cNvGrpSpPr>
            <a:grpSpLocks/>
          </p:cNvGrpSpPr>
          <p:nvPr/>
        </p:nvGrpSpPr>
        <p:grpSpPr bwMode="auto">
          <a:xfrm>
            <a:off x="1331913" y="90488"/>
            <a:ext cx="6807200" cy="1338262"/>
            <a:chOff x="0" y="0"/>
            <a:chExt cx="6806696" cy="1338721"/>
          </a:xfrm>
        </p:grpSpPr>
        <p:pic>
          <p:nvPicPr>
            <p:cNvPr id="3082" name="Imag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47825" y="285750"/>
              <a:ext cx="3505200" cy="1046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83" name="Groupe 9"/>
            <p:cNvGrpSpPr>
              <a:grpSpLocks/>
            </p:cNvGrpSpPr>
            <p:nvPr/>
          </p:nvGrpSpPr>
          <p:grpSpPr bwMode="auto">
            <a:xfrm>
              <a:off x="0" y="0"/>
              <a:ext cx="6806696" cy="819150"/>
              <a:chOff x="0" y="0"/>
              <a:chExt cx="6806696" cy="568668"/>
            </a:xfrm>
          </p:grpSpPr>
          <p:sp>
            <p:nvSpPr>
              <p:cNvPr id="11" name="Text Box 9"/>
              <p:cNvSpPr txBox="1">
                <a:spLocks noChangeArrowheads="1"/>
              </p:cNvSpPr>
              <p:nvPr/>
            </p:nvSpPr>
            <p:spPr bwMode="auto">
              <a:xfrm>
                <a:off x="0" y="0"/>
                <a:ext cx="2130267" cy="568863"/>
              </a:xfrm>
              <a:prstGeom prst="rect">
                <a:avLst/>
              </a:prstGeom>
              <a:noFill/>
              <a:ln>
                <a:noFill/>
              </a:ln>
              <a:extLst/>
            </p:spPr>
            <p:txBody>
              <a:bodyPr upright="1"/>
              <a:lstStyle/>
              <a:p>
                <a:pPr algn="ctr">
                  <a:lnSpc>
                    <a:spcPct val="107000"/>
                  </a:lnSpc>
                  <a:spcAft>
                    <a:spcPts val="0"/>
                  </a:spcAft>
                  <a:defRPr/>
                </a:pPr>
                <a:r>
                  <a:rPr lang="en-GB" sz="1150">
                    <a:latin typeface="Calibri" panose="020F0502020204030204" pitchFamily="34" charset="0"/>
                    <a:ea typeface="Calibri" panose="020F0502020204030204" pitchFamily="34" charset="0"/>
                    <a:cs typeface="Arial" panose="020B0604020202020204" pitchFamily="34" charset="0"/>
                  </a:rPr>
                  <a:t> </a:t>
                </a:r>
              </a:p>
              <a:p>
                <a:pPr algn="ctr">
                  <a:lnSpc>
                    <a:spcPct val="107000"/>
                  </a:lnSpc>
                  <a:spcAft>
                    <a:spcPts val="0"/>
                  </a:spcAft>
                  <a:defRPr/>
                </a:pPr>
                <a:r>
                  <a:rPr lang="en-GB" sz="1150" b="1">
                    <a:latin typeface="Calibri" panose="020F0502020204030204" pitchFamily="34" charset="0"/>
                    <a:ea typeface="Calibri" panose="020F0502020204030204" pitchFamily="34" charset="0"/>
                    <a:cs typeface="Arial" panose="020B0604020202020204" pitchFamily="34" charset="0"/>
                  </a:rPr>
                  <a:t>REPUBLIC OF CAMEROON</a:t>
                </a:r>
              </a:p>
              <a:p>
                <a:pPr algn="ctr">
                  <a:lnSpc>
                    <a:spcPct val="107000"/>
                  </a:lnSpc>
                  <a:spcAft>
                    <a:spcPts val="0"/>
                  </a:spcAft>
                  <a:defRPr/>
                </a:pPr>
                <a:r>
                  <a:rPr lang="en-GB" sz="1000" b="1">
                    <a:latin typeface="Calibri" panose="020F0502020204030204" pitchFamily="34" charset="0"/>
                    <a:ea typeface="Calibri" panose="020F0502020204030204" pitchFamily="34" charset="0"/>
                    <a:cs typeface="Arial" panose="020B0604020202020204" pitchFamily="34" charset="0"/>
                  </a:rPr>
                  <a:t>Peace - Work - Fatherland</a:t>
                </a:r>
              </a:p>
              <a:p>
                <a:pPr algn="ctr">
                  <a:lnSpc>
                    <a:spcPct val="107000"/>
                  </a:lnSpc>
                  <a:spcAft>
                    <a:spcPts val="0"/>
                  </a:spcAft>
                  <a:defRPr/>
                </a:pPr>
                <a:r>
                  <a:rPr lang="en-GB" sz="1150">
                    <a:latin typeface="Calibri" panose="020F0502020204030204" pitchFamily="34" charset="0"/>
                    <a:ea typeface="Calibri" panose="020F0502020204030204" pitchFamily="34" charset="0"/>
                    <a:cs typeface="Arial" panose="020B0604020202020204" pitchFamily="34" charset="0"/>
                  </a:rPr>
                  <a:t>---------------</a:t>
                </a:r>
              </a:p>
            </p:txBody>
          </p:sp>
          <p:sp>
            <p:nvSpPr>
              <p:cNvPr id="12" name="Text Box 10"/>
              <p:cNvSpPr txBox="1">
                <a:spLocks noChangeArrowheads="1"/>
              </p:cNvSpPr>
              <p:nvPr/>
            </p:nvSpPr>
            <p:spPr bwMode="auto">
              <a:xfrm>
                <a:off x="4676429" y="0"/>
                <a:ext cx="2130267" cy="568863"/>
              </a:xfrm>
              <a:prstGeom prst="rect">
                <a:avLst/>
              </a:prstGeom>
              <a:noFill/>
              <a:ln>
                <a:noFill/>
              </a:ln>
              <a:extLst/>
            </p:spPr>
            <p:txBody>
              <a:bodyPr upright="1"/>
              <a:lstStyle/>
              <a:p>
                <a:pPr algn="ctr">
                  <a:lnSpc>
                    <a:spcPct val="107000"/>
                  </a:lnSpc>
                  <a:spcAft>
                    <a:spcPts val="0"/>
                  </a:spcAft>
                  <a:defRPr/>
                </a:pPr>
                <a:r>
                  <a:rPr lang="en-GB" sz="1150">
                    <a:latin typeface="Calibri" panose="020F0502020204030204" pitchFamily="34" charset="0"/>
                    <a:ea typeface="Calibri" panose="020F0502020204030204" pitchFamily="34" charset="0"/>
                    <a:cs typeface="Arial" panose="020B0604020202020204" pitchFamily="34" charset="0"/>
                  </a:rPr>
                  <a:t> </a:t>
                </a:r>
              </a:p>
              <a:p>
                <a:pPr algn="ctr">
                  <a:lnSpc>
                    <a:spcPct val="107000"/>
                  </a:lnSpc>
                  <a:spcAft>
                    <a:spcPts val="0"/>
                  </a:spcAft>
                  <a:defRPr/>
                </a:pPr>
                <a:r>
                  <a:rPr lang="en-GB" sz="1150" b="1">
                    <a:latin typeface="Calibri" panose="020F0502020204030204" pitchFamily="34" charset="0"/>
                    <a:ea typeface="Calibri" panose="020F0502020204030204" pitchFamily="34" charset="0"/>
                    <a:cs typeface="Arial" panose="020B0604020202020204" pitchFamily="34" charset="0"/>
                  </a:rPr>
                  <a:t>REPUBLIQUE DU CAMEROUN</a:t>
                </a:r>
              </a:p>
              <a:p>
                <a:pPr algn="ctr">
                  <a:lnSpc>
                    <a:spcPct val="107000"/>
                  </a:lnSpc>
                  <a:spcAft>
                    <a:spcPts val="0"/>
                  </a:spcAft>
                  <a:defRPr/>
                </a:pPr>
                <a:r>
                  <a:rPr lang="en-GB" sz="1000" b="1">
                    <a:latin typeface="Calibri" panose="020F0502020204030204" pitchFamily="34" charset="0"/>
                    <a:ea typeface="Calibri" panose="020F0502020204030204" pitchFamily="34" charset="0"/>
                    <a:cs typeface="Arial" panose="020B0604020202020204" pitchFamily="34" charset="0"/>
                  </a:rPr>
                  <a:t>Paix - Travail - Patrie</a:t>
                </a:r>
              </a:p>
              <a:p>
                <a:pPr algn="ctr">
                  <a:lnSpc>
                    <a:spcPct val="107000"/>
                  </a:lnSpc>
                  <a:spcAft>
                    <a:spcPts val="0"/>
                  </a:spcAft>
                  <a:defRPr/>
                </a:pPr>
                <a:r>
                  <a:rPr lang="en-GB" sz="1150">
                    <a:latin typeface="Calibri" panose="020F0502020204030204" pitchFamily="34" charset="0"/>
                    <a:ea typeface="Calibri" panose="020F0502020204030204" pitchFamily="34" charset="0"/>
                    <a:cs typeface="Arial" panose="020B0604020202020204" pitchFamily="34" charset="0"/>
                  </a:rPr>
                  <a:t>---------------</a:t>
                </a:r>
              </a:p>
            </p:txBody>
          </p:sp>
        </p:grpSp>
        <p:pic>
          <p:nvPicPr>
            <p:cNvPr id="3084" name="Imag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50748" y="292241"/>
              <a:ext cx="3505200" cy="1046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077" name="Image 18"/>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8"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C248859-A340-49B8-85BF-87D87885044D}" type="datetime1">
              <a:rPr lang="fr-FR" altLang="fr-FR" smtClean="0">
                <a:solidFill>
                  <a:srgbClr val="FFFF00"/>
                </a:solidFill>
              </a:rPr>
              <a:pPr/>
              <a:t>01/09/2021</a:t>
            </a:fld>
            <a:endParaRPr lang="fr-FR" altLang="fr-FR" smtClean="0">
              <a:solidFill>
                <a:srgbClr val="FFFF00"/>
              </a:solidFill>
            </a:endParaRPr>
          </a:p>
        </p:txBody>
      </p:sp>
      <p:sp>
        <p:nvSpPr>
          <p:cNvPr id="3079" name="Espace réservé du numéro de diapositive 1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96615C6-ED7C-4C3F-9412-A7E8E5582C8B}" type="slidenum">
              <a:rPr lang="fr-FR" altLang="fr-FR" sz="1000" b="1" smtClean="0">
                <a:solidFill>
                  <a:srgbClr val="0000FF"/>
                </a:solidFill>
              </a:rPr>
              <a:pPr/>
              <a:t>1</a:t>
            </a:fld>
            <a:endParaRPr lang="fr-FR" altLang="fr-FR" sz="1000" b="1" smtClean="0">
              <a:solidFill>
                <a:srgbClr val="0000FF"/>
              </a:solidFill>
            </a:endParaRPr>
          </a:p>
        </p:txBody>
      </p:sp>
      <p:sp>
        <p:nvSpPr>
          <p:cNvPr id="3080" name="ZoneTexte 1"/>
          <p:cNvSpPr txBox="1">
            <a:spLocks noChangeArrowheads="1"/>
          </p:cNvSpPr>
          <p:nvPr/>
        </p:nvSpPr>
        <p:spPr bwMode="auto">
          <a:xfrm>
            <a:off x="1979613" y="4583113"/>
            <a:ext cx="64801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t>Presented by </a:t>
            </a:r>
            <a:r>
              <a:rPr lang="en-GB" b="1"/>
              <a:t>Mr WAZIRI HASSAN OUMATE,</a:t>
            </a:r>
            <a:r>
              <a:rPr lang="en-GB"/>
              <a:t> </a:t>
            </a:r>
          </a:p>
          <a:p>
            <a:pPr algn="ctr"/>
            <a:r>
              <a:rPr lang="en-GB"/>
              <a:t>Director of Follow-up, Studies and Oil Statistics</a:t>
            </a:r>
          </a:p>
        </p:txBody>
      </p:sp>
      <p:sp>
        <p:nvSpPr>
          <p:cNvPr id="3081" name="ZoneTexte 14"/>
          <p:cNvSpPr txBox="1">
            <a:spLocks noChangeArrowheads="1"/>
          </p:cNvSpPr>
          <p:nvPr/>
        </p:nvSpPr>
        <p:spPr bwMode="auto">
          <a:xfrm>
            <a:off x="1949450" y="5446713"/>
            <a:ext cx="63373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t>Under the supervision of </a:t>
            </a:r>
            <a:r>
              <a:rPr lang="en-GB" b="1"/>
              <a:t>Mr OKIE Johnson NDOH</a:t>
            </a:r>
            <a:r>
              <a:rPr lang="en-GB"/>
              <a:t>,</a:t>
            </a:r>
          </a:p>
          <a:p>
            <a:pPr algn="ctr"/>
            <a:r>
              <a:rPr lang="en-GB"/>
              <a:t> </a:t>
            </a:r>
            <a:r>
              <a:rPr lang="en-GB" b="1"/>
              <a:t>General Manager of the HPSF;</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par>
                          <p:cTn id="8" fill="hold" nodeType="afterGroup">
                            <p:stCondLst>
                              <p:cond delay="500"/>
                            </p:stCondLst>
                            <p:childTnLst>
                              <p:par>
                                <p:cTn id="9" presetID="18" presetClass="entr" presetSubtype="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strips(downRight)">
                                      <p:cBhvr>
                                        <p:cTn id="1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6866"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p:cNvSpPr txBox="1">
            <a:spLocks noChangeArrowheads="1"/>
          </p:cNvSpPr>
          <p:nvPr/>
        </p:nvSpPr>
        <p:spPr bwMode="auto">
          <a:xfrm>
            <a:off x="628650" y="1612900"/>
            <a:ext cx="8086725"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buFont typeface="Wingdings" panose="05000000000000000000" pitchFamily="2" charset="2"/>
              <a:buChar char="ü"/>
            </a:pPr>
            <a:r>
              <a:rPr lang="en-GB" sz="2800" b="1" dirty="0">
                <a:solidFill>
                  <a:prstClr val="black"/>
                </a:solidFill>
                <a:latin typeface="Calibri" panose="020F0502020204030204" pitchFamily="34" charset="0"/>
              </a:rPr>
              <a:t> The mission of the HPSF is to regulate the prices and the supply of petroleum products nationwide by any mechanism provided for by the laws and regulations in force.</a:t>
            </a:r>
          </a:p>
        </p:txBody>
      </p:sp>
      <p:sp>
        <p:nvSpPr>
          <p:cNvPr id="5" name="WordArt 22"/>
          <p:cNvSpPr>
            <a:spLocks noChangeArrowheads="1" noChangeShapeType="1" noTextEdit="1"/>
          </p:cNvSpPr>
          <p:nvPr/>
        </p:nvSpPr>
        <p:spPr bwMode="auto">
          <a:xfrm>
            <a:off x="1357290" y="1142984"/>
            <a:ext cx="4366838" cy="285752"/>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C00000"/>
                </a:solidFill>
                <a:effectLst>
                  <a:outerShdw blurRad="76200" dist="50800" dir="5400000" algn="tl" rotWithShape="0">
                    <a:srgbClr val="000000">
                      <a:alpha val="65000"/>
                    </a:srgbClr>
                  </a:outerShdw>
                </a:effectLst>
                <a:latin typeface="Arial Black"/>
              </a:rPr>
              <a:t>C. THE MISSION OF THE HPSF</a:t>
            </a:r>
          </a:p>
        </p:txBody>
      </p:sp>
      <p:sp>
        <p:nvSpPr>
          <p:cNvPr id="8" name="ZoneTexte 7"/>
          <p:cNvSpPr txBox="1">
            <a:spLocks noChangeArrowheads="1"/>
          </p:cNvSpPr>
          <p:nvPr/>
        </p:nvSpPr>
        <p:spPr bwMode="auto">
          <a:xfrm>
            <a:off x="1563688" y="3765550"/>
            <a:ext cx="7112000" cy="2616200"/>
          </a:xfrm>
          <a:prstGeom prst="rect">
            <a:avLst/>
          </a:prstGeom>
          <a:noFill/>
          <a:ln>
            <a:noFill/>
          </a:ln>
          <a:extLst/>
        </p:spPr>
        <p:txBody>
          <a:bodyPr>
            <a:spAutoFit/>
          </a:bodyPr>
          <a:lstStyle>
            <a:lvl1pPr marL="533400" indent="-5334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indent="0" algn="just" eaLnBrk="1" hangingPunct="1">
              <a:spcBef>
                <a:spcPct val="0"/>
              </a:spcBef>
              <a:buFont typeface="Arial" panose="020B0604020202020204" pitchFamily="34" charset="0"/>
              <a:buNone/>
              <a:defRPr/>
            </a:pPr>
            <a:r>
              <a:rPr lang="en-GB" sz="1800" b="1" dirty="0">
                <a:solidFill>
                  <a:prstClr val="black"/>
                </a:solidFill>
              </a:rPr>
              <a:t>As such, it is responsible in particular for:</a:t>
            </a:r>
          </a:p>
          <a:p>
            <a:pPr algn="just" eaLnBrk="1" hangingPunct="1">
              <a:spcBef>
                <a:spcPct val="0"/>
              </a:spcBef>
              <a:buFontTx/>
              <a:buChar char="-"/>
              <a:defRPr/>
            </a:pPr>
            <a:r>
              <a:rPr lang="en-GB" sz="1800" b="1" dirty="0">
                <a:solidFill>
                  <a:prstClr val="black"/>
                </a:solidFill>
              </a:rPr>
              <a:t>the total or partial coverage of petroleum products price increases, within the limits of its financial resources;</a:t>
            </a:r>
          </a:p>
          <a:p>
            <a:pPr algn="just" eaLnBrk="1" hangingPunct="1">
              <a:spcBef>
                <a:spcPct val="0"/>
              </a:spcBef>
              <a:buFontTx/>
              <a:buChar char="-"/>
              <a:defRPr/>
            </a:pPr>
            <a:r>
              <a:rPr lang="en-GB" sz="1800" b="1" dirty="0">
                <a:solidFill>
                  <a:prstClr val="black"/>
                </a:solidFill>
              </a:rPr>
              <a:t>all operations likely to stabilise the said prices in accordance with the laws and regulations in force;</a:t>
            </a:r>
          </a:p>
          <a:p>
            <a:pPr algn="just" eaLnBrk="1" hangingPunct="1">
              <a:spcBef>
                <a:spcPct val="0"/>
              </a:spcBef>
              <a:buFontTx/>
              <a:buChar char="-"/>
              <a:defRPr/>
            </a:pPr>
            <a:r>
              <a:rPr lang="en-GB" sz="1800" b="1" dirty="0">
                <a:solidFill>
                  <a:prstClr val="black"/>
                </a:solidFill>
              </a:rPr>
              <a:t>all mechanisms and operations aimed at improving the supply of petroleum products nationwide, in conjunction with the Monitoring Committee for the Supply of Petroleum Products to the domestic market. </a:t>
            </a:r>
          </a:p>
        </p:txBody>
      </p:sp>
      <p:cxnSp>
        <p:nvCxnSpPr>
          <p:cNvPr id="9" name="Connecteur droit 8"/>
          <p:cNvCxnSpPr/>
          <p:nvPr/>
        </p:nvCxnSpPr>
        <p:spPr>
          <a:xfrm>
            <a:off x="1285875" y="855663"/>
            <a:ext cx="7358063" cy="1587"/>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36872" name="Espace réservé de la date 10"/>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2F05AA3-F071-4F62-AD59-F4339FAFD686}" type="datetime1">
              <a:rPr lang="fr-FR" altLang="fr-FR" smtClean="0">
                <a:solidFill>
                  <a:srgbClr val="FFFF00"/>
                </a:solidFill>
              </a:rPr>
              <a:pPr/>
              <a:t>01/09/2021</a:t>
            </a:fld>
            <a:endParaRPr lang="fr-FR" altLang="fr-FR" smtClean="0">
              <a:solidFill>
                <a:srgbClr val="FFFF00"/>
              </a:solidFill>
            </a:endParaRPr>
          </a:p>
        </p:txBody>
      </p:sp>
      <p:sp>
        <p:nvSpPr>
          <p:cNvPr id="36873" name="Espace réservé du numéro de diapositive 1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ED95A18-B00C-422A-B560-DCE1EAD5215F}" type="slidenum">
              <a:rPr lang="fr-FR" altLang="fr-FR" sz="1000" b="1" smtClean="0">
                <a:solidFill>
                  <a:srgbClr val="0000FF"/>
                </a:solidFill>
              </a:rPr>
              <a:pPr/>
              <a:t>10</a:t>
            </a:fld>
            <a:endParaRPr lang="fr-FR" altLang="fr-FR" sz="1000" b="1" smtClean="0">
              <a:solidFill>
                <a:srgbClr val="0000FF"/>
              </a:solidFill>
            </a:endParaRPr>
          </a:p>
        </p:txBody>
      </p:sp>
      <p:sp>
        <p:nvSpPr>
          <p:cNvPr id="11" name="WordArt 22"/>
          <p:cNvSpPr>
            <a:spLocks noChangeArrowheads="1" noChangeShapeType="1" noTextEdit="1"/>
          </p:cNvSpPr>
          <p:nvPr/>
        </p:nvSpPr>
        <p:spPr bwMode="auto">
          <a:xfrm>
            <a:off x="1415649" y="335506"/>
            <a:ext cx="7098513" cy="357190"/>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b="1">
                <a:ln w="11430"/>
                <a:solidFill>
                  <a:srgbClr val="0033CC"/>
                </a:solidFill>
                <a:effectLst>
                  <a:outerShdw blurRad="76200" dist="50800" dir="5400000" algn="tl" rotWithShape="0">
                    <a:srgbClr val="000000">
                      <a:alpha val="65000"/>
                    </a:srgbClr>
                  </a:outerShdw>
                </a:effectLst>
                <a:latin typeface="Arial Black"/>
              </a:rPr>
              <a:t>I- CREATION OF THE HPSF</a:t>
            </a:r>
          </a:p>
        </p:txBody>
      </p:sp>
    </p:spTree>
    <p:extLst>
      <p:ext uri="{BB962C8B-B14F-4D97-AF65-F5344CB8AC3E}">
        <p14:creationId xmlns:p14="http://schemas.microsoft.com/office/powerpoint/2010/main" val="38597181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par>
                                <p:cTn id="8" presetID="26"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290">
                                          <p:stCondLst>
                                            <p:cond delay="0"/>
                                          </p:stCondLst>
                                        </p:cTn>
                                        <p:tgtEl>
                                          <p:spTgt spid="5"/>
                                        </p:tgtEl>
                                      </p:cBhvr>
                                    </p:animEffect>
                                    <p:anim calcmode="lin" valueType="num">
                                      <p:cBhvr>
                                        <p:cTn id="11" dur="911"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2" dur="332"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3" dur="332" tmFilter="0, 0; 0.125,0.2665; 0.25,0.4; 0.375,0.465; 0.5,0.5;  0.625,0.535; 0.75,0.6; 0.875,0.7335; 1,1">
                                          <p:stCondLst>
                                            <p:cond delay="332"/>
                                          </p:stCondLst>
                                        </p:cTn>
                                        <p:tgtEl>
                                          <p:spTgt spid="5"/>
                                        </p:tgtEl>
                                        <p:attrNameLst>
                                          <p:attrName>ppt_y</p:attrName>
                                        </p:attrNameLst>
                                      </p:cBhvr>
                                      <p:tavLst>
                                        <p:tav tm="0" fmla="#ppt_y-sin(pi*$)/9">
                                          <p:val>
                                            <p:fltVal val="0"/>
                                          </p:val>
                                        </p:tav>
                                        <p:tav tm="100000">
                                          <p:val>
                                            <p:fltVal val="1"/>
                                          </p:val>
                                        </p:tav>
                                      </p:tavLst>
                                    </p:anim>
                                    <p:anim calcmode="lin" valueType="num">
                                      <p:cBhvr>
                                        <p:cTn id="14" dur="166" tmFilter="0, 0; 0.125,0.2665; 0.25,0.4; 0.375,0.465; 0.5,0.5;  0.625,0.535; 0.75,0.6; 0.875,0.7335; 1,1">
                                          <p:stCondLst>
                                            <p:cond delay="662"/>
                                          </p:stCondLst>
                                        </p:cTn>
                                        <p:tgtEl>
                                          <p:spTgt spid="5"/>
                                        </p:tgtEl>
                                        <p:attrNameLst>
                                          <p:attrName>ppt_y</p:attrName>
                                        </p:attrNameLst>
                                      </p:cBhvr>
                                      <p:tavLst>
                                        <p:tav tm="0" fmla="#ppt_y-sin(pi*$)/27">
                                          <p:val>
                                            <p:fltVal val="0"/>
                                          </p:val>
                                        </p:tav>
                                        <p:tav tm="100000">
                                          <p:val>
                                            <p:fltVal val="1"/>
                                          </p:val>
                                        </p:tav>
                                      </p:tavLst>
                                    </p:anim>
                                    <p:anim calcmode="lin" valueType="num">
                                      <p:cBhvr>
                                        <p:cTn id="15" dur="82" tmFilter="0, 0; 0.125,0.2665; 0.25,0.4; 0.375,0.465; 0.5,0.5;  0.625,0.535; 0.75,0.6; 0.875,0.7335; 1,1">
                                          <p:stCondLst>
                                            <p:cond delay="828"/>
                                          </p:stCondLst>
                                        </p:cTn>
                                        <p:tgtEl>
                                          <p:spTgt spid="5"/>
                                        </p:tgtEl>
                                        <p:attrNameLst>
                                          <p:attrName>ppt_y</p:attrName>
                                        </p:attrNameLst>
                                      </p:cBhvr>
                                      <p:tavLst>
                                        <p:tav tm="0" fmla="#ppt_y-sin(pi*$)/81">
                                          <p:val>
                                            <p:fltVal val="0"/>
                                          </p:val>
                                        </p:tav>
                                        <p:tav tm="100000">
                                          <p:val>
                                            <p:fltVal val="1"/>
                                          </p:val>
                                        </p:tav>
                                      </p:tavLst>
                                    </p:anim>
                                    <p:animScale>
                                      <p:cBhvr>
                                        <p:cTn id="16" dur="13">
                                          <p:stCondLst>
                                            <p:cond delay="325"/>
                                          </p:stCondLst>
                                        </p:cTn>
                                        <p:tgtEl>
                                          <p:spTgt spid="5"/>
                                        </p:tgtEl>
                                      </p:cBhvr>
                                      <p:to x="100000" y="60000"/>
                                    </p:animScale>
                                    <p:animScale>
                                      <p:cBhvr>
                                        <p:cTn id="17" dur="83" decel="50000">
                                          <p:stCondLst>
                                            <p:cond delay="338"/>
                                          </p:stCondLst>
                                        </p:cTn>
                                        <p:tgtEl>
                                          <p:spTgt spid="5"/>
                                        </p:tgtEl>
                                      </p:cBhvr>
                                      <p:to x="100000" y="100000"/>
                                    </p:animScale>
                                    <p:animScale>
                                      <p:cBhvr>
                                        <p:cTn id="18" dur="13">
                                          <p:stCondLst>
                                            <p:cond delay="656"/>
                                          </p:stCondLst>
                                        </p:cTn>
                                        <p:tgtEl>
                                          <p:spTgt spid="5"/>
                                        </p:tgtEl>
                                      </p:cBhvr>
                                      <p:to x="100000" y="80000"/>
                                    </p:animScale>
                                    <p:animScale>
                                      <p:cBhvr>
                                        <p:cTn id="19" dur="83" decel="50000">
                                          <p:stCondLst>
                                            <p:cond delay="669"/>
                                          </p:stCondLst>
                                        </p:cTn>
                                        <p:tgtEl>
                                          <p:spTgt spid="5"/>
                                        </p:tgtEl>
                                      </p:cBhvr>
                                      <p:to x="100000" y="100000"/>
                                    </p:animScale>
                                    <p:animScale>
                                      <p:cBhvr>
                                        <p:cTn id="20" dur="13">
                                          <p:stCondLst>
                                            <p:cond delay="821"/>
                                          </p:stCondLst>
                                        </p:cTn>
                                        <p:tgtEl>
                                          <p:spTgt spid="5"/>
                                        </p:tgtEl>
                                      </p:cBhvr>
                                      <p:to x="100000" y="90000"/>
                                    </p:animScale>
                                    <p:animScale>
                                      <p:cBhvr>
                                        <p:cTn id="21" dur="83" decel="50000">
                                          <p:stCondLst>
                                            <p:cond delay="834"/>
                                          </p:stCondLst>
                                        </p:cTn>
                                        <p:tgtEl>
                                          <p:spTgt spid="5"/>
                                        </p:tgtEl>
                                      </p:cBhvr>
                                      <p:to x="100000" y="100000"/>
                                    </p:animScale>
                                    <p:animScale>
                                      <p:cBhvr>
                                        <p:cTn id="22" dur="13">
                                          <p:stCondLst>
                                            <p:cond delay="904"/>
                                          </p:stCondLst>
                                        </p:cTn>
                                        <p:tgtEl>
                                          <p:spTgt spid="5"/>
                                        </p:tgtEl>
                                      </p:cBhvr>
                                      <p:to x="100000" y="95000"/>
                                    </p:animScale>
                                    <p:animScale>
                                      <p:cBhvr>
                                        <p:cTn id="23" dur="83" decel="50000">
                                          <p:stCondLst>
                                            <p:cond delay="917"/>
                                          </p:stCondLst>
                                        </p:cTn>
                                        <p:tgtEl>
                                          <p:spTgt spid="5"/>
                                        </p:tgtEl>
                                      </p:cBhvr>
                                      <p:to x="100000" y="100000"/>
                                    </p:animScale>
                                  </p:childTnLst>
                                </p:cTn>
                              </p:par>
                            </p:childTnLst>
                          </p:cTn>
                        </p:par>
                        <p:par>
                          <p:cTn id="24" fill="hold" nodeType="afterGroup">
                            <p:stCondLst>
                              <p:cond delay="1000"/>
                            </p:stCondLst>
                            <p:childTnLst>
                              <p:par>
                                <p:cTn id="25" presetID="22" presetClass="entr" presetSubtype="8"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1000"/>
                                        <p:tgtEl>
                                          <p:spTgt spid="4"/>
                                        </p:tgtEl>
                                      </p:cBhvr>
                                    </p:animEffect>
                                  </p:childTnLst>
                                </p:cTn>
                              </p:par>
                            </p:childTnLst>
                          </p:cTn>
                        </p:par>
                        <p:par>
                          <p:cTn id="28" fill="hold" nodeType="afterGroup">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1000"/>
                                        <p:tgtEl>
                                          <p:spTgt spid="8"/>
                                        </p:tgtEl>
                                      </p:cBhvr>
                                    </p:animEffect>
                                  </p:childTnLst>
                                </p:cTn>
                              </p:par>
                            </p:childTnLst>
                          </p:cTn>
                        </p:par>
                        <p:par>
                          <p:cTn id="32" fill="hold">
                            <p:stCondLst>
                              <p:cond delay="3000"/>
                            </p:stCondLst>
                            <p:childTnLst>
                              <p:par>
                                <p:cTn id="33" presetID="9" presetClass="entr" presetSubtype="0"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dissolve">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7890"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WordArt 22"/>
          <p:cNvSpPr>
            <a:spLocks noChangeArrowheads="1" noChangeShapeType="1" noTextEdit="1"/>
          </p:cNvSpPr>
          <p:nvPr/>
        </p:nvSpPr>
        <p:spPr bwMode="auto">
          <a:xfrm>
            <a:off x="1357290" y="1142984"/>
            <a:ext cx="4366838" cy="285752"/>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C00000"/>
                </a:solidFill>
                <a:effectLst>
                  <a:outerShdw blurRad="76200" dist="50800" dir="5400000" algn="tl" rotWithShape="0">
                    <a:srgbClr val="000000">
                      <a:alpha val="65000"/>
                    </a:srgbClr>
                  </a:outerShdw>
                </a:effectLst>
                <a:latin typeface="Arial Black"/>
              </a:rPr>
              <a:t>C. THE MISSION OF THE HPSF</a:t>
            </a:r>
          </a:p>
        </p:txBody>
      </p:sp>
      <p:cxnSp>
        <p:nvCxnSpPr>
          <p:cNvPr id="7" name="Connecteur droit 6"/>
          <p:cNvCxnSpPr/>
          <p:nvPr/>
        </p:nvCxnSpPr>
        <p:spPr>
          <a:xfrm>
            <a:off x="1285875" y="855663"/>
            <a:ext cx="7358063" cy="1587"/>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9" name="ZoneTexte 8"/>
          <p:cNvSpPr txBox="1"/>
          <p:nvPr/>
        </p:nvSpPr>
        <p:spPr>
          <a:xfrm>
            <a:off x="900113" y="1714500"/>
            <a:ext cx="8001000" cy="3370263"/>
          </a:xfrm>
          <a:prstGeom prst="rect">
            <a:avLst/>
          </a:prstGeom>
          <a:noFill/>
        </p:spPr>
        <p:txBody>
          <a:bodyPr>
            <a:spAutoFit/>
          </a:bodyPr>
          <a:lstStyle/>
          <a:p>
            <a:pPr marL="812800" indent="-457200" algn="just" eaLnBrk="1" fontAlgn="auto" hangingPunct="1">
              <a:spcBef>
                <a:spcPts val="0"/>
              </a:spcBef>
              <a:spcAft>
                <a:spcPts val="1800"/>
              </a:spcAft>
              <a:buFont typeface="Wingdings" pitchFamily="2" charset="2"/>
              <a:buChar char="ü"/>
              <a:defRPr/>
            </a:pPr>
            <a:r>
              <a:rPr lang="en-GB" sz="2400" b="1" dirty="0">
                <a:solidFill>
                  <a:prstClr val="black"/>
                </a:solidFill>
                <a:latin typeface="Calibri"/>
              </a:rPr>
              <a:t>The HPSF is also involved in all operations that ensure healthy competition between economic operators of the sector;</a:t>
            </a:r>
          </a:p>
          <a:p>
            <a:pPr marL="812800" indent="-457200" algn="just" eaLnBrk="1" fontAlgn="auto" hangingPunct="1">
              <a:spcBef>
                <a:spcPts val="0"/>
              </a:spcBef>
              <a:spcAft>
                <a:spcPts val="1800"/>
              </a:spcAft>
              <a:buFont typeface="Wingdings" pitchFamily="2" charset="2"/>
              <a:buChar char="ü"/>
              <a:defRPr/>
            </a:pPr>
            <a:r>
              <a:rPr lang="en-GB" sz="2400" b="1" dirty="0">
                <a:solidFill>
                  <a:prstClr val="black"/>
                </a:solidFill>
                <a:latin typeface="Calibri"/>
              </a:rPr>
              <a:t>it guarantees consumer protection with regard to petroleum products;</a:t>
            </a:r>
          </a:p>
          <a:p>
            <a:pPr marL="812800" indent="-457200" algn="just" eaLnBrk="1" fontAlgn="auto" hangingPunct="1">
              <a:spcBef>
                <a:spcPts val="0"/>
              </a:spcBef>
              <a:spcAft>
                <a:spcPts val="1800"/>
              </a:spcAft>
              <a:buFont typeface="Wingdings" pitchFamily="2" charset="2"/>
              <a:buChar char="ü"/>
              <a:defRPr/>
            </a:pPr>
            <a:r>
              <a:rPr lang="en-GB" sz="2400" b="1" dirty="0">
                <a:solidFill>
                  <a:prstClr val="black"/>
                </a:solidFill>
                <a:latin typeface="Calibri"/>
              </a:rPr>
              <a:t>It contributes, where necessary, to all operations aimed at controlling national energy policy.</a:t>
            </a:r>
          </a:p>
          <a:p>
            <a:pPr marL="355600" algn="just" eaLnBrk="1" fontAlgn="auto" hangingPunct="1">
              <a:spcBef>
                <a:spcPts val="0"/>
              </a:spcBef>
              <a:spcAft>
                <a:spcPts val="0"/>
              </a:spcAft>
              <a:defRPr/>
            </a:pPr>
            <a:r>
              <a:rPr lang="en-GB" sz="2400" b="1" dirty="0">
                <a:solidFill>
                  <a:srgbClr val="00B050"/>
                </a:solidFill>
                <a:latin typeface="Calibri"/>
              </a:rPr>
              <a:t>The aim of all this is to fight against inflation.</a:t>
            </a:r>
          </a:p>
        </p:txBody>
      </p:sp>
      <p:sp>
        <p:nvSpPr>
          <p:cNvPr id="10" name="WordArt 22"/>
          <p:cNvSpPr>
            <a:spLocks noChangeArrowheads="1" noChangeShapeType="1" noTextEdit="1"/>
          </p:cNvSpPr>
          <p:nvPr/>
        </p:nvSpPr>
        <p:spPr bwMode="auto">
          <a:xfrm>
            <a:off x="5940152" y="1142975"/>
            <a:ext cx="1080120" cy="285752"/>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ED7D31">
                    <a:lumMod val="75000"/>
                  </a:srgbClr>
                </a:solidFill>
                <a:effectLst>
                  <a:outerShdw blurRad="76200" dist="50800" dir="5400000" algn="tl" rotWithShape="0">
                    <a:srgbClr val="000000">
                      <a:alpha val="65000"/>
                    </a:srgbClr>
                  </a:outerShdw>
                </a:effectLst>
                <a:latin typeface="Arial Black"/>
              </a:rPr>
              <a:t>(Continuation and end)</a:t>
            </a:r>
          </a:p>
        </p:txBody>
      </p:sp>
      <p:sp>
        <p:nvSpPr>
          <p:cNvPr id="37896" name="Espace réservé de la date 10"/>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BAA8383-AAD3-4D2A-A7C2-1DC1929C8096}" type="datetime1">
              <a:rPr lang="fr-FR" altLang="fr-FR" smtClean="0">
                <a:solidFill>
                  <a:srgbClr val="FFFF00"/>
                </a:solidFill>
              </a:rPr>
              <a:pPr/>
              <a:t>01/09/2021</a:t>
            </a:fld>
            <a:endParaRPr lang="fr-FR" altLang="fr-FR" smtClean="0">
              <a:solidFill>
                <a:srgbClr val="FFFF00"/>
              </a:solidFill>
            </a:endParaRPr>
          </a:p>
        </p:txBody>
      </p:sp>
      <p:sp>
        <p:nvSpPr>
          <p:cNvPr id="37897" name="Espace réservé du numéro de diapositive 1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45C6954-E56D-47F8-B30E-D48926A86469}" type="slidenum">
              <a:rPr lang="fr-FR" altLang="fr-FR" sz="1000" b="1" smtClean="0">
                <a:solidFill>
                  <a:srgbClr val="0000FF"/>
                </a:solidFill>
              </a:rPr>
              <a:pPr/>
              <a:t>11</a:t>
            </a:fld>
            <a:endParaRPr lang="fr-FR" altLang="fr-FR" sz="1000" b="1" smtClean="0">
              <a:solidFill>
                <a:srgbClr val="0000FF"/>
              </a:solidFill>
            </a:endParaRPr>
          </a:p>
        </p:txBody>
      </p:sp>
      <p:sp>
        <p:nvSpPr>
          <p:cNvPr id="11" name="WordArt 22"/>
          <p:cNvSpPr>
            <a:spLocks noChangeArrowheads="1" noChangeShapeType="1" noTextEdit="1"/>
          </p:cNvSpPr>
          <p:nvPr/>
        </p:nvSpPr>
        <p:spPr bwMode="auto">
          <a:xfrm>
            <a:off x="1415649" y="332656"/>
            <a:ext cx="7098513" cy="357190"/>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b="1">
                <a:ln w="11430"/>
                <a:solidFill>
                  <a:srgbClr val="0033CC"/>
                </a:solidFill>
                <a:effectLst>
                  <a:outerShdw blurRad="76200" dist="50800" dir="5400000" algn="tl" rotWithShape="0">
                    <a:srgbClr val="000000">
                      <a:alpha val="65000"/>
                    </a:srgbClr>
                  </a:outerShdw>
                </a:effectLst>
                <a:latin typeface="Arial Black"/>
              </a:rPr>
              <a:t>I- CREATION OF THE HPSF</a:t>
            </a:r>
          </a:p>
        </p:txBody>
      </p:sp>
    </p:spTree>
    <p:extLst>
      <p:ext uri="{BB962C8B-B14F-4D97-AF65-F5344CB8AC3E}">
        <p14:creationId xmlns:p14="http://schemas.microsoft.com/office/powerpoint/2010/main" val="18985461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par>
                                <p:cTn id="8" presetID="26"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290">
                                          <p:stCondLst>
                                            <p:cond delay="0"/>
                                          </p:stCondLst>
                                        </p:cTn>
                                        <p:tgtEl>
                                          <p:spTgt spid="4"/>
                                        </p:tgtEl>
                                      </p:cBhvr>
                                    </p:animEffect>
                                    <p:anim calcmode="lin" valueType="num">
                                      <p:cBhvr>
                                        <p:cTn id="11" dur="911"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2" dur="332"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3" dur="332" tmFilter="0, 0; 0.125,0.2665; 0.25,0.4; 0.375,0.465; 0.5,0.5;  0.625,0.535; 0.75,0.6; 0.875,0.7335; 1,1">
                                          <p:stCondLst>
                                            <p:cond delay="332"/>
                                          </p:stCondLst>
                                        </p:cTn>
                                        <p:tgtEl>
                                          <p:spTgt spid="4"/>
                                        </p:tgtEl>
                                        <p:attrNameLst>
                                          <p:attrName>ppt_y</p:attrName>
                                        </p:attrNameLst>
                                      </p:cBhvr>
                                      <p:tavLst>
                                        <p:tav tm="0" fmla="#ppt_y-sin(pi*$)/9">
                                          <p:val>
                                            <p:fltVal val="0"/>
                                          </p:val>
                                        </p:tav>
                                        <p:tav tm="100000">
                                          <p:val>
                                            <p:fltVal val="1"/>
                                          </p:val>
                                        </p:tav>
                                      </p:tavLst>
                                    </p:anim>
                                    <p:anim calcmode="lin" valueType="num">
                                      <p:cBhvr>
                                        <p:cTn id="14" dur="166" tmFilter="0, 0; 0.125,0.2665; 0.25,0.4; 0.375,0.465; 0.5,0.5;  0.625,0.535; 0.75,0.6; 0.875,0.7335; 1,1">
                                          <p:stCondLst>
                                            <p:cond delay="662"/>
                                          </p:stCondLst>
                                        </p:cTn>
                                        <p:tgtEl>
                                          <p:spTgt spid="4"/>
                                        </p:tgtEl>
                                        <p:attrNameLst>
                                          <p:attrName>ppt_y</p:attrName>
                                        </p:attrNameLst>
                                      </p:cBhvr>
                                      <p:tavLst>
                                        <p:tav tm="0" fmla="#ppt_y-sin(pi*$)/27">
                                          <p:val>
                                            <p:fltVal val="0"/>
                                          </p:val>
                                        </p:tav>
                                        <p:tav tm="100000">
                                          <p:val>
                                            <p:fltVal val="1"/>
                                          </p:val>
                                        </p:tav>
                                      </p:tavLst>
                                    </p:anim>
                                    <p:anim calcmode="lin" valueType="num">
                                      <p:cBhvr>
                                        <p:cTn id="15" dur="82" tmFilter="0, 0; 0.125,0.2665; 0.25,0.4; 0.375,0.465; 0.5,0.5;  0.625,0.535; 0.75,0.6; 0.875,0.7335; 1,1">
                                          <p:stCondLst>
                                            <p:cond delay="828"/>
                                          </p:stCondLst>
                                        </p:cTn>
                                        <p:tgtEl>
                                          <p:spTgt spid="4"/>
                                        </p:tgtEl>
                                        <p:attrNameLst>
                                          <p:attrName>ppt_y</p:attrName>
                                        </p:attrNameLst>
                                      </p:cBhvr>
                                      <p:tavLst>
                                        <p:tav tm="0" fmla="#ppt_y-sin(pi*$)/81">
                                          <p:val>
                                            <p:fltVal val="0"/>
                                          </p:val>
                                        </p:tav>
                                        <p:tav tm="100000">
                                          <p:val>
                                            <p:fltVal val="1"/>
                                          </p:val>
                                        </p:tav>
                                      </p:tavLst>
                                    </p:anim>
                                    <p:animScale>
                                      <p:cBhvr>
                                        <p:cTn id="16" dur="13">
                                          <p:stCondLst>
                                            <p:cond delay="325"/>
                                          </p:stCondLst>
                                        </p:cTn>
                                        <p:tgtEl>
                                          <p:spTgt spid="4"/>
                                        </p:tgtEl>
                                      </p:cBhvr>
                                      <p:to x="100000" y="60000"/>
                                    </p:animScale>
                                    <p:animScale>
                                      <p:cBhvr>
                                        <p:cTn id="17" dur="83" decel="50000">
                                          <p:stCondLst>
                                            <p:cond delay="338"/>
                                          </p:stCondLst>
                                        </p:cTn>
                                        <p:tgtEl>
                                          <p:spTgt spid="4"/>
                                        </p:tgtEl>
                                      </p:cBhvr>
                                      <p:to x="100000" y="100000"/>
                                    </p:animScale>
                                    <p:animScale>
                                      <p:cBhvr>
                                        <p:cTn id="18" dur="13">
                                          <p:stCondLst>
                                            <p:cond delay="656"/>
                                          </p:stCondLst>
                                        </p:cTn>
                                        <p:tgtEl>
                                          <p:spTgt spid="4"/>
                                        </p:tgtEl>
                                      </p:cBhvr>
                                      <p:to x="100000" y="80000"/>
                                    </p:animScale>
                                    <p:animScale>
                                      <p:cBhvr>
                                        <p:cTn id="19" dur="83" decel="50000">
                                          <p:stCondLst>
                                            <p:cond delay="669"/>
                                          </p:stCondLst>
                                        </p:cTn>
                                        <p:tgtEl>
                                          <p:spTgt spid="4"/>
                                        </p:tgtEl>
                                      </p:cBhvr>
                                      <p:to x="100000" y="100000"/>
                                    </p:animScale>
                                    <p:animScale>
                                      <p:cBhvr>
                                        <p:cTn id="20" dur="13">
                                          <p:stCondLst>
                                            <p:cond delay="821"/>
                                          </p:stCondLst>
                                        </p:cTn>
                                        <p:tgtEl>
                                          <p:spTgt spid="4"/>
                                        </p:tgtEl>
                                      </p:cBhvr>
                                      <p:to x="100000" y="90000"/>
                                    </p:animScale>
                                    <p:animScale>
                                      <p:cBhvr>
                                        <p:cTn id="21" dur="83" decel="50000">
                                          <p:stCondLst>
                                            <p:cond delay="834"/>
                                          </p:stCondLst>
                                        </p:cTn>
                                        <p:tgtEl>
                                          <p:spTgt spid="4"/>
                                        </p:tgtEl>
                                      </p:cBhvr>
                                      <p:to x="100000" y="100000"/>
                                    </p:animScale>
                                    <p:animScale>
                                      <p:cBhvr>
                                        <p:cTn id="22" dur="13">
                                          <p:stCondLst>
                                            <p:cond delay="904"/>
                                          </p:stCondLst>
                                        </p:cTn>
                                        <p:tgtEl>
                                          <p:spTgt spid="4"/>
                                        </p:tgtEl>
                                      </p:cBhvr>
                                      <p:to x="100000" y="95000"/>
                                    </p:animScale>
                                    <p:animScale>
                                      <p:cBhvr>
                                        <p:cTn id="23" dur="83" decel="50000">
                                          <p:stCondLst>
                                            <p:cond delay="917"/>
                                          </p:stCondLst>
                                        </p:cTn>
                                        <p:tgtEl>
                                          <p:spTgt spid="4"/>
                                        </p:tgtEl>
                                      </p:cBhvr>
                                      <p:to x="100000" y="100000"/>
                                    </p:animScale>
                                  </p:childTnLst>
                                </p:cTn>
                              </p:par>
                            </p:childTnLst>
                          </p:cTn>
                        </p:par>
                        <p:par>
                          <p:cTn id="24" fill="hold" nodeType="afterGroup">
                            <p:stCondLst>
                              <p:cond delay="1000"/>
                            </p:stCondLst>
                            <p:childTnLst>
                              <p:par>
                                <p:cTn id="25" presetID="22" presetClass="entr" presetSubtype="8"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1000"/>
                                        <p:tgtEl>
                                          <p:spTgt spid="9"/>
                                        </p:tgtEl>
                                      </p:cBhvr>
                                    </p:animEffect>
                                  </p:childTnLst>
                                </p:cTn>
                              </p:par>
                            </p:childTnLst>
                          </p:cTn>
                        </p:par>
                        <p:par>
                          <p:cTn id="28" fill="hold">
                            <p:stCondLst>
                              <p:cond delay="2000"/>
                            </p:stCondLst>
                            <p:childTnLst>
                              <p:par>
                                <p:cTn id="29" presetID="9" presetClass="entr" presetSubtype="0"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8914"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539140A-20BC-4073-8B94-D25460EEA480}" type="datetime1">
              <a:rPr lang="fr-FR" altLang="fr-FR" smtClean="0">
                <a:solidFill>
                  <a:srgbClr val="FFFF00"/>
                </a:solidFill>
              </a:rPr>
              <a:pPr/>
              <a:t>01/09/2021</a:t>
            </a:fld>
            <a:endParaRPr lang="fr-FR" altLang="fr-FR" smtClean="0">
              <a:solidFill>
                <a:srgbClr val="FFFF00"/>
              </a:solidFill>
            </a:endParaRPr>
          </a:p>
        </p:txBody>
      </p:sp>
      <p:sp>
        <p:nvSpPr>
          <p:cNvPr id="38916"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ADAB699-0BF0-48B9-BB17-3F0465FBD81C}" type="slidenum">
              <a:rPr lang="fr-FR" altLang="fr-FR" sz="1000" b="1" smtClean="0">
                <a:solidFill>
                  <a:srgbClr val="0000FF"/>
                </a:solidFill>
              </a:rPr>
              <a:pPr/>
              <a:t>12</a:t>
            </a:fld>
            <a:endParaRPr lang="fr-FR" altLang="fr-FR" sz="1000" b="1" smtClean="0">
              <a:solidFill>
                <a:srgbClr val="0000FF"/>
              </a:solidFill>
            </a:endParaRPr>
          </a:p>
        </p:txBody>
      </p:sp>
      <p:cxnSp>
        <p:nvCxnSpPr>
          <p:cNvPr id="10" name="Connecteur droit 9"/>
          <p:cNvCxnSpPr/>
          <p:nvPr/>
        </p:nvCxnSpPr>
        <p:spPr>
          <a:xfrm>
            <a:off x="1285875" y="5659438"/>
            <a:ext cx="7358063" cy="1587"/>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11" name="WordArt 22"/>
          <p:cNvSpPr>
            <a:spLocks noChangeArrowheads="1" noChangeShapeType="1" noTextEdit="1"/>
          </p:cNvSpPr>
          <p:nvPr/>
        </p:nvSpPr>
        <p:spPr bwMode="auto">
          <a:xfrm>
            <a:off x="1000100" y="3015192"/>
            <a:ext cx="7715304" cy="2286016"/>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00B0F0"/>
                </a:solidFill>
                <a:effectLst>
                  <a:outerShdw blurRad="38100" dist="38100" dir="2700000" algn="tl">
                    <a:srgbClr val="000000">
                      <a:alpha val="43137"/>
                    </a:srgbClr>
                  </a:outerShdw>
                </a:effectLst>
                <a:latin typeface="Arial Black"/>
              </a:rPr>
              <a:t>II- ECONOMIC ROLE  </a:t>
            </a:r>
          </a:p>
          <a:p>
            <a:pPr algn="ctr" eaLnBrk="1" fontAlgn="auto" hangingPunct="1">
              <a:spcBef>
                <a:spcPts val="0"/>
              </a:spcBef>
              <a:spcAft>
                <a:spcPts val="0"/>
              </a:spcAft>
              <a:defRPr/>
            </a:pPr>
            <a:r>
              <a:rPr lang="en-GB" sz="3600" b="1">
                <a:ln w="11430"/>
                <a:solidFill>
                  <a:srgbClr val="00B0F0"/>
                </a:solidFill>
                <a:effectLst>
                  <a:outerShdw blurRad="38100" dist="38100" dir="2700000" algn="tl">
                    <a:srgbClr val="000000">
                      <a:alpha val="43137"/>
                    </a:srgbClr>
                  </a:outerShdw>
                </a:effectLst>
                <a:latin typeface="Arial Black"/>
              </a:rPr>
              <a:t>OF THE HPSF</a:t>
            </a:r>
          </a:p>
        </p:txBody>
      </p:sp>
      <p:sp>
        <p:nvSpPr>
          <p:cNvPr id="12" name="WordArt 22"/>
          <p:cNvSpPr>
            <a:spLocks noChangeArrowheads="1" noChangeShapeType="1" noTextEdit="1"/>
          </p:cNvSpPr>
          <p:nvPr/>
        </p:nvSpPr>
        <p:spPr bwMode="auto">
          <a:xfrm>
            <a:off x="1259701" y="1285860"/>
            <a:ext cx="7098513" cy="1143008"/>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FFC000"/>
                  </a:solidFill>
                </a:ln>
                <a:solidFill>
                  <a:srgbClr val="D31D7C"/>
                </a:solidFill>
                <a:effectLst>
                  <a:outerShdw blurRad="76200" dist="50800" dir="5400000" algn="tl" rotWithShape="0">
                    <a:srgbClr val="000000">
                      <a:alpha val="65000"/>
                    </a:srgbClr>
                  </a:outerShdw>
                </a:effectLst>
                <a:latin typeface="Arial Black"/>
              </a:rPr>
              <a:t>SECTION II: </a:t>
            </a:r>
          </a:p>
        </p:txBody>
      </p:sp>
      <p:cxnSp>
        <p:nvCxnSpPr>
          <p:cNvPr id="13" name="Connecteur droit 12"/>
          <p:cNvCxnSpPr/>
          <p:nvPr/>
        </p:nvCxnSpPr>
        <p:spPr>
          <a:xfrm>
            <a:off x="1214438" y="714375"/>
            <a:ext cx="7358062" cy="1588"/>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472425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par>
                          <p:cTn id="8" fill="hold" nodeType="afterGroup">
                            <p:stCondLst>
                              <p:cond delay="1000"/>
                            </p:stCondLst>
                            <p:childTnLst>
                              <p:par>
                                <p:cTn id="9" presetID="9"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dissolve">
                                      <p:cBhvr>
                                        <p:cTn id="11" dur="500"/>
                                        <p:tgtEl>
                                          <p:spTgt spid="11"/>
                                        </p:tgtEl>
                                      </p:cBhvr>
                                    </p:animEffect>
                                  </p:childTnLst>
                                </p:cTn>
                              </p:par>
                            </p:childTnLst>
                          </p:cTn>
                        </p:par>
                        <p:par>
                          <p:cTn id="12" fill="hold" nodeType="afterGroup">
                            <p:stCondLst>
                              <p:cond delay="1500"/>
                            </p:stCondLst>
                            <p:childTnLst>
                              <p:par>
                                <p:cTn id="13" presetID="9"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par>
                          <p:cTn id="16" fill="hold" nodeType="afterGroup">
                            <p:stCondLst>
                              <p:cond delay="2000"/>
                            </p:stCondLst>
                            <p:childTnLst>
                              <p:par>
                                <p:cTn id="17" presetID="22" presetClass="entr" presetSubtype="8"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9938"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WordArt 22"/>
          <p:cNvSpPr>
            <a:spLocks noChangeArrowheads="1" noChangeShapeType="1" noTextEdit="1"/>
          </p:cNvSpPr>
          <p:nvPr/>
        </p:nvSpPr>
        <p:spPr bwMode="auto">
          <a:xfrm>
            <a:off x="971600" y="943917"/>
            <a:ext cx="7156872" cy="448008"/>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C00000"/>
                </a:solidFill>
                <a:effectLst>
                  <a:outerShdw blurRad="76200" dist="50800" dir="5400000" algn="tl" rotWithShape="0">
                    <a:srgbClr val="000000">
                      <a:alpha val="65000"/>
                    </a:srgbClr>
                  </a:outerShdw>
                </a:effectLst>
                <a:latin typeface="Arial Black"/>
              </a:rPr>
              <a:t>A- ECONOMIC ROLE OF THE HPSF BEFORE LIBERALISATION</a:t>
            </a:r>
          </a:p>
        </p:txBody>
      </p:sp>
      <p:cxnSp>
        <p:nvCxnSpPr>
          <p:cNvPr id="8" name="Connecteur droit 7"/>
          <p:cNvCxnSpPr/>
          <p:nvPr/>
        </p:nvCxnSpPr>
        <p:spPr>
          <a:xfrm>
            <a:off x="1285875" y="855663"/>
            <a:ext cx="7358063" cy="1587"/>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9" name="WordArt 22"/>
          <p:cNvSpPr>
            <a:spLocks noChangeArrowheads="1" noChangeShapeType="1" noTextEdit="1"/>
          </p:cNvSpPr>
          <p:nvPr/>
        </p:nvSpPr>
        <p:spPr bwMode="auto">
          <a:xfrm>
            <a:off x="1415649" y="260648"/>
            <a:ext cx="7098513" cy="357190"/>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00B050"/>
                </a:solidFill>
                <a:effectLst>
                  <a:outerShdw blurRad="76200" dist="50800" dir="5400000" algn="tl" rotWithShape="0">
                    <a:srgbClr val="000000">
                      <a:alpha val="65000"/>
                    </a:srgbClr>
                  </a:outerShdw>
                </a:effectLst>
                <a:latin typeface="Arial Black"/>
              </a:rPr>
              <a:t>II- ECONOMIC ROLE OF THE HPSF</a:t>
            </a:r>
          </a:p>
        </p:txBody>
      </p:sp>
      <p:sp>
        <p:nvSpPr>
          <p:cNvPr id="10" name="ZoneTexte 9"/>
          <p:cNvSpPr txBox="1"/>
          <p:nvPr/>
        </p:nvSpPr>
        <p:spPr>
          <a:xfrm>
            <a:off x="1133475" y="1604963"/>
            <a:ext cx="7715250" cy="4154487"/>
          </a:xfrm>
          <a:prstGeom prst="rect">
            <a:avLst/>
          </a:prstGeom>
          <a:noFill/>
        </p:spPr>
        <p:txBody>
          <a:bodyPr>
            <a:spAutoFit/>
          </a:bodyPr>
          <a:lstStyle/>
          <a:p>
            <a:pPr algn="just" eaLnBrk="1" fontAlgn="auto" hangingPunct="1">
              <a:spcBef>
                <a:spcPts val="0"/>
              </a:spcBef>
              <a:spcAft>
                <a:spcPts val="0"/>
              </a:spcAft>
              <a:defRPr/>
            </a:pPr>
            <a:r>
              <a:rPr lang="en-GB" b="1" dirty="0">
                <a:solidFill>
                  <a:prstClr val="black"/>
                </a:solidFill>
                <a:cs typeface="Arial" panose="020B0604020202020204" pitchFamily="34" charset="0"/>
              </a:rPr>
              <a:t>Responding to a government policy at the time when the State was an investor, the HPSF served as a secular arm for the implementation of some projects:</a:t>
            </a:r>
          </a:p>
          <a:p>
            <a:pPr marL="698500" indent="-342900" algn="just" eaLnBrk="1" fontAlgn="auto" hangingPunct="1">
              <a:spcBef>
                <a:spcPts val="0"/>
              </a:spcBef>
              <a:spcAft>
                <a:spcPts val="1200"/>
              </a:spcAft>
              <a:buFont typeface="Wingdings" panose="05000000000000000000" pitchFamily="2" charset="2"/>
              <a:buChar char="§"/>
              <a:defRPr/>
            </a:pPr>
            <a:r>
              <a:rPr lang="en-GB" b="1" dirty="0">
                <a:solidFill>
                  <a:prstClr val="black"/>
                </a:solidFill>
                <a:cs typeface="Arial" panose="020B0604020202020204" pitchFamily="34" charset="0"/>
              </a:rPr>
              <a:t>Oil sector (SONARA, SCDP, CNIC);</a:t>
            </a:r>
          </a:p>
          <a:p>
            <a:pPr marL="698500" indent="-342900" algn="just" eaLnBrk="1" fontAlgn="auto" hangingPunct="1">
              <a:spcBef>
                <a:spcPts val="0"/>
              </a:spcBef>
              <a:spcAft>
                <a:spcPts val="1200"/>
              </a:spcAft>
              <a:buFont typeface="Wingdings" panose="05000000000000000000" pitchFamily="2" charset="2"/>
              <a:buChar char="§"/>
              <a:defRPr/>
            </a:pPr>
            <a:r>
              <a:rPr lang="en-GB" b="1" dirty="0">
                <a:solidFill>
                  <a:prstClr val="black"/>
                </a:solidFill>
                <a:cs typeface="Arial" panose="020B0604020202020204" pitchFamily="34" charset="0"/>
              </a:rPr>
              <a:t>Hotel sector (SOHLI, CHC, SHNC);</a:t>
            </a:r>
          </a:p>
          <a:p>
            <a:pPr marL="698500" indent="-342900" algn="just" eaLnBrk="1" fontAlgn="auto" hangingPunct="1">
              <a:spcBef>
                <a:spcPts val="0"/>
              </a:spcBef>
              <a:spcAft>
                <a:spcPts val="1200"/>
              </a:spcAft>
              <a:buFont typeface="Wingdings" panose="05000000000000000000" pitchFamily="2" charset="2"/>
              <a:buChar char="§"/>
              <a:defRPr/>
            </a:pPr>
            <a:r>
              <a:rPr lang="en-GB" b="1" dirty="0">
                <a:solidFill>
                  <a:prstClr val="black"/>
                </a:solidFill>
                <a:cs typeface="Arial" panose="020B0604020202020204" pitchFamily="34" charset="0"/>
              </a:rPr>
              <a:t>Agro-industrial sector (SODECOTON);</a:t>
            </a:r>
          </a:p>
          <a:p>
            <a:pPr marL="698500" indent="-342900" algn="just" eaLnBrk="1" fontAlgn="auto" hangingPunct="1">
              <a:spcBef>
                <a:spcPts val="0"/>
              </a:spcBef>
              <a:spcAft>
                <a:spcPts val="1200"/>
              </a:spcAft>
              <a:buFont typeface="Wingdings" panose="05000000000000000000" pitchFamily="2" charset="2"/>
              <a:buChar char="§"/>
              <a:defRPr/>
            </a:pPr>
            <a:r>
              <a:rPr lang="en-GB" b="1" dirty="0">
                <a:solidFill>
                  <a:prstClr val="black"/>
                </a:solidFill>
                <a:cs typeface="Arial" panose="020B0604020202020204" pitchFamily="34" charset="0"/>
              </a:rPr>
              <a:t>Social sector (rehabilitation of the urban road network in Yaounde) - </a:t>
            </a:r>
            <a:r>
              <a:rPr lang="en-GB" b="1" dirty="0" err="1">
                <a:solidFill>
                  <a:prstClr val="black"/>
                </a:solidFill>
                <a:cs typeface="Arial" panose="020B0604020202020204" pitchFamily="34" charset="0"/>
              </a:rPr>
              <a:t>Nkolndongo</a:t>
            </a:r>
            <a:r>
              <a:rPr lang="en-GB" b="1" dirty="0">
                <a:solidFill>
                  <a:prstClr val="black"/>
                </a:solidFill>
                <a:cs typeface="Arial" panose="020B0604020202020204" pitchFamily="34" charset="0"/>
              </a:rPr>
              <a:t>, </a:t>
            </a:r>
            <a:r>
              <a:rPr lang="en-GB" b="1" dirty="0" err="1">
                <a:solidFill>
                  <a:prstClr val="black"/>
                </a:solidFill>
                <a:cs typeface="Arial" panose="020B0604020202020204" pitchFamily="34" charset="0"/>
              </a:rPr>
              <a:t>Essos</a:t>
            </a:r>
            <a:r>
              <a:rPr lang="en-GB" b="1" dirty="0">
                <a:solidFill>
                  <a:prstClr val="black"/>
                </a:solidFill>
                <a:cs typeface="Arial" panose="020B0604020202020204" pitchFamily="34" charset="0"/>
              </a:rPr>
              <a:t> and </a:t>
            </a:r>
            <a:r>
              <a:rPr lang="en-GB" b="1" dirty="0" err="1">
                <a:solidFill>
                  <a:prstClr val="black"/>
                </a:solidFill>
                <a:cs typeface="Arial" panose="020B0604020202020204" pitchFamily="34" charset="0"/>
              </a:rPr>
              <a:t>Nkoleton</a:t>
            </a:r>
            <a:r>
              <a:rPr lang="en-GB" b="1" dirty="0">
                <a:solidFill>
                  <a:prstClr val="black"/>
                </a:solidFill>
                <a:cs typeface="Arial" panose="020B0604020202020204" pitchFamily="34" charset="0"/>
              </a:rPr>
              <a:t> roads; the removal of household waste in Yaounde; participation in the financing of the construction works of the </a:t>
            </a:r>
            <a:r>
              <a:rPr lang="en-GB" b="1" dirty="0" err="1">
                <a:solidFill>
                  <a:prstClr val="black"/>
                </a:solidFill>
                <a:cs typeface="Arial" panose="020B0604020202020204" pitchFamily="34" charset="0"/>
              </a:rPr>
              <a:t>Mokolo</a:t>
            </a:r>
            <a:r>
              <a:rPr lang="en-GB" b="1" dirty="0">
                <a:solidFill>
                  <a:prstClr val="black"/>
                </a:solidFill>
                <a:cs typeface="Arial" panose="020B0604020202020204" pitchFamily="34" charset="0"/>
              </a:rPr>
              <a:t> and </a:t>
            </a:r>
            <a:r>
              <a:rPr lang="en-GB" b="1" dirty="0" err="1">
                <a:solidFill>
                  <a:prstClr val="black"/>
                </a:solidFill>
                <a:cs typeface="Arial" panose="020B0604020202020204" pitchFamily="34" charset="0"/>
              </a:rPr>
              <a:t>Mfoundi</a:t>
            </a:r>
            <a:r>
              <a:rPr lang="en-GB" b="1" dirty="0">
                <a:solidFill>
                  <a:prstClr val="black"/>
                </a:solidFill>
                <a:cs typeface="Arial" panose="020B0604020202020204" pitchFamily="34" charset="0"/>
              </a:rPr>
              <a:t> food markets in Yaounde; participation in the financing of the construction works of the </a:t>
            </a:r>
            <a:r>
              <a:rPr lang="en-GB" b="1" dirty="0" err="1">
                <a:solidFill>
                  <a:prstClr val="black"/>
                </a:solidFill>
                <a:cs typeface="Arial" panose="020B0604020202020204" pitchFamily="34" charset="0"/>
              </a:rPr>
              <a:t>Mokolo</a:t>
            </a:r>
            <a:r>
              <a:rPr lang="en-GB" b="1" dirty="0">
                <a:solidFill>
                  <a:prstClr val="black"/>
                </a:solidFill>
                <a:cs typeface="Arial" panose="020B0604020202020204" pitchFamily="34" charset="0"/>
              </a:rPr>
              <a:t> dam in the Far North).</a:t>
            </a:r>
          </a:p>
        </p:txBody>
      </p:sp>
      <p:sp>
        <p:nvSpPr>
          <p:cNvPr id="39943"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111674F-4A21-4811-8F5F-D63731A42CA1}" type="datetime1">
              <a:rPr lang="fr-FR" altLang="fr-FR" smtClean="0">
                <a:solidFill>
                  <a:srgbClr val="FFFF00"/>
                </a:solidFill>
              </a:rPr>
              <a:pPr/>
              <a:t>01/09/2021</a:t>
            </a:fld>
            <a:endParaRPr lang="fr-FR" altLang="fr-FR" smtClean="0">
              <a:solidFill>
                <a:srgbClr val="FFFF00"/>
              </a:solidFill>
            </a:endParaRPr>
          </a:p>
        </p:txBody>
      </p:sp>
      <p:sp>
        <p:nvSpPr>
          <p:cNvPr id="39944"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C246CFB-63CB-4484-A2B6-7A4F2AA9E28E}" type="slidenum">
              <a:rPr lang="fr-FR" altLang="fr-FR" sz="1000" b="1" smtClean="0">
                <a:solidFill>
                  <a:srgbClr val="0000FF"/>
                </a:solidFill>
              </a:rPr>
              <a:pPr/>
              <a:t>13</a:t>
            </a:fld>
            <a:endParaRPr lang="fr-FR" altLang="fr-FR" sz="1000" b="1" smtClean="0">
              <a:solidFill>
                <a:srgbClr val="0000FF"/>
              </a:solidFill>
            </a:endParaRPr>
          </a:p>
        </p:txBody>
      </p:sp>
    </p:spTree>
    <p:extLst>
      <p:ext uri="{BB962C8B-B14F-4D97-AF65-F5344CB8AC3E}">
        <p14:creationId xmlns:p14="http://schemas.microsoft.com/office/powerpoint/2010/main" val="18188253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6"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290">
                                          <p:stCondLst>
                                            <p:cond delay="0"/>
                                          </p:stCondLst>
                                        </p:cTn>
                                        <p:tgtEl>
                                          <p:spTgt spid="7"/>
                                        </p:tgtEl>
                                      </p:cBhvr>
                                    </p:animEffect>
                                    <p:anim calcmode="lin" valueType="num">
                                      <p:cBhvr>
                                        <p:cTn id="11" dur="911"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2" dur="332"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3" dur="332" tmFilter="0, 0; 0.125,0.2665; 0.25,0.4; 0.375,0.465; 0.5,0.5;  0.625,0.535; 0.75,0.6; 0.875,0.7335; 1,1">
                                          <p:stCondLst>
                                            <p:cond delay="332"/>
                                          </p:stCondLst>
                                        </p:cTn>
                                        <p:tgtEl>
                                          <p:spTgt spid="7"/>
                                        </p:tgtEl>
                                        <p:attrNameLst>
                                          <p:attrName>ppt_y</p:attrName>
                                        </p:attrNameLst>
                                      </p:cBhvr>
                                      <p:tavLst>
                                        <p:tav tm="0" fmla="#ppt_y-sin(pi*$)/9">
                                          <p:val>
                                            <p:fltVal val="0"/>
                                          </p:val>
                                        </p:tav>
                                        <p:tav tm="100000">
                                          <p:val>
                                            <p:fltVal val="1"/>
                                          </p:val>
                                        </p:tav>
                                      </p:tavLst>
                                    </p:anim>
                                    <p:anim calcmode="lin" valueType="num">
                                      <p:cBhvr>
                                        <p:cTn id="14" dur="166" tmFilter="0, 0; 0.125,0.2665; 0.25,0.4; 0.375,0.465; 0.5,0.5;  0.625,0.535; 0.75,0.6; 0.875,0.7335; 1,1">
                                          <p:stCondLst>
                                            <p:cond delay="662"/>
                                          </p:stCondLst>
                                        </p:cTn>
                                        <p:tgtEl>
                                          <p:spTgt spid="7"/>
                                        </p:tgtEl>
                                        <p:attrNameLst>
                                          <p:attrName>ppt_y</p:attrName>
                                        </p:attrNameLst>
                                      </p:cBhvr>
                                      <p:tavLst>
                                        <p:tav tm="0" fmla="#ppt_y-sin(pi*$)/27">
                                          <p:val>
                                            <p:fltVal val="0"/>
                                          </p:val>
                                        </p:tav>
                                        <p:tav tm="100000">
                                          <p:val>
                                            <p:fltVal val="1"/>
                                          </p:val>
                                        </p:tav>
                                      </p:tavLst>
                                    </p:anim>
                                    <p:anim calcmode="lin" valueType="num">
                                      <p:cBhvr>
                                        <p:cTn id="15" dur="82" tmFilter="0, 0; 0.125,0.2665; 0.25,0.4; 0.375,0.465; 0.5,0.5;  0.625,0.535; 0.75,0.6; 0.875,0.7335; 1,1">
                                          <p:stCondLst>
                                            <p:cond delay="828"/>
                                          </p:stCondLst>
                                        </p:cTn>
                                        <p:tgtEl>
                                          <p:spTgt spid="7"/>
                                        </p:tgtEl>
                                        <p:attrNameLst>
                                          <p:attrName>ppt_y</p:attrName>
                                        </p:attrNameLst>
                                      </p:cBhvr>
                                      <p:tavLst>
                                        <p:tav tm="0" fmla="#ppt_y-sin(pi*$)/81">
                                          <p:val>
                                            <p:fltVal val="0"/>
                                          </p:val>
                                        </p:tav>
                                        <p:tav tm="100000">
                                          <p:val>
                                            <p:fltVal val="1"/>
                                          </p:val>
                                        </p:tav>
                                      </p:tavLst>
                                    </p:anim>
                                    <p:animScale>
                                      <p:cBhvr>
                                        <p:cTn id="16" dur="13">
                                          <p:stCondLst>
                                            <p:cond delay="325"/>
                                          </p:stCondLst>
                                        </p:cTn>
                                        <p:tgtEl>
                                          <p:spTgt spid="7"/>
                                        </p:tgtEl>
                                      </p:cBhvr>
                                      <p:to x="100000" y="60000"/>
                                    </p:animScale>
                                    <p:animScale>
                                      <p:cBhvr>
                                        <p:cTn id="17" dur="83" decel="50000">
                                          <p:stCondLst>
                                            <p:cond delay="338"/>
                                          </p:stCondLst>
                                        </p:cTn>
                                        <p:tgtEl>
                                          <p:spTgt spid="7"/>
                                        </p:tgtEl>
                                      </p:cBhvr>
                                      <p:to x="100000" y="100000"/>
                                    </p:animScale>
                                    <p:animScale>
                                      <p:cBhvr>
                                        <p:cTn id="18" dur="13">
                                          <p:stCondLst>
                                            <p:cond delay="656"/>
                                          </p:stCondLst>
                                        </p:cTn>
                                        <p:tgtEl>
                                          <p:spTgt spid="7"/>
                                        </p:tgtEl>
                                      </p:cBhvr>
                                      <p:to x="100000" y="80000"/>
                                    </p:animScale>
                                    <p:animScale>
                                      <p:cBhvr>
                                        <p:cTn id="19" dur="83" decel="50000">
                                          <p:stCondLst>
                                            <p:cond delay="669"/>
                                          </p:stCondLst>
                                        </p:cTn>
                                        <p:tgtEl>
                                          <p:spTgt spid="7"/>
                                        </p:tgtEl>
                                      </p:cBhvr>
                                      <p:to x="100000" y="100000"/>
                                    </p:animScale>
                                    <p:animScale>
                                      <p:cBhvr>
                                        <p:cTn id="20" dur="13">
                                          <p:stCondLst>
                                            <p:cond delay="821"/>
                                          </p:stCondLst>
                                        </p:cTn>
                                        <p:tgtEl>
                                          <p:spTgt spid="7"/>
                                        </p:tgtEl>
                                      </p:cBhvr>
                                      <p:to x="100000" y="90000"/>
                                    </p:animScale>
                                    <p:animScale>
                                      <p:cBhvr>
                                        <p:cTn id="21" dur="83" decel="50000">
                                          <p:stCondLst>
                                            <p:cond delay="834"/>
                                          </p:stCondLst>
                                        </p:cTn>
                                        <p:tgtEl>
                                          <p:spTgt spid="7"/>
                                        </p:tgtEl>
                                      </p:cBhvr>
                                      <p:to x="100000" y="100000"/>
                                    </p:animScale>
                                    <p:animScale>
                                      <p:cBhvr>
                                        <p:cTn id="22" dur="13">
                                          <p:stCondLst>
                                            <p:cond delay="904"/>
                                          </p:stCondLst>
                                        </p:cTn>
                                        <p:tgtEl>
                                          <p:spTgt spid="7"/>
                                        </p:tgtEl>
                                      </p:cBhvr>
                                      <p:to x="100000" y="95000"/>
                                    </p:animScale>
                                    <p:animScale>
                                      <p:cBhvr>
                                        <p:cTn id="23" dur="83" decel="50000">
                                          <p:stCondLst>
                                            <p:cond delay="917"/>
                                          </p:stCondLst>
                                        </p:cTn>
                                        <p:tgtEl>
                                          <p:spTgt spid="7"/>
                                        </p:tgtEl>
                                      </p:cBhvr>
                                      <p:to x="100000" y="100000"/>
                                    </p:animScale>
                                  </p:childTnLst>
                                </p:cTn>
                              </p:par>
                            </p:childTnLst>
                          </p:cTn>
                        </p:par>
                        <p:par>
                          <p:cTn id="24" fill="hold" nodeType="afterGroup">
                            <p:stCondLst>
                              <p:cond delay="1000"/>
                            </p:stCondLst>
                            <p:childTnLst>
                              <p:par>
                                <p:cTn id="25" presetID="9"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par>
                          <p:cTn id="28" fill="hold" nodeType="afterGroup">
                            <p:stCondLst>
                              <p:cond delay="1500"/>
                            </p:stCondLst>
                            <p:childTnLst>
                              <p:par>
                                <p:cTn id="29" presetID="18" presetClass="entr" presetSubtype="6"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strips(downRight)">
                                      <p:cBhvr>
                                        <p:cTn id="3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 name="ZoneTexte 9"/>
          <p:cNvSpPr txBox="1"/>
          <p:nvPr/>
        </p:nvSpPr>
        <p:spPr>
          <a:xfrm>
            <a:off x="755650" y="1947863"/>
            <a:ext cx="8015288" cy="3508375"/>
          </a:xfrm>
          <a:prstGeom prst="rect">
            <a:avLst/>
          </a:prstGeom>
          <a:solidFill>
            <a:schemeClr val="bg1"/>
          </a:solidFill>
        </p:spPr>
        <p:txBody>
          <a:bodyPr>
            <a:spAutoFit/>
          </a:bodyPr>
          <a:lstStyle/>
          <a:p>
            <a:pPr algn="just" eaLnBrk="1" fontAlgn="auto" hangingPunct="1">
              <a:spcBef>
                <a:spcPts val="0"/>
              </a:spcBef>
              <a:spcAft>
                <a:spcPts val="1200"/>
              </a:spcAft>
              <a:defRPr/>
            </a:pPr>
            <a:r>
              <a:rPr lang="en-GB" sz="2600" b="1" dirty="0">
                <a:solidFill>
                  <a:prstClr val="black"/>
                </a:solidFill>
                <a:latin typeface="Calibri"/>
              </a:rPr>
              <a:t>With the liberalisation of the downstream oil sector between 1995 and 2002, the HPSF ensures:</a:t>
            </a:r>
          </a:p>
          <a:p>
            <a:pPr marL="457200" indent="-457200" algn="just" eaLnBrk="1" fontAlgn="auto" hangingPunct="1">
              <a:spcBef>
                <a:spcPts val="0"/>
              </a:spcBef>
              <a:spcAft>
                <a:spcPts val="0"/>
              </a:spcAft>
              <a:buFont typeface="Wingdings" panose="05000000000000000000" pitchFamily="2" charset="2"/>
              <a:buChar char="ü"/>
              <a:defRPr/>
            </a:pPr>
            <a:r>
              <a:rPr lang="en-GB" sz="2000" b="1" dirty="0">
                <a:solidFill>
                  <a:srgbClr val="FF0000"/>
                </a:solidFill>
              </a:rPr>
              <a:t>The regular supply of petroleum products to the country by;</a:t>
            </a:r>
          </a:p>
          <a:p>
            <a:pPr marL="1346200" indent="-355600" algn="just" eaLnBrk="1" fontAlgn="auto" hangingPunct="1">
              <a:spcBef>
                <a:spcPts val="0"/>
              </a:spcBef>
              <a:spcAft>
                <a:spcPts val="0"/>
              </a:spcAft>
              <a:buFont typeface="Wingdings" pitchFamily="2" charset="2"/>
              <a:buChar char="§"/>
              <a:defRPr/>
            </a:pPr>
            <a:r>
              <a:rPr lang="en-GB" sz="2000" b="1" dirty="0">
                <a:solidFill>
                  <a:prstClr val="black"/>
                </a:solidFill>
                <a:latin typeface="Calibri"/>
              </a:rPr>
              <a:t>Modulation of supply through imports;</a:t>
            </a:r>
          </a:p>
          <a:p>
            <a:pPr marL="1346200" indent="-355600" algn="just" eaLnBrk="1" fontAlgn="auto" hangingPunct="1">
              <a:spcBef>
                <a:spcPts val="0"/>
              </a:spcBef>
              <a:spcAft>
                <a:spcPts val="0"/>
              </a:spcAft>
              <a:buFont typeface="Wingdings" pitchFamily="2" charset="2"/>
              <a:buChar char="§"/>
              <a:defRPr/>
            </a:pPr>
            <a:r>
              <a:rPr lang="en-GB" sz="2000" b="1" dirty="0">
                <a:solidFill>
                  <a:prstClr val="black"/>
                </a:solidFill>
                <a:latin typeface="Calibri"/>
              </a:rPr>
              <a:t>Payment of additional transport costs (road transfer) in case of failure of the traditional logistic scheme;</a:t>
            </a:r>
          </a:p>
          <a:p>
            <a:pPr marL="1346200" indent="-355600" algn="just" eaLnBrk="1" fontAlgn="auto" hangingPunct="1">
              <a:spcBef>
                <a:spcPts val="0"/>
              </a:spcBef>
              <a:spcAft>
                <a:spcPts val="0"/>
              </a:spcAft>
              <a:buFont typeface="Wingdings" pitchFamily="2" charset="2"/>
              <a:buChar char="§"/>
              <a:defRPr/>
            </a:pPr>
            <a:r>
              <a:rPr lang="en-GB" sz="2000" b="1" dirty="0">
                <a:solidFill>
                  <a:prstClr val="black"/>
                </a:solidFill>
                <a:latin typeface="Calibri"/>
              </a:rPr>
              <a:t>Intervention on the access roads (detours on the </a:t>
            </a:r>
            <a:r>
              <a:rPr lang="en-GB" sz="2000" b="1" dirty="0" err="1">
                <a:solidFill>
                  <a:prstClr val="black"/>
                </a:solidFill>
                <a:latin typeface="Calibri"/>
              </a:rPr>
              <a:t>Kekem</a:t>
            </a:r>
            <a:r>
              <a:rPr lang="en-GB" sz="2000" b="1" dirty="0">
                <a:solidFill>
                  <a:prstClr val="black"/>
                </a:solidFill>
                <a:latin typeface="Calibri"/>
              </a:rPr>
              <a:t> route, bridge over the </a:t>
            </a:r>
            <a:r>
              <a:rPr lang="en-GB" sz="2000" b="1" dirty="0" err="1">
                <a:solidFill>
                  <a:prstClr val="black"/>
                </a:solidFill>
                <a:latin typeface="Calibri"/>
              </a:rPr>
              <a:t>Mungo</a:t>
            </a:r>
            <a:r>
              <a:rPr lang="en-GB" sz="2000" b="1" dirty="0">
                <a:solidFill>
                  <a:prstClr val="black"/>
                </a:solidFill>
                <a:latin typeface="Calibri"/>
              </a:rPr>
              <a:t> river).</a:t>
            </a:r>
          </a:p>
        </p:txBody>
      </p:sp>
      <p:pic>
        <p:nvPicPr>
          <p:cNvPr id="40963"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WordArt 22"/>
          <p:cNvSpPr>
            <a:spLocks noChangeArrowheads="1" noChangeShapeType="1" noTextEdit="1"/>
          </p:cNvSpPr>
          <p:nvPr/>
        </p:nvSpPr>
        <p:spPr bwMode="auto">
          <a:xfrm>
            <a:off x="755576" y="987425"/>
            <a:ext cx="7094190" cy="441311"/>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C00000"/>
                </a:solidFill>
                <a:effectLst>
                  <a:outerShdw blurRad="76200" dist="50800" dir="5400000" algn="tl" rotWithShape="0">
                    <a:srgbClr val="000000">
                      <a:alpha val="65000"/>
                    </a:srgbClr>
                  </a:outerShdw>
                </a:effectLst>
                <a:latin typeface="Arial Black"/>
              </a:rPr>
              <a:t>B- ECONOMIC ROLE OF THE HPSF AFTER LIBERALISATION</a:t>
            </a:r>
          </a:p>
        </p:txBody>
      </p:sp>
      <p:cxnSp>
        <p:nvCxnSpPr>
          <p:cNvPr id="8" name="Connecteur droit 7"/>
          <p:cNvCxnSpPr/>
          <p:nvPr/>
        </p:nvCxnSpPr>
        <p:spPr>
          <a:xfrm>
            <a:off x="1285875" y="855663"/>
            <a:ext cx="7358063" cy="1587"/>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9" name="WordArt 22"/>
          <p:cNvSpPr>
            <a:spLocks noChangeArrowheads="1" noChangeShapeType="1" noTextEdit="1"/>
          </p:cNvSpPr>
          <p:nvPr/>
        </p:nvSpPr>
        <p:spPr bwMode="auto">
          <a:xfrm>
            <a:off x="1415649" y="260648"/>
            <a:ext cx="7098513" cy="357190"/>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00B050"/>
                </a:solidFill>
                <a:effectLst>
                  <a:outerShdw blurRad="76200" dist="50800" dir="5400000" algn="tl" rotWithShape="0">
                    <a:srgbClr val="000000">
                      <a:alpha val="65000"/>
                    </a:srgbClr>
                  </a:outerShdw>
                </a:effectLst>
                <a:latin typeface="Arial Black"/>
              </a:rPr>
              <a:t>II- ECONOMIC ROLE OF THE HPSF</a:t>
            </a:r>
          </a:p>
        </p:txBody>
      </p:sp>
      <p:sp>
        <p:nvSpPr>
          <p:cNvPr id="40967"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80C6A5A-B3C6-47C5-A04E-7D319D84CFA1}" type="datetime1">
              <a:rPr lang="fr-FR" altLang="fr-FR" smtClean="0">
                <a:solidFill>
                  <a:srgbClr val="FFFF00"/>
                </a:solidFill>
              </a:rPr>
              <a:pPr/>
              <a:t>01/09/2021</a:t>
            </a:fld>
            <a:endParaRPr lang="fr-FR" altLang="fr-FR" smtClean="0">
              <a:solidFill>
                <a:srgbClr val="FFFF00"/>
              </a:solidFill>
            </a:endParaRPr>
          </a:p>
        </p:txBody>
      </p:sp>
      <p:sp>
        <p:nvSpPr>
          <p:cNvPr id="40968"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6BE91F4-2466-4B62-81A1-64BDDCB1C5CD}" type="slidenum">
              <a:rPr lang="fr-FR" altLang="fr-FR" sz="1000" b="1" smtClean="0">
                <a:solidFill>
                  <a:srgbClr val="0000FF"/>
                </a:solidFill>
              </a:rPr>
              <a:pPr/>
              <a:t>14</a:t>
            </a:fld>
            <a:endParaRPr lang="fr-FR" altLang="fr-FR" sz="1000" b="1" smtClean="0">
              <a:solidFill>
                <a:srgbClr val="0000FF"/>
              </a:solidFill>
            </a:endParaRPr>
          </a:p>
        </p:txBody>
      </p:sp>
      <p:sp>
        <p:nvSpPr>
          <p:cNvPr id="12" name="WordArt 22"/>
          <p:cNvSpPr>
            <a:spLocks noChangeArrowheads="1" noChangeShapeType="1" noTextEdit="1"/>
          </p:cNvSpPr>
          <p:nvPr/>
        </p:nvSpPr>
        <p:spPr bwMode="auto">
          <a:xfrm>
            <a:off x="7956376" y="1127024"/>
            <a:ext cx="1080120" cy="285752"/>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ED7D31">
                    <a:lumMod val="75000"/>
                  </a:srgbClr>
                </a:solidFill>
                <a:effectLst>
                  <a:outerShdw blurRad="76200" dist="50800" dir="5400000" algn="tl" rotWithShape="0">
                    <a:srgbClr val="000000">
                      <a:alpha val="65000"/>
                    </a:srgbClr>
                  </a:outerShdw>
                </a:effectLst>
                <a:latin typeface="Arial Black"/>
              </a:rPr>
              <a:t>(CONTINUATION)</a:t>
            </a:r>
          </a:p>
        </p:txBody>
      </p:sp>
    </p:spTree>
    <p:extLst>
      <p:ext uri="{BB962C8B-B14F-4D97-AF65-F5344CB8AC3E}">
        <p14:creationId xmlns:p14="http://schemas.microsoft.com/office/powerpoint/2010/main" val="34077470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6"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290">
                                          <p:stCondLst>
                                            <p:cond delay="0"/>
                                          </p:stCondLst>
                                        </p:cTn>
                                        <p:tgtEl>
                                          <p:spTgt spid="7"/>
                                        </p:tgtEl>
                                      </p:cBhvr>
                                    </p:animEffect>
                                    <p:anim calcmode="lin" valueType="num">
                                      <p:cBhvr>
                                        <p:cTn id="11" dur="911"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2" dur="332"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3" dur="332" tmFilter="0, 0; 0.125,0.2665; 0.25,0.4; 0.375,0.465; 0.5,0.5;  0.625,0.535; 0.75,0.6; 0.875,0.7335; 1,1">
                                          <p:stCondLst>
                                            <p:cond delay="332"/>
                                          </p:stCondLst>
                                        </p:cTn>
                                        <p:tgtEl>
                                          <p:spTgt spid="7"/>
                                        </p:tgtEl>
                                        <p:attrNameLst>
                                          <p:attrName>ppt_y</p:attrName>
                                        </p:attrNameLst>
                                      </p:cBhvr>
                                      <p:tavLst>
                                        <p:tav tm="0" fmla="#ppt_y-sin(pi*$)/9">
                                          <p:val>
                                            <p:fltVal val="0"/>
                                          </p:val>
                                        </p:tav>
                                        <p:tav tm="100000">
                                          <p:val>
                                            <p:fltVal val="1"/>
                                          </p:val>
                                        </p:tav>
                                      </p:tavLst>
                                    </p:anim>
                                    <p:anim calcmode="lin" valueType="num">
                                      <p:cBhvr>
                                        <p:cTn id="14" dur="166" tmFilter="0, 0; 0.125,0.2665; 0.25,0.4; 0.375,0.465; 0.5,0.5;  0.625,0.535; 0.75,0.6; 0.875,0.7335; 1,1">
                                          <p:stCondLst>
                                            <p:cond delay="662"/>
                                          </p:stCondLst>
                                        </p:cTn>
                                        <p:tgtEl>
                                          <p:spTgt spid="7"/>
                                        </p:tgtEl>
                                        <p:attrNameLst>
                                          <p:attrName>ppt_y</p:attrName>
                                        </p:attrNameLst>
                                      </p:cBhvr>
                                      <p:tavLst>
                                        <p:tav tm="0" fmla="#ppt_y-sin(pi*$)/27">
                                          <p:val>
                                            <p:fltVal val="0"/>
                                          </p:val>
                                        </p:tav>
                                        <p:tav tm="100000">
                                          <p:val>
                                            <p:fltVal val="1"/>
                                          </p:val>
                                        </p:tav>
                                      </p:tavLst>
                                    </p:anim>
                                    <p:anim calcmode="lin" valueType="num">
                                      <p:cBhvr>
                                        <p:cTn id="15" dur="82" tmFilter="0, 0; 0.125,0.2665; 0.25,0.4; 0.375,0.465; 0.5,0.5;  0.625,0.535; 0.75,0.6; 0.875,0.7335; 1,1">
                                          <p:stCondLst>
                                            <p:cond delay="828"/>
                                          </p:stCondLst>
                                        </p:cTn>
                                        <p:tgtEl>
                                          <p:spTgt spid="7"/>
                                        </p:tgtEl>
                                        <p:attrNameLst>
                                          <p:attrName>ppt_y</p:attrName>
                                        </p:attrNameLst>
                                      </p:cBhvr>
                                      <p:tavLst>
                                        <p:tav tm="0" fmla="#ppt_y-sin(pi*$)/81">
                                          <p:val>
                                            <p:fltVal val="0"/>
                                          </p:val>
                                        </p:tav>
                                        <p:tav tm="100000">
                                          <p:val>
                                            <p:fltVal val="1"/>
                                          </p:val>
                                        </p:tav>
                                      </p:tavLst>
                                    </p:anim>
                                    <p:animScale>
                                      <p:cBhvr>
                                        <p:cTn id="16" dur="13">
                                          <p:stCondLst>
                                            <p:cond delay="325"/>
                                          </p:stCondLst>
                                        </p:cTn>
                                        <p:tgtEl>
                                          <p:spTgt spid="7"/>
                                        </p:tgtEl>
                                      </p:cBhvr>
                                      <p:to x="100000" y="60000"/>
                                    </p:animScale>
                                    <p:animScale>
                                      <p:cBhvr>
                                        <p:cTn id="17" dur="83" decel="50000">
                                          <p:stCondLst>
                                            <p:cond delay="338"/>
                                          </p:stCondLst>
                                        </p:cTn>
                                        <p:tgtEl>
                                          <p:spTgt spid="7"/>
                                        </p:tgtEl>
                                      </p:cBhvr>
                                      <p:to x="100000" y="100000"/>
                                    </p:animScale>
                                    <p:animScale>
                                      <p:cBhvr>
                                        <p:cTn id="18" dur="13">
                                          <p:stCondLst>
                                            <p:cond delay="656"/>
                                          </p:stCondLst>
                                        </p:cTn>
                                        <p:tgtEl>
                                          <p:spTgt spid="7"/>
                                        </p:tgtEl>
                                      </p:cBhvr>
                                      <p:to x="100000" y="80000"/>
                                    </p:animScale>
                                    <p:animScale>
                                      <p:cBhvr>
                                        <p:cTn id="19" dur="83" decel="50000">
                                          <p:stCondLst>
                                            <p:cond delay="669"/>
                                          </p:stCondLst>
                                        </p:cTn>
                                        <p:tgtEl>
                                          <p:spTgt spid="7"/>
                                        </p:tgtEl>
                                      </p:cBhvr>
                                      <p:to x="100000" y="100000"/>
                                    </p:animScale>
                                    <p:animScale>
                                      <p:cBhvr>
                                        <p:cTn id="20" dur="13">
                                          <p:stCondLst>
                                            <p:cond delay="821"/>
                                          </p:stCondLst>
                                        </p:cTn>
                                        <p:tgtEl>
                                          <p:spTgt spid="7"/>
                                        </p:tgtEl>
                                      </p:cBhvr>
                                      <p:to x="100000" y="90000"/>
                                    </p:animScale>
                                    <p:animScale>
                                      <p:cBhvr>
                                        <p:cTn id="21" dur="83" decel="50000">
                                          <p:stCondLst>
                                            <p:cond delay="834"/>
                                          </p:stCondLst>
                                        </p:cTn>
                                        <p:tgtEl>
                                          <p:spTgt spid="7"/>
                                        </p:tgtEl>
                                      </p:cBhvr>
                                      <p:to x="100000" y="100000"/>
                                    </p:animScale>
                                    <p:animScale>
                                      <p:cBhvr>
                                        <p:cTn id="22" dur="13">
                                          <p:stCondLst>
                                            <p:cond delay="904"/>
                                          </p:stCondLst>
                                        </p:cTn>
                                        <p:tgtEl>
                                          <p:spTgt spid="7"/>
                                        </p:tgtEl>
                                      </p:cBhvr>
                                      <p:to x="100000" y="95000"/>
                                    </p:animScale>
                                    <p:animScale>
                                      <p:cBhvr>
                                        <p:cTn id="23" dur="83" decel="50000">
                                          <p:stCondLst>
                                            <p:cond delay="917"/>
                                          </p:stCondLst>
                                        </p:cTn>
                                        <p:tgtEl>
                                          <p:spTgt spid="7"/>
                                        </p:tgtEl>
                                      </p:cBhvr>
                                      <p:to x="100000" y="100000"/>
                                    </p:animScale>
                                  </p:childTnLst>
                                </p:cTn>
                              </p:par>
                            </p:childTnLst>
                          </p:cTn>
                        </p:par>
                        <p:par>
                          <p:cTn id="24" fill="hold" nodeType="afterGroup">
                            <p:stCondLst>
                              <p:cond delay="1000"/>
                            </p:stCondLst>
                            <p:childTnLst>
                              <p:par>
                                <p:cTn id="25" presetID="9"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par>
                          <p:cTn id="28" fill="hold" nodeType="afterGroup">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1986"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806950"/>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Connecteur droit 7"/>
          <p:cNvCxnSpPr/>
          <p:nvPr/>
        </p:nvCxnSpPr>
        <p:spPr>
          <a:xfrm>
            <a:off x="1285875" y="855663"/>
            <a:ext cx="7358063" cy="1587"/>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9" name="WordArt 22"/>
          <p:cNvSpPr>
            <a:spLocks noChangeArrowheads="1" noChangeShapeType="1" noTextEdit="1"/>
          </p:cNvSpPr>
          <p:nvPr/>
        </p:nvSpPr>
        <p:spPr bwMode="auto">
          <a:xfrm>
            <a:off x="1361919" y="260648"/>
            <a:ext cx="7098513" cy="357190"/>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00B050"/>
                </a:solidFill>
                <a:effectLst>
                  <a:outerShdw blurRad="76200" dist="50800" dir="5400000" algn="tl" rotWithShape="0">
                    <a:srgbClr val="000000">
                      <a:alpha val="65000"/>
                    </a:srgbClr>
                  </a:outerShdw>
                </a:effectLst>
                <a:latin typeface="Arial Black"/>
              </a:rPr>
              <a:t>II- ECONOMIC ROLE OF THE HPSF</a:t>
            </a:r>
          </a:p>
        </p:txBody>
      </p:sp>
      <p:sp>
        <p:nvSpPr>
          <p:cNvPr id="10" name="ZoneTexte 9"/>
          <p:cNvSpPr txBox="1"/>
          <p:nvPr/>
        </p:nvSpPr>
        <p:spPr>
          <a:xfrm>
            <a:off x="1362075" y="1738313"/>
            <a:ext cx="7673975" cy="2554287"/>
          </a:xfrm>
          <a:prstGeom prst="rect">
            <a:avLst/>
          </a:prstGeom>
          <a:noFill/>
        </p:spPr>
        <p:txBody>
          <a:bodyPr>
            <a:spAutoFit/>
          </a:bodyPr>
          <a:lstStyle/>
          <a:p>
            <a:pPr marL="457200" indent="-457200" algn="just" eaLnBrk="1" fontAlgn="auto" hangingPunct="1">
              <a:spcBef>
                <a:spcPts val="0"/>
              </a:spcBef>
              <a:spcAft>
                <a:spcPts val="0"/>
              </a:spcAft>
              <a:buFont typeface="Wingdings" panose="05000000000000000000" pitchFamily="2" charset="2"/>
              <a:buChar char="ü"/>
              <a:defRPr/>
            </a:pPr>
            <a:r>
              <a:rPr lang="en-GB" sz="2000" b="1">
                <a:solidFill>
                  <a:srgbClr val="FF0000"/>
                </a:solidFill>
              </a:rPr>
              <a:t>The HPSF also  ensures healthy competition between economic operators of the sector through:</a:t>
            </a:r>
          </a:p>
          <a:p>
            <a:pPr marL="457200" indent="-457200" algn="just" eaLnBrk="1" fontAlgn="auto" hangingPunct="1">
              <a:spcBef>
                <a:spcPts val="0"/>
              </a:spcBef>
              <a:spcAft>
                <a:spcPts val="0"/>
              </a:spcAft>
              <a:buFont typeface="Wingdings" panose="05000000000000000000" pitchFamily="2" charset="2"/>
              <a:buChar char="ü"/>
              <a:defRPr/>
            </a:pPr>
            <a:endParaRPr lang="fr-FR" sz="2000" b="1" dirty="0">
              <a:solidFill>
                <a:srgbClr val="FF0000"/>
              </a:solidFill>
            </a:endParaRPr>
          </a:p>
          <a:p>
            <a:pPr marL="1079500" indent="-533400" algn="just" eaLnBrk="1" fontAlgn="auto" hangingPunct="1">
              <a:spcBef>
                <a:spcPts val="0"/>
              </a:spcBef>
              <a:spcAft>
                <a:spcPts val="0"/>
              </a:spcAft>
              <a:buFont typeface="Wingdings" pitchFamily="2" charset="2"/>
              <a:buChar char="§"/>
              <a:defRPr/>
            </a:pPr>
            <a:r>
              <a:rPr lang="en-GB" sz="2000" b="1">
                <a:solidFill>
                  <a:prstClr val="black"/>
                </a:solidFill>
                <a:latin typeface="Calibri"/>
              </a:rPr>
              <a:t>fair access for consumers to petroleum products;</a:t>
            </a:r>
          </a:p>
          <a:p>
            <a:pPr marL="1079500" indent="-533400" algn="just" eaLnBrk="1" fontAlgn="auto" hangingPunct="1">
              <a:spcBef>
                <a:spcPts val="0"/>
              </a:spcBef>
              <a:spcAft>
                <a:spcPts val="0"/>
              </a:spcAft>
              <a:buFont typeface="Wingdings" pitchFamily="2" charset="2"/>
              <a:buChar char="§"/>
              <a:defRPr/>
            </a:pPr>
            <a:r>
              <a:rPr lang="en-GB" sz="2000" b="1">
                <a:solidFill>
                  <a:prstClr val="black"/>
                </a:solidFill>
                <a:latin typeface="Calibri"/>
              </a:rPr>
              <a:t>equal access for distributors to the storage capacity;</a:t>
            </a:r>
          </a:p>
          <a:p>
            <a:pPr marL="1079500" indent="-533400" algn="just" eaLnBrk="1" fontAlgn="auto" hangingPunct="1">
              <a:spcBef>
                <a:spcPts val="0"/>
              </a:spcBef>
              <a:spcAft>
                <a:spcPts val="0"/>
              </a:spcAft>
              <a:buFont typeface="Wingdings" pitchFamily="2" charset="2"/>
              <a:buChar char="§"/>
              <a:defRPr/>
            </a:pPr>
            <a:r>
              <a:rPr lang="en-GB" sz="2000" b="1">
                <a:solidFill>
                  <a:prstClr val="black"/>
                </a:solidFill>
                <a:latin typeface="Calibri"/>
              </a:rPr>
              <a:t>the control and monitoring of monopoly areas in order to avoid the abuses of a dominant position (application of the fair price);</a:t>
            </a:r>
          </a:p>
        </p:txBody>
      </p:sp>
      <p:sp>
        <p:nvSpPr>
          <p:cNvPr id="41990" name="Rectangle 10"/>
          <p:cNvSpPr>
            <a:spLocks noChangeArrowheads="1"/>
          </p:cNvSpPr>
          <p:nvPr/>
        </p:nvSpPr>
        <p:spPr bwMode="auto">
          <a:xfrm>
            <a:off x="1114425" y="4429125"/>
            <a:ext cx="79216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3556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Aft>
                <a:spcPts val="600"/>
              </a:spcAft>
              <a:buFont typeface="Wingdings" panose="05000000000000000000" pitchFamily="2" charset="2"/>
              <a:buChar char="ü"/>
            </a:pPr>
            <a:r>
              <a:rPr lang="en-GB" sz="2000" b="1" dirty="0"/>
              <a:t>the construction of pilot service stations in unserved and unprofitable areas exploited by marketers;</a:t>
            </a:r>
            <a:r>
              <a:rPr lang="en-GB" sz="2000" b="1" dirty="0">
                <a:solidFill>
                  <a:prstClr val="black"/>
                </a:solidFill>
              </a:rPr>
              <a:t> </a:t>
            </a:r>
          </a:p>
        </p:txBody>
      </p:sp>
      <p:sp>
        <p:nvSpPr>
          <p:cNvPr id="41991"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EB3D9B8-0302-4DCA-AFEA-B653B12116A2}" type="datetime1">
              <a:rPr lang="fr-FR" altLang="fr-FR" smtClean="0">
                <a:solidFill>
                  <a:srgbClr val="FFFF00"/>
                </a:solidFill>
              </a:rPr>
              <a:pPr/>
              <a:t>01/09/2021</a:t>
            </a:fld>
            <a:endParaRPr lang="fr-FR" altLang="fr-FR" smtClean="0">
              <a:solidFill>
                <a:srgbClr val="FFFF00"/>
              </a:solidFill>
            </a:endParaRPr>
          </a:p>
        </p:txBody>
      </p:sp>
      <p:sp>
        <p:nvSpPr>
          <p:cNvPr id="41992"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4F1E026-DD6D-4114-960D-06262273D4CC}" type="slidenum">
              <a:rPr lang="fr-FR" altLang="fr-FR" sz="1000" smtClean="0">
                <a:solidFill>
                  <a:srgbClr val="0000FF"/>
                </a:solidFill>
              </a:rPr>
              <a:pPr/>
              <a:t>15</a:t>
            </a:fld>
            <a:endParaRPr lang="fr-FR" altLang="fr-FR" sz="1000" smtClean="0">
              <a:solidFill>
                <a:srgbClr val="0000FF"/>
              </a:solidFill>
            </a:endParaRPr>
          </a:p>
        </p:txBody>
      </p:sp>
      <p:sp>
        <p:nvSpPr>
          <p:cNvPr id="11" name="WordArt 22"/>
          <p:cNvSpPr>
            <a:spLocks noChangeArrowheads="1" noChangeShapeType="1" noTextEdit="1"/>
          </p:cNvSpPr>
          <p:nvPr/>
        </p:nvSpPr>
        <p:spPr bwMode="auto">
          <a:xfrm>
            <a:off x="755576" y="979501"/>
            <a:ext cx="7094190" cy="441311"/>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C00000"/>
                </a:solidFill>
                <a:effectLst>
                  <a:outerShdw blurRad="76200" dist="50800" dir="5400000" algn="tl" rotWithShape="0">
                    <a:srgbClr val="000000">
                      <a:alpha val="65000"/>
                    </a:srgbClr>
                  </a:outerShdw>
                </a:effectLst>
                <a:latin typeface="Arial Black"/>
              </a:rPr>
              <a:t>B- ECONOMIC ROLE OF THE HPSF AFTER LIBERALISATION</a:t>
            </a:r>
          </a:p>
        </p:txBody>
      </p:sp>
      <p:sp>
        <p:nvSpPr>
          <p:cNvPr id="12" name="WordArt 22"/>
          <p:cNvSpPr>
            <a:spLocks noChangeArrowheads="1" noChangeShapeType="1" noTextEdit="1"/>
          </p:cNvSpPr>
          <p:nvPr/>
        </p:nvSpPr>
        <p:spPr bwMode="auto">
          <a:xfrm>
            <a:off x="7956376" y="1052736"/>
            <a:ext cx="1080120" cy="285752"/>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ED7D31">
                    <a:lumMod val="75000"/>
                  </a:srgbClr>
                </a:solidFill>
                <a:effectLst>
                  <a:outerShdw blurRad="76200" dist="50800" dir="5400000" algn="tl" rotWithShape="0">
                    <a:srgbClr val="000000">
                      <a:alpha val="65000"/>
                    </a:srgbClr>
                  </a:outerShdw>
                </a:effectLst>
                <a:latin typeface="Arial Black"/>
              </a:rPr>
              <a:t>(CONTINUATION)</a:t>
            </a:r>
          </a:p>
        </p:txBody>
      </p:sp>
    </p:spTree>
    <p:extLst>
      <p:ext uri="{BB962C8B-B14F-4D97-AF65-F5344CB8AC3E}">
        <p14:creationId xmlns:p14="http://schemas.microsoft.com/office/powerpoint/2010/main" val="35676238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par>
                          <p:cTn id="8" fill="hold" nodeType="afterGroup">
                            <p:stCondLst>
                              <p:cond delay="1000"/>
                            </p:stCondLst>
                            <p:childTnLst>
                              <p:par>
                                <p:cTn id="9" presetID="9"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par>
                          <p:cTn id="12" fill="hold" nodeType="afterGroup">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1000"/>
                                        <p:tgtEl>
                                          <p:spTgt spid="10"/>
                                        </p:tgtEl>
                                      </p:cBhvr>
                                    </p:animEffect>
                                  </p:childTnLst>
                                </p:cTn>
                              </p:par>
                              <p:par>
                                <p:cTn id="16" presetID="26"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290">
                                          <p:stCondLst>
                                            <p:cond delay="0"/>
                                          </p:stCondLst>
                                        </p:cTn>
                                        <p:tgtEl>
                                          <p:spTgt spid="11"/>
                                        </p:tgtEl>
                                      </p:cBhvr>
                                    </p:animEffect>
                                    <p:anim calcmode="lin" valueType="num">
                                      <p:cBhvr>
                                        <p:cTn id="19" dur="911"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20" dur="332"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21" dur="332" tmFilter="0, 0; 0.125,0.2665; 0.25,0.4; 0.375,0.465; 0.5,0.5;  0.625,0.535; 0.75,0.6; 0.875,0.7335; 1,1">
                                          <p:stCondLst>
                                            <p:cond delay="332"/>
                                          </p:stCondLst>
                                        </p:cTn>
                                        <p:tgtEl>
                                          <p:spTgt spid="11"/>
                                        </p:tgtEl>
                                        <p:attrNameLst>
                                          <p:attrName>ppt_y</p:attrName>
                                        </p:attrNameLst>
                                      </p:cBhvr>
                                      <p:tavLst>
                                        <p:tav tm="0" fmla="#ppt_y-sin(pi*$)/9">
                                          <p:val>
                                            <p:fltVal val="0"/>
                                          </p:val>
                                        </p:tav>
                                        <p:tav tm="100000">
                                          <p:val>
                                            <p:fltVal val="1"/>
                                          </p:val>
                                        </p:tav>
                                      </p:tavLst>
                                    </p:anim>
                                    <p:anim calcmode="lin" valueType="num">
                                      <p:cBhvr>
                                        <p:cTn id="22" dur="166" tmFilter="0, 0; 0.125,0.2665; 0.25,0.4; 0.375,0.465; 0.5,0.5;  0.625,0.535; 0.75,0.6; 0.875,0.7335; 1,1">
                                          <p:stCondLst>
                                            <p:cond delay="662"/>
                                          </p:stCondLst>
                                        </p:cTn>
                                        <p:tgtEl>
                                          <p:spTgt spid="11"/>
                                        </p:tgtEl>
                                        <p:attrNameLst>
                                          <p:attrName>ppt_y</p:attrName>
                                        </p:attrNameLst>
                                      </p:cBhvr>
                                      <p:tavLst>
                                        <p:tav tm="0" fmla="#ppt_y-sin(pi*$)/27">
                                          <p:val>
                                            <p:fltVal val="0"/>
                                          </p:val>
                                        </p:tav>
                                        <p:tav tm="100000">
                                          <p:val>
                                            <p:fltVal val="1"/>
                                          </p:val>
                                        </p:tav>
                                      </p:tavLst>
                                    </p:anim>
                                    <p:anim calcmode="lin" valueType="num">
                                      <p:cBhvr>
                                        <p:cTn id="23" dur="82" tmFilter="0, 0; 0.125,0.2665; 0.25,0.4; 0.375,0.465; 0.5,0.5;  0.625,0.535; 0.75,0.6; 0.875,0.7335; 1,1">
                                          <p:stCondLst>
                                            <p:cond delay="828"/>
                                          </p:stCondLst>
                                        </p:cTn>
                                        <p:tgtEl>
                                          <p:spTgt spid="11"/>
                                        </p:tgtEl>
                                        <p:attrNameLst>
                                          <p:attrName>ppt_y</p:attrName>
                                        </p:attrNameLst>
                                      </p:cBhvr>
                                      <p:tavLst>
                                        <p:tav tm="0" fmla="#ppt_y-sin(pi*$)/81">
                                          <p:val>
                                            <p:fltVal val="0"/>
                                          </p:val>
                                        </p:tav>
                                        <p:tav tm="100000">
                                          <p:val>
                                            <p:fltVal val="1"/>
                                          </p:val>
                                        </p:tav>
                                      </p:tavLst>
                                    </p:anim>
                                    <p:animScale>
                                      <p:cBhvr>
                                        <p:cTn id="24" dur="13">
                                          <p:stCondLst>
                                            <p:cond delay="325"/>
                                          </p:stCondLst>
                                        </p:cTn>
                                        <p:tgtEl>
                                          <p:spTgt spid="11"/>
                                        </p:tgtEl>
                                      </p:cBhvr>
                                      <p:to x="100000" y="60000"/>
                                    </p:animScale>
                                    <p:animScale>
                                      <p:cBhvr>
                                        <p:cTn id="25" dur="83" decel="50000">
                                          <p:stCondLst>
                                            <p:cond delay="338"/>
                                          </p:stCondLst>
                                        </p:cTn>
                                        <p:tgtEl>
                                          <p:spTgt spid="11"/>
                                        </p:tgtEl>
                                      </p:cBhvr>
                                      <p:to x="100000" y="100000"/>
                                    </p:animScale>
                                    <p:animScale>
                                      <p:cBhvr>
                                        <p:cTn id="26" dur="13">
                                          <p:stCondLst>
                                            <p:cond delay="656"/>
                                          </p:stCondLst>
                                        </p:cTn>
                                        <p:tgtEl>
                                          <p:spTgt spid="11"/>
                                        </p:tgtEl>
                                      </p:cBhvr>
                                      <p:to x="100000" y="80000"/>
                                    </p:animScale>
                                    <p:animScale>
                                      <p:cBhvr>
                                        <p:cTn id="27" dur="83" decel="50000">
                                          <p:stCondLst>
                                            <p:cond delay="669"/>
                                          </p:stCondLst>
                                        </p:cTn>
                                        <p:tgtEl>
                                          <p:spTgt spid="11"/>
                                        </p:tgtEl>
                                      </p:cBhvr>
                                      <p:to x="100000" y="100000"/>
                                    </p:animScale>
                                    <p:animScale>
                                      <p:cBhvr>
                                        <p:cTn id="28" dur="13">
                                          <p:stCondLst>
                                            <p:cond delay="821"/>
                                          </p:stCondLst>
                                        </p:cTn>
                                        <p:tgtEl>
                                          <p:spTgt spid="11"/>
                                        </p:tgtEl>
                                      </p:cBhvr>
                                      <p:to x="100000" y="90000"/>
                                    </p:animScale>
                                    <p:animScale>
                                      <p:cBhvr>
                                        <p:cTn id="29" dur="83" decel="50000">
                                          <p:stCondLst>
                                            <p:cond delay="834"/>
                                          </p:stCondLst>
                                        </p:cTn>
                                        <p:tgtEl>
                                          <p:spTgt spid="11"/>
                                        </p:tgtEl>
                                      </p:cBhvr>
                                      <p:to x="100000" y="100000"/>
                                    </p:animScale>
                                    <p:animScale>
                                      <p:cBhvr>
                                        <p:cTn id="30" dur="13">
                                          <p:stCondLst>
                                            <p:cond delay="904"/>
                                          </p:stCondLst>
                                        </p:cTn>
                                        <p:tgtEl>
                                          <p:spTgt spid="11"/>
                                        </p:tgtEl>
                                      </p:cBhvr>
                                      <p:to x="100000" y="95000"/>
                                    </p:animScale>
                                    <p:animScale>
                                      <p:cBhvr>
                                        <p:cTn id="31" dur="83" decel="50000">
                                          <p:stCondLst>
                                            <p:cond delay="917"/>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3010"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Connecteur droit 7"/>
          <p:cNvCxnSpPr/>
          <p:nvPr/>
        </p:nvCxnSpPr>
        <p:spPr>
          <a:xfrm>
            <a:off x="1285875" y="855663"/>
            <a:ext cx="7358063" cy="1587"/>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9" name="WordArt 22"/>
          <p:cNvSpPr>
            <a:spLocks noChangeArrowheads="1" noChangeShapeType="1" noTextEdit="1"/>
          </p:cNvSpPr>
          <p:nvPr/>
        </p:nvSpPr>
        <p:spPr bwMode="auto">
          <a:xfrm>
            <a:off x="1415649" y="260648"/>
            <a:ext cx="7098513" cy="357190"/>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00B050"/>
                </a:solidFill>
                <a:effectLst>
                  <a:outerShdw blurRad="76200" dist="50800" dir="5400000" algn="tl" rotWithShape="0">
                    <a:srgbClr val="000000">
                      <a:alpha val="65000"/>
                    </a:srgbClr>
                  </a:outerShdw>
                </a:effectLst>
                <a:latin typeface="Arial Black"/>
              </a:rPr>
              <a:t>II- ECONOMIC ROLE OF THE HPSF</a:t>
            </a:r>
          </a:p>
        </p:txBody>
      </p:sp>
      <p:sp>
        <p:nvSpPr>
          <p:cNvPr id="10" name="WordArt 22"/>
          <p:cNvSpPr>
            <a:spLocks noChangeArrowheads="1" noChangeShapeType="1" noTextEdit="1"/>
          </p:cNvSpPr>
          <p:nvPr/>
        </p:nvSpPr>
        <p:spPr bwMode="auto">
          <a:xfrm>
            <a:off x="7884368" y="1135361"/>
            <a:ext cx="1080120" cy="285752"/>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ED7D31">
                    <a:lumMod val="75000"/>
                  </a:srgbClr>
                </a:solidFill>
                <a:effectLst>
                  <a:outerShdw blurRad="76200" dist="50800" dir="5400000" algn="tl" rotWithShape="0">
                    <a:srgbClr val="000000">
                      <a:alpha val="65000"/>
                    </a:srgbClr>
                  </a:outerShdw>
                </a:effectLst>
                <a:latin typeface="Arial Black"/>
              </a:rPr>
              <a:t>(Continuation and end)</a:t>
            </a:r>
          </a:p>
        </p:txBody>
      </p:sp>
      <p:sp>
        <p:nvSpPr>
          <p:cNvPr id="11" name="ZoneTexte 10"/>
          <p:cNvSpPr txBox="1"/>
          <p:nvPr/>
        </p:nvSpPr>
        <p:spPr>
          <a:xfrm>
            <a:off x="1416050" y="1844675"/>
            <a:ext cx="7339013" cy="3708400"/>
          </a:xfrm>
          <a:prstGeom prst="rect">
            <a:avLst/>
          </a:prstGeom>
          <a:solidFill>
            <a:schemeClr val="bg1"/>
          </a:solidFill>
        </p:spPr>
        <p:txBody>
          <a:bodyPr>
            <a:spAutoFit/>
          </a:bodyPr>
          <a:lstStyle/>
          <a:p>
            <a:pPr marL="533400" indent="-355600" algn="just" eaLnBrk="1" fontAlgn="auto" hangingPunct="1">
              <a:spcBef>
                <a:spcPts val="0"/>
              </a:spcBef>
              <a:spcAft>
                <a:spcPts val="600"/>
              </a:spcAft>
              <a:buFont typeface="Wingdings" pitchFamily="2" charset="2"/>
              <a:buChar char="ü"/>
              <a:defRPr/>
            </a:pPr>
            <a:r>
              <a:rPr lang="en-GB" sz="2300" b="1">
                <a:latin typeface="Calibri"/>
              </a:rPr>
              <a:t>The construction of the Maroua LPG Filler Centre with an initial capacity of 105 MT inaugurated in 2006 with the aim of protecting the environment and satisfying the growing demand in the region with the creation of the University of Maroua and the Sahel Institute and the Bertoua LPG Filler Centre with a capacity of 100 MT inaugurated in 2015;</a:t>
            </a:r>
          </a:p>
          <a:p>
            <a:pPr marL="533400" indent="-355600" algn="just" eaLnBrk="1" fontAlgn="auto" hangingPunct="1">
              <a:spcBef>
                <a:spcPts val="0"/>
              </a:spcBef>
              <a:spcAft>
                <a:spcPts val="600"/>
              </a:spcAft>
              <a:buFont typeface="Wingdings" pitchFamily="2" charset="2"/>
              <a:buChar char="ü"/>
              <a:defRPr/>
            </a:pPr>
            <a:r>
              <a:rPr lang="en-GB" sz="2300" b="1">
                <a:latin typeface="Calibri"/>
              </a:rPr>
              <a:t>The construction of the HPSF Head Office building to improve working conditions and ensure the company's visibility.</a:t>
            </a:r>
          </a:p>
        </p:txBody>
      </p:sp>
      <p:sp>
        <p:nvSpPr>
          <p:cNvPr id="43015"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EB89B57-5276-49C8-8170-A0054C743D18}" type="datetime1">
              <a:rPr lang="fr-FR" altLang="fr-FR" smtClean="0">
                <a:solidFill>
                  <a:srgbClr val="FFFF00"/>
                </a:solidFill>
              </a:rPr>
              <a:pPr/>
              <a:t>01/09/2021</a:t>
            </a:fld>
            <a:endParaRPr lang="fr-FR" altLang="fr-FR" smtClean="0">
              <a:solidFill>
                <a:srgbClr val="FFFF00"/>
              </a:solidFill>
            </a:endParaRPr>
          </a:p>
        </p:txBody>
      </p:sp>
      <p:sp>
        <p:nvSpPr>
          <p:cNvPr id="43016" name="Espace réservé du numéro de diapositive 1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87BE637-2901-4398-90BF-A98FAB56B894}" type="slidenum">
              <a:rPr lang="fr-FR" altLang="fr-FR" sz="1000" b="1" smtClean="0">
                <a:solidFill>
                  <a:srgbClr val="0000FF"/>
                </a:solidFill>
              </a:rPr>
              <a:pPr/>
              <a:t>16</a:t>
            </a:fld>
            <a:endParaRPr lang="fr-FR" altLang="fr-FR" sz="1000" b="1" smtClean="0">
              <a:solidFill>
                <a:srgbClr val="0000FF"/>
              </a:solidFill>
            </a:endParaRPr>
          </a:p>
        </p:txBody>
      </p:sp>
      <p:sp>
        <p:nvSpPr>
          <p:cNvPr id="12" name="WordArt 22"/>
          <p:cNvSpPr>
            <a:spLocks noChangeArrowheads="1" noChangeShapeType="1" noTextEdit="1"/>
          </p:cNvSpPr>
          <p:nvPr/>
        </p:nvSpPr>
        <p:spPr bwMode="auto">
          <a:xfrm>
            <a:off x="646162" y="1043473"/>
            <a:ext cx="7094190" cy="441311"/>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C00000"/>
                </a:solidFill>
                <a:effectLst>
                  <a:outerShdw blurRad="76200" dist="50800" dir="5400000" algn="tl" rotWithShape="0">
                    <a:srgbClr val="000000">
                      <a:alpha val="65000"/>
                    </a:srgbClr>
                  </a:outerShdw>
                </a:effectLst>
                <a:latin typeface="Arial Black"/>
              </a:rPr>
              <a:t>B- ECONOMIC ROLE OF THE HPSF AFTER LIBERALISATION</a:t>
            </a:r>
          </a:p>
        </p:txBody>
      </p:sp>
    </p:spTree>
    <p:extLst>
      <p:ext uri="{BB962C8B-B14F-4D97-AF65-F5344CB8AC3E}">
        <p14:creationId xmlns:p14="http://schemas.microsoft.com/office/powerpoint/2010/main" val="17813195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par>
                          <p:cTn id="8" fill="hold" nodeType="afterGroup">
                            <p:stCondLst>
                              <p:cond delay="1000"/>
                            </p:stCondLst>
                            <p:childTnLst>
                              <p:par>
                                <p:cTn id="9" presetID="9"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par>
                          <p:cTn id="12" fill="hold" nodeType="afterGroup">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1000"/>
                                        <p:tgtEl>
                                          <p:spTgt spid="11"/>
                                        </p:tgtEl>
                                      </p:cBhvr>
                                    </p:animEffect>
                                  </p:childTnLst>
                                </p:cTn>
                              </p:par>
                              <p:par>
                                <p:cTn id="16" presetID="26"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down)">
                                      <p:cBhvr>
                                        <p:cTn id="18" dur="290">
                                          <p:stCondLst>
                                            <p:cond delay="0"/>
                                          </p:stCondLst>
                                        </p:cTn>
                                        <p:tgtEl>
                                          <p:spTgt spid="12"/>
                                        </p:tgtEl>
                                      </p:cBhvr>
                                    </p:animEffect>
                                    <p:anim calcmode="lin" valueType="num">
                                      <p:cBhvr>
                                        <p:cTn id="19" dur="911"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0" dur="332"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1" dur="332" tmFilter="0, 0; 0.125,0.2665; 0.25,0.4; 0.375,0.465; 0.5,0.5;  0.625,0.535; 0.75,0.6; 0.875,0.7335; 1,1">
                                          <p:stCondLst>
                                            <p:cond delay="332"/>
                                          </p:stCondLst>
                                        </p:cTn>
                                        <p:tgtEl>
                                          <p:spTgt spid="12"/>
                                        </p:tgtEl>
                                        <p:attrNameLst>
                                          <p:attrName>ppt_y</p:attrName>
                                        </p:attrNameLst>
                                      </p:cBhvr>
                                      <p:tavLst>
                                        <p:tav tm="0" fmla="#ppt_y-sin(pi*$)/9">
                                          <p:val>
                                            <p:fltVal val="0"/>
                                          </p:val>
                                        </p:tav>
                                        <p:tav tm="100000">
                                          <p:val>
                                            <p:fltVal val="1"/>
                                          </p:val>
                                        </p:tav>
                                      </p:tavLst>
                                    </p:anim>
                                    <p:anim calcmode="lin" valueType="num">
                                      <p:cBhvr>
                                        <p:cTn id="22" dur="166" tmFilter="0, 0; 0.125,0.2665; 0.25,0.4; 0.375,0.465; 0.5,0.5;  0.625,0.535; 0.75,0.6; 0.875,0.7335; 1,1">
                                          <p:stCondLst>
                                            <p:cond delay="662"/>
                                          </p:stCondLst>
                                        </p:cTn>
                                        <p:tgtEl>
                                          <p:spTgt spid="12"/>
                                        </p:tgtEl>
                                        <p:attrNameLst>
                                          <p:attrName>ppt_y</p:attrName>
                                        </p:attrNameLst>
                                      </p:cBhvr>
                                      <p:tavLst>
                                        <p:tav tm="0" fmla="#ppt_y-sin(pi*$)/27">
                                          <p:val>
                                            <p:fltVal val="0"/>
                                          </p:val>
                                        </p:tav>
                                        <p:tav tm="100000">
                                          <p:val>
                                            <p:fltVal val="1"/>
                                          </p:val>
                                        </p:tav>
                                      </p:tavLst>
                                    </p:anim>
                                    <p:anim calcmode="lin" valueType="num">
                                      <p:cBhvr>
                                        <p:cTn id="23" dur="82" tmFilter="0, 0; 0.125,0.2665; 0.25,0.4; 0.375,0.465; 0.5,0.5;  0.625,0.535; 0.75,0.6; 0.875,0.7335; 1,1">
                                          <p:stCondLst>
                                            <p:cond delay="828"/>
                                          </p:stCondLst>
                                        </p:cTn>
                                        <p:tgtEl>
                                          <p:spTgt spid="12"/>
                                        </p:tgtEl>
                                        <p:attrNameLst>
                                          <p:attrName>ppt_y</p:attrName>
                                        </p:attrNameLst>
                                      </p:cBhvr>
                                      <p:tavLst>
                                        <p:tav tm="0" fmla="#ppt_y-sin(pi*$)/81">
                                          <p:val>
                                            <p:fltVal val="0"/>
                                          </p:val>
                                        </p:tav>
                                        <p:tav tm="100000">
                                          <p:val>
                                            <p:fltVal val="1"/>
                                          </p:val>
                                        </p:tav>
                                      </p:tavLst>
                                    </p:anim>
                                    <p:animScale>
                                      <p:cBhvr>
                                        <p:cTn id="24" dur="13">
                                          <p:stCondLst>
                                            <p:cond delay="325"/>
                                          </p:stCondLst>
                                        </p:cTn>
                                        <p:tgtEl>
                                          <p:spTgt spid="12"/>
                                        </p:tgtEl>
                                      </p:cBhvr>
                                      <p:to x="100000" y="60000"/>
                                    </p:animScale>
                                    <p:animScale>
                                      <p:cBhvr>
                                        <p:cTn id="25" dur="83" decel="50000">
                                          <p:stCondLst>
                                            <p:cond delay="338"/>
                                          </p:stCondLst>
                                        </p:cTn>
                                        <p:tgtEl>
                                          <p:spTgt spid="12"/>
                                        </p:tgtEl>
                                      </p:cBhvr>
                                      <p:to x="100000" y="100000"/>
                                    </p:animScale>
                                    <p:animScale>
                                      <p:cBhvr>
                                        <p:cTn id="26" dur="13">
                                          <p:stCondLst>
                                            <p:cond delay="656"/>
                                          </p:stCondLst>
                                        </p:cTn>
                                        <p:tgtEl>
                                          <p:spTgt spid="12"/>
                                        </p:tgtEl>
                                      </p:cBhvr>
                                      <p:to x="100000" y="80000"/>
                                    </p:animScale>
                                    <p:animScale>
                                      <p:cBhvr>
                                        <p:cTn id="27" dur="83" decel="50000">
                                          <p:stCondLst>
                                            <p:cond delay="669"/>
                                          </p:stCondLst>
                                        </p:cTn>
                                        <p:tgtEl>
                                          <p:spTgt spid="12"/>
                                        </p:tgtEl>
                                      </p:cBhvr>
                                      <p:to x="100000" y="100000"/>
                                    </p:animScale>
                                    <p:animScale>
                                      <p:cBhvr>
                                        <p:cTn id="28" dur="13">
                                          <p:stCondLst>
                                            <p:cond delay="821"/>
                                          </p:stCondLst>
                                        </p:cTn>
                                        <p:tgtEl>
                                          <p:spTgt spid="12"/>
                                        </p:tgtEl>
                                      </p:cBhvr>
                                      <p:to x="100000" y="90000"/>
                                    </p:animScale>
                                    <p:animScale>
                                      <p:cBhvr>
                                        <p:cTn id="29" dur="83" decel="50000">
                                          <p:stCondLst>
                                            <p:cond delay="834"/>
                                          </p:stCondLst>
                                        </p:cTn>
                                        <p:tgtEl>
                                          <p:spTgt spid="12"/>
                                        </p:tgtEl>
                                      </p:cBhvr>
                                      <p:to x="100000" y="100000"/>
                                    </p:animScale>
                                    <p:animScale>
                                      <p:cBhvr>
                                        <p:cTn id="30" dur="13">
                                          <p:stCondLst>
                                            <p:cond delay="904"/>
                                          </p:stCondLst>
                                        </p:cTn>
                                        <p:tgtEl>
                                          <p:spTgt spid="12"/>
                                        </p:tgtEl>
                                      </p:cBhvr>
                                      <p:to x="100000" y="95000"/>
                                    </p:animScale>
                                    <p:animScale>
                                      <p:cBhvr>
                                        <p:cTn id="31" dur="83" decel="50000">
                                          <p:stCondLst>
                                            <p:cond delay="917"/>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4034"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Connecteur droit 7"/>
          <p:cNvCxnSpPr/>
          <p:nvPr/>
        </p:nvCxnSpPr>
        <p:spPr>
          <a:xfrm>
            <a:off x="1285875" y="855663"/>
            <a:ext cx="7358063" cy="1587"/>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9" name="WordArt 22"/>
          <p:cNvSpPr>
            <a:spLocks noChangeArrowheads="1" noChangeShapeType="1" noTextEdit="1"/>
          </p:cNvSpPr>
          <p:nvPr/>
        </p:nvSpPr>
        <p:spPr bwMode="auto">
          <a:xfrm>
            <a:off x="1415649" y="260648"/>
            <a:ext cx="7098513" cy="357190"/>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00B050"/>
                </a:solidFill>
                <a:effectLst>
                  <a:outerShdw blurRad="76200" dist="50800" dir="5400000" algn="tl" rotWithShape="0">
                    <a:srgbClr val="000000">
                      <a:alpha val="65000"/>
                    </a:srgbClr>
                  </a:outerShdw>
                </a:effectLst>
                <a:latin typeface="Arial Black"/>
              </a:rPr>
              <a:t>THE ACHIEVEMENTS OF THE HPSF </a:t>
            </a:r>
          </a:p>
        </p:txBody>
      </p:sp>
      <p:sp>
        <p:nvSpPr>
          <p:cNvPr id="44037"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CF42112-C6D6-4AAC-80E0-84918207BBE0}" type="datetime1">
              <a:rPr lang="fr-FR" altLang="fr-FR" smtClean="0">
                <a:solidFill>
                  <a:srgbClr val="FFFF00"/>
                </a:solidFill>
              </a:rPr>
              <a:pPr/>
              <a:t>01/09/2021</a:t>
            </a:fld>
            <a:endParaRPr lang="fr-FR" altLang="fr-FR" smtClean="0">
              <a:solidFill>
                <a:srgbClr val="FFFF00"/>
              </a:solidFill>
            </a:endParaRPr>
          </a:p>
        </p:txBody>
      </p:sp>
      <p:sp>
        <p:nvSpPr>
          <p:cNvPr id="44038" name="Espace réservé du numéro de diapositive 1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0E2110E-BB63-4D56-8CDF-2A2F15ABBA99}" type="slidenum">
              <a:rPr lang="fr-FR" altLang="fr-FR" sz="1000" b="1" smtClean="0">
                <a:solidFill>
                  <a:srgbClr val="0000FF"/>
                </a:solidFill>
              </a:rPr>
              <a:pPr/>
              <a:t>17</a:t>
            </a:fld>
            <a:endParaRPr lang="fr-FR" altLang="fr-FR" sz="1000" b="1" smtClean="0">
              <a:solidFill>
                <a:srgbClr val="0000FF"/>
              </a:solidFill>
            </a:endParaRPr>
          </a:p>
        </p:txBody>
      </p:sp>
      <p:pic>
        <p:nvPicPr>
          <p:cNvPr id="44039" name="Imag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33563" y="968375"/>
            <a:ext cx="6122987" cy="538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14028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par>
                          <p:cTn id="8" fill="hold" nodeType="afterGroup">
                            <p:stCondLst>
                              <p:cond delay="1000"/>
                            </p:stCondLst>
                            <p:childTnLst>
                              <p:par>
                                <p:cTn id="9" presetID="9"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8914"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539140A-20BC-4073-8B94-D25460EEA480}" type="datetime1">
              <a:rPr lang="fr-FR" altLang="fr-FR" smtClean="0">
                <a:solidFill>
                  <a:srgbClr val="FFFF00"/>
                </a:solidFill>
              </a:rPr>
              <a:pPr/>
              <a:t>01/09/2021</a:t>
            </a:fld>
            <a:endParaRPr lang="fr-FR" altLang="fr-FR" smtClean="0">
              <a:solidFill>
                <a:srgbClr val="FFFF00"/>
              </a:solidFill>
            </a:endParaRPr>
          </a:p>
        </p:txBody>
      </p:sp>
      <p:sp>
        <p:nvSpPr>
          <p:cNvPr id="38916"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ADAB699-0BF0-48B9-BB17-3F0465FBD81C}" type="slidenum">
              <a:rPr lang="fr-FR" altLang="fr-FR" sz="1000" b="1" smtClean="0">
                <a:solidFill>
                  <a:srgbClr val="0000FF"/>
                </a:solidFill>
              </a:rPr>
              <a:pPr/>
              <a:t>18</a:t>
            </a:fld>
            <a:endParaRPr lang="fr-FR" altLang="fr-FR" sz="1000" b="1" smtClean="0">
              <a:solidFill>
                <a:srgbClr val="0000FF"/>
              </a:solidFill>
            </a:endParaRPr>
          </a:p>
        </p:txBody>
      </p:sp>
      <p:cxnSp>
        <p:nvCxnSpPr>
          <p:cNvPr id="10" name="Connecteur droit 9"/>
          <p:cNvCxnSpPr/>
          <p:nvPr/>
        </p:nvCxnSpPr>
        <p:spPr>
          <a:xfrm>
            <a:off x="1285875" y="5659438"/>
            <a:ext cx="7358063" cy="1587"/>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11" name="WordArt 22"/>
          <p:cNvSpPr>
            <a:spLocks noChangeArrowheads="1" noChangeShapeType="1" noTextEdit="1"/>
          </p:cNvSpPr>
          <p:nvPr/>
        </p:nvSpPr>
        <p:spPr bwMode="auto">
          <a:xfrm>
            <a:off x="1000100" y="3015192"/>
            <a:ext cx="7715304" cy="2286016"/>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00B0F0"/>
                </a:solidFill>
                <a:effectLst>
                  <a:outerShdw blurRad="38100" dist="38100" dir="2700000" algn="tl">
                    <a:srgbClr val="000000">
                      <a:alpha val="43137"/>
                    </a:srgbClr>
                  </a:outerShdw>
                </a:effectLst>
                <a:latin typeface="Arial Black"/>
              </a:rPr>
              <a:t>THE DOWNSTREAM  </a:t>
            </a:r>
          </a:p>
          <a:p>
            <a:pPr algn="ctr" eaLnBrk="1" fontAlgn="auto" hangingPunct="1">
              <a:spcBef>
                <a:spcPts val="0"/>
              </a:spcBef>
              <a:spcAft>
                <a:spcPts val="0"/>
              </a:spcAft>
              <a:defRPr/>
            </a:pPr>
            <a:r>
              <a:rPr lang="en-GB" sz="3600" b="1">
                <a:ln w="11430"/>
                <a:solidFill>
                  <a:srgbClr val="00B0F0"/>
                </a:solidFill>
                <a:effectLst>
                  <a:outerShdw blurRad="38100" dist="38100" dir="2700000" algn="tl">
                    <a:srgbClr val="000000">
                      <a:alpha val="43137"/>
                    </a:srgbClr>
                  </a:outerShdw>
                </a:effectLst>
                <a:latin typeface="Arial Black"/>
              </a:rPr>
              <a:t>PETROLEUM SECTOR </a:t>
            </a:r>
          </a:p>
        </p:txBody>
      </p:sp>
      <p:sp>
        <p:nvSpPr>
          <p:cNvPr id="12" name="WordArt 22"/>
          <p:cNvSpPr>
            <a:spLocks noChangeArrowheads="1" noChangeShapeType="1" noTextEdit="1"/>
          </p:cNvSpPr>
          <p:nvPr/>
        </p:nvSpPr>
        <p:spPr bwMode="auto">
          <a:xfrm>
            <a:off x="1259701" y="1285860"/>
            <a:ext cx="7098513" cy="1143008"/>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FFC000"/>
                  </a:solidFill>
                </a:ln>
                <a:solidFill>
                  <a:srgbClr val="D31D7C"/>
                </a:solidFill>
                <a:effectLst>
                  <a:outerShdw blurRad="76200" dist="50800" dir="5400000" algn="tl" rotWithShape="0">
                    <a:srgbClr val="000000">
                      <a:alpha val="65000"/>
                    </a:srgbClr>
                  </a:outerShdw>
                </a:effectLst>
                <a:latin typeface="Arial Black"/>
              </a:rPr>
              <a:t>SECTION III </a:t>
            </a:r>
          </a:p>
        </p:txBody>
      </p:sp>
      <p:cxnSp>
        <p:nvCxnSpPr>
          <p:cNvPr id="13" name="Connecteur droit 12"/>
          <p:cNvCxnSpPr/>
          <p:nvPr/>
        </p:nvCxnSpPr>
        <p:spPr>
          <a:xfrm>
            <a:off x="1214438" y="714375"/>
            <a:ext cx="7358062" cy="1588"/>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2875255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par>
                          <p:cTn id="8" fill="hold" nodeType="afterGroup">
                            <p:stCondLst>
                              <p:cond delay="1000"/>
                            </p:stCondLst>
                            <p:childTnLst>
                              <p:par>
                                <p:cTn id="9" presetID="9"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dissolve">
                                      <p:cBhvr>
                                        <p:cTn id="11" dur="500"/>
                                        <p:tgtEl>
                                          <p:spTgt spid="11"/>
                                        </p:tgtEl>
                                      </p:cBhvr>
                                    </p:animEffect>
                                  </p:childTnLst>
                                </p:cTn>
                              </p:par>
                            </p:childTnLst>
                          </p:cTn>
                        </p:par>
                        <p:par>
                          <p:cTn id="12" fill="hold" nodeType="afterGroup">
                            <p:stCondLst>
                              <p:cond delay="1500"/>
                            </p:stCondLst>
                            <p:childTnLst>
                              <p:par>
                                <p:cTn id="13" presetID="9"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par>
                          <p:cTn id="16" fill="hold" nodeType="afterGroup">
                            <p:stCondLst>
                              <p:cond delay="2000"/>
                            </p:stCondLst>
                            <p:childTnLst>
                              <p:par>
                                <p:cTn id="17" presetID="22" presetClass="entr" presetSubtype="8"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15362"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Connecteur droit 6"/>
          <p:cNvCxnSpPr/>
          <p:nvPr/>
        </p:nvCxnSpPr>
        <p:spPr>
          <a:xfrm>
            <a:off x="1285875" y="855663"/>
            <a:ext cx="7358063" cy="1587"/>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8" name="WordArt 22"/>
          <p:cNvSpPr>
            <a:spLocks noChangeArrowheads="1" noChangeShapeType="1" noTextEdit="1"/>
          </p:cNvSpPr>
          <p:nvPr/>
        </p:nvSpPr>
        <p:spPr bwMode="auto">
          <a:xfrm>
            <a:off x="1415649" y="260648"/>
            <a:ext cx="7098513" cy="357190"/>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00B0F0"/>
                </a:solidFill>
                <a:effectLst>
                  <a:outerShdw blurRad="76200" dist="50800" dir="5400000" algn="tl" rotWithShape="0">
                    <a:srgbClr val="000000">
                      <a:alpha val="65000"/>
                    </a:srgbClr>
                  </a:outerShdw>
                </a:effectLst>
                <a:latin typeface="Arial Black"/>
              </a:rPr>
              <a:t>III- DOWNSTREAM PETROLEUM SECTOR</a:t>
            </a:r>
          </a:p>
        </p:txBody>
      </p:sp>
      <p:sp>
        <p:nvSpPr>
          <p:cNvPr id="9" name="ZoneTexte 8"/>
          <p:cNvSpPr txBox="1">
            <a:spLocks noChangeArrowheads="1"/>
          </p:cNvSpPr>
          <p:nvPr/>
        </p:nvSpPr>
        <p:spPr bwMode="auto">
          <a:xfrm>
            <a:off x="628650" y="917575"/>
            <a:ext cx="7739063"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GB" b="1" dirty="0"/>
              <a:t>The practise of an activity in the downstream oil sector is governed by Decree no. 2000/935/PM of 13 November 2000 to lay down conditions for carrying out activities in the downstream petroleum sector and its application texts.</a:t>
            </a:r>
            <a:r>
              <a:rPr lang="en-GB" b="1" dirty="0">
                <a:solidFill>
                  <a:srgbClr val="00B050"/>
                </a:solidFill>
              </a:rPr>
              <a:t> </a:t>
            </a:r>
          </a:p>
          <a:p>
            <a:pPr algn="just"/>
            <a:r>
              <a:rPr lang="en-GB" b="1" dirty="0"/>
              <a:t>The downstream oil sector is centred on the following major activities:</a:t>
            </a:r>
          </a:p>
        </p:txBody>
      </p:sp>
      <p:sp>
        <p:nvSpPr>
          <p:cNvPr id="15366" name="Espace réservé de la date 9"/>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864B439-E730-40DD-B063-A67517C7B6BA}" type="datetime1">
              <a:rPr lang="fr-FR" altLang="fr-FR" smtClean="0">
                <a:solidFill>
                  <a:srgbClr val="FFFF00"/>
                </a:solidFill>
              </a:rPr>
              <a:pPr/>
              <a:t>01/09/2021</a:t>
            </a:fld>
            <a:endParaRPr lang="fr-FR" altLang="fr-FR" smtClean="0">
              <a:solidFill>
                <a:srgbClr val="FFFF00"/>
              </a:solidFill>
            </a:endParaRPr>
          </a:p>
        </p:txBody>
      </p:sp>
      <p:sp>
        <p:nvSpPr>
          <p:cNvPr id="15367" name="Espace réservé du numéro de diapositive 10"/>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DDFC95C-DAA0-49E3-81D0-47D4EFD18E5E}" type="slidenum">
              <a:rPr lang="fr-FR" altLang="fr-FR" sz="1000" b="1" smtClean="0">
                <a:solidFill>
                  <a:srgbClr val="0000FF"/>
                </a:solidFill>
              </a:rPr>
              <a:pPr/>
              <a:t>19</a:t>
            </a:fld>
            <a:endParaRPr lang="fr-FR" altLang="fr-FR" sz="1000" b="1" smtClean="0">
              <a:solidFill>
                <a:srgbClr val="0000FF"/>
              </a:solidFill>
            </a:endParaRPr>
          </a:p>
        </p:txBody>
      </p:sp>
      <p:sp>
        <p:nvSpPr>
          <p:cNvPr id="10" name="ZoneTexte 9"/>
          <p:cNvSpPr txBox="1">
            <a:spLocks noChangeArrowheads="1"/>
          </p:cNvSpPr>
          <p:nvPr/>
        </p:nvSpPr>
        <p:spPr bwMode="auto">
          <a:xfrm>
            <a:off x="1657350" y="4486275"/>
            <a:ext cx="7181850"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Aft>
                <a:spcPts val="1200"/>
              </a:spcAft>
            </a:pPr>
            <a:r>
              <a:rPr lang="en-GB" b="1" dirty="0">
                <a:solidFill>
                  <a:srgbClr val="00B050"/>
                </a:solidFill>
                <a:latin typeface="Arial Black" panose="020B0A04020102020204" pitchFamily="34" charset="0"/>
              </a:rPr>
              <a:t>Entry into the downstream oil sector is subject to </a:t>
            </a:r>
            <a:r>
              <a:rPr lang="en-GB" b="1" dirty="0" smtClean="0">
                <a:solidFill>
                  <a:srgbClr val="00B050"/>
                </a:solidFill>
                <a:latin typeface="Arial Black" panose="020B0A04020102020204" pitchFamily="34" charset="0"/>
              </a:rPr>
              <a:t> </a:t>
            </a:r>
            <a:r>
              <a:rPr lang="en-GB" b="1" dirty="0">
                <a:solidFill>
                  <a:srgbClr val="00B050"/>
                </a:solidFill>
                <a:latin typeface="Arial Black" panose="020B0A04020102020204" pitchFamily="34" charset="0"/>
              </a:rPr>
              <a:t>authorisation.</a:t>
            </a:r>
          </a:p>
          <a:p>
            <a:pPr algn="just" eaLnBrk="1" hangingPunct="1">
              <a:spcAft>
                <a:spcPts val="1200"/>
              </a:spcAft>
            </a:pPr>
            <a:r>
              <a:rPr lang="en-GB" b="1" dirty="0">
                <a:solidFill>
                  <a:srgbClr val="00B050"/>
                </a:solidFill>
                <a:latin typeface="Arial Black" panose="020B0A04020102020204" pitchFamily="34" charset="0"/>
              </a:rPr>
              <a:t>Authorisations are issued by MINEE after the approval of the National Committee for Oil Products (CNPP).</a:t>
            </a:r>
          </a:p>
        </p:txBody>
      </p:sp>
      <p:sp>
        <p:nvSpPr>
          <p:cNvPr id="12" name="ZoneTexte 11"/>
          <p:cNvSpPr txBox="1">
            <a:spLocks noChangeArrowheads="1"/>
          </p:cNvSpPr>
          <p:nvPr/>
        </p:nvSpPr>
        <p:spPr bwMode="auto">
          <a:xfrm>
            <a:off x="829469" y="2655025"/>
            <a:ext cx="6913066"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b="1" dirty="0" smtClean="0"/>
              <a:t>- hydrocarbon </a:t>
            </a:r>
            <a:r>
              <a:rPr lang="en-GB" b="1" dirty="0"/>
              <a:t>refining </a:t>
            </a:r>
            <a:r>
              <a:rPr lang="en-GB" b="1" dirty="0" smtClean="0"/>
              <a:t>;</a:t>
            </a:r>
          </a:p>
          <a:p>
            <a:r>
              <a:rPr lang="en-GB" b="1" dirty="0" smtClean="0"/>
              <a:t>- storage;</a:t>
            </a:r>
          </a:p>
          <a:p>
            <a:r>
              <a:rPr lang="en-GB" b="1" dirty="0" smtClean="0"/>
              <a:t>- </a:t>
            </a:r>
            <a:r>
              <a:rPr lang="en-GB" b="1" dirty="0"/>
              <a:t>transport; </a:t>
            </a:r>
            <a:endParaRPr lang="en-GB" b="1" dirty="0" smtClean="0"/>
          </a:p>
          <a:p>
            <a:r>
              <a:rPr lang="en-GB" b="1" dirty="0" smtClean="0"/>
              <a:t>- </a:t>
            </a:r>
            <a:r>
              <a:rPr lang="en-GB" b="1" dirty="0"/>
              <a:t>distribution; </a:t>
            </a:r>
          </a:p>
          <a:p>
            <a:r>
              <a:rPr lang="en-GB" b="1" dirty="0"/>
              <a:t>- imports;</a:t>
            </a:r>
          </a:p>
          <a:p>
            <a:r>
              <a:rPr lang="en-GB" b="1" dirty="0"/>
              <a:t>- exports; quality and quantity control of petroleum products.</a:t>
            </a:r>
          </a:p>
        </p:txBody>
      </p:sp>
      <p:sp>
        <p:nvSpPr>
          <p:cNvPr id="15370" name="Rectangle 12"/>
          <p:cNvSpPr>
            <a:spLocks noChangeArrowheads="1"/>
          </p:cNvSpPr>
          <p:nvPr/>
        </p:nvSpPr>
        <p:spPr bwMode="auto">
          <a:xfrm>
            <a:off x="1014413" y="4486275"/>
            <a:ext cx="720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spcAft>
                <a:spcPts val="600"/>
              </a:spcAft>
            </a:pPr>
            <a:r>
              <a:rPr lang="en-GB">
                <a:solidFill>
                  <a:srgbClr val="FF0000"/>
                </a:solidFill>
                <a:latin typeface="Arial Black" panose="020B0A04020102020204" pitchFamily="34" charset="0"/>
              </a:rPr>
              <a:t>NB :</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par>
                          <p:cTn id="8" fill="hold" nodeType="afterGroup">
                            <p:stCondLst>
                              <p:cond delay="1000"/>
                            </p:stCondLst>
                            <p:childTnLst>
                              <p:par>
                                <p:cTn id="9" presetID="9"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par>
                          <p:cTn id="12" fill="hold" nodeType="afterGroup">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1000"/>
                                        <p:tgtEl>
                                          <p:spTgt spid="9"/>
                                        </p:tgtEl>
                                      </p:cBhvr>
                                    </p:animEffect>
                                  </p:childTnLst>
                                </p:cTn>
                              </p:par>
                            </p:childTnLst>
                          </p:cTn>
                        </p:par>
                        <p:par>
                          <p:cTn id="16" fill="hold" nodeType="afterGroup">
                            <p:stCondLst>
                              <p:cond delay="25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1000"/>
                                        <p:tgtEl>
                                          <p:spTgt spid="10"/>
                                        </p:tgtEl>
                                      </p:cBhvr>
                                    </p:animEffect>
                                  </p:childTnLst>
                                </p:cTn>
                              </p:par>
                            </p:childTnLst>
                          </p:cTn>
                        </p:par>
                        <p:par>
                          <p:cTn id="20" fill="hold" nodeType="afterGroup">
                            <p:stCondLst>
                              <p:cond delay="35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5122" name="Image 14"/>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Connecteur droit 3"/>
          <p:cNvCxnSpPr/>
          <p:nvPr/>
        </p:nvCxnSpPr>
        <p:spPr>
          <a:xfrm>
            <a:off x="1214438" y="714375"/>
            <a:ext cx="7358062" cy="1588"/>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5124" name="Espace réservé de la date 7"/>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83E1D84-0A56-4404-BB6D-B14AB6EE40B7}" type="datetime1">
              <a:rPr lang="fr-FR" altLang="fr-FR" smtClean="0">
                <a:solidFill>
                  <a:srgbClr val="FFFF00"/>
                </a:solidFill>
              </a:rPr>
              <a:pPr/>
              <a:t>01/09/2021</a:t>
            </a:fld>
            <a:endParaRPr lang="fr-FR" altLang="fr-FR" smtClean="0">
              <a:solidFill>
                <a:srgbClr val="FFFF00"/>
              </a:solidFill>
            </a:endParaRPr>
          </a:p>
        </p:txBody>
      </p:sp>
      <p:sp>
        <p:nvSpPr>
          <p:cNvPr id="5125" name="Espace réservé du numéro de diapositive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5AF2239-5A49-426F-8C9E-B6B80D02EC3D}" type="slidenum">
              <a:rPr lang="fr-FR" altLang="fr-FR" sz="1000" b="1" smtClean="0">
                <a:solidFill>
                  <a:srgbClr val="0000FF"/>
                </a:solidFill>
              </a:rPr>
              <a:pPr/>
              <a:t>2</a:t>
            </a:fld>
            <a:endParaRPr lang="fr-FR" altLang="fr-FR" sz="1000" b="1" smtClean="0">
              <a:solidFill>
                <a:srgbClr val="0000FF"/>
              </a:solidFill>
            </a:endParaRPr>
          </a:p>
        </p:txBody>
      </p:sp>
      <p:pic>
        <p:nvPicPr>
          <p:cNvPr id="5126" name="Imag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1069975"/>
            <a:ext cx="5472112" cy="497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16386"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WordArt 22"/>
          <p:cNvSpPr>
            <a:spLocks noChangeArrowheads="1" noChangeShapeType="1" noTextEdit="1"/>
          </p:cNvSpPr>
          <p:nvPr/>
        </p:nvSpPr>
        <p:spPr bwMode="auto">
          <a:xfrm>
            <a:off x="1357290" y="1095074"/>
            <a:ext cx="6095030" cy="333661"/>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C00000"/>
                </a:solidFill>
                <a:effectLst>
                  <a:outerShdw blurRad="76200" dist="50800" dir="5400000" algn="tl" rotWithShape="0">
                    <a:srgbClr val="000000">
                      <a:alpha val="65000"/>
                    </a:srgbClr>
                  </a:outerShdw>
                </a:effectLst>
                <a:latin typeface="Arial Black"/>
              </a:rPr>
              <a:t>A- INSTITUTIONAL FRAMEWORK OF THE DOWNSTREAM PETROLEUM SECTOR</a:t>
            </a:r>
          </a:p>
        </p:txBody>
      </p:sp>
      <p:cxnSp>
        <p:nvCxnSpPr>
          <p:cNvPr id="8" name="Connecteur droit 7"/>
          <p:cNvCxnSpPr/>
          <p:nvPr/>
        </p:nvCxnSpPr>
        <p:spPr>
          <a:xfrm>
            <a:off x="1285875" y="855663"/>
            <a:ext cx="7358063" cy="1587"/>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9" name="WordArt 22"/>
          <p:cNvSpPr>
            <a:spLocks noChangeArrowheads="1" noChangeShapeType="1" noTextEdit="1"/>
          </p:cNvSpPr>
          <p:nvPr/>
        </p:nvSpPr>
        <p:spPr bwMode="auto">
          <a:xfrm>
            <a:off x="1415649" y="260648"/>
            <a:ext cx="7098513" cy="357190"/>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00B0F0"/>
                </a:solidFill>
                <a:effectLst>
                  <a:outerShdw blurRad="76200" dist="50800" dir="5400000" algn="tl" rotWithShape="0">
                    <a:srgbClr val="000000">
                      <a:alpha val="65000"/>
                    </a:srgbClr>
                  </a:outerShdw>
                </a:effectLst>
                <a:latin typeface="Arial Black"/>
              </a:rPr>
              <a:t>III- DOWNSTREAM PETROLEUM SECTOR</a:t>
            </a:r>
          </a:p>
        </p:txBody>
      </p:sp>
      <p:sp>
        <p:nvSpPr>
          <p:cNvPr id="14342" name="Rectangle 9"/>
          <p:cNvSpPr>
            <a:spLocks noChangeArrowheads="1"/>
          </p:cNvSpPr>
          <p:nvPr/>
        </p:nvSpPr>
        <p:spPr bwMode="auto">
          <a:xfrm>
            <a:off x="628650" y="1563688"/>
            <a:ext cx="8335963" cy="1108075"/>
          </a:xfrm>
          <a:prstGeom prst="rect">
            <a:avLst/>
          </a:prstGeom>
          <a:noFill/>
          <a:ln>
            <a:noFill/>
          </a:ln>
          <a:extLst/>
        </p:spPr>
        <p:txBody>
          <a:bodyPr>
            <a:spAutoFit/>
          </a:bodyPr>
          <a:lstStyle>
            <a:lvl1pPr marL="812800" indent="-457200">
              <a:defRPr>
                <a:solidFill>
                  <a:schemeClr val="tx1"/>
                </a:solidFill>
                <a:latin typeface="Arial" panose="020B0604020202020204" pitchFamily="34" charset="0"/>
              </a:defRPr>
            </a:lvl1pPr>
            <a:lvl2pPr marL="806450" indent="-45720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6000" indent="0" algn="just" eaLnBrk="1" hangingPunct="1">
              <a:defRPr/>
            </a:pPr>
            <a:r>
              <a:rPr lang="en-GB" sz="1600" b="1"/>
              <a:t>It is the set of institutions that define national policy, strategic orientations, financial, customs and fiscal policy, price policy, product quality and ensures the regulation of the sector.   </a:t>
            </a:r>
          </a:p>
          <a:p>
            <a:pPr marL="355600" indent="0" algn="just" eaLnBrk="1" hangingPunct="1">
              <a:defRPr/>
            </a:pPr>
            <a:r>
              <a:rPr lang="en-GB" sz="1600" b="1"/>
              <a:t>These are:</a:t>
            </a:r>
          </a:p>
        </p:txBody>
      </p:sp>
      <p:sp>
        <p:nvSpPr>
          <p:cNvPr id="16391"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41F27A1-E781-4116-90FE-F1B05CAD3ACF}" type="datetime1">
              <a:rPr lang="fr-FR" altLang="fr-FR" smtClean="0">
                <a:solidFill>
                  <a:srgbClr val="FFFF00"/>
                </a:solidFill>
              </a:rPr>
              <a:pPr/>
              <a:t>01/09/2021</a:t>
            </a:fld>
            <a:endParaRPr lang="fr-FR" altLang="fr-FR" smtClean="0">
              <a:solidFill>
                <a:srgbClr val="FFFF00"/>
              </a:solidFill>
            </a:endParaRPr>
          </a:p>
        </p:txBody>
      </p:sp>
      <p:sp>
        <p:nvSpPr>
          <p:cNvPr id="16392"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F7A889E-B8AA-4D8A-95E9-72CC1D9CEDAA}" type="slidenum">
              <a:rPr lang="fr-FR" altLang="fr-FR" sz="1000" b="1" smtClean="0">
                <a:solidFill>
                  <a:srgbClr val="0000FF"/>
                </a:solidFill>
              </a:rPr>
              <a:pPr/>
              <a:t>20</a:t>
            </a:fld>
            <a:endParaRPr lang="fr-FR" altLang="fr-FR" sz="1000" b="1" smtClean="0">
              <a:solidFill>
                <a:srgbClr val="0000FF"/>
              </a:solidFill>
            </a:endParaRPr>
          </a:p>
        </p:txBody>
      </p:sp>
      <p:sp>
        <p:nvSpPr>
          <p:cNvPr id="16393" name="Rectangle 9"/>
          <p:cNvSpPr>
            <a:spLocks noChangeArrowheads="1"/>
          </p:cNvSpPr>
          <p:nvPr/>
        </p:nvSpPr>
        <p:spPr bwMode="auto">
          <a:xfrm>
            <a:off x="1042988" y="2565400"/>
            <a:ext cx="7921625" cy="375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12800" indent="-457200">
              <a:defRPr>
                <a:solidFill>
                  <a:schemeClr val="tx1"/>
                </a:solidFill>
                <a:latin typeface="Arial" panose="020B0604020202020204" pitchFamily="34" charset="0"/>
              </a:defRPr>
            </a:lvl1pPr>
            <a:lvl2pPr marL="806450" indent="-45720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buFont typeface="Wingdings" panose="05000000000000000000" pitchFamily="2" charset="2"/>
              <a:buChar char="ü"/>
            </a:pPr>
            <a:r>
              <a:rPr lang="en-GB" sz="1700" b="1" u="none"/>
              <a:t>The Presidency of the republic:</a:t>
            </a:r>
            <a:r>
              <a:rPr lang="en-GB" sz="1700" b="1"/>
              <a:t> </a:t>
            </a:r>
            <a:r>
              <a:rPr lang="en-GB" sz="1700"/>
              <a:t>Responsible for guiding national policy and ensuring the smooth functioning of the country's affairs;</a:t>
            </a:r>
          </a:p>
          <a:p>
            <a:pPr algn="just" eaLnBrk="1" hangingPunct="1">
              <a:buFont typeface="Wingdings" panose="05000000000000000000" pitchFamily="2" charset="2"/>
              <a:buChar char="ü"/>
            </a:pPr>
            <a:r>
              <a:rPr lang="en-GB" sz="1700" b="1" u="none"/>
              <a:t>The Prime Minister's Office:</a:t>
            </a:r>
            <a:r>
              <a:rPr lang="en-GB" sz="1700" b="1"/>
              <a:t> </a:t>
            </a:r>
            <a:r>
              <a:rPr lang="en-GB" sz="1700"/>
              <a:t>Coordinating government activities ;</a:t>
            </a:r>
          </a:p>
          <a:p>
            <a:pPr lvl="1" algn="just" eaLnBrk="1" hangingPunct="1">
              <a:buFont typeface="Wingdings" panose="05000000000000000000" pitchFamily="2" charset="2"/>
              <a:buChar char="ü"/>
            </a:pPr>
            <a:r>
              <a:rPr lang="en-GB" sz="1700" b="1"/>
              <a:t>MINCOMMERCE </a:t>
            </a:r>
            <a:r>
              <a:rPr lang="en-GB" sz="1700"/>
              <a:t>Responsible for the development and implementation of pricing policy and metrology ;</a:t>
            </a:r>
          </a:p>
          <a:p>
            <a:pPr lvl="1" algn="just" eaLnBrk="1" hangingPunct="1">
              <a:buFont typeface="Wingdings" panose="05000000000000000000" pitchFamily="2" charset="2"/>
              <a:buChar char="ü"/>
            </a:pPr>
            <a:r>
              <a:rPr lang="en-GB" sz="1700" b="1"/>
              <a:t>MINFI </a:t>
            </a:r>
            <a:r>
              <a:rPr lang="en-GB" sz="1700"/>
              <a:t>Responsible for the development and implementation of financial, customs and tax policy;</a:t>
            </a:r>
          </a:p>
          <a:p>
            <a:pPr lvl="1" algn="just" eaLnBrk="1" hangingPunct="1">
              <a:buFont typeface="Wingdings" panose="05000000000000000000" pitchFamily="2" charset="2"/>
              <a:buChar char="ü"/>
            </a:pPr>
            <a:r>
              <a:rPr lang="en-GB" sz="1700" b="1"/>
              <a:t>MINEE </a:t>
            </a:r>
            <a:r>
              <a:rPr lang="en-GB" sz="1700"/>
              <a:t>Responsible for the development of the country's energy policy and its implementation </a:t>
            </a:r>
          </a:p>
          <a:p>
            <a:pPr lvl="1" algn="just" eaLnBrk="1" hangingPunct="1">
              <a:buFont typeface="Wingdings" panose="05000000000000000000" pitchFamily="2" charset="2"/>
              <a:buChar char="ü"/>
            </a:pPr>
            <a:r>
              <a:rPr lang="en-GB" sz="1700" b="1"/>
              <a:t>MINMIDT</a:t>
            </a:r>
            <a:r>
              <a:rPr lang="en-GB" sz="1700"/>
              <a:t>: Responsible for the elaboration of industrial development policy; </a:t>
            </a:r>
          </a:p>
          <a:p>
            <a:pPr lvl="1" algn="just" eaLnBrk="1" hangingPunct="1">
              <a:buFont typeface="Wingdings" panose="05000000000000000000" pitchFamily="2" charset="2"/>
              <a:buChar char="ü"/>
            </a:pPr>
            <a:r>
              <a:rPr lang="en-GB" sz="1700" b="1"/>
              <a:t>HPSF</a:t>
            </a:r>
            <a:r>
              <a:rPr lang="en-GB" sz="1700"/>
              <a:t>: Responsible for price structure development and regulation of supplies.</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6"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290">
                                          <p:stCondLst>
                                            <p:cond delay="0"/>
                                          </p:stCondLst>
                                        </p:cTn>
                                        <p:tgtEl>
                                          <p:spTgt spid="7"/>
                                        </p:tgtEl>
                                      </p:cBhvr>
                                    </p:animEffect>
                                    <p:anim calcmode="lin" valueType="num">
                                      <p:cBhvr>
                                        <p:cTn id="11" dur="911"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2" dur="332"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3" dur="332" tmFilter="0, 0; 0.125,0.2665; 0.25,0.4; 0.375,0.465; 0.5,0.5;  0.625,0.535; 0.75,0.6; 0.875,0.7335; 1,1">
                                          <p:stCondLst>
                                            <p:cond delay="332"/>
                                          </p:stCondLst>
                                        </p:cTn>
                                        <p:tgtEl>
                                          <p:spTgt spid="7"/>
                                        </p:tgtEl>
                                        <p:attrNameLst>
                                          <p:attrName>ppt_y</p:attrName>
                                        </p:attrNameLst>
                                      </p:cBhvr>
                                      <p:tavLst>
                                        <p:tav tm="0" fmla="#ppt_y-sin(pi*$)/9">
                                          <p:val>
                                            <p:fltVal val="0"/>
                                          </p:val>
                                        </p:tav>
                                        <p:tav tm="100000">
                                          <p:val>
                                            <p:fltVal val="1"/>
                                          </p:val>
                                        </p:tav>
                                      </p:tavLst>
                                    </p:anim>
                                    <p:anim calcmode="lin" valueType="num">
                                      <p:cBhvr>
                                        <p:cTn id="14" dur="166" tmFilter="0, 0; 0.125,0.2665; 0.25,0.4; 0.375,0.465; 0.5,0.5;  0.625,0.535; 0.75,0.6; 0.875,0.7335; 1,1">
                                          <p:stCondLst>
                                            <p:cond delay="662"/>
                                          </p:stCondLst>
                                        </p:cTn>
                                        <p:tgtEl>
                                          <p:spTgt spid="7"/>
                                        </p:tgtEl>
                                        <p:attrNameLst>
                                          <p:attrName>ppt_y</p:attrName>
                                        </p:attrNameLst>
                                      </p:cBhvr>
                                      <p:tavLst>
                                        <p:tav tm="0" fmla="#ppt_y-sin(pi*$)/27">
                                          <p:val>
                                            <p:fltVal val="0"/>
                                          </p:val>
                                        </p:tav>
                                        <p:tav tm="100000">
                                          <p:val>
                                            <p:fltVal val="1"/>
                                          </p:val>
                                        </p:tav>
                                      </p:tavLst>
                                    </p:anim>
                                    <p:anim calcmode="lin" valueType="num">
                                      <p:cBhvr>
                                        <p:cTn id="15" dur="82" tmFilter="0, 0; 0.125,0.2665; 0.25,0.4; 0.375,0.465; 0.5,0.5;  0.625,0.535; 0.75,0.6; 0.875,0.7335; 1,1">
                                          <p:stCondLst>
                                            <p:cond delay="828"/>
                                          </p:stCondLst>
                                        </p:cTn>
                                        <p:tgtEl>
                                          <p:spTgt spid="7"/>
                                        </p:tgtEl>
                                        <p:attrNameLst>
                                          <p:attrName>ppt_y</p:attrName>
                                        </p:attrNameLst>
                                      </p:cBhvr>
                                      <p:tavLst>
                                        <p:tav tm="0" fmla="#ppt_y-sin(pi*$)/81">
                                          <p:val>
                                            <p:fltVal val="0"/>
                                          </p:val>
                                        </p:tav>
                                        <p:tav tm="100000">
                                          <p:val>
                                            <p:fltVal val="1"/>
                                          </p:val>
                                        </p:tav>
                                      </p:tavLst>
                                    </p:anim>
                                    <p:animScale>
                                      <p:cBhvr>
                                        <p:cTn id="16" dur="13">
                                          <p:stCondLst>
                                            <p:cond delay="325"/>
                                          </p:stCondLst>
                                        </p:cTn>
                                        <p:tgtEl>
                                          <p:spTgt spid="7"/>
                                        </p:tgtEl>
                                      </p:cBhvr>
                                      <p:to x="100000" y="60000"/>
                                    </p:animScale>
                                    <p:animScale>
                                      <p:cBhvr>
                                        <p:cTn id="17" dur="83" decel="50000">
                                          <p:stCondLst>
                                            <p:cond delay="338"/>
                                          </p:stCondLst>
                                        </p:cTn>
                                        <p:tgtEl>
                                          <p:spTgt spid="7"/>
                                        </p:tgtEl>
                                      </p:cBhvr>
                                      <p:to x="100000" y="100000"/>
                                    </p:animScale>
                                    <p:animScale>
                                      <p:cBhvr>
                                        <p:cTn id="18" dur="13">
                                          <p:stCondLst>
                                            <p:cond delay="656"/>
                                          </p:stCondLst>
                                        </p:cTn>
                                        <p:tgtEl>
                                          <p:spTgt spid="7"/>
                                        </p:tgtEl>
                                      </p:cBhvr>
                                      <p:to x="100000" y="80000"/>
                                    </p:animScale>
                                    <p:animScale>
                                      <p:cBhvr>
                                        <p:cTn id="19" dur="83" decel="50000">
                                          <p:stCondLst>
                                            <p:cond delay="669"/>
                                          </p:stCondLst>
                                        </p:cTn>
                                        <p:tgtEl>
                                          <p:spTgt spid="7"/>
                                        </p:tgtEl>
                                      </p:cBhvr>
                                      <p:to x="100000" y="100000"/>
                                    </p:animScale>
                                    <p:animScale>
                                      <p:cBhvr>
                                        <p:cTn id="20" dur="13">
                                          <p:stCondLst>
                                            <p:cond delay="821"/>
                                          </p:stCondLst>
                                        </p:cTn>
                                        <p:tgtEl>
                                          <p:spTgt spid="7"/>
                                        </p:tgtEl>
                                      </p:cBhvr>
                                      <p:to x="100000" y="90000"/>
                                    </p:animScale>
                                    <p:animScale>
                                      <p:cBhvr>
                                        <p:cTn id="21" dur="83" decel="50000">
                                          <p:stCondLst>
                                            <p:cond delay="834"/>
                                          </p:stCondLst>
                                        </p:cTn>
                                        <p:tgtEl>
                                          <p:spTgt spid="7"/>
                                        </p:tgtEl>
                                      </p:cBhvr>
                                      <p:to x="100000" y="100000"/>
                                    </p:animScale>
                                    <p:animScale>
                                      <p:cBhvr>
                                        <p:cTn id="22" dur="13">
                                          <p:stCondLst>
                                            <p:cond delay="904"/>
                                          </p:stCondLst>
                                        </p:cTn>
                                        <p:tgtEl>
                                          <p:spTgt spid="7"/>
                                        </p:tgtEl>
                                      </p:cBhvr>
                                      <p:to x="100000" y="95000"/>
                                    </p:animScale>
                                    <p:animScale>
                                      <p:cBhvr>
                                        <p:cTn id="23" dur="83" decel="50000">
                                          <p:stCondLst>
                                            <p:cond delay="917"/>
                                          </p:stCondLst>
                                        </p:cTn>
                                        <p:tgtEl>
                                          <p:spTgt spid="7"/>
                                        </p:tgtEl>
                                      </p:cBhvr>
                                      <p:to x="100000" y="100000"/>
                                    </p:animScale>
                                  </p:childTnLst>
                                </p:cTn>
                              </p:par>
                            </p:childTnLst>
                          </p:cTn>
                        </p:par>
                        <p:par>
                          <p:cTn id="24" fill="hold" nodeType="afterGroup">
                            <p:stCondLst>
                              <p:cond delay="1000"/>
                            </p:stCondLst>
                            <p:childTnLst>
                              <p:par>
                                <p:cTn id="25" presetID="9"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17410"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WordArt 22"/>
          <p:cNvSpPr>
            <a:spLocks noChangeArrowheads="1" noChangeShapeType="1" noTextEdit="1"/>
          </p:cNvSpPr>
          <p:nvPr/>
        </p:nvSpPr>
        <p:spPr bwMode="auto">
          <a:xfrm>
            <a:off x="1357290" y="1095074"/>
            <a:ext cx="6095030" cy="333661"/>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C00000"/>
                </a:solidFill>
                <a:effectLst>
                  <a:outerShdw blurRad="76200" dist="50800" dir="5400000" algn="tl" rotWithShape="0">
                    <a:srgbClr val="000000">
                      <a:alpha val="65000"/>
                    </a:srgbClr>
                  </a:outerShdw>
                </a:effectLst>
                <a:latin typeface="Arial Black"/>
              </a:rPr>
              <a:t>A- INSTITUTIONAL FRAMEWORK OF THE DOWNSTREAM PETROLEUM SECTOR</a:t>
            </a:r>
          </a:p>
        </p:txBody>
      </p:sp>
      <p:cxnSp>
        <p:nvCxnSpPr>
          <p:cNvPr id="8" name="Connecteur droit 7"/>
          <p:cNvCxnSpPr/>
          <p:nvPr/>
        </p:nvCxnSpPr>
        <p:spPr>
          <a:xfrm>
            <a:off x="1285875" y="855663"/>
            <a:ext cx="7358063" cy="1587"/>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9" name="WordArt 22"/>
          <p:cNvSpPr>
            <a:spLocks noChangeArrowheads="1" noChangeShapeType="1" noTextEdit="1"/>
          </p:cNvSpPr>
          <p:nvPr/>
        </p:nvSpPr>
        <p:spPr bwMode="auto">
          <a:xfrm>
            <a:off x="1415649" y="260648"/>
            <a:ext cx="7098513" cy="357190"/>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00B0F0"/>
                </a:solidFill>
                <a:effectLst>
                  <a:outerShdw blurRad="76200" dist="50800" dir="5400000" algn="tl" rotWithShape="0">
                    <a:srgbClr val="000000">
                      <a:alpha val="65000"/>
                    </a:srgbClr>
                  </a:outerShdw>
                </a:effectLst>
                <a:latin typeface="Arial Black"/>
              </a:rPr>
              <a:t>III- DOWNSTREAM PETROLEUM SECTOR</a:t>
            </a:r>
          </a:p>
        </p:txBody>
      </p:sp>
      <p:sp>
        <p:nvSpPr>
          <p:cNvPr id="17414"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E0724CD-49F9-415F-9968-935323C0037B}" type="datetime1">
              <a:rPr lang="fr-FR" altLang="fr-FR" smtClean="0">
                <a:solidFill>
                  <a:srgbClr val="FFFF00"/>
                </a:solidFill>
              </a:rPr>
              <a:pPr/>
              <a:t>01/09/2021</a:t>
            </a:fld>
            <a:endParaRPr lang="fr-FR" altLang="fr-FR" smtClean="0">
              <a:solidFill>
                <a:srgbClr val="FFFF00"/>
              </a:solidFill>
            </a:endParaRPr>
          </a:p>
        </p:txBody>
      </p:sp>
      <p:sp>
        <p:nvSpPr>
          <p:cNvPr id="17415"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EDE968C-7F9A-4834-8F1F-6C5C0065884B}" type="slidenum">
              <a:rPr lang="fr-FR" altLang="fr-FR" sz="1000" b="1" smtClean="0">
                <a:solidFill>
                  <a:srgbClr val="0000FF"/>
                </a:solidFill>
              </a:rPr>
              <a:pPr/>
              <a:t>21</a:t>
            </a:fld>
            <a:endParaRPr lang="fr-FR" altLang="fr-FR" sz="1000" b="1" smtClean="0">
              <a:solidFill>
                <a:srgbClr val="0000FF"/>
              </a:solidFill>
            </a:endParaRPr>
          </a:p>
        </p:txBody>
      </p:sp>
      <p:sp>
        <p:nvSpPr>
          <p:cNvPr id="11" name="ZoneTexte 10"/>
          <p:cNvSpPr txBox="1">
            <a:spLocks noChangeArrowheads="1"/>
          </p:cNvSpPr>
          <p:nvPr/>
        </p:nvSpPr>
        <p:spPr bwMode="auto">
          <a:xfrm>
            <a:off x="1357313" y="2814638"/>
            <a:ext cx="741045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buFont typeface="Wingdings" panose="05000000000000000000" pitchFamily="2" charset="2"/>
              <a:buChar char="q"/>
            </a:pPr>
            <a:r>
              <a:rPr lang="en-GB"/>
              <a:t>Order No. 94/004 of 16 February 1994 relating to the taxation of petroleum products;</a:t>
            </a:r>
          </a:p>
          <a:p>
            <a:pPr algn="just">
              <a:buFont typeface="Wingdings" panose="05000000000000000000" pitchFamily="2" charset="2"/>
              <a:buChar char="q"/>
            </a:pPr>
            <a:r>
              <a:rPr lang="en-GB"/>
              <a:t>Law n°64-LF- 13 of 13 November 1964 on the protection of public health;</a:t>
            </a:r>
          </a:p>
          <a:p>
            <a:pPr algn="just">
              <a:buFont typeface="Wingdings" panose="05000000000000000000" pitchFamily="2" charset="2"/>
              <a:buChar char="q"/>
            </a:pPr>
            <a:r>
              <a:rPr lang="en-GB"/>
              <a:t>Law n°96/12 of 05 August 1996 on the framework law on environmental management; </a:t>
            </a:r>
          </a:p>
          <a:p>
            <a:pPr algn="just">
              <a:buFont typeface="Wingdings" panose="05000000000000000000" pitchFamily="2" charset="2"/>
              <a:buChar char="q"/>
            </a:pPr>
            <a:r>
              <a:rPr lang="en-GB"/>
              <a:t>Law n° 98/015 of 14 July 1998 relating to establishments classified as dangerous, unhealthy or obnoxious;</a:t>
            </a:r>
          </a:p>
          <a:p>
            <a:pPr algn="just">
              <a:buFont typeface="Wingdings" panose="05000000000000000000" pitchFamily="2" charset="2"/>
              <a:buChar char="q"/>
            </a:pPr>
            <a:r>
              <a:rPr lang="en-GB"/>
              <a:t>Law n°98/020 of 24 december 1998 to lay down regulations governing compressed gas and steam-powered equipment;</a:t>
            </a:r>
          </a:p>
          <a:p>
            <a:pPr algn="just">
              <a:buFont typeface="Wingdings" panose="05000000000000000000" pitchFamily="2" charset="2"/>
              <a:buChar char="q"/>
            </a:pPr>
            <a:r>
              <a:rPr lang="en-GB"/>
              <a:t>Law No. 99/013 of 22 December 1999 on the petroleum code;</a:t>
            </a:r>
          </a:p>
        </p:txBody>
      </p:sp>
      <p:sp>
        <p:nvSpPr>
          <p:cNvPr id="12" name="ZoneTexte 11"/>
          <p:cNvSpPr txBox="1">
            <a:spLocks noChangeArrowheads="1"/>
          </p:cNvSpPr>
          <p:nvPr/>
        </p:nvSpPr>
        <p:spPr bwMode="auto">
          <a:xfrm>
            <a:off x="1311275" y="1733550"/>
            <a:ext cx="7410450"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 typeface="Wingdings" panose="05000000000000000000" pitchFamily="2" charset="2"/>
              <a:buChar char="q"/>
            </a:pPr>
            <a:r>
              <a:rPr lang="en-GB" sz="2100"/>
              <a:t>The Constitution of the Republic of Cameroon.</a:t>
            </a:r>
          </a:p>
        </p:txBody>
      </p:sp>
      <p:sp>
        <p:nvSpPr>
          <p:cNvPr id="13" name="ZoneTexte 12"/>
          <p:cNvSpPr txBox="1">
            <a:spLocks noChangeArrowheads="1"/>
          </p:cNvSpPr>
          <p:nvPr/>
        </p:nvSpPr>
        <p:spPr bwMode="auto">
          <a:xfrm>
            <a:off x="1281113" y="2268538"/>
            <a:ext cx="35067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spcBef>
                <a:spcPct val="20000"/>
              </a:spcBef>
              <a:buFont typeface="Arial" panose="020B0604020202020204" pitchFamily="34" charset="0"/>
              <a:buNone/>
            </a:pPr>
            <a:r>
              <a:rPr lang="en-GB" sz="2400" b="1">
                <a:solidFill>
                  <a:srgbClr val="FF0000"/>
                </a:solidFill>
                <a:latin typeface="Calibri" panose="020F0502020204030204" pitchFamily="34" charset="0"/>
              </a:rPr>
              <a:t>Laws and ordinances :</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6"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290">
                                          <p:stCondLst>
                                            <p:cond delay="0"/>
                                          </p:stCondLst>
                                        </p:cTn>
                                        <p:tgtEl>
                                          <p:spTgt spid="7"/>
                                        </p:tgtEl>
                                      </p:cBhvr>
                                    </p:animEffect>
                                    <p:anim calcmode="lin" valueType="num">
                                      <p:cBhvr>
                                        <p:cTn id="11" dur="911"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2" dur="332"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3" dur="332" tmFilter="0, 0; 0.125,0.2665; 0.25,0.4; 0.375,0.465; 0.5,0.5;  0.625,0.535; 0.75,0.6; 0.875,0.7335; 1,1">
                                          <p:stCondLst>
                                            <p:cond delay="332"/>
                                          </p:stCondLst>
                                        </p:cTn>
                                        <p:tgtEl>
                                          <p:spTgt spid="7"/>
                                        </p:tgtEl>
                                        <p:attrNameLst>
                                          <p:attrName>ppt_y</p:attrName>
                                        </p:attrNameLst>
                                      </p:cBhvr>
                                      <p:tavLst>
                                        <p:tav tm="0" fmla="#ppt_y-sin(pi*$)/9">
                                          <p:val>
                                            <p:fltVal val="0"/>
                                          </p:val>
                                        </p:tav>
                                        <p:tav tm="100000">
                                          <p:val>
                                            <p:fltVal val="1"/>
                                          </p:val>
                                        </p:tav>
                                      </p:tavLst>
                                    </p:anim>
                                    <p:anim calcmode="lin" valueType="num">
                                      <p:cBhvr>
                                        <p:cTn id="14" dur="166" tmFilter="0, 0; 0.125,0.2665; 0.25,0.4; 0.375,0.465; 0.5,0.5;  0.625,0.535; 0.75,0.6; 0.875,0.7335; 1,1">
                                          <p:stCondLst>
                                            <p:cond delay="662"/>
                                          </p:stCondLst>
                                        </p:cTn>
                                        <p:tgtEl>
                                          <p:spTgt spid="7"/>
                                        </p:tgtEl>
                                        <p:attrNameLst>
                                          <p:attrName>ppt_y</p:attrName>
                                        </p:attrNameLst>
                                      </p:cBhvr>
                                      <p:tavLst>
                                        <p:tav tm="0" fmla="#ppt_y-sin(pi*$)/27">
                                          <p:val>
                                            <p:fltVal val="0"/>
                                          </p:val>
                                        </p:tav>
                                        <p:tav tm="100000">
                                          <p:val>
                                            <p:fltVal val="1"/>
                                          </p:val>
                                        </p:tav>
                                      </p:tavLst>
                                    </p:anim>
                                    <p:anim calcmode="lin" valueType="num">
                                      <p:cBhvr>
                                        <p:cTn id="15" dur="82" tmFilter="0, 0; 0.125,0.2665; 0.25,0.4; 0.375,0.465; 0.5,0.5;  0.625,0.535; 0.75,0.6; 0.875,0.7335; 1,1">
                                          <p:stCondLst>
                                            <p:cond delay="828"/>
                                          </p:stCondLst>
                                        </p:cTn>
                                        <p:tgtEl>
                                          <p:spTgt spid="7"/>
                                        </p:tgtEl>
                                        <p:attrNameLst>
                                          <p:attrName>ppt_y</p:attrName>
                                        </p:attrNameLst>
                                      </p:cBhvr>
                                      <p:tavLst>
                                        <p:tav tm="0" fmla="#ppt_y-sin(pi*$)/81">
                                          <p:val>
                                            <p:fltVal val="0"/>
                                          </p:val>
                                        </p:tav>
                                        <p:tav tm="100000">
                                          <p:val>
                                            <p:fltVal val="1"/>
                                          </p:val>
                                        </p:tav>
                                      </p:tavLst>
                                    </p:anim>
                                    <p:animScale>
                                      <p:cBhvr>
                                        <p:cTn id="16" dur="13">
                                          <p:stCondLst>
                                            <p:cond delay="325"/>
                                          </p:stCondLst>
                                        </p:cTn>
                                        <p:tgtEl>
                                          <p:spTgt spid="7"/>
                                        </p:tgtEl>
                                      </p:cBhvr>
                                      <p:to x="100000" y="60000"/>
                                    </p:animScale>
                                    <p:animScale>
                                      <p:cBhvr>
                                        <p:cTn id="17" dur="83" decel="50000">
                                          <p:stCondLst>
                                            <p:cond delay="338"/>
                                          </p:stCondLst>
                                        </p:cTn>
                                        <p:tgtEl>
                                          <p:spTgt spid="7"/>
                                        </p:tgtEl>
                                      </p:cBhvr>
                                      <p:to x="100000" y="100000"/>
                                    </p:animScale>
                                    <p:animScale>
                                      <p:cBhvr>
                                        <p:cTn id="18" dur="13">
                                          <p:stCondLst>
                                            <p:cond delay="656"/>
                                          </p:stCondLst>
                                        </p:cTn>
                                        <p:tgtEl>
                                          <p:spTgt spid="7"/>
                                        </p:tgtEl>
                                      </p:cBhvr>
                                      <p:to x="100000" y="80000"/>
                                    </p:animScale>
                                    <p:animScale>
                                      <p:cBhvr>
                                        <p:cTn id="19" dur="83" decel="50000">
                                          <p:stCondLst>
                                            <p:cond delay="669"/>
                                          </p:stCondLst>
                                        </p:cTn>
                                        <p:tgtEl>
                                          <p:spTgt spid="7"/>
                                        </p:tgtEl>
                                      </p:cBhvr>
                                      <p:to x="100000" y="100000"/>
                                    </p:animScale>
                                    <p:animScale>
                                      <p:cBhvr>
                                        <p:cTn id="20" dur="13">
                                          <p:stCondLst>
                                            <p:cond delay="821"/>
                                          </p:stCondLst>
                                        </p:cTn>
                                        <p:tgtEl>
                                          <p:spTgt spid="7"/>
                                        </p:tgtEl>
                                      </p:cBhvr>
                                      <p:to x="100000" y="90000"/>
                                    </p:animScale>
                                    <p:animScale>
                                      <p:cBhvr>
                                        <p:cTn id="21" dur="83" decel="50000">
                                          <p:stCondLst>
                                            <p:cond delay="834"/>
                                          </p:stCondLst>
                                        </p:cTn>
                                        <p:tgtEl>
                                          <p:spTgt spid="7"/>
                                        </p:tgtEl>
                                      </p:cBhvr>
                                      <p:to x="100000" y="100000"/>
                                    </p:animScale>
                                    <p:animScale>
                                      <p:cBhvr>
                                        <p:cTn id="22" dur="13">
                                          <p:stCondLst>
                                            <p:cond delay="904"/>
                                          </p:stCondLst>
                                        </p:cTn>
                                        <p:tgtEl>
                                          <p:spTgt spid="7"/>
                                        </p:tgtEl>
                                      </p:cBhvr>
                                      <p:to x="100000" y="95000"/>
                                    </p:animScale>
                                    <p:animScale>
                                      <p:cBhvr>
                                        <p:cTn id="23" dur="83" decel="50000">
                                          <p:stCondLst>
                                            <p:cond delay="917"/>
                                          </p:stCondLst>
                                        </p:cTn>
                                        <p:tgtEl>
                                          <p:spTgt spid="7"/>
                                        </p:tgtEl>
                                      </p:cBhvr>
                                      <p:to x="100000" y="100000"/>
                                    </p:animScale>
                                  </p:childTnLst>
                                </p:cTn>
                              </p:par>
                            </p:childTnLst>
                          </p:cTn>
                        </p:par>
                        <p:par>
                          <p:cTn id="24" fill="hold" nodeType="afterGroup">
                            <p:stCondLst>
                              <p:cond delay="1000"/>
                            </p:stCondLst>
                            <p:childTnLst>
                              <p:par>
                                <p:cTn id="25" presetID="9"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par>
                          <p:cTn id="28" fill="hold" nodeType="afterGroup">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1000"/>
                                        <p:tgtEl>
                                          <p:spTgt spid="11"/>
                                        </p:tgtEl>
                                      </p:cBhvr>
                                    </p:animEffect>
                                  </p:childTnLst>
                                </p:cTn>
                              </p:par>
                            </p:childTnLst>
                          </p:cTn>
                        </p:par>
                        <p:par>
                          <p:cTn id="32" fill="hold" nodeType="afterGroup">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1000"/>
                                        <p:tgtEl>
                                          <p:spTgt spid="12"/>
                                        </p:tgtEl>
                                      </p:cBhvr>
                                    </p:animEffect>
                                  </p:childTnLst>
                                </p:cTn>
                              </p:par>
                            </p:childTnLst>
                          </p:cTn>
                        </p:par>
                        <p:par>
                          <p:cTn id="36" fill="hold" nodeType="afterGroup">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18434"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WordArt 22"/>
          <p:cNvSpPr>
            <a:spLocks noChangeArrowheads="1" noChangeShapeType="1" noTextEdit="1"/>
          </p:cNvSpPr>
          <p:nvPr/>
        </p:nvSpPr>
        <p:spPr bwMode="auto">
          <a:xfrm>
            <a:off x="1357290" y="1095074"/>
            <a:ext cx="6095030" cy="333661"/>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C00000"/>
                </a:solidFill>
                <a:effectLst>
                  <a:outerShdw blurRad="76200" dist="50800" dir="5400000" algn="tl" rotWithShape="0">
                    <a:srgbClr val="000000">
                      <a:alpha val="65000"/>
                    </a:srgbClr>
                  </a:outerShdw>
                </a:effectLst>
                <a:latin typeface="Arial Black"/>
              </a:rPr>
              <a:t>A- INSTITUTIONAL FRAMEWORK OF THE DOWNSTREAM PETROLEUM SECTOR</a:t>
            </a:r>
          </a:p>
        </p:txBody>
      </p:sp>
      <p:cxnSp>
        <p:nvCxnSpPr>
          <p:cNvPr id="8" name="Connecteur droit 7"/>
          <p:cNvCxnSpPr/>
          <p:nvPr/>
        </p:nvCxnSpPr>
        <p:spPr>
          <a:xfrm>
            <a:off x="1285875" y="855663"/>
            <a:ext cx="7358063" cy="1587"/>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9" name="WordArt 22"/>
          <p:cNvSpPr>
            <a:spLocks noChangeArrowheads="1" noChangeShapeType="1" noTextEdit="1"/>
          </p:cNvSpPr>
          <p:nvPr/>
        </p:nvSpPr>
        <p:spPr bwMode="auto">
          <a:xfrm>
            <a:off x="1415649" y="260648"/>
            <a:ext cx="7098513" cy="357190"/>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00B0F0"/>
                </a:solidFill>
                <a:effectLst>
                  <a:outerShdw blurRad="76200" dist="50800" dir="5400000" algn="tl" rotWithShape="0">
                    <a:srgbClr val="000000">
                      <a:alpha val="65000"/>
                    </a:srgbClr>
                  </a:outerShdw>
                </a:effectLst>
                <a:latin typeface="Arial Black"/>
              </a:rPr>
              <a:t>III- DOWNSTREAM PETROLEUM SECTOR</a:t>
            </a:r>
          </a:p>
        </p:txBody>
      </p:sp>
      <p:sp>
        <p:nvSpPr>
          <p:cNvPr id="18438"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F8E4DDD-25B2-40BC-B4FA-E5093D005D4B}" type="datetime1">
              <a:rPr lang="fr-FR" altLang="fr-FR" smtClean="0">
                <a:solidFill>
                  <a:srgbClr val="FFFF00"/>
                </a:solidFill>
              </a:rPr>
              <a:pPr/>
              <a:t>01/09/2021</a:t>
            </a:fld>
            <a:endParaRPr lang="fr-FR" altLang="fr-FR" smtClean="0">
              <a:solidFill>
                <a:srgbClr val="FFFF00"/>
              </a:solidFill>
            </a:endParaRPr>
          </a:p>
        </p:txBody>
      </p:sp>
      <p:sp>
        <p:nvSpPr>
          <p:cNvPr id="18439"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BCE29F9-018B-42A4-B997-4853D1273DDE}" type="slidenum">
              <a:rPr lang="fr-FR" altLang="fr-FR" sz="1000" b="1" smtClean="0">
                <a:solidFill>
                  <a:srgbClr val="0000FF"/>
                </a:solidFill>
              </a:rPr>
              <a:pPr/>
              <a:t>22</a:t>
            </a:fld>
            <a:endParaRPr lang="fr-FR" altLang="fr-FR" sz="1000" b="1" smtClean="0">
              <a:solidFill>
                <a:srgbClr val="0000FF"/>
              </a:solidFill>
            </a:endParaRPr>
          </a:p>
        </p:txBody>
      </p:sp>
      <p:sp>
        <p:nvSpPr>
          <p:cNvPr id="18440" name="Rectangle 9"/>
          <p:cNvSpPr>
            <a:spLocks noChangeArrowheads="1"/>
          </p:cNvSpPr>
          <p:nvPr/>
        </p:nvSpPr>
        <p:spPr bwMode="auto">
          <a:xfrm>
            <a:off x="1317625" y="1727200"/>
            <a:ext cx="7562850"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buFont typeface="Wingdings" panose="05000000000000000000" pitchFamily="2" charset="2"/>
              <a:buChar char="q"/>
            </a:pPr>
            <a:r>
              <a:rPr lang="en-GB"/>
              <a:t>Law No. 2015/018 of 21 December 2015 regulating the commercial activity in Cameroon;</a:t>
            </a:r>
          </a:p>
          <a:p>
            <a:pPr algn="just">
              <a:lnSpc>
                <a:spcPct val="150000"/>
              </a:lnSpc>
              <a:buFont typeface="Wingdings" panose="05000000000000000000" pitchFamily="2" charset="2"/>
              <a:buChar char="q"/>
            </a:pPr>
            <a:r>
              <a:rPr lang="en-GB"/>
              <a:t>Law No. 99/008 of 25 April 2019 on the petroleum code;</a:t>
            </a:r>
          </a:p>
        </p:txBody>
      </p:sp>
      <p:sp>
        <p:nvSpPr>
          <p:cNvPr id="18441" name="Rectangle 1"/>
          <p:cNvSpPr>
            <a:spLocks noChangeArrowheads="1"/>
          </p:cNvSpPr>
          <p:nvPr/>
        </p:nvSpPr>
        <p:spPr bwMode="auto">
          <a:xfrm>
            <a:off x="1327150" y="3219227"/>
            <a:ext cx="7132638"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buFont typeface="Wingdings" panose="05000000000000000000" pitchFamily="2" charset="2"/>
              <a:buChar char="q"/>
            </a:pPr>
            <a:r>
              <a:rPr lang="en-GB"/>
              <a:t> Decree n° 77/528 of 23 December 1977 regulating the storage and distribution of petroleum products;</a:t>
            </a:r>
          </a:p>
          <a:p>
            <a:pPr algn="just">
              <a:buFont typeface="Wingdings" panose="05000000000000000000" pitchFamily="2" charset="2"/>
              <a:buChar char="q"/>
            </a:pPr>
            <a:r>
              <a:rPr lang="en-GB"/>
              <a:t>  Decree n° 95/135/PM of 03 March 1995 modifying certain provisions of Decree 77/528 of 23 December 1977 regulating the storage and distribution of petroleum products;</a:t>
            </a:r>
          </a:p>
          <a:p>
            <a:pPr algn="just">
              <a:buFont typeface="Wingdings" panose="05000000000000000000" pitchFamily="2" charset="2"/>
              <a:buChar char="q"/>
            </a:pPr>
            <a:r>
              <a:rPr lang="en-GB"/>
              <a:t>  Decree n° 95/135/PM of 03 March 1995 modifying certain provisions of Decree 77/528 of 23 December 1977 regulating the storage and distribution of petroleum products;</a:t>
            </a:r>
          </a:p>
        </p:txBody>
      </p:sp>
      <p:sp>
        <p:nvSpPr>
          <p:cNvPr id="11" name="ZoneTexte 10"/>
          <p:cNvSpPr txBox="1">
            <a:spLocks noChangeArrowheads="1"/>
          </p:cNvSpPr>
          <p:nvPr/>
        </p:nvSpPr>
        <p:spPr bwMode="auto">
          <a:xfrm>
            <a:off x="971550" y="2823021"/>
            <a:ext cx="4298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spcBef>
                <a:spcPct val="20000"/>
              </a:spcBef>
              <a:buFont typeface="Arial" panose="020B0604020202020204" pitchFamily="34" charset="0"/>
              <a:buNone/>
            </a:pPr>
            <a:r>
              <a:rPr lang="en-GB" sz="2400" b="1">
                <a:solidFill>
                  <a:srgbClr val="FF0000"/>
                </a:solidFill>
                <a:latin typeface="Calibri" panose="020F0502020204030204" pitchFamily="34" charset="0"/>
              </a:rPr>
              <a:t>Decrees :</a:t>
            </a:r>
          </a:p>
        </p:txBody>
      </p:sp>
      <p:sp>
        <p:nvSpPr>
          <p:cNvPr id="12" name="WordArt 22"/>
          <p:cNvSpPr>
            <a:spLocks noChangeArrowheads="1" noChangeShapeType="1" noTextEdit="1"/>
          </p:cNvSpPr>
          <p:nvPr/>
        </p:nvSpPr>
        <p:spPr bwMode="auto">
          <a:xfrm>
            <a:off x="7585081" y="1119028"/>
            <a:ext cx="1080120" cy="285752"/>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chemeClr val="accent2">
                    <a:lumMod val="75000"/>
                  </a:schemeClr>
                </a:solidFill>
                <a:effectLst>
                  <a:outerShdw blurRad="76200" dist="50800" dir="5400000" algn="tl" rotWithShape="0">
                    <a:srgbClr val="000000">
                      <a:alpha val="65000"/>
                    </a:srgbClr>
                  </a:outerShdw>
                </a:effectLst>
                <a:latin typeface="Arial Black"/>
              </a:rPr>
              <a:t>(CONTINUATION)</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6"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290">
                                          <p:stCondLst>
                                            <p:cond delay="0"/>
                                          </p:stCondLst>
                                        </p:cTn>
                                        <p:tgtEl>
                                          <p:spTgt spid="7"/>
                                        </p:tgtEl>
                                      </p:cBhvr>
                                    </p:animEffect>
                                    <p:anim calcmode="lin" valueType="num">
                                      <p:cBhvr>
                                        <p:cTn id="11" dur="911"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2" dur="332"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3" dur="332" tmFilter="0, 0; 0.125,0.2665; 0.25,0.4; 0.375,0.465; 0.5,0.5;  0.625,0.535; 0.75,0.6; 0.875,0.7335; 1,1">
                                          <p:stCondLst>
                                            <p:cond delay="332"/>
                                          </p:stCondLst>
                                        </p:cTn>
                                        <p:tgtEl>
                                          <p:spTgt spid="7"/>
                                        </p:tgtEl>
                                        <p:attrNameLst>
                                          <p:attrName>ppt_y</p:attrName>
                                        </p:attrNameLst>
                                      </p:cBhvr>
                                      <p:tavLst>
                                        <p:tav tm="0" fmla="#ppt_y-sin(pi*$)/9">
                                          <p:val>
                                            <p:fltVal val="0"/>
                                          </p:val>
                                        </p:tav>
                                        <p:tav tm="100000">
                                          <p:val>
                                            <p:fltVal val="1"/>
                                          </p:val>
                                        </p:tav>
                                      </p:tavLst>
                                    </p:anim>
                                    <p:anim calcmode="lin" valueType="num">
                                      <p:cBhvr>
                                        <p:cTn id="14" dur="166" tmFilter="0, 0; 0.125,0.2665; 0.25,0.4; 0.375,0.465; 0.5,0.5;  0.625,0.535; 0.75,0.6; 0.875,0.7335; 1,1">
                                          <p:stCondLst>
                                            <p:cond delay="662"/>
                                          </p:stCondLst>
                                        </p:cTn>
                                        <p:tgtEl>
                                          <p:spTgt spid="7"/>
                                        </p:tgtEl>
                                        <p:attrNameLst>
                                          <p:attrName>ppt_y</p:attrName>
                                        </p:attrNameLst>
                                      </p:cBhvr>
                                      <p:tavLst>
                                        <p:tav tm="0" fmla="#ppt_y-sin(pi*$)/27">
                                          <p:val>
                                            <p:fltVal val="0"/>
                                          </p:val>
                                        </p:tav>
                                        <p:tav tm="100000">
                                          <p:val>
                                            <p:fltVal val="1"/>
                                          </p:val>
                                        </p:tav>
                                      </p:tavLst>
                                    </p:anim>
                                    <p:anim calcmode="lin" valueType="num">
                                      <p:cBhvr>
                                        <p:cTn id="15" dur="82" tmFilter="0, 0; 0.125,0.2665; 0.25,0.4; 0.375,0.465; 0.5,0.5;  0.625,0.535; 0.75,0.6; 0.875,0.7335; 1,1">
                                          <p:stCondLst>
                                            <p:cond delay="828"/>
                                          </p:stCondLst>
                                        </p:cTn>
                                        <p:tgtEl>
                                          <p:spTgt spid="7"/>
                                        </p:tgtEl>
                                        <p:attrNameLst>
                                          <p:attrName>ppt_y</p:attrName>
                                        </p:attrNameLst>
                                      </p:cBhvr>
                                      <p:tavLst>
                                        <p:tav tm="0" fmla="#ppt_y-sin(pi*$)/81">
                                          <p:val>
                                            <p:fltVal val="0"/>
                                          </p:val>
                                        </p:tav>
                                        <p:tav tm="100000">
                                          <p:val>
                                            <p:fltVal val="1"/>
                                          </p:val>
                                        </p:tav>
                                      </p:tavLst>
                                    </p:anim>
                                    <p:animScale>
                                      <p:cBhvr>
                                        <p:cTn id="16" dur="13">
                                          <p:stCondLst>
                                            <p:cond delay="325"/>
                                          </p:stCondLst>
                                        </p:cTn>
                                        <p:tgtEl>
                                          <p:spTgt spid="7"/>
                                        </p:tgtEl>
                                      </p:cBhvr>
                                      <p:to x="100000" y="60000"/>
                                    </p:animScale>
                                    <p:animScale>
                                      <p:cBhvr>
                                        <p:cTn id="17" dur="83" decel="50000">
                                          <p:stCondLst>
                                            <p:cond delay="338"/>
                                          </p:stCondLst>
                                        </p:cTn>
                                        <p:tgtEl>
                                          <p:spTgt spid="7"/>
                                        </p:tgtEl>
                                      </p:cBhvr>
                                      <p:to x="100000" y="100000"/>
                                    </p:animScale>
                                    <p:animScale>
                                      <p:cBhvr>
                                        <p:cTn id="18" dur="13">
                                          <p:stCondLst>
                                            <p:cond delay="656"/>
                                          </p:stCondLst>
                                        </p:cTn>
                                        <p:tgtEl>
                                          <p:spTgt spid="7"/>
                                        </p:tgtEl>
                                      </p:cBhvr>
                                      <p:to x="100000" y="80000"/>
                                    </p:animScale>
                                    <p:animScale>
                                      <p:cBhvr>
                                        <p:cTn id="19" dur="83" decel="50000">
                                          <p:stCondLst>
                                            <p:cond delay="669"/>
                                          </p:stCondLst>
                                        </p:cTn>
                                        <p:tgtEl>
                                          <p:spTgt spid="7"/>
                                        </p:tgtEl>
                                      </p:cBhvr>
                                      <p:to x="100000" y="100000"/>
                                    </p:animScale>
                                    <p:animScale>
                                      <p:cBhvr>
                                        <p:cTn id="20" dur="13">
                                          <p:stCondLst>
                                            <p:cond delay="821"/>
                                          </p:stCondLst>
                                        </p:cTn>
                                        <p:tgtEl>
                                          <p:spTgt spid="7"/>
                                        </p:tgtEl>
                                      </p:cBhvr>
                                      <p:to x="100000" y="90000"/>
                                    </p:animScale>
                                    <p:animScale>
                                      <p:cBhvr>
                                        <p:cTn id="21" dur="83" decel="50000">
                                          <p:stCondLst>
                                            <p:cond delay="834"/>
                                          </p:stCondLst>
                                        </p:cTn>
                                        <p:tgtEl>
                                          <p:spTgt spid="7"/>
                                        </p:tgtEl>
                                      </p:cBhvr>
                                      <p:to x="100000" y="100000"/>
                                    </p:animScale>
                                    <p:animScale>
                                      <p:cBhvr>
                                        <p:cTn id="22" dur="13">
                                          <p:stCondLst>
                                            <p:cond delay="904"/>
                                          </p:stCondLst>
                                        </p:cTn>
                                        <p:tgtEl>
                                          <p:spTgt spid="7"/>
                                        </p:tgtEl>
                                      </p:cBhvr>
                                      <p:to x="100000" y="95000"/>
                                    </p:animScale>
                                    <p:animScale>
                                      <p:cBhvr>
                                        <p:cTn id="23" dur="83" decel="50000">
                                          <p:stCondLst>
                                            <p:cond delay="917"/>
                                          </p:stCondLst>
                                        </p:cTn>
                                        <p:tgtEl>
                                          <p:spTgt spid="7"/>
                                        </p:tgtEl>
                                      </p:cBhvr>
                                      <p:to x="100000" y="100000"/>
                                    </p:animScale>
                                  </p:childTnLst>
                                </p:cTn>
                              </p:par>
                            </p:childTnLst>
                          </p:cTn>
                        </p:par>
                        <p:par>
                          <p:cTn id="24" fill="hold" nodeType="afterGroup">
                            <p:stCondLst>
                              <p:cond delay="1000"/>
                            </p:stCondLst>
                            <p:childTnLst>
                              <p:par>
                                <p:cTn id="25" presetID="9"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par>
                          <p:cTn id="28" fill="hold" nodeType="afterGroup">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19458"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WordArt 22"/>
          <p:cNvSpPr>
            <a:spLocks noChangeArrowheads="1" noChangeShapeType="1" noTextEdit="1"/>
          </p:cNvSpPr>
          <p:nvPr/>
        </p:nvSpPr>
        <p:spPr bwMode="auto">
          <a:xfrm>
            <a:off x="1357290" y="1095074"/>
            <a:ext cx="6095030" cy="333661"/>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C00000"/>
                </a:solidFill>
                <a:effectLst>
                  <a:outerShdw blurRad="76200" dist="50800" dir="5400000" algn="tl" rotWithShape="0">
                    <a:srgbClr val="000000">
                      <a:alpha val="65000"/>
                    </a:srgbClr>
                  </a:outerShdw>
                </a:effectLst>
                <a:latin typeface="Arial Black"/>
              </a:rPr>
              <a:t>A- INSTITUTIONAL FRAMEWORK OF THE DOWNSTREAM PETROLEUM SECTOR</a:t>
            </a:r>
          </a:p>
        </p:txBody>
      </p:sp>
      <p:cxnSp>
        <p:nvCxnSpPr>
          <p:cNvPr id="8" name="Connecteur droit 7"/>
          <p:cNvCxnSpPr/>
          <p:nvPr/>
        </p:nvCxnSpPr>
        <p:spPr>
          <a:xfrm>
            <a:off x="1285875" y="855663"/>
            <a:ext cx="7358063" cy="1587"/>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9" name="WordArt 22"/>
          <p:cNvSpPr>
            <a:spLocks noChangeArrowheads="1" noChangeShapeType="1" noTextEdit="1"/>
          </p:cNvSpPr>
          <p:nvPr/>
        </p:nvSpPr>
        <p:spPr bwMode="auto">
          <a:xfrm>
            <a:off x="1415649" y="260648"/>
            <a:ext cx="7098513" cy="357190"/>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00B0F0"/>
                </a:solidFill>
                <a:effectLst>
                  <a:outerShdw blurRad="76200" dist="50800" dir="5400000" algn="tl" rotWithShape="0">
                    <a:srgbClr val="000000">
                      <a:alpha val="65000"/>
                    </a:srgbClr>
                  </a:outerShdw>
                </a:effectLst>
                <a:latin typeface="Arial Black"/>
              </a:rPr>
              <a:t>III- DOWNSTREAM PETROLEUM SECTOR</a:t>
            </a:r>
          </a:p>
        </p:txBody>
      </p:sp>
      <p:sp>
        <p:nvSpPr>
          <p:cNvPr id="19462"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89DF300-E47D-4811-978E-DDA6B76773CA}" type="datetime1">
              <a:rPr lang="fr-FR" altLang="fr-FR" smtClean="0">
                <a:solidFill>
                  <a:srgbClr val="FFFF00"/>
                </a:solidFill>
              </a:rPr>
              <a:pPr/>
              <a:t>01/09/2021</a:t>
            </a:fld>
            <a:endParaRPr lang="fr-FR" altLang="fr-FR" smtClean="0">
              <a:solidFill>
                <a:srgbClr val="FFFF00"/>
              </a:solidFill>
            </a:endParaRPr>
          </a:p>
        </p:txBody>
      </p:sp>
      <p:sp>
        <p:nvSpPr>
          <p:cNvPr id="19463"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ECEAC8D-9AE9-4AE0-B1EE-68B5FF39EEBC}" type="slidenum">
              <a:rPr lang="fr-FR" altLang="fr-FR" sz="1000" b="1" smtClean="0">
                <a:solidFill>
                  <a:srgbClr val="0000FF"/>
                </a:solidFill>
              </a:rPr>
              <a:pPr/>
              <a:t>23</a:t>
            </a:fld>
            <a:endParaRPr lang="fr-FR" altLang="fr-FR" sz="1000" b="1" smtClean="0">
              <a:solidFill>
                <a:srgbClr val="0000FF"/>
              </a:solidFill>
            </a:endParaRPr>
          </a:p>
        </p:txBody>
      </p:sp>
      <p:sp>
        <p:nvSpPr>
          <p:cNvPr id="19464" name="Rectangle 1"/>
          <p:cNvSpPr>
            <a:spLocks noChangeArrowheads="1"/>
          </p:cNvSpPr>
          <p:nvPr/>
        </p:nvSpPr>
        <p:spPr bwMode="auto">
          <a:xfrm>
            <a:off x="1550988" y="1690688"/>
            <a:ext cx="7358062"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buFont typeface="Wingdings" panose="05000000000000000000" pitchFamily="2" charset="2"/>
              <a:buChar char="q"/>
            </a:pPr>
            <a:r>
              <a:rPr lang="en-GB"/>
              <a:t>Decree no. 2000/465/PM of 30 June 2000 setting the modalities of application of Law No. 99/013 of 22 December 1999 on the petroleum code in Cameroon; </a:t>
            </a:r>
          </a:p>
          <a:p>
            <a:pPr algn="just">
              <a:buFont typeface="Wingdings" panose="05000000000000000000" pitchFamily="2" charset="2"/>
              <a:buChar char="q"/>
            </a:pPr>
            <a:r>
              <a:rPr lang="en-GB"/>
              <a:t>Decree no.2000/935/PM of 13 November 2000 setting the conditions for carrying out activities in the downstream oil sector and its subsequent amendments;</a:t>
            </a:r>
          </a:p>
          <a:p>
            <a:pPr algn="just">
              <a:buFont typeface="Wingdings" panose="05000000000000000000" pitchFamily="2" charset="2"/>
              <a:buChar char="q"/>
            </a:pPr>
            <a:r>
              <a:rPr lang="en-GB"/>
              <a:t>Decree no.2002/2044/PM of 20 November 2002 establishing a Committee for the Coordination of the Fight against fraudulent use of petroleum products, amended and supplemented by Decree n°2009/1593/PM of 22 July 2009;</a:t>
            </a:r>
          </a:p>
          <a:p>
            <a:pPr algn="just">
              <a:buFont typeface="Wingdings" panose="05000000000000000000" pitchFamily="2" charset="2"/>
              <a:buChar char="q"/>
            </a:pPr>
            <a:r>
              <a:rPr lang="en-GB"/>
              <a:t>Decree no. 2010/3032/PM of 08 November 2010 on the chemical labelling of petroleum products in Cameroon.</a:t>
            </a:r>
          </a:p>
          <a:p>
            <a:pPr algn="just">
              <a:buFont typeface="Wingdings" panose="05000000000000000000" pitchFamily="2" charset="2"/>
              <a:buChar char="q"/>
            </a:pPr>
            <a:r>
              <a:rPr lang="en-GB"/>
              <a:t>Decree no. 2013/171/PM of 14 February 2013 setting the terms and conditions for carrying out environmental and social impact studies; </a:t>
            </a:r>
          </a:p>
          <a:p>
            <a:pPr algn="just">
              <a:buFont typeface="Wingdings" panose="05000000000000000000" pitchFamily="2" charset="2"/>
              <a:buChar char="q"/>
            </a:pPr>
            <a:r>
              <a:rPr lang="en-GB"/>
              <a:t>Decree no. 2013/172/PM of 14 February 2013 setting the conditions for carrying out the environmental and social audit; </a:t>
            </a:r>
          </a:p>
          <a:p>
            <a:pPr algn="just">
              <a:buFont typeface="Wingdings" panose="05000000000000000000" pitchFamily="2" charset="2"/>
              <a:buChar char="q"/>
            </a:pPr>
            <a:endParaRPr lang="fr-FR" altLang="fr-FR" dirty="0"/>
          </a:p>
        </p:txBody>
      </p:sp>
      <p:sp>
        <p:nvSpPr>
          <p:cNvPr id="11" name="WordArt 22"/>
          <p:cNvSpPr>
            <a:spLocks noChangeArrowheads="1" noChangeShapeType="1" noTextEdit="1"/>
          </p:cNvSpPr>
          <p:nvPr/>
        </p:nvSpPr>
        <p:spPr bwMode="auto">
          <a:xfrm>
            <a:off x="7570946" y="1119028"/>
            <a:ext cx="1080120" cy="285752"/>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chemeClr val="accent2">
                    <a:lumMod val="75000"/>
                  </a:schemeClr>
                </a:solidFill>
                <a:effectLst>
                  <a:outerShdw blurRad="76200" dist="50800" dir="5400000" algn="tl" rotWithShape="0">
                    <a:srgbClr val="000000">
                      <a:alpha val="65000"/>
                    </a:srgbClr>
                  </a:outerShdw>
                </a:effectLst>
                <a:latin typeface="Arial Black"/>
              </a:rPr>
              <a:t>(CONTINUATION)</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6"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290">
                                          <p:stCondLst>
                                            <p:cond delay="0"/>
                                          </p:stCondLst>
                                        </p:cTn>
                                        <p:tgtEl>
                                          <p:spTgt spid="7"/>
                                        </p:tgtEl>
                                      </p:cBhvr>
                                    </p:animEffect>
                                    <p:anim calcmode="lin" valueType="num">
                                      <p:cBhvr>
                                        <p:cTn id="11" dur="911"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2" dur="332"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3" dur="332" tmFilter="0, 0; 0.125,0.2665; 0.25,0.4; 0.375,0.465; 0.5,0.5;  0.625,0.535; 0.75,0.6; 0.875,0.7335; 1,1">
                                          <p:stCondLst>
                                            <p:cond delay="332"/>
                                          </p:stCondLst>
                                        </p:cTn>
                                        <p:tgtEl>
                                          <p:spTgt spid="7"/>
                                        </p:tgtEl>
                                        <p:attrNameLst>
                                          <p:attrName>ppt_y</p:attrName>
                                        </p:attrNameLst>
                                      </p:cBhvr>
                                      <p:tavLst>
                                        <p:tav tm="0" fmla="#ppt_y-sin(pi*$)/9">
                                          <p:val>
                                            <p:fltVal val="0"/>
                                          </p:val>
                                        </p:tav>
                                        <p:tav tm="100000">
                                          <p:val>
                                            <p:fltVal val="1"/>
                                          </p:val>
                                        </p:tav>
                                      </p:tavLst>
                                    </p:anim>
                                    <p:anim calcmode="lin" valueType="num">
                                      <p:cBhvr>
                                        <p:cTn id="14" dur="166" tmFilter="0, 0; 0.125,0.2665; 0.25,0.4; 0.375,0.465; 0.5,0.5;  0.625,0.535; 0.75,0.6; 0.875,0.7335; 1,1">
                                          <p:stCondLst>
                                            <p:cond delay="662"/>
                                          </p:stCondLst>
                                        </p:cTn>
                                        <p:tgtEl>
                                          <p:spTgt spid="7"/>
                                        </p:tgtEl>
                                        <p:attrNameLst>
                                          <p:attrName>ppt_y</p:attrName>
                                        </p:attrNameLst>
                                      </p:cBhvr>
                                      <p:tavLst>
                                        <p:tav tm="0" fmla="#ppt_y-sin(pi*$)/27">
                                          <p:val>
                                            <p:fltVal val="0"/>
                                          </p:val>
                                        </p:tav>
                                        <p:tav tm="100000">
                                          <p:val>
                                            <p:fltVal val="1"/>
                                          </p:val>
                                        </p:tav>
                                      </p:tavLst>
                                    </p:anim>
                                    <p:anim calcmode="lin" valueType="num">
                                      <p:cBhvr>
                                        <p:cTn id="15" dur="82" tmFilter="0, 0; 0.125,0.2665; 0.25,0.4; 0.375,0.465; 0.5,0.5;  0.625,0.535; 0.75,0.6; 0.875,0.7335; 1,1">
                                          <p:stCondLst>
                                            <p:cond delay="828"/>
                                          </p:stCondLst>
                                        </p:cTn>
                                        <p:tgtEl>
                                          <p:spTgt spid="7"/>
                                        </p:tgtEl>
                                        <p:attrNameLst>
                                          <p:attrName>ppt_y</p:attrName>
                                        </p:attrNameLst>
                                      </p:cBhvr>
                                      <p:tavLst>
                                        <p:tav tm="0" fmla="#ppt_y-sin(pi*$)/81">
                                          <p:val>
                                            <p:fltVal val="0"/>
                                          </p:val>
                                        </p:tav>
                                        <p:tav tm="100000">
                                          <p:val>
                                            <p:fltVal val="1"/>
                                          </p:val>
                                        </p:tav>
                                      </p:tavLst>
                                    </p:anim>
                                    <p:animScale>
                                      <p:cBhvr>
                                        <p:cTn id="16" dur="13">
                                          <p:stCondLst>
                                            <p:cond delay="325"/>
                                          </p:stCondLst>
                                        </p:cTn>
                                        <p:tgtEl>
                                          <p:spTgt spid="7"/>
                                        </p:tgtEl>
                                      </p:cBhvr>
                                      <p:to x="100000" y="60000"/>
                                    </p:animScale>
                                    <p:animScale>
                                      <p:cBhvr>
                                        <p:cTn id="17" dur="83" decel="50000">
                                          <p:stCondLst>
                                            <p:cond delay="338"/>
                                          </p:stCondLst>
                                        </p:cTn>
                                        <p:tgtEl>
                                          <p:spTgt spid="7"/>
                                        </p:tgtEl>
                                      </p:cBhvr>
                                      <p:to x="100000" y="100000"/>
                                    </p:animScale>
                                    <p:animScale>
                                      <p:cBhvr>
                                        <p:cTn id="18" dur="13">
                                          <p:stCondLst>
                                            <p:cond delay="656"/>
                                          </p:stCondLst>
                                        </p:cTn>
                                        <p:tgtEl>
                                          <p:spTgt spid="7"/>
                                        </p:tgtEl>
                                      </p:cBhvr>
                                      <p:to x="100000" y="80000"/>
                                    </p:animScale>
                                    <p:animScale>
                                      <p:cBhvr>
                                        <p:cTn id="19" dur="83" decel="50000">
                                          <p:stCondLst>
                                            <p:cond delay="669"/>
                                          </p:stCondLst>
                                        </p:cTn>
                                        <p:tgtEl>
                                          <p:spTgt spid="7"/>
                                        </p:tgtEl>
                                      </p:cBhvr>
                                      <p:to x="100000" y="100000"/>
                                    </p:animScale>
                                    <p:animScale>
                                      <p:cBhvr>
                                        <p:cTn id="20" dur="13">
                                          <p:stCondLst>
                                            <p:cond delay="821"/>
                                          </p:stCondLst>
                                        </p:cTn>
                                        <p:tgtEl>
                                          <p:spTgt spid="7"/>
                                        </p:tgtEl>
                                      </p:cBhvr>
                                      <p:to x="100000" y="90000"/>
                                    </p:animScale>
                                    <p:animScale>
                                      <p:cBhvr>
                                        <p:cTn id="21" dur="83" decel="50000">
                                          <p:stCondLst>
                                            <p:cond delay="834"/>
                                          </p:stCondLst>
                                        </p:cTn>
                                        <p:tgtEl>
                                          <p:spTgt spid="7"/>
                                        </p:tgtEl>
                                      </p:cBhvr>
                                      <p:to x="100000" y="100000"/>
                                    </p:animScale>
                                    <p:animScale>
                                      <p:cBhvr>
                                        <p:cTn id="22" dur="13">
                                          <p:stCondLst>
                                            <p:cond delay="904"/>
                                          </p:stCondLst>
                                        </p:cTn>
                                        <p:tgtEl>
                                          <p:spTgt spid="7"/>
                                        </p:tgtEl>
                                      </p:cBhvr>
                                      <p:to x="100000" y="95000"/>
                                    </p:animScale>
                                    <p:animScale>
                                      <p:cBhvr>
                                        <p:cTn id="23" dur="83" decel="50000">
                                          <p:stCondLst>
                                            <p:cond delay="917"/>
                                          </p:stCondLst>
                                        </p:cTn>
                                        <p:tgtEl>
                                          <p:spTgt spid="7"/>
                                        </p:tgtEl>
                                      </p:cBhvr>
                                      <p:to x="100000" y="100000"/>
                                    </p:animScale>
                                  </p:childTnLst>
                                </p:cTn>
                              </p:par>
                            </p:childTnLst>
                          </p:cTn>
                        </p:par>
                        <p:par>
                          <p:cTn id="24" fill="hold" nodeType="afterGroup">
                            <p:stCondLst>
                              <p:cond delay="1000"/>
                            </p:stCondLst>
                            <p:childTnLst>
                              <p:par>
                                <p:cTn id="25" presetID="9"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0482"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WordArt 22"/>
          <p:cNvSpPr>
            <a:spLocks noChangeArrowheads="1" noChangeShapeType="1" noTextEdit="1"/>
          </p:cNvSpPr>
          <p:nvPr/>
        </p:nvSpPr>
        <p:spPr bwMode="auto">
          <a:xfrm>
            <a:off x="1357290" y="1095074"/>
            <a:ext cx="6095030" cy="333661"/>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C00000"/>
                </a:solidFill>
                <a:effectLst>
                  <a:outerShdw blurRad="76200" dist="50800" dir="5400000" algn="tl" rotWithShape="0">
                    <a:srgbClr val="000000">
                      <a:alpha val="65000"/>
                    </a:srgbClr>
                  </a:outerShdw>
                </a:effectLst>
                <a:latin typeface="Arial Black"/>
              </a:rPr>
              <a:t>A- REGULATORY FRAMEWORK OF THE DOWNSTREAM PETROLEUM SECTOR</a:t>
            </a:r>
          </a:p>
        </p:txBody>
      </p:sp>
      <p:cxnSp>
        <p:nvCxnSpPr>
          <p:cNvPr id="8" name="Connecteur droit 7"/>
          <p:cNvCxnSpPr/>
          <p:nvPr/>
        </p:nvCxnSpPr>
        <p:spPr>
          <a:xfrm>
            <a:off x="1285875" y="855663"/>
            <a:ext cx="7358063" cy="1587"/>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9" name="WordArt 22"/>
          <p:cNvSpPr>
            <a:spLocks noChangeArrowheads="1" noChangeShapeType="1" noTextEdit="1"/>
          </p:cNvSpPr>
          <p:nvPr/>
        </p:nvSpPr>
        <p:spPr bwMode="auto">
          <a:xfrm>
            <a:off x="1415649" y="260648"/>
            <a:ext cx="7098513" cy="357190"/>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00B0F0"/>
                </a:solidFill>
                <a:effectLst>
                  <a:outerShdw blurRad="76200" dist="50800" dir="5400000" algn="tl" rotWithShape="0">
                    <a:srgbClr val="000000">
                      <a:alpha val="65000"/>
                    </a:srgbClr>
                  </a:outerShdw>
                </a:effectLst>
                <a:latin typeface="Arial Black"/>
              </a:rPr>
              <a:t>III- DOWNSTREAM PETROLEUM SECTOR</a:t>
            </a:r>
          </a:p>
        </p:txBody>
      </p:sp>
      <p:sp>
        <p:nvSpPr>
          <p:cNvPr id="20486"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42C3466-EF16-4E70-94AF-64F543C6B7F2}" type="datetime1">
              <a:rPr lang="fr-FR" altLang="fr-FR" smtClean="0">
                <a:solidFill>
                  <a:srgbClr val="FFFF00"/>
                </a:solidFill>
              </a:rPr>
              <a:pPr/>
              <a:t>01/09/2021</a:t>
            </a:fld>
            <a:endParaRPr lang="fr-FR" altLang="fr-FR" smtClean="0">
              <a:solidFill>
                <a:srgbClr val="FFFF00"/>
              </a:solidFill>
            </a:endParaRPr>
          </a:p>
        </p:txBody>
      </p:sp>
      <p:sp>
        <p:nvSpPr>
          <p:cNvPr id="20487"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4C0D375-45D4-44EA-9925-26B016430F80}" type="slidenum">
              <a:rPr lang="fr-FR" altLang="fr-FR" sz="1000" b="1" smtClean="0">
                <a:solidFill>
                  <a:srgbClr val="0000FF"/>
                </a:solidFill>
              </a:rPr>
              <a:pPr/>
              <a:t>24</a:t>
            </a:fld>
            <a:endParaRPr lang="fr-FR" altLang="fr-FR" sz="1000" b="1" smtClean="0">
              <a:solidFill>
                <a:srgbClr val="0000FF"/>
              </a:solidFill>
            </a:endParaRPr>
          </a:p>
        </p:txBody>
      </p:sp>
      <p:sp>
        <p:nvSpPr>
          <p:cNvPr id="20488" name="Rectangle 1"/>
          <p:cNvSpPr>
            <a:spLocks noChangeArrowheads="1"/>
          </p:cNvSpPr>
          <p:nvPr/>
        </p:nvSpPr>
        <p:spPr bwMode="auto">
          <a:xfrm>
            <a:off x="1416050" y="1754188"/>
            <a:ext cx="73358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buFont typeface="Wingdings" panose="05000000000000000000" pitchFamily="2" charset="2"/>
              <a:buChar char="q"/>
            </a:pPr>
            <a:r>
              <a:rPr lang="en-GB"/>
              <a:t>Decree no. 2014/2379/PM of 20 August 2014 laying down modalities for coordinating inspections of establishments classified as dangerous, unhealthy or obnoxious.</a:t>
            </a:r>
          </a:p>
        </p:txBody>
      </p:sp>
      <p:sp>
        <p:nvSpPr>
          <p:cNvPr id="11" name="WordArt 22"/>
          <p:cNvSpPr>
            <a:spLocks noChangeArrowheads="1" noChangeShapeType="1" noTextEdit="1"/>
          </p:cNvSpPr>
          <p:nvPr/>
        </p:nvSpPr>
        <p:spPr bwMode="auto">
          <a:xfrm>
            <a:off x="7563818" y="1119028"/>
            <a:ext cx="1080120" cy="285752"/>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chemeClr val="accent2">
                    <a:lumMod val="75000"/>
                  </a:schemeClr>
                </a:solidFill>
                <a:effectLst>
                  <a:outerShdw blurRad="76200" dist="50800" dir="5400000" algn="tl" rotWithShape="0">
                    <a:srgbClr val="000000">
                      <a:alpha val="65000"/>
                    </a:srgbClr>
                  </a:outerShdw>
                </a:effectLst>
                <a:latin typeface="Arial Black"/>
              </a:rPr>
              <a:t>(CONTINUATION)</a:t>
            </a:r>
          </a:p>
        </p:txBody>
      </p:sp>
      <p:sp>
        <p:nvSpPr>
          <p:cNvPr id="12" name="ZoneTexte 11"/>
          <p:cNvSpPr txBox="1">
            <a:spLocks noChangeArrowheads="1"/>
          </p:cNvSpPr>
          <p:nvPr/>
        </p:nvSpPr>
        <p:spPr bwMode="auto">
          <a:xfrm>
            <a:off x="1116013" y="2660650"/>
            <a:ext cx="4298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spcBef>
                <a:spcPct val="20000"/>
              </a:spcBef>
              <a:buFont typeface="Arial" panose="020B0604020202020204" pitchFamily="34" charset="0"/>
              <a:buNone/>
            </a:pPr>
            <a:r>
              <a:rPr lang="en-GB" sz="2400" b="1">
                <a:solidFill>
                  <a:srgbClr val="FF0000"/>
                </a:solidFill>
                <a:latin typeface="Calibri" panose="020F0502020204030204" pitchFamily="34" charset="0"/>
              </a:rPr>
              <a:t>Orders</a:t>
            </a:r>
          </a:p>
        </p:txBody>
      </p:sp>
      <p:sp>
        <p:nvSpPr>
          <p:cNvPr id="20491" name="Rectangle 1"/>
          <p:cNvSpPr>
            <a:spLocks noChangeArrowheads="1"/>
          </p:cNvSpPr>
          <p:nvPr/>
        </p:nvSpPr>
        <p:spPr bwMode="auto">
          <a:xfrm>
            <a:off x="1416050" y="3122613"/>
            <a:ext cx="7335838"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buFont typeface="Wingdings" panose="05000000000000000000" pitchFamily="2" charset="2"/>
              <a:buChar char="q"/>
            </a:pPr>
            <a:r>
              <a:rPr lang="en-GB" sz="1600"/>
              <a:t>Order no. 24/PM/CAB of 13 February 2008 laying down the procedure for supplying the domestic market with petroleum products, amended and supplemented by Order no. 125/CAB/PM of 10 September 2012;</a:t>
            </a:r>
          </a:p>
          <a:p>
            <a:pPr algn="just">
              <a:buFont typeface="Wingdings" panose="05000000000000000000" pitchFamily="2" charset="2"/>
              <a:buChar char="q"/>
            </a:pPr>
            <a:r>
              <a:rPr lang="en-GB" sz="1600"/>
              <a:t>Order no. 006/PM of 12 January 2009 setting the terms and conditions, technical and safety rules relating to the establishment, development and operation of storage depots and filler centres for liquefied petroleum gas (LPG);</a:t>
            </a:r>
          </a:p>
          <a:p>
            <a:pPr algn="just">
              <a:buFont typeface="Wingdings" panose="05000000000000000000" pitchFamily="2" charset="2"/>
              <a:buChar char="q"/>
            </a:pPr>
            <a:r>
              <a:rPr lang="en-GB" sz="1600"/>
              <a:t>Order no. 047/CAB/PM of 26 May 2015 laying down the conditions of handling, storage and transport of liquefied petroleum gas (LPG) cylinders on pallets in Cameroon;</a:t>
            </a:r>
          </a:p>
          <a:p>
            <a:pPr algn="just">
              <a:buFont typeface="Wingdings" panose="05000000000000000000" pitchFamily="2" charset="2"/>
              <a:buChar char="q"/>
            </a:pPr>
            <a:r>
              <a:rPr lang="en-GB" sz="1600"/>
              <a:t>The joint MINEFI-MINDIC Order no. 00126 of 30 June 1998 defining certain conditions and modalities for the imports of petroleum products;</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6"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290">
                                          <p:stCondLst>
                                            <p:cond delay="0"/>
                                          </p:stCondLst>
                                        </p:cTn>
                                        <p:tgtEl>
                                          <p:spTgt spid="7"/>
                                        </p:tgtEl>
                                      </p:cBhvr>
                                    </p:animEffect>
                                    <p:anim calcmode="lin" valueType="num">
                                      <p:cBhvr>
                                        <p:cTn id="11" dur="911"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2" dur="332"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3" dur="332" tmFilter="0, 0; 0.125,0.2665; 0.25,0.4; 0.375,0.465; 0.5,0.5;  0.625,0.535; 0.75,0.6; 0.875,0.7335; 1,1">
                                          <p:stCondLst>
                                            <p:cond delay="332"/>
                                          </p:stCondLst>
                                        </p:cTn>
                                        <p:tgtEl>
                                          <p:spTgt spid="7"/>
                                        </p:tgtEl>
                                        <p:attrNameLst>
                                          <p:attrName>ppt_y</p:attrName>
                                        </p:attrNameLst>
                                      </p:cBhvr>
                                      <p:tavLst>
                                        <p:tav tm="0" fmla="#ppt_y-sin(pi*$)/9">
                                          <p:val>
                                            <p:fltVal val="0"/>
                                          </p:val>
                                        </p:tav>
                                        <p:tav tm="100000">
                                          <p:val>
                                            <p:fltVal val="1"/>
                                          </p:val>
                                        </p:tav>
                                      </p:tavLst>
                                    </p:anim>
                                    <p:anim calcmode="lin" valueType="num">
                                      <p:cBhvr>
                                        <p:cTn id="14" dur="166" tmFilter="0, 0; 0.125,0.2665; 0.25,0.4; 0.375,0.465; 0.5,0.5;  0.625,0.535; 0.75,0.6; 0.875,0.7335; 1,1">
                                          <p:stCondLst>
                                            <p:cond delay="662"/>
                                          </p:stCondLst>
                                        </p:cTn>
                                        <p:tgtEl>
                                          <p:spTgt spid="7"/>
                                        </p:tgtEl>
                                        <p:attrNameLst>
                                          <p:attrName>ppt_y</p:attrName>
                                        </p:attrNameLst>
                                      </p:cBhvr>
                                      <p:tavLst>
                                        <p:tav tm="0" fmla="#ppt_y-sin(pi*$)/27">
                                          <p:val>
                                            <p:fltVal val="0"/>
                                          </p:val>
                                        </p:tav>
                                        <p:tav tm="100000">
                                          <p:val>
                                            <p:fltVal val="1"/>
                                          </p:val>
                                        </p:tav>
                                      </p:tavLst>
                                    </p:anim>
                                    <p:anim calcmode="lin" valueType="num">
                                      <p:cBhvr>
                                        <p:cTn id="15" dur="82" tmFilter="0, 0; 0.125,0.2665; 0.25,0.4; 0.375,0.465; 0.5,0.5;  0.625,0.535; 0.75,0.6; 0.875,0.7335; 1,1">
                                          <p:stCondLst>
                                            <p:cond delay="828"/>
                                          </p:stCondLst>
                                        </p:cTn>
                                        <p:tgtEl>
                                          <p:spTgt spid="7"/>
                                        </p:tgtEl>
                                        <p:attrNameLst>
                                          <p:attrName>ppt_y</p:attrName>
                                        </p:attrNameLst>
                                      </p:cBhvr>
                                      <p:tavLst>
                                        <p:tav tm="0" fmla="#ppt_y-sin(pi*$)/81">
                                          <p:val>
                                            <p:fltVal val="0"/>
                                          </p:val>
                                        </p:tav>
                                        <p:tav tm="100000">
                                          <p:val>
                                            <p:fltVal val="1"/>
                                          </p:val>
                                        </p:tav>
                                      </p:tavLst>
                                    </p:anim>
                                    <p:animScale>
                                      <p:cBhvr>
                                        <p:cTn id="16" dur="13">
                                          <p:stCondLst>
                                            <p:cond delay="325"/>
                                          </p:stCondLst>
                                        </p:cTn>
                                        <p:tgtEl>
                                          <p:spTgt spid="7"/>
                                        </p:tgtEl>
                                      </p:cBhvr>
                                      <p:to x="100000" y="60000"/>
                                    </p:animScale>
                                    <p:animScale>
                                      <p:cBhvr>
                                        <p:cTn id="17" dur="83" decel="50000">
                                          <p:stCondLst>
                                            <p:cond delay="338"/>
                                          </p:stCondLst>
                                        </p:cTn>
                                        <p:tgtEl>
                                          <p:spTgt spid="7"/>
                                        </p:tgtEl>
                                      </p:cBhvr>
                                      <p:to x="100000" y="100000"/>
                                    </p:animScale>
                                    <p:animScale>
                                      <p:cBhvr>
                                        <p:cTn id="18" dur="13">
                                          <p:stCondLst>
                                            <p:cond delay="656"/>
                                          </p:stCondLst>
                                        </p:cTn>
                                        <p:tgtEl>
                                          <p:spTgt spid="7"/>
                                        </p:tgtEl>
                                      </p:cBhvr>
                                      <p:to x="100000" y="80000"/>
                                    </p:animScale>
                                    <p:animScale>
                                      <p:cBhvr>
                                        <p:cTn id="19" dur="83" decel="50000">
                                          <p:stCondLst>
                                            <p:cond delay="669"/>
                                          </p:stCondLst>
                                        </p:cTn>
                                        <p:tgtEl>
                                          <p:spTgt spid="7"/>
                                        </p:tgtEl>
                                      </p:cBhvr>
                                      <p:to x="100000" y="100000"/>
                                    </p:animScale>
                                    <p:animScale>
                                      <p:cBhvr>
                                        <p:cTn id="20" dur="13">
                                          <p:stCondLst>
                                            <p:cond delay="821"/>
                                          </p:stCondLst>
                                        </p:cTn>
                                        <p:tgtEl>
                                          <p:spTgt spid="7"/>
                                        </p:tgtEl>
                                      </p:cBhvr>
                                      <p:to x="100000" y="90000"/>
                                    </p:animScale>
                                    <p:animScale>
                                      <p:cBhvr>
                                        <p:cTn id="21" dur="83" decel="50000">
                                          <p:stCondLst>
                                            <p:cond delay="834"/>
                                          </p:stCondLst>
                                        </p:cTn>
                                        <p:tgtEl>
                                          <p:spTgt spid="7"/>
                                        </p:tgtEl>
                                      </p:cBhvr>
                                      <p:to x="100000" y="100000"/>
                                    </p:animScale>
                                    <p:animScale>
                                      <p:cBhvr>
                                        <p:cTn id="22" dur="13">
                                          <p:stCondLst>
                                            <p:cond delay="904"/>
                                          </p:stCondLst>
                                        </p:cTn>
                                        <p:tgtEl>
                                          <p:spTgt spid="7"/>
                                        </p:tgtEl>
                                      </p:cBhvr>
                                      <p:to x="100000" y="95000"/>
                                    </p:animScale>
                                    <p:animScale>
                                      <p:cBhvr>
                                        <p:cTn id="23" dur="83" decel="50000">
                                          <p:stCondLst>
                                            <p:cond delay="917"/>
                                          </p:stCondLst>
                                        </p:cTn>
                                        <p:tgtEl>
                                          <p:spTgt spid="7"/>
                                        </p:tgtEl>
                                      </p:cBhvr>
                                      <p:to x="100000" y="100000"/>
                                    </p:animScale>
                                  </p:childTnLst>
                                </p:cTn>
                              </p:par>
                            </p:childTnLst>
                          </p:cTn>
                        </p:par>
                        <p:par>
                          <p:cTn id="24" fill="hold" nodeType="afterGroup">
                            <p:stCondLst>
                              <p:cond delay="1000"/>
                            </p:stCondLst>
                            <p:childTnLst>
                              <p:par>
                                <p:cTn id="25" presetID="9"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par>
                          <p:cTn id="28" fill="hold" nodeType="afterGroup">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1506"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WordArt 22"/>
          <p:cNvSpPr>
            <a:spLocks noChangeArrowheads="1" noChangeShapeType="1" noTextEdit="1"/>
          </p:cNvSpPr>
          <p:nvPr/>
        </p:nvSpPr>
        <p:spPr bwMode="auto">
          <a:xfrm>
            <a:off x="1357290" y="1095074"/>
            <a:ext cx="6095030" cy="333661"/>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C00000"/>
                </a:solidFill>
                <a:effectLst>
                  <a:outerShdw blurRad="76200" dist="50800" dir="5400000" algn="tl" rotWithShape="0">
                    <a:srgbClr val="000000">
                      <a:alpha val="65000"/>
                    </a:srgbClr>
                  </a:outerShdw>
                </a:effectLst>
                <a:latin typeface="Arial Black"/>
              </a:rPr>
              <a:t>A- REGULATORY FRAMEWORK OF THE DOWNSTREAM PETROLEUM SECTOR</a:t>
            </a:r>
          </a:p>
        </p:txBody>
      </p:sp>
      <p:cxnSp>
        <p:nvCxnSpPr>
          <p:cNvPr id="8" name="Connecteur droit 7"/>
          <p:cNvCxnSpPr/>
          <p:nvPr/>
        </p:nvCxnSpPr>
        <p:spPr>
          <a:xfrm>
            <a:off x="1285875" y="855663"/>
            <a:ext cx="7358063" cy="1587"/>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9" name="WordArt 22"/>
          <p:cNvSpPr>
            <a:spLocks noChangeArrowheads="1" noChangeShapeType="1" noTextEdit="1"/>
          </p:cNvSpPr>
          <p:nvPr/>
        </p:nvSpPr>
        <p:spPr bwMode="auto">
          <a:xfrm>
            <a:off x="1415649" y="260648"/>
            <a:ext cx="7098513" cy="357190"/>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00B0F0"/>
                </a:solidFill>
                <a:effectLst>
                  <a:outerShdw blurRad="76200" dist="50800" dir="5400000" algn="tl" rotWithShape="0">
                    <a:srgbClr val="000000">
                      <a:alpha val="65000"/>
                    </a:srgbClr>
                  </a:outerShdw>
                </a:effectLst>
                <a:latin typeface="Arial Black"/>
              </a:rPr>
              <a:t>III- DOWNSTREAM PETROLEUM SECTOR</a:t>
            </a:r>
          </a:p>
        </p:txBody>
      </p:sp>
      <p:sp>
        <p:nvSpPr>
          <p:cNvPr id="21510"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67D265C-22B8-4113-8D95-934E2C923A37}" type="datetime1">
              <a:rPr lang="fr-FR" altLang="fr-FR" smtClean="0">
                <a:solidFill>
                  <a:srgbClr val="FFFF00"/>
                </a:solidFill>
              </a:rPr>
              <a:pPr/>
              <a:t>01/09/2021</a:t>
            </a:fld>
            <a:endParaRPr lang="fr-FR" altLang="fr-FR" smtClean="0">
              <a:solidFill>
                <a:srgbClr val="FFFF00"/>
              </a:solidFill>
            </a:endParaRPr>
          </a:p>
        </p:txBody>
      </p:sp>
      <p:sp>
        <p:nvSpPr>
          <p:cNvPr id="21511"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5E1C0CA-12E8-4102-A482-DC373A697C5C}" type="slidenum">
              <a:rPr lang="fr-FR" altLang="fr-FR" sz="1000" b="1" smtClean="0">
                <a:solidFill>
                  <a:srgbClr val="0000FF"/>
                </a:solidFill>
              </a:rPr>
              <a:pPr/>
              <a:t>25</a:t>
            </a:fld>
            <a:endParaRPr lang="fr-FR" altLang="fr-FR" sz="1000" b="1" smtClean="0">
              <a:solidFill>
                <a:srgbClr val="0000FF"/>
              </a:solidFill>
            </a:endParaRPr>
          </a:p>
        </p:txBody>
      </p:sp>
      <p:sp>
        <p:nvSpPr>
          <p:cNvPr id="11" name="WordArt 22"/>
          <p:cNvSpPr>
            <a:spLocks noChangeArrowheads="1" noChangeShapeType="1" noTextEdit="1"/>
          </p:cNvSpPr>
          <p:nvPr/>
        </p:nvSpPr>
        <p:spPr bwMode="auto">
          <a:xfrm>
            <a:off x="7563818" y="1119028"/>
            <a:ext cx="1080120" cy="285752"/>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chemeClr val="accent2">
                    <a:lumMod val="75000"/>
                  </a:schemeClr>
                </a:solidFill>
                <a:effectLst>
                  <a:outerShdw blurRad="76200" dist="50800" dir="5400000" algn="tl" rotWithShape="0">
                    <a:srgbClr val="000000">
                      <a:alpha val="65000"/>
                    </a:srgbClr>
                  </a:outerShdw>
                </a:effectLst>
                <a:latin typeface="Arial Black"/>
              </a:rPr>
              <a:t>(CONTINUATION)</a:t>
            </a:r>
          </a:p>
        </p:txBody>
      </p:sp>
      <p:sp>
        <p:nvSpPr>
          <p:cNvPr id="21513" name="Rectangle 1"/>
          <p:cNvSpPr>
            <a:spLocks noChangeArrowheads="1"/>
          </p:cNvSpPr>
          <p:nvPr/>
        </p:nvSpPr>
        <p:spPr bwMode="auto">
          <a:xfrm>
            <a:off x="1365250" y="1682750"/>
            <a:ext cx="7670800" cy="477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buFont typeface="Wingdings" panose="05000000000000000000" pitchFamily="2" charset="2"/>
              <a:buChar char="q"/>
            </a:pPr>
            <a:r>
              <a:rPr lang="en-GB" sz="1600"/>
              <a:t>Joint Order no. 0046/98/MINMEE/MINDIC of 03 July 1998 to approve the specifications of petroleum products sold in Cameroon;</a:t>
            </a:r>
          </a:p>
          <a:p>
            <a:pPr algn="just">
              <a:buFont typeface="Wingdings" panose="05000000000000000000" pitchFamily="2" charset="2"/>
              <a:buChar char="q"/>
            </a:pPr>
            <a:r>
              <a:rPr lang="en-GB" sz="1600"/>
              <a:t>Joint Order no. 025/MINMEE/MINDIC of 05 October 2001 laying down the level of security intended to cover the commitments of downstream oil sector operators and its subsequent amendments;</a:t>
            </a:r>
          </a:p>
          <a:p>
            <a:pPr algn="just">
              <a:buFont typeface="Wingdings" panose="05000000000000000000" pitchFamily="2" charset="2"/>
              <a:buChar char="q"/>
            </a:pPr>
            <a:r>
              <a:rPr lang="en-GB" sz="1600"/>
              <a:t>Joint Order n°00012/2004/MINEE/MINEFI of 19 May 2004 modifying and approving certain specifications of petrol manufactured, imported and released for consumption in Cameroon; </a:t>
            </a:r>
          </a:p>
          <a:p>
            <a:pPr algn="just">
              <a:buFont typeface="Wingdings" panose="05000000000000000000" pitchFamily="2" charset="2"/>
              <a:buChar char="q"/>
            </a:pPr>
            <a:r>
              <a:rPr lang="en-GB" sz="1600"/>
              <a:t>Joint Order No. 002166 MINMIDT/MINEE of 20 June 2012  making the standard for commercial butane gas cylinders NC 02 mandatory: 2000-08 </a:t>
            </a:r>
          </a:p>
          <a:p>
            <a:pPr algn="just">
              <a:buFont typeface="Wingdings" panose="05000000000000000000" pitchFamily="2" charset="2"/>
              <a:buChar char="q"/>
            </a:pPr>
            <a:r>
              <a:rPr lang="en-GB" sz="1600"/>
              <a:t>Order no. 00000488/MINEE/MINCOMMERCE of 10 October 2012 modifying and supplementing certain provisions of Order no. 07/MINCOMMERCE/MINEE of 28 March 2008 on the organisation and functioning of the Follow-up Committee of Oil Products Supply; </a:t>
            </a:r>
          </a:p>
          <a:p>
            <a:pPr algn="just">
              <a:buFont typeface="Wingdings" panose="05000000000000000000" pitchFamily="2" charset="2"/>
              <a:buChar char="q"/>
            </a:pPr>
            <a:r>
              <a:rPr lang="en-GB" sz="1600"/>
              <a:t>Order no. 00000489/MINEE/MINCOMMERCE of 10 October 2012 laying down the specific procedure for the supply of petroleum products to the northern part of Cameroon from the Djermaya-Chad refinery;</a:t>
            </a:r>
          </a:p>
          <a:p>
            <a:pPr algn="just">
              <a:buFont typeface="Wingdings" panose="05000000000000000000" pitchFamily="2" charset="2"/>
              <a:buChar char="q"/>
            </a:pPr>
            <a:endParaRPr lang="fr-FR" altLang="fr-FR" sz="160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6"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290">
                                          <p:stCondLst>
                                            <p:cond delay="0"/>
                                          </p:stCondLst>
                                        </p:cTn>
                                        <p:tgtEl>
                                          <p:spTgt spid="7"/>
                                        </p:tgtEl>
                                      </p:cBhvr>
                                    </p:animEffect>
                                    <p:anim calcmode="lin" valueType="num">
                                      <p:cBhvr>
                                        <p:cTn id="11" dur="911"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2" dur="332"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3" dur="332" tmFilter="0, 0; 0.125,0.2665; 0.25,0.4; 0.375,0.465; 0.5,0.5;  0.625,0.535; 0.75,0.6; 0.875,0.7335; 1,1">
                                          <p:stCondLst>
                                            <p:cond delay="332"/>
                                          </p:stCondLst>
                                        </p:cTn>
                                        <p:tgtEl>
                                          <p:spTgt spid="7"/>
                                        </p:tgtEl>
                                        <p:attrNameLst>
                                          <p:attrName>ppt_y</p:attrName>
                                        </p:attrNameLst>
                                      </p:cBhvr>
                                      <p:tavLst>
                                        <p:tav tm="0" fmla="#ppt_y-sin(pi*$)/9">
                                          <p:val>
                                            <p:fltVal val="0"/>
                                          </p:val>
                                        </p:tav>
                                        <p:tav tm="100000">
                                          <p:val>
                                            <p:fltVal val="1"/>
                                          </p:val>
                                        </p:tav>
                                      </p:tavLst>
                                    </p:anim>
                                    <p:anim calcmode="lin" valueType="num">
                                      <p:cBhvr>
                                        <p:cTn id="14" dur="166" tmFilter="0, 0; 0.125,0.2665; 0.25,0.4; 0.375,0.465; 0.5,0.5;  0.625,0.535; 0.75,0.6; 0.875,0.7335; 1,1">
                                          <p:stCondLst>
                                            <p:cond delay="662"/>
                                          </p:stCondLst>
                                        </p:cTn>
                                        <p:tgtEl>
                                          <p:spTgt spid="7"/>
                                        </p:tgtEl>
                                        <p:attrNameLst>
                                          <p:attrName>ppt_y</p:attrName>
                                        </p:attrNameLst>
                                      </p:cBhvr>
                                      <p:tavLst>
                                        <p:tav tm="0" fmla="#ppt_y-sin(pi*$)/27">
                                          <p:val>
                                            <p:fltVal val="0"/>
                                          </p:val>
                                        </p:tav>
                                        <p:tav tm="100000">
                                          <p:val>
                                            <p:fltVal val="1"/>
                                          </p:val>
                                        </p:tav>
                                      </p:tavLst>
                                    </p:anim>
                                    <p:anim calcmode="lin" valueType="num">
                                      <p:cBhvr>
                                        <p:cTn id="15" dur="82" tmFilter="0, 0; 0.125,0.2665; 0.25,0.4; 0.375,0.465; 0.5,0.5;  0.625,0.535; 0.75,0.6; 0.875,0.7335; 1,1">
                                          <p:stCondLst>
                                            <p:cond delay="828"/>
                                          </p:stCondLst>
                                        </p:cTn>
                                        <p:tgtEl>
                                          <p:spTgt spid="7"/>
                                        </p:tgtEl>
                                        <p:attrNameLst>
                                          <p:attrName>ppt_y</p:attrName>
                                        </p:attrNameLst>
                                      </p:cBhvr>
                                      <p:tavLst>
                                        <p:tav tm="0" fmla="#ppt_y-sin(pi*$)/81">
                                          <p:val>
                                            <p:fltVal val="0"/>
                                          </p:val>
                                        </p:tav>
                                        <p:tav tm="100000">
                                          <p:val>
                                            <p:fltVal val="1"/>
                                          </p:val>
                                        </p:tav>
                                      </p:tavLst>
                                    </p:anim>
                                    <p:animScale>
                                      <p:cBhvr>
                                        <p:cTn id="16" dur="13">
                                          <p:stCondLst>
                                            <p:cond delay="325"/>
                                          </p:stCondLst>
                                        </p:cTn>
                                        <p:tgtEl>
                                          <p:spTgt spid="7"/>
                                        </p:tgtEl>
                                      </p:cBhvr>
                                      <p:to x="100000" y="60000"/>
                                    </p:animScale>
                                    <p:animScale>
                                      <p:cBhvr>
                                        <p:cTn id="17" dur="83" decel="50000">
                                          <p:stCondLst>
                                            <p:cond delay="338"/>
                                          </p:stCondLst>
                                        </p:cTn>
                                        <p:tgtEl>
                                          <p:spTgt spid="7"/>
                                        </p:tgtEl>
                                      </p:cBhvr>
                                      <p:to x="100000" y="100000"/>
                                    </p:animScale>
                                    <p:animScale>
                                      <p:cBhvr>
                                        <p:cTn id="18" dur="13">
                                          <p:stCondLst>
                                            <p:cond delay="656"/>
                                          </p:stCondLst>
                                        </p:cTn>
                                        <p:tgtEl>
                                          <p:spTgt spid="7"/>
                                        </p:tgtEl>
                                      </p:cBhvr>
                                      <p:to x="100000" y="80000"/>
                                    </p:animScale>
                                    <p:animScale>
                                      <p:cBhvr>
                                        <p:cTn id="19" dur="83" decel="50000">
                                          <p:stCondLst>
                                            <p:cond delay="669"/>
                                          </p:stCondLst>
                                        </p:cTn>
                                        <p:tgtEl>
                                          <p:spTgt spid="7"/>
                                        </p:tgtEl>
                                      </p:cBhvr>
                                      <p:to x="100000" y="100000"/>
                                    </p:animScale>
                                    <p:animScale>
                                      <p:cBhvr>
                                        <p:cTn id="20" dur="13">
                                          <p:stCondLst>
                                            <p:cond delay="821"/>
                                          </p:stCondLst>
                                        </p:cTn>
                                        <p:tgtEl>
                                          <p:spTgt spid="7"/>
                                        </p:tgtEl>
                                      </p:cBhvr>
                                      <p:to x="100000" y="90000"/>
                                    </p:animScale>
                                    <p:animScale>
                                      <p:cBhvr>
                                        <p:cTn id="21" dur="83" decel="50000">
                                          <p:stCondLst>
                                            <p:cond delay="834"/>
                                          </p:stCondLst>
                                        </p:cTn>
                                        <p:tgtEl>
                                          <p:spTgt spid="7"/>
                                        </p:tgtEl>
                                      </p:cBhvr>
                                      <p:to x="100000" y="100000"/>
                                    </p:animScale>
                                    <p:animScale>
                                      <p:cBhvr>
                                        <p:cTn id="22" dur="13">
                                          <p:stCondLst>
                                            <p:cond delay="904"/>
                                          </p:stCondLst>
                                        </p:cTn>
                                        <p:tgtEl>
                                          <p:spTgt spid="7"/>
                                        </p:tgtEl>
                                      </p:cBhvr>
                                      <p:to x="100000" y="95000"/>
                                    </p:animScale>
                                    <p:animScale>
                                      <p:cBhvr>
                                        <p:cTn id="23" dur="83" decel="50000">
                                          <p:stCondLst>
                                            <p:cond delay="917"/>
                                          </p:stCondLst>
                                        </p:cTn>
                                        <p:tgtEl>
                                          <p:spTgt spid="7"/>
                                        </p:tgtEl>
                                      </p:cBhvr>
                                      <p:to x="100000" y="100000"/>
                                    </p:animScale>
                                  </p:childTnLst>
                                </p:cTn>
                              </p:par>
                            </p:childTnLst>
                          </p:cTn>
                        </p:par>
                        <p:par>
                          <p:cTn id="24" fill="hold" nodeType="afterGroup">
                            <p:stCondLst>
                              <p:cond delay="1000"/>
                            </p:stCondLst>
                            <p:childTnLst>
                              <p:par>
                                <p:cTn id="25" presetID="9"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2530"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WordArt 22"/>
          <p:cNvSpPr>
            <a:spLocks noChangeArrowheads="1" noChangeShapeType="1" noTextEdit="1"/>
          </p:cNvSpPr>
          <p:nvPr/>
        </p:nvSpPr>
        <p:spPr bwMode="auto">
          <a:xfrm>
            <a:off x="1357290" y="1095074"/>
            <a:ext cx="6095030" cy="333661"/>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C00000"/>
                </a:solidFill>
                <a:effectLst>
                  <a:outerShdw blurRad="76200" dist="50800" dir="5400000" algn="tl" rotWithShape="0">
                    <a:srgbClr val="000000">
                      <a:alpha val="65000"/>
                    </a:srgbClr>
                  </a:outerShdw>
                </a:effectLst>
                <a:latin typeface="Arial Black"/>
              </a:rPr>
              <a:t>A- REGULATORY FRAMEWORK OF THE DOWNSTREAM PETROLEUM SECTOR</a:t>
            </a:r>
          </a:p>
        </p:txBody>
      </p:sp>
      <p:cxnSp>
        <p:nvCxnSpPr>
          <p:cNvPr id="8" name="Connecteur droit 7"/>
          <p:cNvCxnSpPr/>
          <p:nvPr/>
        </p:nvCxnSpPr>
        <p:spPr>
          <a:xfrm>
            <a:off x="1285875" y="855663"/>
            <a:ext cx="7358063" cy="1587"/>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9" name="WordArt 22"/>
          <p:cNvSpPr>
            <a:spLocks noChangeArrowheads="1" noChangeShapeType="1" noTextEdit="1"/>
          </p:cNvSpPr>
          <p:nvPr/>
        </p:nvSpPr>
        <p:spPr bwMode="auto">
          <a:xfrm>
            <a:off x="1415649" y="260648"/>
            <a:ext cx="7098513" cy="357190"/>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00B0F0"/>
                </a:solidFill>
                <a:effectLst>
                  <a:outerShdw blurRad="76200" dist="50800" dir="5400000" algn="tl" rotWithShape="0">
                    <a:srgbClr val="000000">
                      <a:alpha val="65000"/>
                    </a:srgbClr>
                  </a:outerShdw>
                </a:effectLst>
                <a:latin typeface="Arial Black"/>
              </a:rPr>
              <a:t>III- DOWNSTREAM PETROLEUM SECTOR</a:t>
            </a:r>
          </a:p>
        </p:txBody>
      </p:sp>
      <p:sp>
        <p:nvSpPr>
          <p:cNvPr id="22534"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C2518B2-9182-4FBD-B3F9-114B41C20A6D}" type="datetime1">
              <a:rPr lang="fr-FR" altLang="fr-FR" smtClean="0">
                <a:solidFill>
                  <a:srgbClr val="FFFF00"/>
                </a:solidFill>
              </a:rPr>
              <a:pPr/>
              <a:t>01/09/2021</a:t>
            </a:fld>
            <a:endParaRPr lang="fr-FR" altLang="fr-FR" smtClean="0">
              <a:solidFill>
                <a:srgbClr val="FFFF00"/>
              </a:solidFill>
            </a:endParaRPr>
          </a:p>
        </p:txBody>
      </p:sp>
      <p:sp>
        <p:nvSpPr>
          <p:cNvPr id="22535"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E7A91CA-EF5D-4A77-A314-2D66F23DB7A6}" type="slidenum">
              <a:rPr lang="fr-FR" altLang="fr-FR" sz="1000" b="1" smtClean="0">
                <a:solidFill>
                  <a:srgbClr val="0000FF"/>
                </a:solidFill>
              </a:rPr>
              <a:pPr/>
              <a:t>26</a:t>
            </a:fld>
            <a:endParaRPr lang="fr-FR" altLang="fr-FR" sz="1000" b="1" smtClean="0">
              <a:solidFill>
                <a:srgbClr val="0000FF"/>
              </a:solidFill>
            </a:endParaRPr>
          </a:p>
        </p:txBody>
      </p:sp>
      <p:sp>
        <p:nvSpPr>
          <p:cNvPr id="11" name="WordArt 22"/>
          <p:cNvSpPr>
            <a:spLocks noChangeArrowheads="1" noChangeShapeType="1" noTextEdit="1"/>
          </p:cNvSpPr>
          <p:nvPr/>
        </p:nvSpPr>
        <p:spPr bwMode="auto">
          <a:xfrm>
            <a:off x="7563818" y="1119028"/>
            <a:ext cx="1080120" cy="285752"/>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chemeClr val="accent2">
                    <a:lumMod val="75000"/>
                  </a:schemeClr>
                </a:solidFill>
                <a:effectLst>
                  <a:outerShdw blurRad="76200" dist="50800" dir="5400000" algn="tl" rotWithShape="0">
                    <a:srgbClr val="000000">
                      <a:alpha val="65000"/>
                    </a:srgbClr>
                  </a:outerShdw>
                </a:effectLst>
                <a:latin typeface="Arial Black"/>
              </a:rPr>
              <a:t>(CONTINUATION)</a:t>
            </a:r>
          </a:p>
        </p:txBody>
      </p:sp>
      <p:sp>
        <p:nvSpPr>
          <p:cNvPr id="22537" name="Rectangle 1"/>
          <p:cNvSpPr>
            <a:spLocks noChangeArrowheads="1"/>
          </p:cNvSpPr>
          <p:nvPr/>
        </p:nvSpPr>
        <p:spPr bwMode="auto">
          <a:xfrm>
            <a:off x="1309688" y="1947863"/>
            <a:ext cx="7670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buFont typeface="Wingdings" panose="05000000000000000000" pitchFamily="2" charset="2"/>
              <a:buChar char="q"/>
            </a:pPr>
            <a:r>
              <a:rPr lang="en-GB"/>
              <a:t>Joint Order no. 0002360/MINEE/MINMIDT of 1st April 2015 modifying and approving certain specifications of petroleum products manufactured, imported and released for consumption in Cameroon;</a:t>
            </a:r>
          </a:p>
        </p:txBody>
      </p:sp>
      <p:sp>
        <p:nvSpPr>
          <p:cNvPr id="22538" name="Rectangle 1"/>
          <p:cNvSpPr>
            <a:spLocks noChangeArrowheads="1"/>
          </p:cNvSpPr>
          <p:nvPr/>
        </p:nvSpPr>
        <p:spPr bwMode="auto">
          <a:xfrm>
            <a:off x="1382713" y="2857500"/>
            <a:ext cx="7620000" cy="286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indent="-2667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buFont typeface="Wingdings" panose="05000000000000000000" pitchFamily="2" charset="2"/>
              <a:buChar char="q"/>
            </a:pPr>
            <a:r>
              <a:rPr lang="en-GB"/>
              <a:t>Order No. 016/MINMEE of 13 July 1995 laying down the conditions and procedures for the control of petroleum products; </a:t>
            </a:r>
          </a:p>
          <a:p>
            <a:pPr algn="just">
              <a:buFont typeface="Wingdings" panose="05000000000000000000" pitchFamily="2" charset="2"/>
              <a:buChar char="q"/>
            </a:pPr>
            <a:r>
              <a:rPr lang="en-GB"/>
              <a:t>Order no. 01/97/MINMEE of 05 January 1998 laying down the terms and conditions for the setting up of service stations;</a:t>
            </a:r>
          </a:p>
          <a:p>
            <a:pPr algn="just">
              <a:buFont typeface="Wingdings" panose="05000000000000000000" pitchFamily="2" charset="2"/>
              <a:buChar char="q"/>
            </a:pPr>
            <a:r>
              <a:rPr lang="en-GB"/>
              <a:t>Order no. 009/MINT/DTT of 23 February 1998 regulating the transport of dangerous goods; </a:t>
            </a:r>
          </a:p>
          <a:p>
            <a:pPr algn="just">
              <a:buFont typeface="Wingdings" panose="05000000000000000000" pitchFamily="2" charset="2"/>
              <a:buChar char="q"/>
            </a:pPr>
            <a:r>
              <a:rPr lang="en-GB"/>
              <a:t>Order No. 022/MINMEE of 08 September 2001 specifying the conditions for carrying out activities in the downstream oil sector and its subsequent amendments; </a:t>
            </a:r>
          </a:p>
          <a:p>
            <a:pPr algn="just">
              <a:buFont typeface="Wingdings" panose="05000000000000000000" pitchFamily="2" charset="2"/>
              <a:buChar char="q"/>
            </a:pPr>
            <a:endParaRPr lang="fr-FR" altLang="fr-F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6"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290">
                                          <p:stCondLst>
                                            <p:cond delay="0"/>
                                          </p:stCondLst>
                                        </p:cTn>
                                        <p:tgtEl>
                                          <p:spTgt spid="7"/>
                                        </p:tgtEl>
                                      </p:cBhvr>
                                    </p:animEffect>
                                    <p:anim calcmode="lin" valueType="num">
                                      <p:cBhvr>
                                        <p:cTn id="11" dur="911"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2" dur="332"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3" dur="332" tmFilter="0, 0; 0.125,0.2665; 0.25,0.4; 0.375,0.465; 0.5,0.5;  0.625,0.535; 0.75,0.6; 0.875,0.7335; 1,1">
                                          <p:stCondLst>
                                            <p:cond delay="332"/>
                                          </p:stCondLst>
                                        </p:cTn>
                                        <p:tgtEl>
                                          <p:spTgt spid="7"/>
                                        </p:tgtEl>
                                        <p:attrNameLst>
                                          <p:attrName>ppt_y</p:attrName>
                                        </p:attrNameLst>
                                      </p:cBhvr>
                                      <p:tavLst>
                                        <p:tav tm="0" fmla="#ppt_y-sin(pi*$)/9">
                                          <p:val>
                                            <p:fltVal val="0"/>
                                          </p:val>
                                        </p:tav>
                                        <p:tav tm="100000">
                                          <p:val>
                                            <p:fltVal val="1"/>
                                          </p:val>
                                        </p:tav>
                                      </p:tavLst>
                                    </p:anim>
                                    <p:anim calcmode="lin" valueType="num">
                                      <p:cBhvr>
                                        <p:cTn id="14" dur="166" tmFilter="0, 0; 0.125,0.2665; 0.25,0.4; 0.375,0.465; 0.5,0.5;  0.625,0.535; 0.75,0.6; 0.875,0.7335; 1,1">
                                          <p:stCondLst>
                                            <p:cond delay="662"/>
                                          </p:stCondLst>
                                        </p:cTn>
                                        <p:tgtEl>
                                          <p:spTgt spid="7"/>
                                        </p:tgtEl>
                                        <p:attrNameLst>
                                          <p:attrName>ppt_y</p:attrName>
                                        </p:attrNameLst>
                                      </p:cBhvr>
                                      <p:tavLst>
                                        <p:tav tm="0" fmla="#ppt_y-sin(pi*$)/27">
                                          <p:val>
                                            <p:fltVal val="0"/>
                                          </p:val>
                                        </p:tav>
                                        <p:tav tm="100000">
                                          <p:val>
                                            <p:fltVal val="1"/>
                                          </p:val>
                                        </p:tav>
                                      </p:tavLst>
                                    </p:anim>
                                    <p:anim calcmode="lin" valueType="num">
                                      <p:cBhvr>
                                        <p:cTn id="15" dur="82" tmFilter="0, 0; 0.125,0.2665; 0.25,0.4; 0.375,0.465; 0.5,0.5;  0.625,0.535; 0.75,0.6; 0.875,0.7335; 1,1">
                                          <p:stCondLst>
                                            <p:cond delay="828"/>
                                          </p:stCondLst>
                                        </p:cTn>
                                        <p:tgtEl>
                                          <p:spTgt spid="7"/>
                                        </p:tgtEl>
                                        <p:attrNameLst>
                                          <p:attrName>ppt_y</p:attrName>
                                        </p:attrNameLst>
                                      </p:cBhvr>
                                      <p:tavLst>
                                        <p:tav tm="0" fmla="#ppt_y-sin(pi*$)/81">
                                          <p:val>
                                            <p:fltVal val="0"/>
                                          </p:val>
                                        </p:tav>
                                        <p:tav tm="100000">
                                          <p:val>
                                            <p:fltVal val="1"/>
                                          </p:val>
                                        </p:tav>
                                      </p:tavLst>
                                    </p:anim>
                                    <p:animScale>
                                      <p:cBhvr>
                                        <p:cTn id="16" dur="13">
                                          <p:stCondLst>
                                            <p:cond delay="325"/>
                                          </p:stCondLst>
                                        </p:cTn>
                                        <p:tgtEl>
                                          <p:spTgt spid="7"/>
                                        </p:tgtEl>
                                      </p:cBhvr>
                                      <p:to x="100000" y="60000"/>
                                    </p:animScale>
                                    <p:animScale>
                                      <p:cBhvr>
                                        <p:cTn id="17" dur="83" decel="50000">
                                          <p:stCondLst>
                                            <p:cond delay="338"/>
                                          </p:stCondLst>
                                        </p:cTn>
                                        <p:tgtEl>
                                          <p:spTgt spid="7"/>
                                        </p:tgtEl>
                                      </p:cBhvr>
                                      <p:to x="100000" y="100000"/>
                                    </p:animScale>
                                    <p:animScale>
                                      <p:cBhvr>
                                        <p:cTn id="18" dur="13">
                                          <p:stCondLst>
                                            <p:cond delay="656"/>
                                          </p:stCondLst>
                                        </p:cTn>
                                        <p:tgtEl>
                                          <p:spTgt spid="7"/>
                                        </p:tgtEl>
                                      </p:cBhvr>
                                      <p:to x="100000" y="80000"/>
                                    </p:animScale>
                                    <p:animScale>
                                      <p:cBhvr>
                                        <p:cTn id="19" dur="83" decel="50000">
                                          <p:stCondLst>
                                            <p:cond delay="669"/>
                                          </p:stCondLst>
                                        </p:cTn>
                                        <p:tgtEl>
                                          <p:spTgt spid="7"/>
                                        </p:tgtEl>
                                      </p:cBhvr>
                                      <p:to x="100000" y="100000"/>
                                    </p:animScale>
                                    <p:animScale>
                                      <p:cBhvr>
                                        <p:cTn id="20" dur="13">
                                          <p:stCondLst>
                                            <p:cond delay="821"/>
                                          </p:stCondLst>
                                        </p:cTn>
                                        <p:tgtEl>
                                          <p:spTgt spid="7"/>
                                        </p:tgtEl>
                                      </p:cBhvr>
                                      <p:to x="100000" y="90000"/>
                                    </p:animScale>
                                    <p:animScale>
                                      <p:cBhvr>
                                        <p:cTn id="21" dur="83" decel="50000">
                                          <p:stCondLst>
                                            <p:cond delay="834"/>
                                          </p:stCondLst>
                                        </p:cTn>
                                        <p:tgtEl>
                                          <p:spTgt spid="7"/>
                                        </p:tgtEl>
                                      </p:cBhvr>
                                      <p:to x="100000" y="100000"/>
                                    </p:animScale>
                                    <p:animScale>
                                      <p:cBhvr>
                                        <p:cTn id="22" dur="13">
                                          <p:stCondLst>
                                            <p:cond delay="904"/>
                                          </p:stCondLst>
                                        </p:cTn>
                                        <p:tgtEl>
                                          <p:spTgt spid="7"/>
                                        </p:tgtEl>
                                      </p:cBhvr>
                                      <p:to x="100000" y="95000"/>
                                    </p:animScale>
                                    <p:animScale>
                                      <p:cBhvr>
                                        <p:cTn id="23" dur="83" decel="50000">
                                          <p:stCondLst>
                                            <p:cond delay="917"/>
                                          </p:stCondLst>
                                        </p:cTn>
                                        <p:tgtEl>
                                          <p:spTgt spid="7"/>
                                        </p:tgtEl>
                                      </p:cBhvr>
                                      <p:to x="100000" y="100000"/>
                                    </p:animScale>
                                  </p:childTnLst>
                                </p:cTn>
                              </p:par>
                            </p:childTnLst>
                          </p:cTn>
                        </p:par>
                        <p:par>
                          <p:cTn id="24" fill="hold" nodeType="afterGroup">
                            <p:stCondLst>
                              <p:cond delay="1000"/>
                            </p:stCondLst>
                            <p:childTnLst>
                              <p:par>
                                <p:cTn id="25" presetID="9"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3554"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WordArt 22"/>
          <p:cNvSpPr>
            <a:spLocks noChangeArrowheads="1" noChangeShapeType="1" noTextEdit="1"/>
          </p:cNvSpPr>
          <p:nvPr/>
        </p:nvSpPr>
        <p:spPr bwMode="auto">
          <a:xfrm>
            <a:off x="1357290" y="1095074"/>
            <a:ext cx="6095030" cy="333661"/>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C00000"/>
                </a:solidFill>
                <a:effectLst>
                  <a:outerShdw blurRad="76200" dist="50800" dir="5400000" algn="tl" rotWithShape="0">
                    <a:srgbClr val="000000">
                      <a:alpha val="65000"/>
                    </a:srgbClr>
                  </a:outerShdw>
                </a:effectLst>
                <a:latin typeface="Arial Black"/>
              </a:rPr>
              <a:t>A- REGULATORY FRAMEWORK OF THE DOWNSTREAM PETROLEUM SECTOR</a:t>
            </a:r>
          </a:p>
        </p:txBody>
      </p:sp>
      <p:cxnSp>
        <p:nvCxnSpPr>
          <p:cNvPr id="8" name="Connecteur droit 7"/>
          <p:cNvCxnSpPr/>
          <p:nvPr/>
        </p:nvCxnSpPr>
        <p:spPr>
          <a:xfrm>
            <a:off x="1285875" y="855663"/>
            <a:ext cx="7358063" cy="1587"/>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9" name="WordArt 22"/>
          <p:cNvSpPr>
            <a:spLocks noChangeArrowheads="1" noChangeShapeType="1" noTextEdit="1"/>
          </p:cNvSpPr>
          <p:nvPr/>
        </p:nvSpPr>
        <p:spPr bwMode="auto">
          <a:xfrm>
            <a:off x="1415649" y="260648"/>
            <a:ext cx="7098513" cy="357190"/>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00B0F0"/>
                </a:solidFill>
                <a:effectLst>
                  <a:outerShdw blurRad="76200" dist="50800" dir="5400000" algn="tl" rotWithShape="0">
                    <a:srgbClr val="000000">
                      <a:alpha val="65000"/>
                    </a:srgbClr>
                  </a:outerShdw>
                </a:effectLst>
                <a:latin typeface="Arial Black"/>
              </a:rPr>
              <a:t>III- DOWNSTREAM PETROLEUM SECTOR</a:t>
            </a:r>
          </a:p>
        </p:txBody>
      </p:sp>
      <p:sp>
        <p:nvSpPr>
          <p:cNvPr id="23558"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51BB480-330A-4FA5-B117-CD8F303A2A4D}" type="datetime1">
              <a:rPr lang="fr-FR" altLang="fr-FR" smtClean="0">
                <a:solidFill>
                  <a:srgbClr val="FFFF00"/>
                </a:solidFill>
              </a:rPr>
              <a:pPr/>
              <a:t>01/09/2021</a:t>
            </a:fld>
            <a:endParaRPr lang="fr-FR" altLang="fr-FR" smtClean="0">
              <a:solidFill>
                <a:srgbClr val="FFFF00"/>
              </a:solidFill>
            </a:endParaRPr>
          </a:p>
        </p:txBody>
      </p:sp>
      <p:sp>
        <p:nvSpPr>
          <p:cNvPr id="23559"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170A499-FDF0-4C77-B2A6-B53976C8DFAF}" type="slidenum">
              <a:rPr lang="fr-FR" altLang="fr-FR" sz="1000" b="1" smtClean="0">
                <a:solidFill>
                  <a:srgbClr val="0000FF"/>
                </a:solidFill>
              </a:rPr>
              <a:pPr/>
              <a:t>27</a:t>
            </a:fld>
            <a:endParaRPr lang="fr-FR" altLang="fr-FR" sz="1000" b="1" smtClean="0">
              <a:solidFill>
                <a:srgbClr val="0000FF"/>
              </a:solidFill>
            </a:endParaRPr>
          </a:p>
        </p:txBody>
      </p:sp>
      <p:sp>
        <p:nvSpPr>
          <p:cNvPr id="11" name="WordArt 22"/>
          <p:cNvSpPr>
            <a:spLocks noChangeArrowheads="1" noChangeShapeType="1" noTextEdit="1"/>
          </p:cNvSpPr>
          <p:nvPr/>
        </p:nvSpPr>
        <p:spPr bwMode="auto">
          <a:xfrm>
            <a:off x="7563818" y="1119028"/>
            <a:ext cx="1080120" cy="285752"/>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chemeClr val="accent2">
                    <a:lumMod val="75000"/>
                  </a:schemeClr>
                </a:solidFill>
                <a:effectLst>
                  <a:outerShdw blurRad="76200" dist="50800" dir="5400000" algn="tl" rotWithShape="0">
                    <a:srgbClr val="000000">
                      <a:alpha val="65000"/>
                    </a:srgbClr>
                  </a:outerShdw>
                </a:effectLst>
                <a:latin typeface="Arial Black"/>
              </a:rPr>
              <a:t>(CONTINUATION)</a:t>
            </a:r>
          </a:p>
        </p:txBody>
      </p:sp>
      <p:sp>
        <p:nvSpPr>
          <p:cNvPr id="13" name="Rectangle 1"/>
          <p:cNvSpPr>
            <a:spLocks noChangeArrowheads="1"/>
          </p:cNvSpPr>
          <p:nvPr/>
        </p:nvSpPr>
        <p:spPr bwMode="auto">
          <a:xfrm>
            <a:off x="1382713" y="1690688"/>
            <a:ext cx="7623175" cy="5078412"/>
          </a:xfrm>
          <a:prstGeom prst="rect">
            <a:avLst/>
          </a:prstGeom>
          <a:noFill/>
          <a:ln>
            <a:noFill/>
          </a:ln>
          <a:extLst/>
        </p:spPr>
        <p:txBody>
          <a:bodyPr>
            <a:spAutoFit/>
          </a:bodyPr>
          <a:lstStyle>
            <a:lvl1pPr marL="285750" indent="-2857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buFont typeface="Wingdings" panose="05000000000000000000" pitchFamily="2" charset="2"/>
              <a:buChar char="q"/>
              <a:defRPr/>
            </a:pPr>
            <a:r>
              <a:rPr lang="en-GB"/>
              <a:t>Order No. 23/MINMEE of 28 September 2001 setting the levels, geographical storage areas and conditions for the management and control of the regulated stocks of petroleum products amended and completed by Order no. 000241/MINMEE of 19 October 2007; </a:t>
            </a:r>
          </a:p>
          <a:p>
            <a:pPr algn="just">
              <a:buFont typeface="Wingdings" panose="05000000000000000000" pitchFamily="2" charset="2"/>
              <a:buChar char="q"/>
              <a:defRPr/>
            </a:pPr>
            <a:r>
              <a:rPr lang="en-GB"/>
              <a:t>Order no. 011/MINDIC/CSPH of 30 April 2003 laying down the deposit rate for liquefied petroleum gas bottles throughout the Republic of Cameroon; </a:t>
            </a:r>
          </a:p>
          <a:p>
            <a:pPr algn="just">
              <a:buFont typeface="Wingdings" panose="05000000000000000000" pitchFamily="2" charset="2"/>
              <a:buChar char="q"/>
              <a:defRPr/>
            </a:pPr>
            <a:r>
              <a:rPr lang="en-GB"/>
              <a:t>Order no. 00026/MINDIC of 28 September 2004 laying down the procedures for loading and unloading tanker trucks in oil depots in the Republic of Cameroon; </a:t>
            </a:r>
          </a:p>
          <a:p>
            <a:pPr algn="just">
              <a:buFont typeface="Wingdings" panose="05000000000000000000" pitchFamily="2" charset="2"/>
              <a:buChar char="q"/>
              <a:defRPr/>
            </a:pPr>
            <a:r>
              <a:rPr lang="en-GB"/>
              <a:t>Order no. 0070/MINEP of 22 April 2005 laying down the various categories of operations whose implementation is subject to an environmental impact study;</a:t>
            </a:r>
          </a:p>
          <a:p>
            <a:pPr algn="just">
              <a:buFont typeface="Wingdings" panose="05000000000000000000" pitchFamily="2" charset="2"/>
              <a:buChar char="q"/>
              <a:defRPr/>
            </a:pPr>
            <a:r>
              <a:rPr lang="en-GB"/>
              <a:t>Order no. 00017/MINCOMMERCE of 03 July 2006 laying down the specific characteristics of tanks intended for the road and rail transport of liquid products;</a:t>
            </a:r>
          </a:p>
          <a:p>
            <a:pPr marL="0" indent="0" algn="just">
              <a:defRPr/>
            </a:pPr>
            <a:endParaRPr lang="fr-FR" dirty="0" smtClean="0"/>
          </a:p>
          <a:p>
            <a:pPr algn="just">
              <a:buFont typeface="Wingdings" panose="05000000000000000000" pitchFamily="2" charset="2"/>
              <a:buChar char="q"/>
              <a:defRPr/>
            </a:pPr>
            <a:endParaRPr lang="fr-FR" dirty="0" smtClean="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6"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290">
                                          <p:stCondLst>
                                            <p:cond delay="0"/>
                                          </p:stCondLst>
                                        </p:cTn>
                                        <p:tgtEl>
                                          <p:spTgt spid="7"/>
                                        </p:tgtEl>
                                      </p:cBhvr>
                                    </p:animEffect>
                                    <p:anim calcmode="lin" valueType="num">
                                      <p:cBhvr>
                                        <p:cTn id="11" dur="911"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2" dur="332"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3" dur="332" tmFilter="0, 0; 0.125,0.2665; 0.25,0.4; 0.375,0.465; 0.5,0.5;  0.625,0.535; 0.75,0.6; 0.875,0.7335; 1,1">
                                          <p:stCondLst>
                                            <p:cond delay="332"/>
                                          </p:stCondLst>
                                        </p:cTn>
                                        <p:tgtEl>
                                          <p:spTgt spid="7"/>
                                        </p:tgtEl>
                                        <p:attrNameLst>
                                          <p:attrName>ppt_y</p:attrName>
                                        </p:attrNameLst>
                                      </p:cBhvr>
                                      <p:tavLst>
                                        <p:tav tm="0" fmla="#ppt_y-sin(pi*$)/9">
                                          <p:val>
                                            <p:fltVal val="0"/>
                                          </p:val>
                                        </p:tav>
                                        <p:tav tm="100000">
                                          <p:val>
                                            <p:fltVal val="1"/>
                                          </p:val>
                                        </p:tav>
                                      </p:tavLst>
                                    </p:anim>
                                    <p:anim calcmode="lin" valueType="num">
                                      <p:cBhvr>
                                        <p:cTn id="14" dur="166" tmFilter="0, 0; 0.125,0.2665; 0.25,0.4; 0.375,0.465; 0.5,0.5;  0.625,0.535; 0.75,0.6; 0.875,0.7335; 1,1">
                                          <p:stCondLst>
                                            <p:cond delay="662"/>
                                          </p:stCondLst>
                                        </p:cTn>
                                        <p:tgtEl>
                                          <p:spTgt spid="7"/>
                                        </p:tgtEl>
                                        <p:attrNameLst>
                                          <p:attrName>ppt_y</p:attrName>
                                        </p:attrNameLst>
                                      </p:cBhvr>
                                      <p:tavLst>
                                        <p:tav tm="0" fmla="#ppt_y-sin(pi*$)/27">
                                          <p:val>
                                            <p:fltVal val="0"/>
                                          </p:val>
                                        </p:tav>
                                        <p:tav tm="100000">
                                          <p:val>
                                            <p:fltVal val="1"/>
                                          </p:val>
                                        </p:tav>
                                      </p:tavLst>
                                    </p:anim>
                                    <p:anim calcmode="lin" valueType="num">
                                      <p:cBhvr>
                                        <p:cTn id="15" dur="82" tmFilter="0, 0; 0.125,0.2665; 0.25,0.4; 0.375,0.465; 0.5,0.5;  0.625,0.535; 0.75,0.6; 0.875,0.7335; 1,1">
                                          <p:stCondLst>
                                            <p:cond delay="828"/>
                                          </p:stCondLst>
                                        </p:cTn>
                                        <p:tgtEl>
                                          <p:spTgt spid="7"/>
                                        </p:tgtEl>
                                        <p:attrNameLst>
                                          <p:attrName>ppt_y</p:attrName>
                                        </p:attrNameLst>
                                      </p:cBhvr>
                                      <p:tavLst>
                                        <p:tav tm="0" fmla="#ppt_y-sin(pi*$)/81">
                                          <p:val>
                                            <p:fltVal val="0"/>
                                          </p:val>
                                        </p:tav>
                                        <p:tav tm="100000">
                                          <p:val>
                                            <p:fltVal val="1"/>
                                          </p:val>
                                        </p:tav>
                                      </p:tavLst>
                                    </p:anim>
                                    <p:animScale>
                                      <p:cBhvr>
                                        <p:cTn id="16" dur="13">
                                          <p:stCondLst>
                                            <p:cond delay="325"/>
                                          </p:stCondLst>
                                        </p:cTn>
                                        <p:tgtEl>
                                          <p:spTgt spid="7"/>
                                        </p:tgtEl>
                                      </p:cBhvr>
                                      <p:to x="100000" y="60000"/>
                                    </p:animScale>
                                    <p:animScale>
                                      <p:cBhvr>
                                        <p:cTn id="17" dur="83" decel="50000">
                                          <p:stCondLst>
                                            <p:cond delay="338"/>
                                          </p:stCondLst>
                                        </p:cTn>
                                        <p:tgtEl>
                                          <p:spTgt spid="7"/>
                                        </p:tgtEl>
                                      </p:cBhvr>
                                      <p:to x="100000" y="100000"/>
                                    </p:animScale>
                                    <p:animScale>
                                      <p:cBhvr>
                                        <p:cTn id="18" dur="13">
                                          <p:stCondLst>
                                            <p:cond delay="656"/>
                                          </p:stCondLst>
                                        </p:cTn>
                                        <p:tgtEl>
                                          <p:spTgt spid="7"/>
                                        </p:tgtEl>
                                      </p:cBhvr>
                                      <p:to x="100000" y="80000"/>
                                    </p:animScale>
                                    <p:animScale>
                                      <p:cBhvr>
                                        <p:cTn id="19" dur="83" decel="50000">
                                          <p:stCondLst>
                                            <p:cond delay="669"/>
                                          </p:stCondLst>
                                        </p:cTn>
                                        <p:tgtEl>
                                          <p:spTgt spid="7"/>
                                        </p:tgtEl>
                                      </p:cBhvr>
                                      <p:to x="100000" y="100000"/>
                                    </p:animScale>
                                    <p:animScale>
                                      <p:cBhvr>
                                        <p:cTn id="20" dur="13">
                                          <p:stCondLst>
                                            <p:cond delay="821"/>
                                          </p:stCondLst>
                                        </p:cTn>
                                        <p:tgtEl>
                                          <p:spTgt spid="7"/>
                                        </p:tgtEl>
                                      </p:cBhvr>
                                      <p:to x="100000" y="90000"/>
                                    </p:animScale>
                                    <p:animScale>
                                      <p:cBhvr>
                                        <p:cTn id="21" dur="83" decel="50000">
                                          <p:stCondLst>
                                            <p:cond delay="834"/>
                                          </p:stCondLst>
                                        </p:cTn>
                                        <p:tgtEl>
                                          <p:spTgt spid="7"/>
                                        </p:tgtEl>
                                      </p:cBhvr>
                                      <p:to x="100000" y="100000"/>
                                    </p:animScale>
                                    <p:animScale>
                                      <p:cBhvr>
                                        <p:cTn id="22" dur="13">
                                          <p:stCondLst>
                                            <p:cond delay="904"/>
                                          </p:stCondLst>
                                        </p:cTn>
                                        <p:tgtEl>
                                          <p:spTgt spid="7"/>
                                        </p:tgtEl>
                                      </p:cBhvr>
                                      <p:to x="100000" y="95000"/>
                                    </p:animScale>
                                    <p:animScale>
                                      <p:cBhvr>
                                        <p:cTn id="23" dur="83" decel="50000">
                                          <p:stCondLst>
                                            <p:cond delay="917"/>
                                          </p:stCondLst>
                                        </p:cTn>
                                        <p:tgtEl>
                                          <p:spTgt spid="7"/>
                                        </p:tgtEl>
                                      </p:cBhvr>
                                      <p:to x="100000" y="100000"/>
                                    </p:animScale>
                                  </p:childTnLst>
                                </p:cTn>
                              </p:par>
                            </p:childTnLst>
                          </p:cTn>
                        </p:par>
                        <p:par>
                          <p:cTn id="24" fill="hold" nodeType="afterGroup">
                            <p:stCondLst>
                              <p:cond delay="1000"/>
                            </p:stCondLst>
                            <p:childTnLst>
                              <p:par>
                                <p:cTn id="25" presetID="9"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4578"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WordArt 22"/>
          <p:cNvSpPr>
            <a:spLocks noChangeArrowheads="1" noChangeShapeType="1" noTextEdit="1"/>
          </p:cNvSpPr>
          <p:nvPr/>
        </p:nvSpPr>
        <p:spPr bwMode="auto">
          <a:xfrm>
            <a:off x="1357290" y="1095074"/>
            <a:ext cx="6095030" cy="333661"/>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C00000"/>
                </a:solidFill>
                <a:effectLst>
                  <a:outerShdw blurRad="76200" dist="50800" dir="5400000" algn="tl" rotWithShape="0">
                    <a:srgbClr val="000000">
                      <a:alpha val="65000"/>
                    </a:srgbClr>
                  </a:outerShdw>
                </a:effectLst>
                <a:latin typeface="Arial Black"/>
              </a:rPr>
              <a:t>A- REGULATORY FRAMEWORK OF THE DOWNSTREAM PETROLEUM SECTOR</a:t>
            </a:r>
          </a:p>
        </p:txBody>
      </p:sp>
      <p:cxnSp>
        <p:nvCxnSpPr>
          <p:cNvPr id="8" name="Connecteur droit 7"/>
          <p:cNvCxnSpPr/>
          <p:nvPr/>
        </p:nvCxnSpPr>
        <p:spPr>
          <a:xfrm>
            <a:off x="1285875" y="855663"/>
            <a:ext cx="7358063" cy="1587"/>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9" name="WordArt 22"/>
          <p:cNvSpPr>
            <a:spLocks noChangeArrowheads="1" noChangeShapeType="1" noTextEdit="1"/>
          </p:cNvSpPr>
          <p:nvPr/>
        </p:nvSpPr>
        <p:spPr bwMode="auto">
          <a:xfrm>
            <a:off x="1415649" y="260648"/>
            <a:ext cx="7098513" cy="357190"/>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00B0F0"/>
                </a:solidFill>
                <a:effectLst>
                  <a:outerShdw blurRad="76200" dist="50800" dir="5400000" algn="tl" rotWithShape="0">
                    <a:srgbClr val="000000">
                      <a:alpha val="65000"/>
                    </a:srgbClr>
                  </a:outerShdw>
                </a:effectLst>
                <a:latin typeface="Arial Black"/>
              </a:rPr>
              <a:t>III- DOWNSTREAM PETROLEUM SECTOR</a:t>
            </a:r>
          </a:p>
        </p:txBody>
      </p:sp>
      <p:sp>
        <p:nvSpPr>
          <p:cNvPr id="24582"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06C1E6D-A06B-4243-AE58-4D998A0A1080}" type="datetime1">
              <a:rPr lang="fr-FR" altLang="fr-FR" smtClean="0">
                <a:solidFill>
                  <a:srgbClr val="FFFF00"/>
                </a:solidFill>
              </a:rPr>
              <a:pPr/>
              <a:t>01/09/2021</a:t>
            </a:fld>
            <a:endParaRPr lang="fr-FR" altLang="fr-FR" smtClean="0">
              <a:solidFill>
                <a:srgbClr val="FFFF00"/>
              </a:solidFill>
            </a:endParaRPr>
          </a:p>
        </p:txBody>
      </p:sp>
      <p:sp>
        <p:nvSpPr>
          <p:cNvPr id="24583"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615A8DB-EF71-4874-86AB-C352C508FF54}" type="slidenum">
              <a:rPr lang="fr-FR" altLang="fr-FR" sz="1000" b="1" smtClean="0">
                <a:solidFill>
                  <a:srgbClr val="0000FF"/>
                </a:solidFill>
              </a:rPr>
              <a:pPr/>
              <a:t>28</a:t>
            </a:fld>
            <a:endParaRPr lang="fr-FR" altLang="fr-FR" sz="1000" b="1" smtClean="0">
              <a:solidFill>
                <a:srgbClr val="0000FF"/>
              </a:solidFill>
            </a:endParaRPr>
          </a:p>
        </p:txBody>
      </p:sp>
      <p:sp>
        <p:nvSpPr>
          <p:cNvPr id="11" name="WordArt 22"/>
          <p:cNvSpPr>
            <a:spLocks noChangeArrowheads="1" noChangeShapeType="1" noTextEdit="1"/>
          </p:cNvSpPr>
          <p:nvPr/>
        </p:nvSpPr>
        <p:spPr bwMode="auto">
          <a:xfrm>
            <a:off x="7563818" y="1119028"/>
            <a:ext cx="1080120" cy="285752"/>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chemeClr val="accent2">
                    <a:lumMod val="75000"/>
                  </a:schemeClr>
                </a:solidFill>
                <a:effectLst>
                  <a:outerShdw blurRad="76200" dist="50800" dir="5400000" algn="tl" rotWithShape="0">
                    <a:srgbClr val="000000">
                      <a:alpha val="65000"/>
                    </a:srgbClr>
                  </a:outerShdw>
                </a:effectLst>
                <a:latin typeface="Arial Black"/>
              </a:rPr>
              <a:t>(CONTINUATION)</a:t>
            </a:r>
          </a:p>
        </p:txBody>
      </p:sp>
      <p:sp>
        <p:nvSpPr>
          <p:cNvPr id="24585" name="Rectangle 1"/>
          <p:cNvSpPr>
            <a:spLocks noChangeArrowheads="1"/>
          </p:cNvSpPr>
          <p:nvPr/>
        </p:nvSpPr>
        <p:spPr bwMode="auto">
          <a:xfrm>
            <a:off x="1303338" y="1595438"/>
            <a:ext cx="7623175" cy="20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buFont typeface="Wingdings" panose="05000000000000000000" pitchFamily="2" charset="2"/>
              <a:buChar char="q"/>
            </a:pPr>
            <a:r>
              <a:rPr lang="en-GB"/>
              <a:t>Order no.00001/MINEP of 03 February 2007 laying down the general content of the terms of reference for environmental impact studies;</a:t>
            </a:r>
          </a:p>
          <a:p>
            <a:pPr algn="just">
              <a:buFont typeface="Wingdings" panose="05000000000000000000" pitchFamily="2" charset="2"/>
              <a:buChar char="q"/>
            </a:pPr>
            <a:r>
              <a:rPr lang="en-GB"/>
              <a:t>Order no. 0001/MINEPDED of 08 February 2016 laying down the various categories of operations whose implementation is subject to a strategic environmental assessment or an environmental and social impact study.</a:t>
            </a:r>
          </a:p>
        </p:txBody>
      </p:sp>
      <p:sp>
        <p:nvSpPr>
          <p:cNvPr id="10" name="ZoneTexte 9"/>
          <p:cNvSpPr txBox="1">
            <a:spLocks noChangeArrowheads="1"/>
          </p:cNvSpPr>
          <p:nvPr/>
        </p:nvSpPr>
        <p:spPr bwMode="auto">
          <a:xfrm>
            <a:off x="855663" y="3567113"/>
            <a:ext cx="42989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spcBef>
                <a:spcPct val="20000"/>
              </a:spcBef>
              <a:buFont typeface="Arial" panose="020B0604020202020204" pitchFamily="34" charset="0"/>
              <a:buNone/>
            </a:pPr>
            <a:r>
              <a:rPr lang="en-GB" sz="2400" b="1">
                <a:solidFill>
                  <a:srgbClr val="FF0000"/>
                </a:solidFill>
                <a:latin typeface="Calibri" panose="020F0502020204030204" pitchFamily="34" charset="0"/>
              </a:rPr>
              <a:t>Circulars :</a:t>
            </a:r>
          </a:p>
        </p:txBody>
      </p:sp>
      <p:sp>
        <p:nvSpPr>
          <p:cNvPr id="24587" name="Rectangle 1"/>
          <p:cNvSpPr>
            <a:spLocks noChangeArrowheads="1"/>
          </p:cNvSpPr>
          <p:nvPr/>
        </p:nvSpPr>
        <p:spPr bwMode="auto">
          <a:xfrm>
            <a:off x="1285875" y="4011613"/>
            <a:ext cx="7640638"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indent="-2667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buFont typeface="Wingdings" panose="05000000000000000000" pitchFamily="2" charset="2"/>
              <a:buChar char="q"/>
            </a:pPr>
            <a:r>
              <a:rPr lang="en-GB"/>
              <a:t>Circular N°01557/MINDIC-MINEFI of 28 September 1998 on the composition and functioning of the ad hoc Commission in charge of petroleum products imports, </a:t>
            </a:r>
          </a:p>
          <a:p>
            <a:pPr algn="just">
              <a:buFont typeface="Wingdings" panose="05000000000000000000" pitchFamily="2" charset="2"/>
              <a:buChar char="q"/>
            </a:pPr>
            <a:r>
              <a:rPr lang="en-GB"/>
              <a:t>Circular Letter no. 0005/MINEE/SG/DPPG of 5 November 2015 on the procedure for supplying the domestic market with petroleum products and domestic gas </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6"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290">
                                          <p:stCondLst>
                                            <p:cond delay="0"/>
                                          </p:stCondLst>
                                        </p:cTn>
                                        <p:tgtEl>
                                          <p:spTgt spid="7"/>
                                        </p:tgtEl>
                                      </p:cBhvr>
                                    </p:animEffect>
                                    <p:anim calcmode="lin" valueType="num">
                                      <p:cBhvr>
                                        <p:cTn id="11" dur="911"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2" dur="332"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3" dur="332" tmFilter="0, 0; 0.125,0.2665; 0.25,0.4; 0.375,0.465; 0.5,0.5;  0.625,0.535; 0.75,0.6; 0.875,0.7335; 1,1">
                                          <p:stCondLst>
                                            <p:cond delay="332"/>
                                          </p:stCondLst>
                                        </p:cTn>
                                        <p:tgtEl>
                                          <p:spTgt spid="7"/>
                                        </p:tgtEl>
                                        <p:attrNameLst>
                                          <p:attrName>ppt_y</p:attrName>
                                        </p:attrNameLst>
                                      </p:cBhvr>
                                      <p:tavLst>
                                        <p:tav tm="0" fmla="#ppt_y-sin(pi*$)/9">
                                          <p:val>
                                            <p:fltVal val="0"/>
                                          </p:val>
                                        </p:tav>
                                        <p:tav tm="100000">
                                          <p:val>
                                            <p:fltVal val="1"/>
                                          </p:val>
                                        </p:tav>
                                      </p:tavLst>
                                    </p:anim>
                                    <p:anim calcmode="lin" valueType="num">
                                      <p:cBhvr>
                                        <p:cTn id="14" dur="166" tmFilter="0, 0; 0.125,0.2665; 0.25,0.4; 0.375,0.465; 0.5,0.5;  0.625,0.535; 0.75,0.6; 0.875,0.7335; 1,1">
                                          <p:stCondLst>
                                            <p:cond delay="662"/>
                                          </p:stCondLst>
                                        </p:cTn>
                                        <p:tgtEl>
                                          <p:spTgt spid="7"/>
                                        </p:tgtEl>
                                        <p:attrNameLst>
                                          <p:attrName>ppt_y</p:attrName>
                                        </p:attrNameLst>
                                      </p:cBhvr>
                                      <p:tavLst>
                                        <p:tav tm="0" fmla="#ppt_y-sin(pi*$)/27">
                                          <p:val>
                                            <p:fltVal val="0"/>
                                          </p:val>
                                        </p:tav>
                                        <p:tav tm="100000">
                                          <p:val>
                                            <p:fltVal val="1"/>
                                          </p:val>
                                        </p:tav>
                                      </p:tavLst>
                                    </p:anim>
                                    <p:anim calcmode="lin" valueType="num">
                                      <p:cBhvr>
                                        <p:cTn id="15" dur="82" tmFilter="0, 0; 0.125,0.2665; 0.25,0.4; 0.375,0.465; 0.5,0.5;  0.625,0.535; 0.75,0.6; 0.875,0.7335; 1,1">
                                          <p:stCondLst>
                                            <p:cond delay="828"/>
                                          </p:stCondLst>
                                        </p:cTn>
                                        <p:tgtEl>
                                          <p:spTgt spid="7"/>
                                        </p:tgtEl>
                                        <p:attrNameLst>
                                          <p:attrName>ppt_y</p:attrName>
                                        </p:attrNameLst>
                                      </p:cBhvr>
                                      <p:tavLst>
                                        <p:tav tm="0" fmla="#ppt_y-sin(pi*$)/81">
                                          <p:val>
                                            <p:fltVal val="0"/>
                                          </p:val>
                                        </p:tav>
                                        <p:tav tm="100000">
                                          <p:val>
                                            <p:fltVal val="1"/>
                                          </p:val>
                                        </p:tav>
                                      </p:tavLst>
                                    </p:anim>
                                    <p:animScale>
                                      <p:cBhvr>
                                        <p:cTn id="16" dur="13">
                                          <p:stCondLst>
                                            <p:cond delay="325"/>
                                          </p:stCondLst>
                                        </p:cTn>
                                        <p:tgtEl>
                                          <p:spTgt spid="7"/>
                                        </p:tgtEl>
                                      </p:cBhvr>
                                      <p:to x="100000" y="60000"/>
                                    </p:animScale>
                                    <p:animScale>
                                      <p:cBhvr>
                                        <p:cTn id="17" dur="83" decel="50000">
                                          <p:stCondLst>
                                            <p:cond delay="338"/>
                                          </p:stCondLst>
                                        </p:cTn>
                                        <p:tgtEl>
                                          <p:spTgt spid="7"/>
                                        </p:tgtEl>
                                      </p:cBhvr>
                                      <p:to x="100000" y="100000"/>
                                    </p:animScale>
                                    <p:animScale>
                                      <p:cBhvr>
                                        <p:cTn id="18" dur="13">
                                          <p:stCondLst>
                                            <p:cond delay="656"/>
                                          </p:stCondLst>
                                        </p:cTn>
                                        <p:tgtEl>
                                          <p:spTgt spid="7"/>
                                        </p:tgtEl>
                                      </p:cBhvr>
                                      <p:to x="100000" y="80000"/>
                                    </p:animScale>
                                    <p:animScale>
                                      <p:cBhvr>
                                        <p:cTn id="19" dur="83" decel="50000">
                                          <p:stCondLst>
                                            <p:cond delay="669"/>
                                          </p:stCondLst>
                                        </p:cTn>
                                        <p:tgtEl>
                                          <p:spTgt spid="7"/>
                                        </p:tgtEl>
                                      </p:cBhvr>
                                      <p:to x="100000" y="100000"/>
                                    </p:animScale>
                                    <p:animScale>
                                      <p:cBhvr>
                                        <p:cTn id="20" dur="13">
                                          <p:stCondLst>
                                            <p:cond delay="821"/>
                                          </p:stCondLst>
                                        </p:cTn>
                                        <p:tgtEl>
                                          <p:spTgt spid="7"/>
                                        </p:tgtEl>
                                      </p:cBhvr>
                                      <p:to x="100000" y="90000"/>
                                    </p:animScale>
                                    <p:animScale>
                                      <p:cBhvr>
                                        <p:cTn id="21" dur="83" decel="50000">
                                          <p:stCondLst>
                                            <p:cond delay="834"/>
                                          </p:stCondLst>
                                        </p:cTn>
                                        <p:tgtEl>
                                          <p:spTgt spid="7"/>
                                        </p:tgtEl>
                                      </p:cBhvr>
                                      <p:to x="100000" y="100000"/>
                                    </p:animScale>
                                    <p:animScale>
                                      <p:cBhvr>
                                        <p:cTn id="22" dur="13">
                                          <p:stCondLst>
                                            <p:cond delay="904"/>
                                          </p:stCondLst>
                                        </p:cTn>
                                        <p:tgtEl>
                                          <p:spTgt spid="7"/>
                                        </p:tgtEl>
                                      </p:cBhvr>
                                      <p:to x="100000" y="95000"/>
                                    </p:animScale>
                                    <p:animScale>
                                      <p:cBhvr>
                                        <p:cTn id="23" dur="83" decel="50000">
                                          <p:stCondLst>
                                            <p:cond delay="917"/>
                                          </p:stCondLst>
                                        </p:cTn>
                                        <p:tgtEl>
                                          <p:spTgt spid="7"/>
                                        </p:tgtEl>
                                      </p:cBhvr>
                                      <p:to x="100000" y="100000"/>
                                    </p:animScale>
                                  </p:childTnLst>
                                </p:cTn>
                              </p:par>
                            </p:childTnLst>
                          </p:cTn>
                        </p:par>
                        <p:par>
                          <p:cTn id="24" fill="hold" nodeType="afterGroup">
                            <p:stCondLst>
                              <p:cond delay="1000"/>
                            </p:stCondLst>
                            <p:childTnLst>
                              <p:par>
                                <p:cTn id="25" presetID="9"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par>
                          <p:cTn id="28" fill="hold" nodeType="afterGroup">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5602"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WordArt 22"/>
          <p:cNvSpPr>
            <a:spLocks noChangeArrowheads="1" noChangeShapeType="1" noTextEdit="1"/>
          </p:cNvSpPr>
          <p:nvPr/>
        </p:nvSpPr>
        <p:spPr bwMode="auto">
          <a:xfrm>
            <a:off x="1357290" y="1095074"/>
            <a:ext cx="6095030" cy="333661"/>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C00000"/>
                </a:solidFill>
                <a:effectLst>
                  <a:outerShdw blurRad="76200" dist="50800" dir="5400000" algn="tl" rotWithShape="0">
                    <a:srgbClr val="000000">
                      <a:alpha val="65000"/>
                    </a:srgbClr>
                  </a:outerShdw>
                </a:effectLst>
                <a:latin typeface="Arial Black"/>
              </a:rPr>
              <a:t>A- REGULATORY FRAMEWORK OF THE DOWNSTREAM PETROLEUM SECTOR</a:t>
            </a:r>
          </a:p>
        </p:txBody>
      </p:sp>
      <p:cxnSp>
        <p:nvCxnSpPr>
          <p:cNvPr id="8" name="Connecteur droit 7"/>
          <p:cNvCxnSpPr/>
          <p:nvPr/>
        </p:nvCxnSpPr>
        <p:spPr>
          <a:xfrm>
            <a:off x="1285875" y="855663"/>
            <a:ext cx="7358063" cy="1587"/>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9" name="WordArt 22"/>
          <p:cNvSpPr>
            <a:spLocks noChangeArrowheads="1" noChangeShapeType="1" noTextEdit="1"/>
          </p:cNvSpPr>
          <p:nvPr/>
        </p:nvSpPr>
        <p:spPr bwMode="auto">
          <a:xfrm>
            <a:off x="1415649" y="260648"/>
            <a:ext cx="7098513" cy="357190"/>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00B0F0"/>
                </a:solidFill>
                <a:effectLst>
                  <a:outerShdw blurRad="76200" dist="50800" dir="5400000" algn="tl" rotWithShape="0">
                    <a:srgbClr val="000000">
                      <a:alpha val="65000"/>
                    </a:srgbClr>
                  </a:outerShdw>
                </a:effectLst>
                <a:latin typeface="Arial Black"/>
              </a:rPr>
              <a:t>III- DOWNSTREAM PETROLEUM SECTOR</a:t>
            </a:r>
          </a:p>
        </p:txBody>
      </p:sp>
      <p:sp>
        <p:nvSpPr>
          <p:cNvPr id="25606"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6D50342-026E-4455-BBCA-3A99D85F3D60}" type="datetime1">
              <a:rPr lang="fr-FR" altLang="fr-FR" smtClean="0">
                <a:solidFill>
                  <a:srgbClr val="FFFF00"/>
                </a:solidFill>
              </a:rPr>
              <a:pPr/>
              <a:t>01/09/2021</a:t>
            </a:fld>
            <a:endParaRPr lang="fr-FR" altLang="fr-FR" smtClean="0">
              <a:solidFill>
                <a:srgbClr val="FFFF00"/>
              </a:solidFill>
            </a:endParaRPr>
          </a:p>
        </p:txBody>
      </p:sp>
      <p:sp>
        <p:nvSpPr>
          <p:cNvPr id="25607"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6691F77-1169-4261-B632-B6072F249F76}" type="slidenum">
              <a:rPr lang="fr-FR" altLang="fr-FR" sz="1000" b="1" smtClean="0">
                <a:solidFill>
                  <a:srgbClr val="0000FF"/>
                </a:solidFill>
              </a:rPr>
              <a:pPr/>
              <a:t>29</a:t>
            </a:fld>
            <a:endParaRPr lang="fr-FR" altLang="fr-FR" sz="1000" b="1" smtClean="0">
              <a:solidFill>
                <a:srgbClr val="0000FF"/>
              </a:solidFill>
            </a:endParaRPr>
          </a:p>
        </p:txBody>
      </p:sp>
      <p:sp>
        <p:nvSpPr>
          <p:cNvPr id="11" name="WordArt 22"/>
          <p:cNvSpPr>
            <a:spLocks noChangeArrowheads="1" noChangeShapeType="1" noTextEdit="1"/>
          </p:cNvSpPr>
          <p:nvPr/>
        </p:nvSpPr>
        <p:spPr bwMode="auto">
          <a:xfrm>
            <a:off x="7563818" y="1119028"/>
            <a:ext cx="1080120" cy="285752"/>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chemeClr val="accent2">
                    <a:lumMod val="75000"/>
                  </a:schemeClr>
                </a:solidFill>
                <a:effectLst>
                  <a:outerShdw blurRad="76200" dist="50800" dir="5400000" algn="tl" rotWithShape="0">
                    <a:srgbClr val="000000">
                      <a:alpha val="65000"/>
                    </a:srgbClr>
                  </a:outerShdw>
                </a:effectLst>
                <a:latin typeface="Arial Black"/>
              </a:rPr>
              <a:t>(CONTINUATION)</a:t>
            </a:r>
          </a:p>
        </p:txBody>
      </p:sp>
      <p:sp>
        <p:nvSpPr>
          <p:cNvPr id="25609" name="Rectangle 1"/>
          <p:cNvSpPr>
            <a:spLocks noChangeArrowheads="1"/>
          </p:cNvSpPr>
          <p:nvPr/>
        </p:nvSpPr>
        <p:spPr bwMode="auto">
          <a:xfrm>
            <a:off x="968375" y="1666875"/>
            <a:ext cx="7993063"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buFont typeface="Wingdings" panose="05000000000000000000" pitchFamily="2" charset="2"/>
              <a:buChar char="q"/>
            </a:pPr>
            <a:r>
              <a:rPr lang="en-GB"/>
              <a:t>Circular Letter No. 00000002/2019/MINEE/SG/DPPG/SDAS/SSE of 12 April 2019, on the authorised logistics scheme for the transfer and delivery of petroleum products;</a:t>
            </a:r>
          </a:p>
          <a:p>
            <a:pPr algn="just">
              <a:buFont typeface="Wingdings" panose="05000000000000000000" pitchFamily="2" charset="2"/>
              <a:buChar char="q"/>
            </a:pPr>
            <a:r>
              <a:rPr lang="en-GB"/>
              <a:t>Circular Letter no.000003/2019/MINEE/SG/DPPG/SDAS/SSE of 12 April 2019 specifying the management procedures of tank trucks in transfer damaged or damaged during the journey from one SCDP depot to another;</a:t>
            </a:r>
          </a:p>
          <a:p>
            <a:pPr algn="just">
              <a:buFont typeface="Wingdings" panose="05000000000000000000" pitchFamily="2" charset="2"/>
              <a:buChar char="q"/>
            </a:pPr>
            <a:r>
              <a:rPr lang="en-GB"/>
              <a:t>Circular No. 00062/CSPH/D of 23 January 2004 on the terms and conditions for distributing Kerosene by the authorised distribution companies of petroleum products;</a:t>
            </a:r>
          </a:p>
        </p:txBody>
      </p:sp>
      <p:sp>
        <p:nvSpPr>
          <p:cNvPr id="12" name="ZoneTexte 11"/>
          <p:cNvSpPr txBox="1">
            <a:spLocks noChangeArrowheads="1"/>
          </p:cNvSpPr>
          <p:nvPr/>
        </p:nvSpPr>
        <p:spPr bwMode="auto">
          <a:xfrm>
            <a:off x="628650" y="4437063"/>
            <a:ext cx="42989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spcBef>
                <a:spcPct val="20000"/>
              </a:spcBef>
              <a:buFont typeface="Arial" panose="020B0604020202020204" pitchFamily="34" charset="0"/>
              <a:buNone/>
            </a:pPr>
            <a:r>
              <a:rPr lang="en-GB" sz="2400" b="1">
                <a:solidFill>
                  <a:srgbClr val="FF0000"/>
                </a:solidFill>
                <a:latin typeface="Calibri" panose="020F0502020204030204" pitchFamily="34" charset="0"/>
              </a:rPr>
              <a:t>Decisions :</a:t>
            </a:r>
          </a:p>
        </p:txBody>
      </p:sp>
      <p:sp>
        <p:nvSpPr>
          <p:cNvPr id="25611" name="Rectangle 1"/>
          <p:cNvSpPr>
            <a:spLocks noChangeArrowheads="1"/>
          </p:cNvSpPr>
          <p:nvPr/>
        </p:nvSpPr>
        <p:spPr bwMode="auto">
          <a:xfrm>
            <a:off x="971550" y="4892675"/>
            <a:ext cx="79930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buFont typeface="Wingdings" panose="05000000000000000000" pitchFamily="2" charset="2"/>
              <a:buChar char="q"/>
            </a:pPr>
            <a:r>
              <a:rPr lang="en-GB"/>
              <a:t>Decision no. 000192/2007/MINEE of 10 September 2007 on the creation and functioning of a Coordination Unit for the Transfer Operations of Petroleum Products from the Douala Depot to Interior Depots;</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6"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290">
                                          <p:stCondLst>
                                            <p:cond delay="0"/>
                                          </p:stCondLst>
                                        </p:cTn>
                                        <p:tgtEl>
                                          <p:spTgt spid="7"/>
                                        </p:tgtEl>
                                      </p:cBhvr>
                                    </p:animEffect>
                                    <p:anim calcmode="lin" valueType="num">
                                      <p:cBhvr>
                                        <p:cTn id="11" dur="911"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2" dur="332"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3" dur="332" tmFilter="0, 0; 0.125,0.2665; 0.25,0.4; 0.375,0.465; 0.5,0.5;  0.625,0.535; 0.75,0.6; 0.875,0.7335; 1,1">
                                          <p:stCondLst>
                                            <p:cond delay="332"/>
                                          </p:stCondLst>
                                        </p:cTn>
                                        <p:tgtEl>
                                          <p:spTgt spid="7"/>
                                        </p:tgtEl>
                                        <p:attrNameLst>
                                          <p:attrName>ppt_y</p:attrName>
                                        </p:attrNameLst>
                                      </p:cBhvr>
                                      <p:tavLst>
                                        <p:tav tm="0" fmla="#ppt_y-sin(pi*$)/9">
                                          <p:val>
                                            <p:fltVal val="0"/>
                                          </p:val>
                                        </p:tav>
                                        <p:tav tm="100000">
                                          <p:val>
                                            <p:fltVal val="1"/>
                                          </p:val>
                                        </p:tav>
                                      </p:tavLst>
                                    </p:anim>
                                    <p:anim calcmode="lin" valueType="num">
                                      <p:cBhvr>
                                        <p:cTn id="14" dur="166" tmFilter="0, 0; 0.125,0.2665; 0.25,0.4; 0.375,0.465; 0.5,0.5;  0.625,0.535; 0.75,0.6; 0.875,0.7335; 1,1">
                                          <p:stCondLst>
                                            <p:cond delay="662"/>
                                          </p:stCondLst>
                                        </p:cTn>
                                        <p:tgtEl>
                                          <p:spTgt spid="7"/>
                                        </p:tgtEl>
                                        <p:attrNameLst>
                                          <p:attrName>ppt_y</p:attrName>
                                        </p:attrNameLst>
                                      </p:cBhvr>
                                      <p:tavLst>
                                        <p:tav tm="0" fmla="#ppt_y-sin(pi*$)/27">
                                          <p:val>
                                            <p:fltVal val="0"/>
                                          </p:val>
                                        </p:tav>
                                        <p:tav tm="100000">
                                          <p:val>
                                            <p:fltVal val="1"/>
                                          </p:val>
                                        </p:tav>
                                      </p:tavLst>
                                    </p:anim>
                                    <p:anim calcmode="lin" valueType="num">
                                      <p:cBhvr>
                                        <p:cTn id="15" dur="82" tmFilter="0, 0; 0.125,0.2665; 0.25,0.4; 0.375,0.465; 0.5,0.5;  0.625,0.535; 0.75,0.6; 0.875,0.7335; 1,1">
                                          <p:stCondLst>
                                            <p:cond delay="828"/>
                                          </p:stCondLst>
                                        </p:cTn>
                                        <p:tgtEl>
                                          <p:spTgt spid="7"/>
                                        </p:tgtEl>
                                        <p:attrNameLst>
                                          <p:attrName>ppt_y</p:attrName>
                                        </p:attrNameLst>
                                      </p:cBhvr>
                                      <p:tavLst>
                                        <p:tav tm="0" fmla="#ppt_y-sin(pi*$)/81">
                                          <p:val>
                                            <p:fltVal val="0"/>
                                          </p:val>
                                        </p:tav>
                                        <p:tav tm="100000">
                                          <p:val>
                                            <p:fltVal val="1"/>
                                          </p:val>
                                        </p:tav>
                                      </p:tavLst>
                                    </p:anim>
                                    <p:animScale>
                                      <p:cBhvr>
                                        <p:cTn id="16" dur="13">
                                          <p:stCondLst>
                                            <p:cond delay="325"/>
                                          </p:stCondLst>
                                        </p:cTn>
                                        <p:tgtEl>
                                          <p:spTgt spid="7"/>
                                        </p:tgtEl>
                                      </p:cBhvr>
                                      <p:to x="100000" y="60000"/>
                                    </p:animScale>
                                    <p:animScale>
                                      <p:cBhvr>
                                        <p:cTn id="17" dur="83" decel="50000">
                                          <p:stCondLst>
                                            <p:cond delay="338"/>
                                          </p:stCondLst>
                                        </p:cTn>
                                        <p:tgtEl>
                                          <p:spTgt spid="7"/>
                                        </p:tgtEl>
                                      </p:cBhvr>
                                      <p:to x="100000" y="100000"/>
                                    </p:animScale>
                                    <p:animScale>
                                      <p:cBhvr>
                                        <p:cTn id="18" dur="13">
                                          <p:stCondLst>
                                            <p:cond delay="656"/>
                                          </p:stCondLst>
                                        </p:cTn>
                                        <p:tgtEl>
                                          <p:spTgt spid="7"/>
                                        </p:tgtEl>
                                      </p:cBhvr>
                                      <p:to x="100000" y="80000"/>
                                    </p:animScale>
                                    <p:animScale>
                                      <p:cBhvr>
                                        <p:cTn id="19" dur="83" decel="50000">
                                          <p:stCondLst>
                                            <p:cond delay="669"/>
                                          </p:stCondLst>
                                        </p:cTn>
                                        <p:tgtEl>
                                          <p:spTgt spid="7"/>
                                        </p:tgtEl>
                                      </p:cBhvr>
                                      <p:to x="100000" y="100000"/>
                                    </p:animScale>
                                    <p:animScale>
                                      <p:cBhvr>
                                        <p:cTn id="20" dur="13">
                                          <p:stCondLst>
                                            <p:cond delay="821"/>
                                          </p:stCondLst>
                                        </p:cTn>
                                        <p:tgtEl>
                                          <p:spTgt spid="7"/>
                                        </p:tgtEl>
                                      </p:cBhvr>
                                      <p:to x="100000" y="90000"/>
                                    </p:animScale>
                                    <p:animScale>
                                      <p:cBhvr>
                                        <p:cTn id="21" dur="83" decel="50000">
                                          <p:stCondLst>
                                            <p:cond delay="834"/>
                                          </p:stCondLst>
                                        </p:cTn>
                                        <p:tgtEl>
                                          <p:spTgt spid="7"/>
                                        </p:tgtEl>
                                      </p:cBhvr>
                                      <p:to x="100000" y="100000"/>
                                    </p:animScale>
                                    <p:animScale>
                                      <p:cBhvr>
                                        <p:cTn id="22" dur="13">
                                          <p:stCondLst>
                                            <p:cond delay="904"/>
                                          </p:stCondLst>
                                        </p:cTn>
                                        <p:tgtEl>
                                          <p:spTgt spid="7"/>
                                        </p:tgtEl>
                                      </p:cBhvr>
                                      <p:to x="100000" y="95000"/>
                                    </p:animScale>
                                    <p:animScale>
                                      <p:cBhvr>
                                        <p:cTn id="23" dur="83" decel="50000">
                                          <p:stCondLst>
                                            <p:cond delay="917"/>
                                          </p:stCondLst>
                                        </p:cTn>
                                        <p:tgtEl>
                                          <p:spTgt spid="7"/>
                                        </p:tgtEl>
                                      </p:cBhvr>
                                      <p:to x="100000" y="100000"/>
                                    </p:animScale>
                                  </p:childTnLst>
                                </p:cTn>
                              </p:par>
                            </p:childTnLst>
                          </p:cTn>
                        </p:par>
                        <p:par>
                          <p:cTn id="24" fill="hold" nodeType="afterGroup">
                            <p:stCondLst>
                              <p:cond delay="1000"/>
                            </p:stCondLst>
                            <p:childTnLst>
                              <p:par>
                                <p:cTn id="25" presetID="9"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par>
                          <p:cTn id="28" fill="hold" nodeType="afterGroup">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7170" name="Image 14"/>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WordArt 22"/>
          <p:cNvSpPr>
            <a:spLocks noChangeArrowheads="1" noChangeShapeType="1" noTextEdit="1"/>
          </p:cNvSpPr>
          <p:nvPr/>
        </p:nvSpPr>
        <p:spPr bwMode="auto">
          <a:xfrm>
            <a:off x="3929058" y="285728"/>
            <a:ext cx="1357322" cy="285752"/>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0033CC"/>
                </a:solidFill>
                <a:effectLst>
                  <a:outerShdw blurRad="76200" dist="50800" dir="5400000" algn="tl" rotWithShape="0">
                    <a:srgbClr val="000000">
                      <a:alpha val="65000"/>
                    </a:srgbClr>
                  </a:outerShdw>
                </a:effectLst>
                <a:latin typeface="Arial Black"/>
              </a:rPr>
              <a:t>PLAN</a:t>
            </a:r>
          </a:p>
        </p:txBody>
      </p:sp>
      <p:cxnSp>
        <p:nvCxnSpPr>
          <p:cNvPr id="4" name="Connecteur droit 3"/>
          <p:cNvCxnSpPr/>
          <p:nvPr/>
        </p:nvCxnSpPr>
        <p:spPr>
          <a:xfrm>
            <a:off x="1214438" y="714375"/>
            <a:ext cx="7358062" cy="1588"/>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5" name="ZoneTexte 4"/>
          <p:cNvSpPr txBox="1">
            <a:spLocks noChangeArrowheads="1"/>
          </p:cNvSpPr>
          <p:nvPr/>
        </p:nvSpPr>
        <p:spPr bwMode="auto">
          <a:xfrm>
            <a:off x="2484438" y="1135063"/>
            <a:ext cx="5811837" cy="4524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GB" b="1">
                <a:solidFill>
                  <a:srgbClr val="0000FF"/>
                </a:solidFill>
                <a:latin typeface="Calibri" panose="020F0502020204030204" pitchFamily="34" charset="0"/>
              </a:rPr>
              <a:t>INTRODUCTION</a:t>
            </a:r>
          </a:p>
          <a:p>
            <a:pPr eaLnBrk="1" hangingPunct="1">
              <a:defRPr/>
            </a:pPr>
            <a:endParaRPr lang="fr-FR" altLang="fr-FR" b="1" dirty="0" smtClean="0">
              <a:solidFill>
                <a:srgbClr val="0000FF"/>
              </a:solidFill>
              <a:latin typeface="Calibri" panose="020F0502020204030204" pitchFamily="34" charset="0"/>
            </a:endParaRPr>
          </a:p>
          <a:p>
            <a:pPr eaLnBrk="1" hangingPunct="1">
              <a:defRPr/>
            </a:pPr>
            <a:r>
              <a:rPr lang="en-GB" b="1">
                <a:solidFill>
                  <a:srgbClr val="0000FF"/>
                </a:solidFill>
                <a:latin typeface="Calibri" panose="020F0502020204030204" pitchFamily="34" charset="0"/>
              </a:rPr>
              <a:t>I- CREATION OF THE HPSF</a:t>
            </a:r>
          </a:p>
          <a:p>
            <a:pPr eaLnBrk="1" hangingPunct="1">
              <a:buFont typeface="Arial" panose="020B0604020202020204" pitchFamily="34" charset="0"/>
              <a:buNone/>
              <a:defRPr/>
            </a:pPr>
            <a:r>
              <a:rPr lang="en-GB" b="1">
                <a:latin typeface="Calibri" panose="020F0502020204030204" pitchFamily="34" charset="0"/>
              </a:rPr>
              <a:t>   A- History of creation and reorganisations</a:t>
            </a:r>
          </a:p>
          <a:p>
            <a:pPr eaLnBrk="1" hangingPunct="1">
              <a:buFont typeface="Arial" panose="020B0604020202020204" pitchFamily="34" charset="0"/>
              <a:buNone/>
              <a:defRPr/>
            </a:pPr>
            <a:r>
              <a:rPr lang="en-GB" b="1">
                <a:latin typeface="Calibri" panose="020F0502020204030204" pitchFamily="34" charset="0"/>
              </a:rPr>
              <a:t>   B- MISSION OF THE HPSF</a:t>
            </a:r>
          </a:p>
          <a:p>
            <a:pPr eaLnBrk="1" hangingPunct="1">
              <a:defRPr/>
            </a:pPr>
            <a:r>
              <a:rPr lang="en-GB" b="1">
                <a:solidFill>
                  <a:srgbClr val="0000FF"/>
                </a:solidFill>
              </a:rPr>
              <a:t>II- ECONOMIC ROLE OF THE HPSF</a:t>
            </a:r>
            <a:r>
              <a:rPr lang="en-GB" b="1">
                <a:solidFill>
                  <a:srgbClr val="0000FF"/>
                </a:solidFill>
                <a:latin typeface="+mn-lt"/>
              </a:rPr>
              <a:t> </a:t>
            </a:r>
          </a:p>
          <a:p>
            <a:pPr eaLnBrk="1" hangingPunct="1">
              <a:defRPr/>
            </a:pPr>
            <a:r>
              <a:rPr lang="en-GB" b="1">
                <a:latin typeface="+mn-lt"/>
              </a:rPr>
              <a:t>    A- Before liberalisation</a:t>
            </a:r>
          </a:p>
          <a:p>
            <a:pPr eaLnBrk="1" hangingPunct="1">
              <a:defRPr/>
            </a:pPr>
            <a:r>
              <a:rPr lang="en-GB" b="1">
                <a:latin typeface="+mn-lt"/>
              </a:rPr>
              <a:t>    B- After liberalisation</a:t>
            </a:r>
          </a:p>
          <a:p>
            <a:pPr eaLnBrk="1" hangingPunct="1">
              <a:defRPr/>
            </a:pPr>
            <a:r>
              <a:rPr lang="en-GB" b="1">
                <a:solidFill>
                  <a:srgbClr val="0000FF"/>
                </a:solidFill>
                <a:latin typeface="Calibri" panose="020F0502020204030204" pitchFamily="34" charset="0"/>
              </a:rPr>
              <a:t>III- DOWNSTREAM PETROLEUM SECTOR</a:t>
            </a:r>
          </a:p>
          <a:p>
            <a:pPr eaLnBrk="1" hangingPunct="1">
              <a:defRPr/>
            </a:pPr>
            <a:r>
              <a:rPr lang="en-GB" b="1">
                <a:latin typeface="Calibri" panose="020F0502020204030204" pitchFamily="34" charset="0"/>
              </a:rPr>
              <a:t>   A- Institutional framework </a:t>
            </a:r>
          </a:p>
          <a:p>
            <a:pPr eaLnBrk="1" hangingPunct="1">
              <a:defRPr/>
            </a:pPr>
            <a:r>
              <a:rPr lang="en-GB" b="1">
                <a:latin typeface="Calibri" panose="020F0502020204030204" pitchFamily="34" charset="0"/>
              </a:rPr>
              <a:t>   B- regulatory framework</a:t>
            </a:r>
          </a:p>
          <a:p>
            <a:pPr eaLnBrk="1" hangingPunct="1">
              <a:defRPr/>
            </a:pPr>
            <a:r>
              <a:rPr lang="en-GB" b="1">
                <a:latin typeface="Calibri" panose="020F0502020204030204" pitchFamily="34" charset="0"/>
              </a:rPr>
              <a:t>   C- Actors of the downstream petroleum sector</a:t>
            </a:r>
          </a:p>
          <a:p>
            <a:pPr eaLnBrk="1" hangingPunct="1">
              <a:defRPr/>
            </a:pPr>
            <a:r>
              <a:rPr lang="en-GB" b="1">
                <a:solidFill>
                  <a:srgbClr val="0000FF"/>
                </a:solidFill>
              </a:rPr>
              <a:t>REFORM OF THE DOWNSTREAM PETROLEUM SECTOR</a:t>
            </a:r>
          </a:p>
          <a:p>
            <a:pPr eaLnBrk="1" hangingPunct="1">
              <a:defRPr/>
            </a:pPr>
            <a:r>
              <a:rPr lang="en-GB" b="1">
                <a:solidFill>
                  <a:srgbClr val="0000FF"/>
                </a:solidFill>
                <a:latin typeface="Calibri" panose="020F0502020204030204" pitchFamily="34" charset="0"/>
              </a:rPr>
              <a:t>   </a:t>
            </a:r>
            <a:r>
              <a:rPr lang="en-GB" b="1">
                <a:latin typeface="Calibri" panose="020F0502020204030204" pitchFamily="34" charset="0"/>
              </a:rPr>
              <a:t>A- Pre-reform context</a:t>
            </a:r>
          </a:p>
          <a:p>
            <a:pPr eaLnBrk="1" hangingPunct="1">
              <a:defRPr/>
            </a:pPr>
            <a:r>
              <a:rPr lang="en-GB" b="1">
                <a:latin typeface="Calibri" panose="020F0502020204030204" pitchFamily="34" charset="0"/>
              </a:rPr>
              <a:t>   B- Objectives of the reform</a:t>
            </a:r>
          </a:p>
          <a:p>
            <a:pPr eaLnBrk="1" hangingPunct="1">
              <a:defRPr/>
            </a:pPr>
            <a:r>
              <a:rPr lang="en-GB" b="1">
                <a:latin typeface="Calibri" panose="020F0502020204030204" pitchFamily="34" charset="0"/>
              </a:rPr>
              <a:t>   C- Impacts of the reform on the downstream petroleum sector</a:t>
            </a:r>
          </a:p>
        </p:txBody>
      </p:sp>
      <p:sp>
        <p:nvSpPr>
          <p:cNvPr id="7174" name="Espace réservé de la date 7"/>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1D5A695-A79E-4EBE-AD0D-BF4C1B58107A}" type="datetime1">
              <a:rPr lang="fr-FR" altLang="fr-FR" smtClean="0">
                <a:solidFill>
                  <a:srgbClr val="FFFF00"/>
                </a:solidFill>
              </a:rPr>
              <a:pPr/>
              <a:t>01/09/2021</a:t>
            </a:fld>
            <a:endParaRPr lang="fr-FR" altLang="fr-FR" smtClean="0">
              <a:solidFill>
                <a:srgbClr val="FFFF00"/>
              </a:solidFill>
            </a:endParaRPr>
          </a:p>
        </p:txBody>
      </p:sp>
      <p:sp>
        <p:nvSpPr>
          <p:cNvPr id="7175" name="Espace réservé du numéro de diapositive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D38E33A-B424-427B-A9C4-C34D83B08EB5}" type="slidenum">
              <a:rPr lang="fr-FR" altLang="fr-FR" sz="1000" b="1" smtClean="0">
                <a:solidFill>
                  <a:srgbClr val="0000FF"/>
                </a:solidFill>
              </a:rPr>
              <a:pPr/>
              <a:t>3</a:t>
            </a:fld>
            <a:endParaRPr lang="fr-FR" altLang="fr-FR" sz="1000" b="1" smtClean="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1000"/>
                                        <p:tgtEl>
                                          <p:spTgt spid="4"/>
                                        </p:tgtEl>
                                      </p:cBhvr>
                                    </p:animEffect>
                                  </p:childTnLst>
                                </p:cTn>
                              </p:par>
                            </p:childTnLst>
                          </p:cTn>
                        </p:par>
                        <p:par>
                          <p:cTn id="12" fill="hold" nodeType="afterGroup">
                            <p:stCondLst>
                              <p:cond delay="15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6626"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WordArt 22"/>
          <p:cNvSpPr>
            <a:spLocks noChangeArrowheads="1" noChangeShapeType="1" noTextEdit="1"/>
          </p:cNvSpPr>
          <p:nvPr/>
        </p:nvSpPr>
        <p:spPr bwMode="auto">
          <a:xfrm>
            <a:off x="1357290" y="1095074"/>
            <a:ext cx="6095030" cy="333661"/>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C00000"/>
                </a:solidFill>
                <a:effectLst>
                  <a:outerShdw blurRad="76200" dist="50800" dir="5400000" algn="tl" rotWithShape="0">
                    <a:srgbClr val="000000">
                      <a:alpha val="65000"/>
                    </a:srgbClr>
                  </a:outerShdw>
                </a:effectLst>
                <a:latin typeface="Arial Black"/>
              </a:rPr>
              <a:t>A- REGULATORY FRAMEWORK OF THE DOWNSTREAM PETROLEUM SECTOR</a:t>
            </a:r>
          </a:p>
        </p:txBody>
      </p:sp>
      <p:cxnSp>
        <p:nvCxnSpPr>
          <p:cNvPr id="8" name="Connecteur droit 7"/>
          <p:cNvCxnSpPr/>
          <p:nvPr/>
        </p:nvCxnSpPr>
        <p:spPr>
          <a:xfrm>
            <a:off x="1285875" y="855663"/>
            <a:ext cx="7358063" cy="1587"/>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9" name="WordArt 22"/>
          <p:cNvSpPr>
            <a:spLocks noChangeArrowheads="1" noChangeShapeType="1" noTextEdit="1"/>
          </p:cNvSpPr>
          <p:nvPr/>
        </p:nvSpPr>
        <p:spPr bwMode="auto">
          <a:xfrm>
            <a:off x="1415649" y="260648"/>
            <a:ext cx="7098513" cy="357190"/>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00B0F0"/>
                </a:solidFill>
                <a:effectLst>
                  <a:outerShdw blurRad="76200" dist="50800" dir="5400000" algn="tl" rotWithShape="0">
                    <a:srgbClr val="000000">
                      <a:alpha val="65000"/>
                    </a:srgbClr>
                  </a:outerShdw>
                </a:effectLst>
                <a:latin typeface="Arial Black"/>
              </a:rPr>
              <a:t>III- DOWNSTREAM PETROLEUM SECTOR</a:t>
            </a:r>
          </a:p>
        </p:txBody>
      </p:sp>
      <p:sp>
        <p:nvSpPr>
          <p:cNvPr id="26630"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85F0AC1-6BCC-48A1-9123-0A7DD3C5BF36}" type="datetime1">
              <a:rPr lang="fr-FR" altLang="fr-FR" smtClean="0">
                <a:solidFill>
                  <a:srgbClr val="FFFF00"/>
                </a:solidFill>
              </a:rPr>
              <a:pPr/>
              <a:t>01/09/2021</a:t>
            </a:fld>
            <a:endParaRPr lang="fr-FR" altLang="fr-FR" smtClean="0">
              <a:solidFill>
                <a:srgbClr val="FFFF00"/>
              </a:solidFill>
            </a:endParaRPr>
          </a:p>
        </p:txBody>
      </p:sp>
      <p:sp>
        <p:nvSpPr>
          <p:cNvPr id="26631"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5AB09A2-4DA3-4BE9-8D3F-B484EDFE48BB}" type="slidenum">
              <a:rPr lang="fr-FR" altLang="fr-FR" sz="1000" b="1" smtClean="0">
                <a:solidFill>
                  <a:srgbClr val="0000FF"/>
                </a:solidFill>
              </a:rPr>
              <a:pPr/>
              <a:t>30</a:t>
            </a:fld>
            <a:endParaRPr lang="fr-FR" altLang="fr-FR" sz="1000" b="1" smtClean="0">
              <a:solidFill>
                <a:srgbClr val="0000FF"/>
              </a:solidFill>
            </a:endParaRPr>
          </a:p>
        </p:txBody>
      </p:sp>
      <p:sp>
        <p:nvSpPr>
          <p:cNvPr id="11" name="WordArt 22"/>
          <p:cNvSpPr>
            <a:spLocks noChangeArrowheads="1" noChangeShapeType="1" noTextEdit="1"/>
          </p:cNvSpPr>
          <p:nvPr/>
        </p:nvSpPr>
        <p:spPr bwMode="auto">
          <a:xfrm>
            <a:off x="7563818" y="1119028"/>
            <a:ext cx="1080120" cy="285752"/>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chemeClr val="accent2">
                    <a:lumMod val="75000"/>
                  </a:schemeClr>
                </a:solidFill>
                <a:effectLst>
                  <a:outerShdw blurRad="76200" dist="50800" dir="5400000" algn="tl" rotWithShape="0">
                    <a:srgbClr val="000000">
                      <a:alpha val="65000"/>
                    </a:srgbClr>
                  </a:outerShdw>
                </a:effectLst>
                <a:latin typeface="Arial Black"/>
              </a:rPr>
              <a:t>(Continuation and end)</a:t>
            </a:r>
          </a:p>
        </p:txBody>
      </p:sp>
      <p:sp>
        <p:nvSpPr>
          <p:cNvPr id="26633" name="Rectangle 1"/>
          <p:cNvSpPr>
            <a:spLocks noChangeArrowheads="1"/>
          </p:cNvSpPr>
          <p:nvPr/>
        </p:nvSpPr>
        <p:spPr bwMode="auto">
          <a:xfrm>
            <a:off x="1042988" y="1771650"/>
            <a:ext cx="77057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indent="-2667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buFont typeface="Wingdings" panose="05000000000000000000" pitchFamily="2" charset="2"/>
              <a:buChar char="q"/>
            </a:pPr>
            <a:r>
              <a:rPr lang="en-GB"/>
              <a:t> Decision no. 006779/MINMIDT/DT/SG/DI/SDRI of 19 November 2015 laying down certain terms and conditions for the establishment and operation of storage and distribution depots for domestic gas (LPG).</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6"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290">
                                          <p:stCondLst>
                                            <p:cond delay="0"/>
                                          </p:stCondLst>
                                        </p:cTn>
                                        <p:tgtEl>
                                          <p:spTgt spid="7"/>
                                        </p:tgtEl>
                                      </p:cBhvr>
                                    </p:animEffect>
                                    <p:anim calcmode="lin" valueType="num">
                                      <p:cBhvr>
                                        <p:cTn id="11" dur="911"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2" dur="332"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3" dur="332" tmFilter="0, 0; 0.125,0.2665; 0.25,0.4; 0.375,0.465; 0.5,0.5;  0.625,0.535; 0.75,0.6; 0.875,0.7335; 1,1">
                                          <p:stCondLst>
                                            <p:cond delay="332"/>
                                          </p:stCondLst>
                                        </p:cTn>
                                        <p:tgtEl>
                                          <p:spTgt spid="7"/>
                                        </p:tgtEl>
                                        <p:attrNameLst>
                                          <p:attrName>ppt_y</p:attrName>
                                        </p:attrNameLst>
                                      </p:cBhvr>
                                      <p:tavLst>
                                        <p:tav tm="0" fmla="#ppt_y-sin(pi*$)/9">
                                          <p:val>
                                            <p:fltVal val="0"/>
                                          </p:val>
                                        </p:tav>
                                        <p:tav tm="100000">
                                          <p:val>
                                            <p:fltVal val="1"/>
                                          </p:val>
                                        </p:tav>
                                      </p:tavLst>
                                    </p:anim>
                                    <p:anim calcmode="lin" valueType="num">
                                      <p:cBhvr>
                                        <p:cTn id="14" dur="166" tmFilter="0, 0; 0.125,0.2665; 0.25,0.4; 0.375,0.465; 0.5,0.5;  0.625,0.535; 0.75,0.6; 0.875,0.7335; 1,1">
                                          <p:stCondLst>
                                            <p:cond delay="662"/>
                                          </p:stCondLst>
                                        </p:cTn>
                                        <p:tgtEl>
                                          <p:spTgt spid="7"/>
                                        </p:tgtEl>
                                        <p:attrNameLst>
                                          <p:attrName>ppt_y</p:attrName>
                                        </p:attrNameLst>
                                      </p:cBhvr>
                                      <p:tavLst>
                                        <p:tav tm="0" fmla="#ppt_y-sin(pi*$)/27">
                                          <p:val>
                                            <p:fltVal val="0"/>
                                          </p:val>
                                        </p:tav>
                                        <p:tav tm="100000">
                                          <p:val>
                                            <p:fltVal val="1"/>
                                          </p:val>
                                        </p:tav>
                                      </p:tavLst>
                                    </p:anim>
                                    <p:anim calcmode="lin" valueType="num">
                                      <p:cBhvr>
                                        <p:cTn id="15" dur="82" tmFilter="0, 0; 0.125,0.2665; 0.25,0.4; 0.375,0.465; 0.5,0.5;  0.625,0.535; 0.75,0.6; 0.875,0.7335; 1,1">
                                          <p:stCondLst>
                                            <p:cond delay="828"/>
                                          </p:stCondLst>
                                        </p:cTn>
                                        <p:tgtEl>
                                          <p:spTgt spid="7"/>
                                        </p:tgtEl>
                                        <p:attrNameLst>
                                          <p:attrName>ppt_y</p:attrName>
                                        </p:attrNameLst>
                                      </p:cBhvr>
                                      <p:tavLst>
                                        <p:tav tm="0" fmla="#ppt_y-sin(pi*$)/81">
                                          <p:val>
                                            <p:fltVal val="0"/>
                                          </p:val>
                                        </p:tav>
                                        <p:tav tm="100000">
                                          <p:val>
                                            <p:fltVal val="1"/>
                                          </p:val>
                                        </p:tav>
                                      </p:tavLst>
                                    </p:anim>
                                    <p:animScale>
                                      <p:cBhvr>
                                        <p:cTn id="16" dur="13">
                                          <p:stCondLst>
                                            <p:cond delay="325"/>
                                          </p:stCondLst>
                                        </p:cTn>
                                        <p:tgtEl>
                                          <p:spTgt spid="7"/>
                                        </p:tgtEl>
                                      </p:cBhvr>
                                      <p:to x="100000" y="60000"/>
                                    </p:animScale>
                                    <p:animScale>
                                      <p:cBhvr>
                                        <p:cTn id="17" dur="83" decel="50000">
                                          <p:stCondLst>
                                            <p:cond delay="338"/>
                                          </p:stCondLst>
                                        </p:cTn>
                                        <p:tgtEl>
                                          <p:spTgt spid="7"/>
                                        </p:tgtEl>
                                      </p:cBhvr>
                                      <p:to x="100000" y="100000"/>
                                    </p:animScale>
                                    <p:animScale>
                                      <p:cBhvr>
                                        <p:cTn id="18" dur="13">
                                          <p:stCondLst>
                                            <p:cond delay="656"/>
                                          </p:stCondLst>
                                        </p:cTn>
                                        <p:tgtEl>
                                          <p:spTgt spid="7"/>
                                        </p:tgtEl>
                                      </p:cBhvr>
                                      <p:to x="100000" y="80000"/>
                                    </p:animScale>
                                    <p:animScale>
                                      <p:cBhvr>
                                        <p:cTn id="19" dur="83" decel="50000">
                                          <p:stCondLst>
                                            <p:cond delay="669"/>
                                          </p:stCondLst>
                                        </p:cTn>
                                        <p:tgtEl>
                                          <p:spTgt spid="7"/>
                                        </p:tgtEl>
                                      </p:cBhvr>
                                      <p:to x="100000" y="100000"/>
                                    </p:animScale>
                                    <p:animScale>
                                      <p:cBhvr>
                                        <p:cTn id="20" dur="13">
                                          <p:stCondLst>
                                            <p:cond delay="821"/>
                                          </p:stCondLst>
                                        </p:cTn>
                                        <p:tgtEl>
                                          <p:spTgt spid="7"/>
                                        </p:tgtEl>
                                      </p:cBhvr>
                                      <p:to x="100000" y="90000"/>
                                    </p:animScale>
                                    <p:animScale>
                                      <p:cBhvr>
                                        <p:cTn id="21" dur="83" decel="50000">
                                          <p:stCondLst>
                                            <p:cond delay="834"/>
                                          </p:stCondLst>
                                        </p:cTn>
                                        <p:tgtEl>
                                          <p:spTgt spid="7"/>
                                        </p:tgtEl>
                                      </p:cBhvr>
                                      <p:to x="100000" y="100000"/>
                                    </p:animScale>
                                    <p:animScale>
                                      <p:cBhvr>
                                        <p:cTn id="22" dur="13">
                                          <p:stCondLst>
                                            <p:cond delay="904"/>
                                          </p:stCondLst>
                                        </p:cTn>
                                        <p:tgtEl>
                                          <p:spTgt spid="7"/>
                                        </p:tgtEl>
                                      </p:cBhvr>
                                      <p:to x="100000" y="95000"/>
                                    </p:animScale>
                                    <p:animScale>
                                      <p:cBhvr>
                                        <p:cTn id="23" dur="83" decel="50000">
                                          <p:stCondLst>
                                            <p:cond delay="917"/>
                                          </p:stCondLst>
                                        </p:cTn>
                                        <p:tgtEl>
                                          <p:spTgt spid="7"/>
                                        </p:tgtEl>
                                      </p:cBhvr>
                                      <p:to x="100000" y="100000"/>
                                    </p:animScale>
                                  </p:childTnLst>
                                </p:cTn>
                              </p:par>
                            </p:childTnLst>
                          </p:cTn>
                        </p:par>
                        <p:par>
                          <p:cTn id="24" fill="hold" nodeType="afterGroup">
                            <p:stCondLst>
                              <p:cond delay="1000"/>
                            </p:stCondLst>
                            <p:childTnLst>
                              <p:par>
                                <p:cTn id="25" presetID="9"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7650"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WordArt 22"/>
          <p:cNvSpPr>
            <a:spLocks noChangeArrowheads="1" noChangeShapeType="1" noTextEdit="1"/>
          </p:cNvSpPr>
          <p:nvPr/>
        </p:nvSpPr>
        <p:spPr bwMode="auto">
          <a:xfrm>
            <a:off x="1357290" y="1095074"/>
            <a:ext cx="5518966" cy="333661"/>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C00000"/>
                </a:solidFill>
                <a:effectLst>
                  <a:outerShdw blurRad="76200" dist="50800" dir="5400000" algn="tl" rotWithShape="0">
                    <a:srgbClr val="000000">
                      <a:alpha val="65000"/>
                    </a:srgbClr>
                  </a:outerShdw>
                </a:effectLst>
                <a:latin typeface="Arial Black"/>
              </a:rPr>
              <a:t>REGULATION OF THE DOWNSTREAM PETROLEUM SECTOR</a:t>
            </a:r>
          </a:p>
        </p:txBody>
      </p:sp>
      <p:cxnSp>
        <p:nvCxnSpPr>
          <p:cNvPr id="7" name="Connecteur droit 6"/>
          <p:cNvCxnSpPr/>
          <p:nvPr/>
        </p:nvCxnSpPr>
        <p:spPr>
          <a:xfrm>
            <a:off x="1285875" y="855663"/>
            <a:ext cx="7358063" cy="1587"/>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8" name="WordArt 22"/>
          <p:cNvSpPr>
            <a:spLocks noChangeArrowheads="1" noChangeShapeType="1" noTextEdit="1"/>
          </p:cNvSpPr>
          <p:nvPr/>
        </p:nvSpPr>
        <p:spPr bwMode="auto">
          <a:xfrm>
            <a:off x="1415649" y="260648"/>
            <a:ext cx="7098513" cy="357190"/>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00B0F0"/>
                </a:solidFill>
                <a:effectLst>
                  <a:outerShdw blurRad="76200" dist="50800" dir="5400000" algn="tl" rotWithShape="0">
                    <a:srgbClr val="000000">
                      <a:alpha val="65000"/>
                    </a:srgbClr>
                  </a:outerShdw>
                </a:effectLst>
                <a:latin typeface="Arial Black"/>
              </a:rPr>
              <a:t>III- DOWNSTREAM PETROLEUM SECTOR</a:t>
            </a:r>
          </a:p>
        </p:txBody>
      </p:sp>
      <p:sp>
        <p:nvSpPr>
          <p:cNvPr id="9" name="ZoneTexte 8"/>
          <p:cNvSpPr txBox="1"/>
          <p:nvPr/>
        </p:nvSpPr>
        <p:spPr>
          <a:xfrm>
            <a:off x="900113" y="1714500"/>
            <a:ext cx="8001000" cy="4370427"/>
          </a:xfrm>
          <a:prstGeom prst="rect">
            <a:avLst/>
          </a:prstGeom>
          <a:noFill/>
        </p:spPr>
        <p:txBody>
          <a:bodyPr>
            <a:spAutoFit/>
          </a:bodyPr>
          <a:lstStyle/>
          <a:p>
            <a:pPr marL="812800" indent="-457200" algn="just" eaLnBrk="1" hangingPunct="1">
              <a:buFont typeface="Wingdings" pitchFamily="2" charset="2"/>
              <a:buChar char="ü"/>
              <a:defRPr/>
            </a:pPr>
            <a:r>
              <a:rPr lang="en-GB" sz="2000" b="1" dirty="0">
                <a:latin typeface="Calibri" pitchFamily="34" charset="0"/>
              </a:rPr>
              <a:t>Producers of oil and gas products :</a:t>
            </a:r>
          </a:p>
          <a:p>
            <a:pPr marL="1270000" lvl="1" indent="-457200" algn="just" eaLnBrk="1" hangingPunct="1">
              <a:buFont typeface="Wingdings" pitchFamily="2" charset="2"/>
              <a:buChar char="v"/>
              <a:defRPr/>
            </a:pPr>
            <a:r>
              <a:rPr lang="en-GB" sz="1600" dirty="0">
                <a:latin typeface="Arial" charset="0"/>
              </a:rPr>
              <a:t>SONARA (PP and LPG) : Created on 24 March 1973 ;</a:t>
            </a:r>
          </a:p>
          <a:p>
            <a:pPr marL="1270000" lvl="1" indent="-457200" algn="just" eaLnBrk="1" hangingPunct="1">
              <a:buFont typeface="Wingdings" pitchFamily="2" charset="2"/>
              <a:buChar char="v"/>
              <a:defRPr/>
            </a:pPr>
            <a:r>
              <a:rPr lang="en-GB" sz="1600" dirty="0">
                <a:latin typeface="Arial" charset="0"/>
              </a:rPr>
              <a:t>BIPAGA's floating liquefied natural gas plant, built by SNH, and commissioned on 9 April 2018.</a:t>
            </a:r>
          </a:p>
          <a:p>
            <a:pPr marL="804863" lvl="1" indent="-457200" algn="just" eaLnBrk="1" hangingPunct="1">
              <a:buFont typeface="Wingdings" pitchFamily="2" charset="2"/>
              <a:buChar char="ü"/>
              <a:defRPr/>
            </a:pPr>
            <a:r>
              <a:rPr lang="en-GB" sz="2000" b="1" dirty="0">
                <a:latin typeface="Calibri" pitchFamily="34" charset="0"/>
              </a:rPr>
              <a:t>Storage facilities for petroleum products :</a:t>
            </a:r>
          </a:p>
          <a:p>
            <a:pPr marL="1270000" lvl="1" indent="-457200" algn="just" eaLnBrk="1" hangingPunct="1">
              <a:buFont typeface="Wingdings" pitchFamily="2" charset="2"/>
              <a:buChar char="v"/>
              <a:defRPr/>
            </a:pPr>
            <a:r>
              <a:rPr lang="en-GB" sz="1600" dirty="0">
                <a:latin typeface="Arial" charset="0"/>
              </a:rPr>
              <a:t>SCDP (PP and LPG): launched its activities on 1 July 1979 ;</a:t>
            </a:r>
          </a:p>
          <a:p>
            <a:pPr marL="1270000" lvl="1" indent="-457200" algn="just" eaLnBrk="1" hangingPunct="1">
              <a:buFont typeface="Wingdings" pitchFamily="2" charset="2"/>
              <a:buChar char="v"/>
              <a:defRPr/>
            </a:pPr>
            <a:r>
              <a:rPr lang="en-GB" sz="1600" dirty="0">
                <a:latin typeface="Arial" charset="0"/>
              </a:rPr>
              <a:t>SCTM (GPL) ; 			GREEN OIL (GPL) ; 	</a:t>
            </a:r>
          </a:p>
          <a:p>
            <a:pPr marL="1270000" lvl="1" indent="-457200" algn="just" eaLnBrk="1" hangingPunct="1">
              <a:buFont typeface="Wingdings" pitchFamily="2" charset="2"/>
              <a:buChar char="v"/>
              <a:defRPr/>
            </a:pPr>
            <a:r>
              <a:rPr lang="en-GB" sz="1600" dirty="0">
                <a:latin typeface="Arial" charset="0"/>
              </a:rPr>
              <a:t>BOCOM (GPL) ; 		STARGAS (GPL) ; </a:t>
            </a:r>
          </a:p>
          <a:p>
            <a:pPr marL="1270000" lvl="1" indent="-457200" algn="just" eaLnBrk="1" hangingPunct="1">
              <a:buFont typeface="Wingdings" pitchFamily="2" charset="2"/>
              <a:buChar char="v"/>
              <a:defRPr/>
            </a:pPr>
            <a:r>
              <a:rPr lang="en-GB" sz="1600" dirty="0">
                <a:latin typeface="Arial" charset="0"/>
              </a:rPr>
              <a:t>KOZAN CRISPLANT (GPL) ; 	INFOTECH (GPL) ;</a:t>
            </a:r>
          </a:p>
          <a:p>
            <a:pPr marL="1270000" lvl="1" indent="-457200" algn="just" eaLnBrk="1" hangingPunct="1">
              <a:buFont typeface="Wingdings" pitchFamily="2" charset="2"/>
              <a:buChar char="v"/>
              <a:defRPr/>
            </a:pPr>
            <a:r>
              <a:rPr lang="en-GB" sz="1600" dirty="0">
                <a:latin typeface="Arial" charset="0"/>
              </a:rPr>
              <a:t>AZA AFRIGAZ (GPL) ;  		AKENO (GPL).</a:t>
            </a:r>
          </a:p>
          <a:p>
            <a:pPr marL="804863" lvl="1" indent="-457200" algn="just" eaLnBrk="1" hangingPunct="1">
              <a:buFont typeface="Wingdings" pitchFamily="2" charset="2"/>
              <a:buChar char="ü"/>
              <a:defRPr/>
            </a:pPr>
            <a:r>
              <a:rPr lang="en-GB" sz="2000" b="1" dirty="0">
                <a:latin typeface="Calibri" pitchFamily="34" charset="0"/>
              </a:rPr>
              <a:t>Transporters : </a:t>
            </a:r>
            <a:r>
              <a:rPr lang="en-GB" sz="2000" dirty="0">
                <a:latin typeface="Calibri" pitchFamily="34" charset="0"/>
              </a:rPr>
              <a:t>GULFIN, CAMRAIL and road hauliers.</a:t>
            </a:r>
          </a:p>
          <a:p>
            <a:pPr marL="812800" indent="-457200" algn="just" eaLnBrk="1" hangingPunct="1">
              <a:buFont typeface="Wingdings" pitchFamily="2" charset="2"/>
              <a:buChar char="ü"/>
              <a:defRPr/>
            </a:pPr>
            <a:r>
              <a:rPr lang="en-GB" sz="2000" b="1" dirty="0">
                <a:latin typeface="Calibri" pitchFamily="34" charset="0"/>
              </a:rPr>
              <a:t>Distributors/marketers of oil and gas products : </a:t>
            </a:r>
            <a:r>
              <a:rPr lang="en-GB" dirty="0">
                <a:latin typeface="Calibri" pitchFamily="34" charset="0"/>
              </a:rPr>
              <a:t>Marketing of oil and gas products (organised in groups, the Group of Petroleum Professionals (GPP), the Group of Cameroonian Petroleum Professionals (GPC), the Federation of National Petroleum Professionals (FPNP) and the self-employed).</a:t>
            </a:r>
            <a:r>
              <a:rPr lang="en-GB" sz="1600" dirty="0">
                <a:latin typeface="Calibri" pitchFamily="34" charset="0"/>
              </a:rPr>
              <a:t> </a:t>
            </a:r>
            <a:r>
              <a:rPr lang="en-GB" sz="2000" dirty="0">
                <a:latin typeface="Arial" charset="0"/>
              </a:rPr>
              <a:t> </a:t>
            </a:r>
          </a:p>
        </p:txBody>
      </p:sp>
      <p:sp>
        <p:nvSpPr>
          <p:cNvPr id="27655" name="Espace réservé de la date 9"/>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70A6C5A-E533-4106-9417-DE51C04218B2}" type="datetime1">
              <a:rPr lang="fr-FR" altLang="fr-FR" smtClean="0">
                <a:solidFill>
                  <a:srgbClr val="FFFF00"/>
                </a:solidFill>
              </a:rPr>
              <a:pPr/>
              <a:t>01/09/2021</a:t>
            </a:fld>
            <a:endParaRPr lang="fr-FR" altLang="fr-FR" smtClean="0">
              <a:solidFill>
                <a:srgbClr val="FFFF00"/>
              </a:solidFill>
            </a:endParaRPr>
          </a:p>
        </p:txBody>
      </p:sp>
      <p:sp>
        <p:nvSpPr>
          <p:cNvPr id="27656" name="Espace réservé du numéro de diapositive 10"/>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5035C2F-0339-45EA-9420-3C058780C44D}" type="slidenum">
              <a:rPr lang="fr-FR" altLang="fr-FR" sz="1000" b="1" smtClean="0">
                <a:solidFill>
                  <a:srgbClr val="0000FF"/>
                </a:solidFill>
              </a:rPr>
              <a:pPr/>
              <a:t>31</a:t>
            </a:fld>
            <a:endParaRPr lang="fr-FR" altLang="fr-FR" sz="1000" b="1" smtClean="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par>
                                <p:cTn id="8" presetID="26"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290">
                                          <p:stCondLst>
                                            <p:cond delay="0"/>
                                          </p:stCondLst>
                                        </p:cTn>
                                        <p:tgtEl>
                                          <p:spTgt spid="4"/>
                                        </p:tgtEl>
                                      </p:cBhvr>
                                    </p:animEffect>
                                    <p:anim calcmode="lin" valueType="num">
                                      <p:cBhvr>
                                        <p:cTn id="11" dur="911"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2" dur="332"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3" dur="332" tmFilter="0, 0; 0.125,0.2665; 0.25,0.4; 0.375,0.465; 0.5,0.5;  0.625,0.535; 0.75,0.6; 0.875,0.7335; 1,1">
                                          <p:stCondLst>
                                            <p:cond delay="332"/>
                                          </p:stCondLst>
                                        </p:cTn>
                                        <p:tgtEl>
                                          <p:spTgt spid="4"/>
                                        </p:tgtEl>
                                        <p:attrNameLst>
                                          <p:attrName>ppt_y</p:attrName>
                                        </p:attrNameLst>
                                      </p:cBhvr>
                                      <p:tavLst>
                                        <p:tav tm="0" fmla="#ppt_y-sin(pi*$)/9">
                                          <p:val>
                                            <p:fltVal val="0"/>
                                          </p:val>
                                        </p:tav>
                                        <p:tav tm="100000">
                                          <p:val>
                                            <p:fltVal val="1"/>
                                          </p:val>
                                        </p:tav>
                                      </p:tavLst>
                                    </p:anim>
                                    <p:anim calcmode="lin" valueType="num">
                                      <p:cBhvr>
                                        <p:cTn id="14" dur="166" tmFilter="0, 0; 0.125,0.2665; 0.25,0.4; 0.375,0.465; 0.5,0.5;  0.625,0.535; 0.75,0.6; 0.875,0.7335; 1,1">
                                          <p:stCondLst>
                                            <p:cond delay="662"/>
                                          </p:stCondLst>
                                        </p:cTn>
                                        <p:tgtEl>
                                          <p:spTgt spid="4"/>
                                        </p:tgtEl>
                                        <p:attrNameLst>
                                          <p:attrName>ppt_y</p:attrName>
                                        </p:attrNameLst>
                                      </p:cBhvr>
                                      <p:tavLst>
                                        <p:tav tm="0" fmla="#ppt_y-sin(pi*$)/27">
                                          <p:val>
                                            <p:fltVal val="0"/>
                                          </p:val>
                                        </p:tav>
                                        <p:tav tm="100000">
                                          <p:val>
                                            <p:fltVal val="1"/>
                                          </p:val>
                                        </p:tav>
                                      </p:tavLst>
                                    </p:anim>
                                    <p:anim calcmode="lin" valueType="num">
                                      <p:cBhvr>
                                        <p:cTn id="15" dur="82" tmFilter="0, 0; 0.125,0.2665; 0.25,0.4; 0.375,0.465; 0.5,0.5;  0.625,0.535; 0.75,0.6; 0.875,0.7335; 1,1">
                                          <p:stCondLst>
                                            <p:cond delay="828"/>
                                          </p:stCondLst>
                                        </p:cTn>
                                        <p:tgtEl>
                                          <p:spTgt spid="4"/>
                                        </p:tgtEl>
                                        <p:attrNameLst>
                                          <p:attrName>ppt_y</p:attrName>
                                        </p:attrNameLst>
                                      </p:cBhvr>
                                      <p:tavLst>
                                        <p:tav tm="0" fmla="#ppt_y-sin(pi*$)/81">
                                          <p:val>
                                            <p:fltVal val="0"/>
                                          </p:val>
                                        </p:tav>
                                        <p:tav tm="100000">
                                          <p:val>
                                            <p:fltVal val="1"/>
                                          </p:val>
                                        </p:tav>
                                      </p:tavLst>
                                    </p:anim>
                                    <p:animScale>
                                      <p:cBhvr>
                                        <p:cTn id="16" dur="13">
                                          <p:stCondLst>
                                            <p:cond delay="325"/>
                                          </p:stCondLst>
                                        </p:cTn>
                                        <p:tgtEl>
                                          <p:spTgt spid="4"/>
                                        </p:tgtEl>
                                      </p:cBhvr>
                                      <p:to x="100000" y="60000"/>
                                    </p:animScale>
                                    <p:animScale>
                                      <p:cBhvr>
                                        <p:cTn id="17" dur="83" decel="50000">
                                          <p:stCondLst>
                                            <p:cond delay="338"/>
                                          </p:stCondLst>
                                        </p:cTn>
                                        <p:tgtEl>
                                          <p:spTgt spid="4"/>
                                        </p:tgtEl>
                                      </p:cBhvr>
                                      <p:to x="100000" y="100000"/>
                                    </p:animScale>
                                    <p:animScale>
                                      <p:cBhvr>
                                        <p:cTn id="18" dur="13">
                                          <p:stCondLst>
                                            <p:cond delay="656"/>
                                          </p:stCondLst>
                                        </p:cTn>
                                        <p:tgtEl>
                                          <p:spTgt spid="4"/>
                                        </p:tgtEl>
                                      </p:cBhvr>
                                      <p:to x="100000" y="80000"/>
                                    </p:animScale>
                                    <p:animScale>
                                      <p:cBhvr>
                                        <p:cTn id="19" dur="83" decel="50000">
                                          <p:stCondLst>
                                            <p:cond delay="669"/>
                                          </p:stCondLst>
                                        </p:cTn>
                                        <p:tgtEl>
                                          <p:spTgt spid="4"/>
                                        </p:tgtEl>
                                      </p:cBhvr>
                                      <p:to x="100000" y="100000"/>
                                    </p:animScale>
                                    <p:animScale>
                                      <p:cBhvr>
                                        <p:cTn id="20" dur="13">
                                          <p:stCondLst>
                                            <p:cond delay="821"/>
                                          </p:stCondLst>
                                        </p:cTn>
                                        <p:tgtEl>
                                          <p:spTgt spid="4"/>
                                        </p:tgtEl>
                                      </p:cBhvr>
                                      <p:to x="100000" y="90000"/>
                                    </p:animScale>
                                    <p:animScale>
                                      <p:cBhvr>
                                        <p:cTn id="21" dur="83" decel="50000">
                                          <p:stCondLst>
                                            <p:cond delay="834"/>
                                          </p:stCondLst>
                                        </p:cTn>
                                        <p:tgtEl>
                                          <p:spTgt spid="4"/>
                                        </p:tgtEl>
                                      </p:cBhvr>
                                      <p:to x="100000" y="100000"/>
                                    </p:animScale>
                                    <p:animScale>
                                      <p:cBhvr>
                                        <p:cTn id="22" dur="13">
                                          <p:stCondLst>
                                            <p:cond delay="904"/>
                                          </p:stCondLst>
                                        </p:cTn>
                                        <p:tgtEl>
                                          <p:spTgt spid="4"/>
                                        </p:tgtEl>
                                      </p:cBhvr>
                                      <p:to x="100000" y="95000"/>
                                    </p:animScale>
                                    <p:animScale>
                                      <p:cBhvr>
                                        <p:cTn id="23" dur="83" decel="50000">
                                          <p:stCondLst>
                                            <p:cond delay="917"/>
                                          </p:stCondLst>
                                        </p:cTn>
                                        <p:tgtEl>
                                          <p:spTgt spid="4"/>
                                        </p:tgtEl>
                                      </p:cBhvr>
                                      <p:to x="100000" y="100000"/>
                                    </p:animScale>
                                  </p:childTnLst>
                                </p:cTn>
                              </p:par>
                            </p:childTnLst>
                          </p:cTn>
                        </p:par>
                        <p:par>
                          <p:cTn id="24" fill="hold" nodeType="afterGroup">
                            <p:stCondLst>
                              <p:cond delay="1000"/>
                            </p:stCondLst>
                            <p:childTnLst>
                              <p:par>
                                <p:cTn id="25" presetID="9" presetClass="entr" presetSubtype="0"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par>
                          <p:cTn id="28" fill="hold" nodeType="afterGroup">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8674"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WordArt 22"/>
          <p:cNvSpPr>
            <a:spLocks noChangeArrowheads="1" noChangeShapeType="1" noTextEdit="1"/>
          </p:cNvSpPr>
          <p:nvPr/>
        </p:nvSpPr>
        <p:spPr bwMode="auto">
          <a:xfrm>
            <a:off x="1357290" y="1142984"/>
            <a:ext cx="4366838" cy="285752"/>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C00000"/>
                </a:solidFill>
                <a:effectLst>
                  <a:outerShdw blurRad="76200" dist="50800" dir="5400000" algn="tl" rotWithShape="0">
                    <a:srgbClr val="000000">
                      <a:alpha val="65000"/>
                    </a:srgbClr>
                  </a:outerShdw>
                </a:effectLst>
                <a:latin typeface="Arial Black"/>
              </a:rPr>
              <a:t>REGULATION OF THE DOWNSTREAM PETROLEUM SECTOR</a:t>
            </a:r>
          </a:p>
        </p:txBody>
      </p:sp>
      <p:cxnSp>
        <p:nvCxnSpPr>
          <p:cNvPr id="8" name="Connecteur droit 7"/>
          <p:cNvCxnSpPr/>
          <p:nvPr/>
        </p:nvCxnSpPr>
        <p:spPr>
          <a:xfrm>
            <a:off x="1285875" y="855663"/>
            <a:ext cx="7358063" cy="1587"/>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9" name="WordArt 22"/>
          <p:cNvSpPr>
            <a:spLocks noChangeArrowheads="1" noChangeShapeType="1" noTextEdit="1"/>
          </p:cNvSpPr>
          <p:nvPr/>
        </p:nvSpPr>
        <p:spPr bwMode="auto">
          <a:xfrm>
            <a:off x="1415649" y="260648"/>
            <a:ext cx="7098513" cy="357190"/>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00B0F0"/>
                </a:solidFill>
                <a:effectLst>
                  <a:outerShdw blurRad="76200" dist="50800" dir="5400000" algn="tl" rotWithShape="0">
                    <a:srgbClr val="000000">
                      <a:alpha val="65000"/>
                    </a:srgbClr>
                  </a:outerShdw>
                </a:effectLst>
                <a:latin typeface="Arial Black"/>
              </a:rPr>
              <a:t>III- DOWNSTREAM PETROLEUM SECTOR</a:t>
            </a:r>
          </a:p>
        </p:txBody>
      </p:sp>
      <p:sp>
        <p:nvSpPr>
          <p:cNvPr id="10" name="ZoneTexte 9"/>
          <p:cNvSpPr txBox="1"/>
          <p:nvPr/>
        </p:nvSpPr>
        <p:spPr>
          <a:xfrm>
            <a:off x="900113" y="1714500"/>
            <a:ext cx="8001000" cy="1800493"/>
          </a:xfrm>
          <a:prstGeom prst="rect">
            <a:avLst/>
          </a:prstGeom>
          <a:noFill/>
        </p:spPr>
        <p:txBody>
          <a:bodyPr>
            <a:spAutoFit/>
          </a:bodyPr>
          <a:lstStyle/>
          <a:p>
            <a:pPr marL="812800" indent="-457200" algn="just" eaLnBrk="1" fontAlgn="auto" hangingPunct="1">
              <a:spcBef>
                <a:spcPts val="0"/>
              </a:spcBef>
              <a:spcAft>
                <a:spcPts val="1800"/>
              </a:spcAft>
              <a:buFont typeface="Wingdings" pitchFamily="2" charset="2"/>
              <a:buChar char="ü"/>
              <a:defRPr/>
            </a:pPr>
            <a:r>
              <a:rPr lang="en-GB" sz="2400" b="1"/>
              <a:t>Importers and exporters of petroleum products :</a:t>
            </a:r>
          </a:p>
          <a:p>
            <a:pPr marL="1270000" lvl="1" indent="-457200" algn="just" eaLnBrk="1" fontAlgn="auto" hangingPunct="1">
              <a:spcBef>
                <a:spcPts val="0"/>
              </a:spcBef>
              <a:spcAft>
                <a:spcPts val="1800"/>
              </a:spcAft>
              <a:buFont typeface="Wingdings" panose="05000000000000000000" pitchFamily="2" charset="2"/>
              <a:buChar char="v"/>
              <a:defRPr/>
            </a:pPr>
            <a:r>
              <a:rPr lang="en-GB" sz="2400">
                <a:latin typeface="+mn-lt"/>
              </a:rPr>
              <a:t>SONARA, TOTAL, TRADEX, OLA ENERGY, BOCOM, GREEN OIL, PETROLEX, NEPTUNE, … </a:t>
            </a:r>
          </a:p>
        </p:txBody>
      </p:sp>
      <p:sp>
        <p:nvSpPr>
          <p:cNvPr id="11" name="WordArt 22"/>
          <p:cNvSpPr>
            <a:spLocks noChangeArrowheads="1" noChangeShapeType="1" noTextEdit="1"/>
          </p:cNvSpPr>
          <p:nvPr/>
        </p:nvSpPr>
        <p:spPr bwMode="auto">
          <a:xfrm>
            <a:off x="5940152" y="1142975"/>
            <a:ext cx="1080120" cy="285752"/>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chemeClr val="accent2">
                    <a:lumMod val="75000"/>
                  </a:schemeClr>
                </a:solidFill>
                <a:effectLst>
                  <a:outerShdw blurRad="76200" dist="50800" dir="5400000" algn="tl" rotWithShape="0">
                    <a:srgbClr val="000000">
                      <a:alpha val="65000"/>
                    </a:srgbClr>
                  </a:outerShdw>
                </a:effectLst>
                <a:latin typeface="Arial Black"/>
              </a:rPr>
              <a:t>(Continuation and end)</a:t>
            </a:r>
          </a:p>
        </p:txBody>
      </p:sp>
      <p:sp>
        <p:nvSpPr>
          <p:cNvPr id="28680" name="Rectangle 11"/>
          <p:cNvSpPr>
            <a:spLocks noChangeArrowheads="1"/>
          </p:cNvSpPr>
          <p:nvPr/>
        </p:nvSpPr>
        <p:spPr bwMode="auto">
          <a:xfrm>
            <a:off x="971600" y="3779168"/>
            <a:ext cx="6310312"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12800" indent="-457200">
              <a:defRPr>
                <a:solidFill>
                  <a:schemeClr val="tx1"/>
                </a:solidFill>
                <a:latin typeface="Arial" panose="020B0604020202020204" pitchFamily="34" charset="0"/>
              </a:defRPr>
            </a:lvl1pPr>
            <a:lvl2pPr marL="1270000" indent="-45720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Aft>
                <a:spcPts val="1800"/>
              </a:spcAft>
              <a:buFont typeface="Wingdings" panose="05000000000000000000" pitchFamily="2" charset="2"/>
              <a:buChar char="ü"/>
            </a:pPr>
            <a:r>
              <a:rPr lang="en-GB" sz="2400" b="1"/>
              <a:t>Through:</a:t>
            </a:r>
          </a:p>
          <a:p>
            <a:pPr lvl="1" algn="just" eaLnBrk="1" hangingPunct="1">
              <a:buFont typeface="Wingdings" panose="05000000000000000000" pitchFamily="2" charset="2"/>
              <a:buChar char="v"/>
            </a:pPr>
            <a:r>
              <a:rPr lang="en-GB"/>
              <a:t>MINCOMMERCE</a:t>
            </a:r>
          </a:p>
          <a:p>
            <a:pPr lvl="1" algn="just" eaLnBrk="1" hangingPunct="1">
              <a:buFont typeface="Wingdings" panose="05000000000000000000" pitchFamily="2" charset="2"/>
              <a:buChar char="v"/>
            </a:pPr>
            <a:r>
              <a:rPr lang="en-GB"/>
              <a:t>MINFI</a:t>
            </a:r>
          </a:p>
          <a:p>
            <a:pPr lvl="1" algn="just" eaLnBrk="1" hangingPunct="1">
              <a:buFont typeface="Wingdings" panose="05000000000000000000" pitchFamily="2" charset="2"/>
              <a:buChar char="v"/>
            </a:pPr>
            <a:r>
              <a:rPr lang="en-GB"/>
              <a:t>MINEE</a:t>
            </a:r>
          </a:p>
          <a:p>
            <a:pPr lvl="1" algn="just" eaLnBrk="1" hangingPunct="1">
              <a:buFont typeface="Wingdings" panose="05000000000000000000" pitchFamily="2" charset="2"/>
              <a:buChar char="v"/>
            </a:pPr>
            <a:r>
              <a:rPr lang="en-GB"/>
              <a:t>MINMIDT:</a:t>
            </a:r>
          </a:p>
          <a:p>
            <a:pPr lvl="1" algn="just" eaLnBrk="1" hangingPunct="1">
              <a:buFont typeface="Wingdings" panose="05000000000000000000" pitchFamily="2" charset="2"/>
              <a:buChar char="v"/>
            </a:pPr>
            <a:r>
              <a:rPr lang="en-GB" b="1"/>
              <a:t>HPSF</a:t>
            </a:r>
            <a:r>
              <a:rPr lang="en-GB"/>
              <a:t>:</a:t>
            </a:r>
          </a:p>
        </p:txBody>
      </p:sp>
      <p:sp>
        <p:nvSpPr>
          <p:cNvPr id="28681"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9E2AD50-2D21-41E7-9BDD-CD31F9390CB6}" type="datetime1">
              <a:rPr lang="fr-FR" altLang="fr-FR" smtClean="0">
                <a:solidFill>
                  <a:srgbClr val="FFFF00"/>
                </a:solidFill>
              </a:rPr>
              <a:pPr/>
              <a:t>01/09/2021</a:t>
            </a:fld>
            <a:endParaRPr lang="fr-FR" altLang="fr-FR" smtClean="0">
              <a:solidFill>
                <a:srgbClr val="FFFF00"/>
              </a:solidFill>
            </a:endParaRPr>
          </a:p>
        </p:txBody>
      </p:sp>
      <p:sp>
        <p:nvSpPr>
          <p:cNvPr id="28682"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7393307-94C1-47D7-8AEF-129C42D3F89F}" type="slidenum">
              <a:rPr lang="fr-FR" altLang="fr-FR" sz="1000" b="1" smtClean="0">
                <a:solidFill>
                  <a:srgbClr val="0000FF"/>
                </a:solidFill>
              </a:rPr>
              <a:pPr/>
              <a:t>32</a:t>
            </a:fld>
            <a:endParaRPr lang="fr-FR" altLang="fr-FR" sz="1000" b="1" smtClean="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6"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290">
                                          <p:stCondLst>
                                            <p:cond delay="0"/>
                                          </p:stCondLst>
                                        </p:cTn>
                                        <p:tgtEl>
                                          <p:spTgt spid="7"/>
                                        </p:tgtEl>
                                      </p:cBhvr>
                                    </p:animEffect>
                                    <p:anim calcmode="lin" valueType="num">
                                      <p:cBhvr>
                                        <p:cTn id="11" dur="911"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2" dur="332"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3" dur="332" tmFilter="0, 0; 0.125,0.2665; 0.25,0.4; 0.375,0.465; 0.5,0.5;  0.625,0.535; 0.75,0.6; 0.875,0.7335; 1,1">
                                          <p:stCondLst>
                                            <p:cond delay="332"/>
                                          </p:stCondLst>
                                        </p:cTn>
                                        <p:tgtEl>
                                          <p:spTgt spid="7"/>
                                        </p:tgtEl>
                                        <p:attrNameLst>
                                          <p:attrName>ppt_y</p:attrName>
                                        </p:attrNameLst>
                                      </p:cBhvr>
                                      <p:tavLst>
                                        <p:tav tm="0" fmla="#ppt_y-sin(pi*$)/9">
                                          <p:val>
                                            <p:fltVal val="0"/>
                                          </p:val>
                                        </p:tav>
                                        <p:tav tm="100000">
                                          <p:val>
                                            <p:fltVal val="1"/>
                                          </p:val>
                                        </p:tav>
                                      </p:tavLst>
                                    </p:anim>
                                    <p:anim calcmode="lin" valueType="num">
                                      <p:cBhvr>
                                        <p:cTn id="14" dur="166" tmFilter="0, 0; 0.125,0.2665; 0.25,0.4; 0.375,0.465; 0.5,0.5;  0.625,0.535; 0.75,0.6; 0.875,0.7335; 1,1">
                                          <p:stCondLst>
                                            <p:cond delay="662"/>
                                          </p:stCondLst>
                                        </p:cTn>
                                        <p:tgtEl>
                                          <p:spTgt spid="7"/>
                                        </p:tgtEl>
                                        <p:attrNameLst>
                                          <p:attrName>ppt_y</p:attrName>
                                        </p:attrNameLst>
                                      </p:cBhvr>
                                      <p:tavLst>
                                        <p:tav tm="0" fmla="#ppt_y-sin(pi*$)/27">
                                          <p:val>
                                            <p:fltVal val="0"/>
                                          </p:val>
                                        </p:tav>
                                        <p:tav tm="100000">
                                          <p:val>
                                            <p:fltVal val="1"/>
                                          </p:val>
                                        </p:tav>
                                      </p:tavLst>
                                    </p:anim>
                                    <p:anim calcmode="lin" valueType="num">
                                      <p:cBhvr>
                                        <p:cTn id="15" dur="82" tmFilter="0, 0; 0.125,0.2665; 0.25,0.4; 0.375,0.465; 0.5,0.5;  0.625,0.535; 0.75,0.6; 0.875,0.7335; 1,1">
                                          <p:stCondLst>
                                            <p:cond delay="828"/>
                                          </p:stCondLst>
                                        </p:cTn>
                                        <p:tgtEl>
                                          <p:spTgt spid="7"/>
                                        </p:tgtEl>
                                        <p:attrNameLst>
                                          <p:attrName>ppt_y</p:attrName>
                                        </p:attrNameLst>
                                      </p:cBhvr>
                                      <p:tavLst>
                                        <p:tav tm="0" fmla="#ppt_y-sin(pi*$)/81">
                                          <p:val>
                                            <p:fltVal val="0"/>
                                          </p:val>
                                        </p:tav>
                                        <p:tav tm="100000">
                                          <p:val>
                                            <p:fltVal val="1"/>
                                          </p:val>
                                        </p:tav>
                                      </p:tavLst>
                                    </p:anim>
                                    <p:animScale>
                                      <p:cBhvr>
                                        <p:cTn id="16" dur="13">
                                          <p:stCondLst>
                                            <p:cond delay="325"/>
                                          </p:stCondLst>
                                        </p:cTn>
                                        <p:tgtEl>
                                          <p:spTgt spid="7"/>
                                        </p:tgtEl>
                                      </p:cBhvr>
                                      <p:to x="100000" y="60000"/>
                                    </p:animScale>
                                    <p:animScale>
                                      <p:cBhvr>
                                        <p:cTn id="17" dur="83" decel="50000">
                                          <p:stCondLst>
                                            <p:cond delay="338"/>
                                          </p:stCondLst>
                                        </p:cTn>
                                        <p:tgtEl>
                                          <p:spTgt spid="7"/>
                                        </p:tgtEl>
                                      </p:cBhvr>
                                      <p:to x="100000" y="100000"/>
                                    </p:animScale>
                                    <p:animScale>
                                      <p:cBhvr>
                                        <p:cTn id="18" dur="13">
                                          <p:stCondLst>
                                            <p:cond delay="656"/>
                                          </p:stCondLst>
                                        </p:cTn>
                                        <p:tgtEl>
                                          <p:spTgt spid="7"/>
                                        </p:tgtEl>
                                      </p:cBhvr>
                                      <p:to x="100000" y="80000"/>
                                    </p:animScale>
                                    <p:animScale>
                                      <p:cBhvr>
                                        <p:cTn id="19" dur="83" decel="50000">
                                          <p:stCondLst>
                                            <p:cond delay="669"/>
                                          </p:stCondLst>
                                        </p:cTn>
                                        <p:tgtEl>
                                          <p:spTgt spid="7"/>
                                        </p:tgtEl>
                                      </p:cBhvr>
                                      <p:to x="100000" y="100000"/>
                                    </p:animScale>
                                    <p:animScale>
                                      <p:cBhvr>
                                        <p:cTn id="20" dur="13">
                                          <p:stCondLst>
                                            <p:cond delay="821"/>
                                          </p:stCondLst>
                                        </p:cTn>
                                        <p:tgtEl>
                                          <p:spTgt spid="7"/>
                                        </p:tgtEl>
                                      </p:cBhvr>
                                      <p:to x="100000" y="90000"/>
                                    </p:animScale>
                                    <p:animScale>
                                      <p:cBhvr>
                                        <p:cTn id="21" dur="83" decel="50000">
                                          <p:stCondLst>
                                            <p:cond delay="834"/>
                                          </p:stCondLst>
                                        </p:cTn>
                                        <p:tgtEl>
                                          <p:spTgt spid="7"/>
                                        </p:tgtEl>
                                      </p:cBhvr>
                                      <p:to x="100000" y="100000"/>
                                    </p:animScale>
                                    <p:animScale>
                                      <p:cBhvr>
                                        <p:cTn id="22" dur="13">
                                          <p:stCondLst>
                                            <p:cond delay="904"/>
                                          </p:stCondLst>
                                        </p:cTn>
                                        <p:tgtEl>
                                          <p:spTgt spid="7"/>
                                        </p:tgtEl>
                                      </p:cBhvr>
                                      <p:to x="100000" y="95000"/>
                                    </p:animScale>
                                    <p:animScale>
                                      <p:cBhvr>
                                        <p:cTn id="23" dur="83" decel="50000">
                                          <p:stCondLst>
                                            <p:cond delay="917"/>
                                          </p:stCondLst>
                                        </p:cTn>
                                        <p:tgtEl>
                                          <p:spTgt spid="7"/>
                                        </p:tgtEl>
                                      </p:cBhvr>
                                      <p:to x="100000" y="100000"/>
                                    </p:animScale>
                                  </p:childTnLst>
                                </p:cTn>
                              </p:par>
                            </p:childTnLst>
                          </p:cTn>
                        </p:par>
                        <p:par>
                          <p:cTn id="24" fill="hold" nodeType="afterGroup">
                            <p:stCondLst>
                              <p:cond delay="1000"/>
                            </p:stCondLst>
                            <p:childTnLst>
                              <p:par>
                                <p:cTn id="25" presetID="9"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par>
                          <p:cTn id="28" fill="hold" nodeType="afterGroup">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9698"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C8A83B4-4909-4310-9824-C9E9E199B3A3}" type="datetime1">
              <a:rPr lang="fr-FR" altLang="fr-FR" smtClean="0">
                <a:solidFill>
                  <a:srgbClr val="FFFF00"/>
                </a:solidFill>
              </a:rPr>
              <a:pPr/>
              <a:t>01/09/2021</a:t>
            </a:fld>
            <a:endParaRPr lang="fr-FR" altLang="fr-FR" smtClean="0">
              <a:solidFill>
                <a:srgbClr val="FFFF00"/>
              </a:solidFill>
            </a:endParaRPr>
          </a:p>
        </p:txBody>
      </p:sp>
      <p:sp>
        <p:nvSpPr>
          <p:cNvPr id="29700"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A8AA8A9-A85C-4A50-9E11-54044DEFF920}" type="slidenum">
              <a:rPr lang="fr-FR" altLang="fr-FR" sz="1000" b="1" smtClean="0">
                <a:solidFill>
                  <a:srgbClr val="0000FF"/>
                </a:solidFill>
              </a:rPr>
              <a:pPr/>
              <a:t>33</a:t>
            </a:fld>
            <a:endParaRPr lang="fr-FR" altLang="fr-FR" sz="1000" b="1" smtClean="0">
              <a:solidFill>
                <a:srgbClr val="0000FF"/>
              </a:solidFill>
            </a:endParaRPr>
          </a:p>
        </p:txBody>
      </p:sp>
      <p:cxnSp>
        <p:nvCxnSpPr>
          <p:cNvPr id="10" name="Connecteur droit 9"/>
          <p:cNvCxnSpPr/>
          <p:nvPr/>
        </p:nvCxnSpPr>
        <p:spPr>
          <a:xfrm>
            <a:off x="1285875" y="5213350"/>
            <a:ext cx="7358063" cy="1588"/>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12" name="WordArt 22"/>
          <p:cNvSpPr>
            <a:spLocks noChangeArrowheads="1" noChangeShapeType="1" noTextEdit="1"/>
          </p:cNvSpPr>
          <p:nvPr/>
        </p:nvSpPr>
        <p:spPr bwMode="auto">
          <a:xfrm>
            <a:off x="1285852" y="2500306"/>
            <a:ext cx="7098513" cy="2143140"/>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00B0F0"/>
                </a:solidFill>
                <a:effectLst>
                  <a:outerShdw blurRad="76200" dist="50800" dir="5400000" algn="tl" rotWithShape="0">
                    <a:srgbClr val="000000">
                      <a:alpha val="65000"/>
                    </a:srgbClr>
                  </a:outerShdw>
                </a:effectLst>
                <a:latin typeface="Arial Black"/>
              </a:rPr>
              <a:t>THE REFORM </a:t>
            </a:r>
          </a:p>
          <a:p>
            <a:pPr algn="ctr" eaLnBrk="1" fontAlgn="auto" hangingPunct="1">
              <a:spcBef>
                <a:spcPts val="0"/>
              </a:spcBef>
              <a:spcAft>
                <a:spcPts val="0"/>
              </a:spcAft>
              <a:defRPr/>
            </a:pPr>
            <a:r>
              <a:rPr lang="en-GB" sz="3600" b="1">
                <a:ln w="11430"/>
                <a:solidFill>
                  <a:srgbClr val="00B0F0"/>
                </a:solidFill>
                <a:effectLst>
                  <a:outerShdw blurRad="76200" dist="50800" dir="5400000" algn="tl" rotWithShape="0">
                    <a:srgbClr val="000000">
                      <a:alpha val="65000"/>
                    </a:srgbClr>
                  </a:outerShdw>
                </a:effectLst>
                <a:latin typeface="Arial Black"/>
              </a:rPr>
              <a:t>OF THE DOWNSTREAM PETROLEUM SECTOR</a:t>
            </a:r>
          </a:p>
        </p:txBody>
      </p:sp>
      <p:sp>
        <p:nvSpPr>
          <p:cNvPr id="13" name="WordArt 22"/>
          <p:cNvSpPr>
            <a:spLocks noChangeArrowheads="1" noChangeShapeType="1" noTextEdit="1"/>
          </p:cNvSpPr>
          <p:nvPr/>
        </p:nvSpPr>
        <p:spPr bwMode="auto">
          <a:xfrm>
            <a:off x="1259701" y="836712"/>
            <a:ext cx="7098513" cy="1143008"/>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u="sng">
                <a:ln w="11430">
                  <a:solidFill>
                    <a:srgbClr val="FFC000"/>
                  </a:solidFill>
                </a:ln>
                <a:solidFill>
                  <a:srgbClr val="D31D7C"/>
                </a:solidFill>
                <a:effectLst>
                  <a:outerShdw blurRad="76200" dist="50800" dir="5400000" algn="tl" rotWithShape="0">
                    <a:srgbClr val="000000">
                      <a:alpha val="65000"/>
                    </a:srgbClr>
                  </a:outerShdw>
                </a:effectLst>
                <a:latin typeface="Arial Black"/>
              </a:rPr>
              <a:t>SECTION IV</a:t>
            </a:r>
            <a:r>
              <a:rPr lang="en-GB" sz="3600" b="1">
                <a:ln w="11430">
                  <a:solidFill>
                    <a:srgbClr val="FFC000"/>
                  </a:solidFill>
                </a:ln>
                <a:solidFill>
                  <a:srgbClr val="D31D7C"/>
                </a:solidFill>
                <a:effectLst>
                  <a:outerShdw blurRad="76200" dist="50800" dir="5400000" algn="tl" rotWithShape="0">
                    <a:srgbClr val="000000">
                      <a:alpha val="65000"/>
                    </a:srgbClr>
                  </a:outerShdw>
                </a:effectLst>
                <a:latin typeface="Arial Black"/>
              </a:rPr>
              <a:t>: </a:t>
            </a:r>
          </a:p>
        </p:txBody>
      </p:sp>
      <p:cxnSp>
        <p:nvCxnSpPr>
          <p:cNvPr id="14" name="Connecteur droit 13"/>
          <p:cNvCxnSpPr/>
          <p:nvPr/>
        </p:nvCxnSpPr>
        <p:spPr>
          <a:xfrm>
            <a:off x="1214438" y="714375"/>
            <a:ext cx="7358062" cy="1588"/>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par>
                          <p:cTn id="8" fill="hold" nodeType="afterGroup">
                            <p:stCondLst>
                              <p:cond delay="1000"/>
                            </p:stCondLst>
                            <p:childTnLst>
                              <p:par>
                                <p:cTn id="9" presetID="9"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dissolve">
                                      <p:cBhvr>
                                        <p:cTn id="11" dur="500"/>
                                        <p:tgtEl>
                                          <p:spTgt spid="12"/>
                                        </p:tgtEl>
                                      </p:cBhvr>
                                    </p:animEffect>
                                  </p:childTnLst>
                                </p:cTn>
                              </p:par>
                            </p:childTnLst>
                          </p:cTn>
                        </p:par>
                        <p:par>
                          <p:cTn id="12" fill="hold" nodeType="afterGroup">
                            <p:stCondLst>
                              <p:cond delay="1500"/>
                            </p:stCondLst>
                            <p:childTnLst>
                              <p:par>
                                <p:cTn id="13" presetID="9" presetClass="entr" presetSubtype="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dissolve">
                                      <p:cBhvr>
                                        <p:cTn id="15" dur="500"/>
                                        <p:tgtEl>
                                          <p:spTgt spid="13"/>
                                        </p:tgtEl>
                                      </p:cBhvr>
                                    </p:animEffect>
                                  </p:childTnLst>
                                </p:cTn>
                              </p:par>
                            </p:childTnLst>
                          </p:cTn>
                        </p:par>
                        <p:par>
                          <p:cTn id="16" fill="hold" nodeType="afterGroup">
                            <p:stCondLst>
                              <p:cond delay="2000"/>
                            </p:stCondLst>
                            <p:childTnLst>
                              <p:par>
                                <p:cTn id="17" presetID="22" presetClass="entr" presetSubtype="8"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0722"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WordArt 22"/>
          <p:cNvSpPr>
            <a:spLocks noChangeArrowheads="1" noChangeShapeType="1" noTextEdit="1"/>
          </p:cNvSpPr>
          <p:nvPr/>
        </p:nvSpPr>
        <p:spPr bwMode="auto">
          <a:xfrm>
            <a:off x="1259633" y="1095076"/>
            <a:ext cx="5184575" cy="270476"/>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C00000"/>
                </a:solidFill>
                <a:effectLst>
                  <a:outerShdw blurRad="76200" dist="50800" dir="5400000" algn="tl" rotWithShape="0">
                    <a:srgbClr val="000000">
                      <a:alpha val="65000"/>
                    </a:srgbClr>
                  </a:outerShdw>
                </a:effectLst>
                <a:latin typeface="Arial Black"/>
              </a:rPr>
              <a:t>A- Pre-reform context</a:t>
            </a:r>
          </a:p>
        </p:txBody>
      </p:sp>
      <p:cxnSp>
        <p:nvCxnSpPr>
          <p:cNvPr id="8" name="Connecteur droit 7"/>
          <p:cNvCxnSpPr/>
          <p:nvPr/>
        </p:nvCxnSpPr>
        <p:spPr>
          <a:xfrm>
            <a:off x="1285875" y="855663"/>
            <a:ext cx="7358063" cy="1587"/>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9" name="WordArt 22"/>
          <p:cNvSpPr>
            <a:spLocks noChangeArrowheads="1" noChangeShapeType="1" noTextEdit="1"/>
          </p:cNvSpPr>
          <p:nvPr/>
        </p:nvSpPr>
        <p:spPr bwMode="auto">
          <a:xfrm>
            <a:off x="1415649" y="260648"/>
            <a:ext cx="7098513" cy="357190"/>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00B050"/>
                </a:solidFill>
                <a:effectLst>
                  <a:outerShdw blurRad="76200" dist="50800" dir="5400000" algn="tl" rotWithShape="0">
                    <a:srgbClr val="000000">
                      <a:alpha val="65000"/>
                    </a:srgbClr>
                  </a:outerShdw>
                </a:effectLst>
                <a:latin typeface="Arial Black"/>
              </a:rPr>
              <a:t>REGULATION OF THE DOWNSTREAM PETROLEUM SECTOR</a:t>
            </a:r>
          </a:p>
        </p:txBody>
      </p:sp>
      <p:sp>
        <p:nvSpPr>
          <p:cNvPr id="10" name="ZoneTexte 9"/>
          <p:cNvSpPr txBox="1"/>
          <p:nvPr/>
        </p:nvSpPr>
        <p:spPr>
          <a:xfrm>
            <a:off x="1133475" y="1604963"/>
            <a:ext cx="7715250" cy="4094162"/>
          </a:xfrm>
          <a:prstGeom prst="rect">
            <a:avLst/>
          </a:prstGeom>
          <a:noFill/>
        </p:spPr>
        <p:txBody>
          <a:bodyPr>
            <a:spAutoFit/>
          </a:bodyPr>
          <a:lstStyle/>
          <a:p>
            <a:pPr marL="342900" indent="-342900" algn="just">
              <a:buFont typeface="Wingdings" panose="05000000000000000000" pitchFamily="2" charset="2"/>
              <a:buChar char="q"/>
              <a:defRPr/>
            </a:pPr>
            <a:r>
              <a:rPr lang="en-GB" sz="2000"/>
              <a:t>Refining was governed by a single establishment agreement, and storage, governed by a memorandum of understanding between the private sector and the Government;</a:t>
            </a:r>
          </a:p>
          <a:p>
            <a:pPr marL="342900" indent="-342900" algn="just">
              <a:buFont typeface="Wingdings" panose="05000000000000000000" pitchFamily="2" charset="2"/>
              <a:buChar char="q"/>
              <a:defRPr/>
            </a:pPr>
            <a:r>
              <a:rPr lang="en-GB" sz="2000"/>
              <a:t>The petroleum product import regime operated under a system of prior authorisation;</a:t>
            </a:r>
          </a:p>
          <a:p>
            <a:pPr marL="342900" indent="-342900" algn="just">
              <a:buFont typeface="Wingdings" panose="05000000000000000000" pitchFamily="2" charset="2"/>
              <a:buChar char="q"/>
              <a:defRPr/>
            </a:pPr>
            <a:r>
              <a:rPr lang="en-GB" sz="2000"/>
              <a:t>The petroleum product price regime was subject to a procedure for certification and administrative determination of profit margins;</a:t>
            </a:r>
          </a:p>
          <a:p>
            <a:pPr marL="342900" indent="-342900" algn="just">
              <a:buFont typeface="Wingdings" panose="05000000000000000000" pitchFamily="2" charset="2"/>
              <a:buChar char="q"/>
              <a:defRPr/>
            </a:pPr>
            <a:r>
              <a:rPr lang="en-GB" sz="2000"/>
              <a:t>To become a distributor of petroleum products, a prior authorisation was required for the operation and installation of distribution points ( filling stations and consumer points);</a:t>
            </a:r>
          </a:p>
          <a:p>
            <a:pPr marL="342900" indent="-342900" algn="just">
              <a:buFont typeface="Wingdings" panose="05000000000000000000" pitchFamily="2" charset="2"/>
              <a:buChar char="q"/>
              <a:defRPr/>
            </a:pPr>
            <a:r>
              <a:rPr lang="en-GB" sz="2000"/>
              <a:t>Transport rates were set by the Administration;</a:t>
            </a:r>
          </a:p>
        </p:txBody>
      </p:sp>
      <p:sp>
        <p:nvSpPr>
          <p:cNvPr id="30727"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FC7D2C7-156D-4749-819B-90008244C030}" type="datetime1">
              <a:rPr lang="fr-FR" altLang="fr-FR" smtClean="0">
                <a:solidFill>
                  <a:srgbClr val="FFFF00"/>
                </a:solidFill>
              </a:rPr>
              <a:pPr/>
              <a:t>01/09/2021</a:t>
            </a:fld>
            <a:endParaRPr lang="fr-FR" altLang="fr-FR" smtClean="0">
              <a:solidFill>
                <a:srgbClr val="FFFF00"/>
              </a:solidFill>
            </a:endParaRPr>
          </a:p>
        </p:txBody>
      </p:sp>
      <p:sp>
        <p:nvSpPr>
          <p:cNvPr id="30728"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E1BAD6B-C103-4B65-A36A-508200FF222C}" type="slidenum">
              <a:rPr lang="fr-FR" altLang="fr-FR" sz="1000" b="1" smtClean="0">
                <a:solidFill>
                  <a:srgbClr val="0000FF"/>
                </a:solidFill>
              </a:rPr>
              <a:pPr/>
              <a:t>34</a:t>
            </a:fld>
            <a:endParaRPr lang="fr-FR" altLang="fr-FR" sz="1000" b="1" smtClean="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6"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290">
                                          <p:stCondLst>
                                            <p:cond delay="0"/>
                                          </p:stCondLst>
                                        </p:cTn>
                                        <p:tgtEl>
                                          <p:spTgt spid="7"/>
                                        </p:tgtEl>
                                      </p:cBhvr>
                                    </p:animEffect>
                                    <p:anim calcmode="lin" valueType="num">
                                      <p:cBhvr>
                                        <p:cTn id="11" dur="911"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2" dur="332"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3" dur="332" tmFilter="0, 0; 0.125,0.2665; 0.25,0.4; 0.375,0.465; 0.5,0.5;  0.625,0.535; 0.75,0.6; 0.875,0.7335; 1,1">
                                          <p:stCondLst>
                                            <p:cond delay="332"/>
                                          </p:stCondLst>
                                        </p:cTn>
                                        <p:tgtEl>
                                          <p:spTgt spid="7"/>
                                        </p:tgtEl>
                                        <p:attrNameLst>
                                          <p:attrName>ppt_y</p:attrName>
                                        </p:attrNameLst>
                                      </p:cBhvr>
                                      <p:tavLst>
                                        <p:tav tm="0" fmla="#ppt_y-sin(pi*$)/9">
                                          <p:val>
                                            <p:fltVal val="0"/>
                                          </p:val>
                                        </p:tav>
                                        <p:tav tm="100000">
                                          <p:val>
                                            <p:fltVal val="1"/>
                                          </p:val>
                                        </p:tav>
                                      </p:tavLst>
                                    </p:anim>
                                    <p:anim calcmode="lin" valueType="num">
                                      <p:cBhvr>
                                        <p:cTn id="14" dur="166" tmFilter="0, 0; 0.125,0.2665; 0.25,0.4; 0.375,0.465; 0.5,0.5;  0.625,0.535; 0.75,0.6; 0.875,0.7335; 1,1">
                                          <p:stCondLst>
                                            <p:cond delay="662"/>
                                          </p:stCondLst>
                                        </p:cTn>
                                        <p:tgtEl>
                                          <p:spTgt spid="7"/>
                                        </p:tgtEl>
                                        <p:attrNameLst>
                                          <p:attrName>ppt_y</p:attrName>
                                        </p:attrNameLst>
                                      </p:cBhvr>
                                      <p:tavLst>
                                        <p:tav tm="0" fmla="#ppt_y-sin(pi*$)/27">
                                          <p:val>
                                            <p:fltVal val="0"/>
                                          </p:val>
                                        </p:tav>
                                        <p:tav tm="100000">
                                          <p:val>
                                            <p:fltVal val="1"/>
                                          </p:val>
                                        </p:tav>
                                      </p:tavLst>
                                    </p:anim>
                                    <p:anim calcmode="lin" valueType="num">
                                      <p:cBhvr>
                                        <p:cTn id="15" dur="82" tmFilter="0, 0; 0.125,0.2665; 0.25,0.4; 0.375,0.465; 0.5,0.5;  0.625,0.535; 0.75,0.6; 0.875,0.7335; 1,1">
                                          <p:stCondLst>
                                            <p:cond delay="828"/>
                                          </p:stCondLst>
                                        </p:cTn>
                                        <p:tgtEl>
                                          <p:spTgt spid="7"/>
                                        </p:tgtEl>
                                        <p:attrNameLst>
                                          <p:attrName>ppt_y</p:attrName>
                                        </p:attrNameLst>
                                      </p:cBhvr>
                                      <p:tavLst>
                                        <p:tav tm="0" fmla="#ppt_y-sin(pi*$)/81">
                                          <p:val>
                                            <p:fltVal val="0"/>
                                          </p:val>
                                        </p:tav>
                                        <p:tav tm="100000">
                                          <p:val>
                                            <p:fltVal val="1"/>
                                          </p:val>
                                        </p:tav>
                                      </p:tavLst>
                                    </p:anim>
                                    <p:animScale>
                                      <p:cBhvr>
                                        <p:cTn id="16" dur="13">
                                          <p:stCondLst>
                                            <p:cond delay="325"/>
                                          </p:stCondLst>
                                        </p:cTn>
                                        <p:tgtEl>
                                          <p:spTgt spid="7"/>
                                        </p:tgtEl>
                                      </p:cBhvr>
                                      <p:to x="100000" y="60000"/>
                                    </p:animScale>
                                    <p:animScale>
                                      <p:cBhvr>
                                        <p:cTn id="17" dur="83" decel="50000">
                                          <p:stCondLst>
                                            <p:cond delay="338"/>
                                          </p:stCondLst>
                                        </p:cTn>
                                        <p:tgtEl>
                                          <p:spTgt spid="7"/>
                                        </p:tgtEl>
                                      </p:cBhvr>
                                      <p:to x="100000" y="100000"/>
                                    </p:animScale>
                                    <p:animScale>
                                      <p:cBhvr>
                                        <p:cTn id="18" dur="13">
                                          <p:stCondLst>
                                            <p:cond delay="656"/>
                                          </p:stCondLst>
                                        </p:cTn>
                                        <p:tgtEl>
                                          <p:spTgt spid="7"/>
                                        </p:tgtEl>
                                      </p:cBhvr>
                                      <p:to x="100000" y="80000"/>
                                    </p:animScale>
                                    <p:animScale>
                                      <p:cBhvr>
                                        <p:cTn id="19" dur="83" decel="50000">
                                          <p:stCondLst>
                                            <p:cond delay="669"/>
                                          </p:stCondLst>
                                        </p:cTn>
                                        <p:tgtEl>
                                          <p:spTgt spid="7"/>
                                        </p:tgtEl>
                                      </p:cBhvr>
                                      <p:to x="100000" y="100000"/>
                                    </p:animScale>
                                    <p:animScale>
                                      <p:cBhvr>
                                        <p:cTn id="20" dur="13">
                                          <p:stCondLst>
                                            <p:cond delay="821"/>
                                          </p:stCondLst>
                                        </p:cTn>
                                        <p:tgtEl>
                                          <p:spTgt spid="7"/>
                                        </p:tgtEl>
                                      </p:cBhvr>
                                      <p:to x="100000" y="90000"/>
                                    </p:animScale>
                                    <p:animScale>
                                      <p:cBhvr>
                                        <p:cTn id="21" dur="83" decel="50000">
                                          <p:stCondLst>
                                            <p:cond delay="834"/>
                                          </p:stCondLst>
                                        </p:cTn>
                                        <p:tgtEl>
                                          <p:spTgt spid="7"/>
                                        </p:tgtEl>
                                      </p:cBhvr>
                                      <p:to x="100000" y="100000"/>
                                    </p:animScale>
                                    <p:animScale>
                                      <p:cBhvr>
                                        <p:cTn id="22" dur="13">
                                          <p:stCondLst>
                                            <p:cond delay="904"/>
                                          </p:stCondLst>
                                        </p:cTn>
                                        <p:tgtEl>
                                          <p:spTgt spid="7"/>
                                        </p:tgtEl>
                                      </p:cBhvr>
                                      <p:to x="100000" y="95000"/>
                                    </p:animScale>
                                    <p:animScale>
                                      <p:cBhvr>
                                        <p:cTn id="23" dur="83" decel="50000">
                                          <p:stCondLst>
                                            <p:cond delay="917"/>
                                          </p:stCondLst>
                                        </p:cTn>
                                        <p:tgtEl>
                                          <p:spTgt spid="7"/>
                                        </p:tgtEl>
                                      </p:cBhvr>
                                      <p:to x="100000" y="100000"/>
                                    </p:animScale>
                                  </p:childTnLst>
                                </p:cTn>
                              </p:par>
                            </p:childTnLst>
                          </p:cTn>
                        </p:par>
                        <p:par>
                          <p:cTn id="24" fill="hold" nodeType="afterGroup">
                            <p:stCondLst>
                              <p:cond delay="1000"/>
                            </p:stCondLst>
                            <p:childTnLst>
                              <p:par>
                                <p:cTn id="25" presetID="9"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par>
                          <p:cTn id="28" fill="hold" nodeType="afterGroup">
                            <p:stCondLst>
                              <p:cond delay="1500"/>
                            </p:stCondLst>
                            <p:childTnLst>
                              <p:par>
                                <p:cTn id="29" presetID="18" presetClass="entr" presetSubtype="6"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strips(downRight)">
                                      <p:cBhvr>
                                        <p:cTn id="3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1746"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WordArt 22"/>
          <p:cNvSpPr>
            <a:spLocks noChangeArrowheads="1" noChangeShapeType="1" noTextEdit="1"/>
          </p:cNvSpPr>
          <p:nvPr/>
        </p:nvSpPr>
        <p:spPr bwMode="auto">
          <a:xfrm>
            <a:off x="755577" y="1095075"/>
            <a:ext cx="8093148" cy="333661"/>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C00000"/>
                </a:solidFill>
                <a:effectLst>
                  <a:outerShdw blurRad="76200" dist="50800" dir="5400000" algn="tl" rotWithShape="0">
                    <a:srgbClr val="000000">
                      <a:alpha val="65000"/>
                    </a:srgbClr>
                  </a:outerShdw>
                </a:effectLst>
                <a:latin typeface="Arial Black"/>
              </a:rPr>
              <a:t>B- OBJECTIVES OF THE REFORM OF THE DOWNSTREAM PETROLEUM SECTOR</a:t>
            </a:r>
          </a:p>
        </p:txBody>
      </p:sp>
      <p:cxnSp>
        <p:nvCxnSpPr>
          <p:cNvPr id="8" name="Connecteur droit 7"/>
          <p:cNvCxnSpPr/>
          <p:nvPr/>
        </p:nvCxnSpPr>
        <p:spPr>
          <a:xfrm>
            <a:off x="1285875" y="855663"/>
            <a:ext cx="7358063" cy="1587"/>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9" name="WordArt 22"/>
          <p:cNvSpPr>
            <a:spLocks noChangeArrowheads="1" noChangeShapeType="1" noTextEdit="1"/>
          </p:cNvSpPr>
          <p:nvPr/>
        </p:nvSpPr>
        <p:spPr bwMode="auto">
          <a:xfrm>
            <a:off x="1415649" y="260648"/>
            <a:ext cx="7098513" cy="357190"/>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00B050"/>
                </a:solidFill>
                <a:effectLst>
                  <a:outerShdw blurRad="76200" dist="50800" dir="5400000" algn="tl" rotWithShape="0">
                    <a:srgbClr val="000000">
                      <a:alpha val="65000"/>
                    </a:srgbClr>
                  </a:outerShdw>
                </a:effectLst>
                <a:latin typeface="Arial Black"/>
              </a:rPr>
              <a:t>REGULATION OF THE DOWNSTREAM PETROLEUM SECTOR</a:t>
            </a:r>
          </a:p>
        </p:txBody>
      </p:sp>
      <p:sp>
        <p:nvSpPr>
          <p:cNvPr id="31750"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539183C-CF61-453C-9619-E5A0BC8AF85E}" type="datetime1">
              <a:rPr lang="fr-FR" altLang="fr-FR" smtClean="0">
                <a:solidFill>
                  <a:srgbClr val="FFFF00"/>
                </a:solidFill>
              </a:rPr>
              <a:pPr/>
              <a:t>01/09/2021</a:t>
            </a:fld>
            <a:endParaRPr lang="fr-FR" altLang="fr-FR" smtClean="0">
              <a:solidFill>
                <a:srgbClr val="FFFF00"/>
              </a:solidFill>
            </a:endParaRPr>
          </a:p>
        </p:txBody>
      </p:sp>
      <p:sp>
        <p:nvSpPr>
          <p:cNvPr id="31751"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22FEC20-E467-4E87-A0AB-A8713D5C01C0}" type="slidenum">
              <a:rPr lang="fr-FR" altLang="fr-FR" sz="1000" b="1" smtClean="0">
                <a:solidFill>
                  <a:srgbClr val="0000FF"/>
                </a:solidFill>
              </a:rPr>
              <a:pPr/>
              <a:t>35</a:t>
            </a:fld>
            <a:endParaRPr lang="fr-FR" altLang="fr-FR" sz="1000" b="1" smtClean="0">
              <a:solidFill>
                <a:srgbClr val="0000FF"/>
              </a:solidFill>
            </a:endParaRPr>
          </a:p>
        </p:txBody>
      </p:sp>
      <p:sp>
        <p:nvSpPr>
          <p:cNvPr id="11" name="ZoneTexte 10"/>
          <p:cNvSpPr txBox="1">
            <a:spLocks noChangeArrowheads="1"/>
          </p:cNvSpPr>
          <p:nvPr/>
        </p:nvSpPr>
        <p:spPr bwMode="auto">
          <a:xfrm>
            <a:off x="785813" y="1816100"/>
            <a:ext cx="8161337"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GB" dirty="0"/>
              <a:t>In response to this situation, the Government of Cameroon, in collaboration with the Bretton Woods institutions (the IMF and World Bank), put in place an economic and financial plan to restore the major macroeconomic balances, both in the State budget and the national economy as a whole.</a:t>
            </a:r>
          </a:p>
          <a:p>
            <a:pPr algn="just"/>
            <a:r>
              <a:rPr lang="en-GB" dirty="0"/>
              <a:t>Within this framework, a series of reforms were undertaken on the entire oil sector in Cameroon since 1995,so as </a:t>
            </a:r>
            <a:r>
              <a:rPr lang="en-GB" dirty="0" smtClean="0"/>
              <a:t>to;</a:t>
            </a:r>
            <a:endParaRPr lang="en-GB" dirty="0"/>
          </a:p>
        </p:txBody>
      </p:sp>
      <p:sp>
        <p:nvSpPr>
          <p:cNvPr id="12" name="ZoneTexte 11"/>
          <p:cNvSpPr txBox="1">
            <a:spLocks noChangeArrowheads="1"/>
          </p:cNvSpPr>
          <p:nvPr/>
        </p:nvSpPr>
        <p:spPr bwMode="auto">
          <a:xfrm>
            <a:off x="1514475" y="3948113"/>
            <a:ext cx="736441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buFont typeface="Wingdings" panose="05000000000000000000" pitchFamily="2" charset="2"/>
              <a:buChar char="q"/>
            </a:pPr>
            <a:r>
              <a:rPr lang="en-GB" sz="1600" dirty="0"/>
              <a:t>improve the cost of access to the consumption of petroleum products;</a:t>
            </a:r>
          </a:p>
          <a:p>
            <a:pPr algn="just">
              <a:buFont typeface="Wingdings" panose="05000000000000000000" pitchFamily="2" charset="2"/>
              <a:buChar char="q"/>
            </a:pPr>
            <a:r>
              <a:rPr lang="en-GB" sz="1600" dirty="0"/>
              <a:t>restore competitiveness in the refining and distribution of finished products;</a:t>
            </a:r>
          </a:p>
          <a:p>
            <a:pPr algn="just">
              <a:buFont typeface="Wingdings" panose="05000000000000000000" pitchFamily="2" charset="2"/>
              <a:buChar char="q"/>
            </a:pPr>
            <a:r>
              <a:rPr lang="en-GB" sz="1600" dirty="0"/>
              <a:t>improve transparency in the management of resources generated by the entire oil sector, both at the level of the Public Treasury and private companies;</a:t>
            </a:r>
          </a:p>
          <a:p>
            <a:pPr algn="just">
              <a:buFont typeface="Wingdings" panose="05000000000000000000" pitchFamily="2" charset="2"/>
              <a:buChar char="q"/>
            </a:pPr>
            <a:r>
              <a:rPr lang="en-GB" sz="1600" dirty="0"/>
              <a:t>increase the contribution of the oil sector to the Public Treasury;</a:t>
            </a:r>
          </a:p>
          <a:p>
            <a:pPr algn="just">
              <a:buFont typeface="Wingdings" panose="05000000000000000000" pitchFamily="2" charset="2"/>
              <a:buChar char="q"/>
            </a:pPr>
            <a:r>
              <a:rPr lang="en-GB" sz="1600" dirty="0"/>
              <a:t>provide access to the downstream oil sector for new investors, particularly local companies.</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6"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290">
                                          <p:stCondLst>
                                            <p:cond delay="0"/>
                                          </p:stCondLst>
                                        </p:cTn>
                                        <p:tgtEl>
                                          <p:spTgt spid="7"/>
                                        </p:tgtEl>
                                      </p:cBhvr>
                                    </p:animEffect>
                                    <p:anim calcmode="lin" valueType="num">
                                      <p:cBhvr>
                                        <p:cTn id="11" dur="911"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2" dur="332"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3" dur="332" tmFilter="0, 0; 0.125,0.2665; 0.25,0.4; 0.375,0.465; 0.5,0.5;  0.625,0.535; 0.75,0.6; 0.875,0.7335; 1,1">
                                          <p:stCondLst>
                                            <p:cond delay="332"/>
                                          </p:stCondLst>
                                        </p:cTn>
                                        <p:tgtEl>
                                          <p:spTgt spid="7"/>
                                        </p:tgtEl>
                                        <p:attrNameLst>
                                          <p:attrName>ppt_y</p:attrName>
                                        </p:attrNameLst>
                                      </p:cBhvr>
                                      <p:tavLst>
                                        <p:tav tm="0" fmla="#ppt_y-sin(pi*$)/9">
                                          <p:val>
                                            <p:fltVal val="0"/>
                                          </p:val>
                                        </p:tav>
                                        <p:tav tm="100000">
                                          <p:val>
                                            <p:fltVal val="1"/>
                                          </p:val>
                                        </p:tav>
                                      </p:tavLst>
                                    </p:anim>
                                    <p:anim calcmode="lin" valueType="num">
                                      <p:cBhvr>
                                        <p:cTn id="14" dur="166" tmFilter="0, 0; 0.125,0.2665; 0.25,0.4; 0.375,0.465; 0.5,0.5;  0.625,0.535; 0.75,0.6; 0.875,0.7335; 1,1">
                                          <p:stCondLst>
                                            <p:cond delay="662"/>
                                          </p:stCondLst>
                                        </p:cTn>
                                        <p:tgtEl>
                                          <p:spTgt spid="7"/>
                                        </p:tgtEl>
                                        <p:attrNameLst>
                                          <p:attrName>ppt_y</p:attrName>
                                        </p:attrNameLst>
                                      </p:cBhvr>
                                      <p:tavLst>
                                        <p:tav tm="0" fmla="#ppt_y-sin(pi*$)/27">
                                          <p:val>
                                            <p:fltVal val="0"/>
                                          </p:val>
                                        </p:tav>
                                        <p:tav tm="100000">
                                          <p:val>
                                            <p:fltVal val="1"/>
                                          </p:val>
                                        </p:tav>
                                      </p:tavLst>
                                    </p:anim>
                                    <p:anim calcmode="lin" valueType="num">
                                      <p:cBhvr>
                                        <p:cTn id="15" dur="82" tmFilter="0, 0; 0.125,0.2665; 0.25,0.4; 0.375,0.465; 0.5,0.5;  0.625,0.535; 0.75,0.6; 0.875,0.7335; 1,1">
                                          <p:stCondLst>
                                            <p:cond delay="828"/>
                                          </p:stCondLst>
                                        </p:cTn>
                                        <p:tgtEl>
                                          <p:spTgt spid="7"/>
                                        </p:tgtEl>
                                        <p:attrNameLst>
                                          <p:attrName>ppt_y</p:attrName>
                                        </p:attrNameLst>
                                      </p:cBhvr>
                                      <p:tavLst>
                                        <p:tav tm="0" fmla="#ppt_y-sin(pi*$)/81">
                                          <p:val>
                                            <p:fltVal val="0"/>
                                          </p:val>
                                        </p:tav>
                                        <p:tav tm="100000">
                                          <p:val>
                                            <p:fltVal val="1"/>
                                          </p:val>
                                        </p:tav>
                                      </p:tavLst>
                                    </p:anim>
                                    <p:animScale>
                                      <p:cBhvr>
                                        <p:cTn id="16" dur="13">
                                          <p:stCondLst>
                                            <p:cond delay="325"/>
                                          </p:stCondLst>
                                        </p:cTn>
                                        <p:tgtEl>
                                          <p:spTgt spid="7"/>
                                        </p:tgtEl>
                                      </p:cBhvr>
                                      <p:to x="100000" y="60000"/>
                                    </p:animScale>
                                    <p:animScale>
                                      <p:cBhvr>
                                        <p:cTn id="17" dur="83" decel="50000">
                                          <p:stCondLst>
                                            <p:cond delay="338"/>
                                          </p:stCondLst>
                                        </p:cTn>
                                        <p:tgtEl>
                                          <p:spTgt spid="7"/>
                                        </p:tgtEl>
                                      </p:cBhvr>
                                      <p:to x="100000" y="100000"/>
                                    </p:animScale>
                                    <p:animScale>
                                      <p:cBhvr>
                                        <p:cTn id="18" dur="13">
                                          <p:stCondLst>
                                            <p:cond delay="656"/>
                                          </p:stCondLst>
                                        </p:cTn>
                                        <p:tgtEl>
                                          <p:spTgt spid="7"/>
                                        </p:tgtEl>
                                      </p:cBhvr>
                                      <p:to x="100000" y="80000"/>
                                    </p:animScale>
                                    <p:animScale>
                                      <p:cBhvr>
                                        <p:cTn id="19" dur="83" decel="50000">
                                          <p:stCondLst>
                                            <p:cond delay="669"/>
                                          </p:stCondLst>
                                        </p:cTn>
                                        <p:tgtEl>
                                          <p:spTgt spid="7"/>
                                        </p:tgtEl>
                                      </p:cBhvr>
                                      <p:to x="100000" y="100000"/>
                                    </p:animScale>
                                    <p:animScale>
                                      <p:cBhvr>
                                        <p:cTn id="20" dur="13">
                                          <p:stCondLst>
                                            <p:cond delay="821"/>
                                          </p:stCondLst>
                                        </p:cTn>
                                        <p:tgtEl>
                                          <p:spTgt spid="7"/>
                                        </p:tgtEl>
                                      </p:cBhvr>
                                      <p:to x="100000" y="90000"/>
                                    </p:animScale>
                                    <p:animScale>
                                      <p:cBhvr>
                                        <p:cTn id="21" dur="83" decel="50000">
                                          <p:stCondLst>
                                            <p:cond delay="834"/>
                                          </p:stCondLst>
                                        </p:cTn>
                                        <p:tgtEl>
                                          <p:spTgt spid="7"/>
                                        </p:tgtEl>
                                      </p:cBhvr>
                                      <p:to x="100000" y="100000"/>
                                    </p:animScale>
                                    <p:animScale>
                                      <p:cBhvr>
                                        <p:cTn id="22" dur="13">
                                          <p:stCondLst>
                                            <p:cond delay="904"/>
                                          </p:stCondLst>
                                        </p:cTn>
                                        <p:tgtEl>
                                          <p:spTgt spid="7"/>
                                        </p:tgtEl>
                                      </p:cBhvr>
                                      <p:to x="100000" y="95000"/>
                                    </p:animScale>
                                    <p:animScale>
                                      <p:cBhvr>
                                        <p:cTn id="23" dur="83" decel="50000">
                                          <p:stCondLst>
                                            <p:cond delay="917"/>
                                          </p:stCondLst>
                                        </p:cTn>
                                        <p:tgtEl>
                                          <p:spTgt spid="7"/>
                                        </p:tgtEl>
                                      </p:cBhvr>
                                      <p:to x="100000" y="100000"/>
                                    </p:animScale>
                                  </p:childTnLst>
                                </p:cTn>
                              </p:par>
                            </p:childTnLst>
                          </p:cTn>
                        </p:par>
                        <p:par>
                          <p:cTn id="24" fill="hold" nodeType="afterGroup">
                            <p:stCondLst>
                              <p:cond delay="1000"/>
                            </p:stCondLst>
                            <p:childTnLst>
                              <p:par>
                                <p:cTn id="25" presetID="9"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par>
                          <p:cTn id="28" fill="hold" nodeType="afterGroup">
                            <p:stCondLst>
                              <p:cond delay="1500"/>
                            </p:stCondLst>
                            <p:childTnLst>
                              <p:par>
                                <p:cTn id="29" presetID="18" presetClass="entr" presetSubtype="6"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strips(downRight)">
                                      <p:cBhvr>
                                        <p:cTn id="31" dur="1000"/>
                                        <p:tgtEl>
                                          <p:spTgt spid="11"/>
                                        </p:tgtEl>
                                      </p:cBhvr>
                                    </p:animEffect>
                                  </p:childTnLst>
                                </p:cTn>
                              </p:par>
                            </p:childTnLst>
                          </p:cTn>
                        </p:par>
                        <p:par>
                          <p:cTn id="32" fill="hold" nodeType="afterGroup">
                            <p:stCondLst>
                              <p:cond delay="2500"/>
                            </p:stCondLst>
                            <p:childTnLst>
                              <p:par>
                                <p:cTn id="33" presetID="18" presetClass="entr" presetSubtype="6"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strips(downRight)">
                                      <p:cBhvr>
                                        <p:cTn id="35"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2770"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WordArt 22"/>
          <p:cNvSpPr>
            <a:spLocks noChangeArrowheads="1" noChangeShapeType="1" noTextEdit="1"/>
          </p:cNvSpPr>
          <p:nvPr/>
        </p:nvSpPr>
        <p:spPr bwMode="auto">
          <a:xfrm>
            <a:off x="755577" y="1095075"/>
            <a:ext cx="7758585" cy="333661"/>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C00000"/>
                </a:solidFill>
                <a:effectLst>
                  <a:outerShdw blurRad="76200" dist="50800" dir="5400000" algn="tl" rotWithShape="0">
                    <a:srgbClr val="000000">
                      <a:alpha val="65000"/>
                    </a:srgbClr>
                  </a:outerShdw>
                </a:effectLst>
                <a:latin typeface="Arial Black"/>
              </a:rPr>
              <a:t>C- IMPACTS OF THE REFORM ON THE DOWNSTREAM PETROLEUM SECTOR</a:t>
            </a:r>
          </a:p>
        </p:txBody>
      </p:sp>
      <p:cxnSp>
        <p:nvCxnSpPr>
          <p:cNvPr id="8" name="Connecteur droit 7"/>
          <p:cNvCxnSpPr/>
          <p:nvPr/>
        </p:nvCxnSpPr>
        <p:spPr>
          <a:xfrm>
            <a:off x="1285875" y="855663"/>
            <a:ext cx="7358063" cy="1587"/>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9" name="WordArt 22"/>
          <p:cNvSpPr>
            <a:spLocks noChangeArrowheads="1" noChangeShapeType="1" noTextEdit="1"/>
          </p:cNvSpPr>
          <p:nvPr/>
        </p:nvSpPr>
        <p:spPr bwMode="auto">
          <a:xfrm>
            <a:off x="1415649" y="260648"/>
            <a:ext cx="7098513" cy="357190"/>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00B050"/>
                </a:solidFill>
                <a:effectLst>
                  <a:outerShdw blurRad="76200" dist="50800" dir="5400000" algn="tl" rotWithShape="0">
                    <a:srgbClr val="000000">
                      <a:alpha val="65000"/>
                    </a:srgbClr>
                  </a:outerShdw>
                </a:effectLst>
                <a:latin typeface="Arial Black"/>
              </a:rPr>
              <a:t>REGULATION OF THE DOWNSTREAM PETROLEUM SECTOR</a:t>
            </a:r>
          </a:p>
        </p:txBody>
      </p:sp>
      <p:sp>
        <p:nvSpPr>
          <p:cNvPr id="32774"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4251043-50B5-495A-BC5D-568673D16CB6}" type="datetime1">
              <a:rPr lang="fr-FR" altLang="fr-FR" smtClean="0">
                <a:solidFill>
                  <a:srgbClr val="FFFF00"/>
                </a:solidFill>
              </a:rPr>
              <a:pPr/>
              <a:t>01/09/2021</a:t>
            </a:fld>
            <a:endParaRPr lang="fr-FR" altLang="fr-FR" smtClean="0">
              <a:solidFill>
                <a:srgbClr val="FFFF00"/>
              </a:solidFill>
            </a:endParaRPr>
          </a:p>
        </p:txBody>
      </p:sp>
      <p:sp>
        <p:nvSpPr>
          <p:cNvPr id="32775"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7C5D704-7789-46A4-B801-B688EAAE0F83}" type="slidenum">
              <a:rPr lang="fr-FR" altLang="fr-FR" sz="1000" b="1" smtClean="0">
                <a:solidFill>
                  <a:srgbClr val="0000FF"/>
                </a:solidFill>
              </a:rPr>
              <a:pPr/>
              <a:t>36</a:t>
            </a:fld>
            <a:endParaRPr lang="fr-FR" altLang="fr-FR" sz="1000" b="1" smtClean="0">
              <a:solidFill>
                <a:srgbClr val="0000FF"/>
              </a:solidFill>
            </a:endParaRPr>
          </a:p>
        </p:txBody>
      </p:sp>
      <p:sp>
        <p:nvSpPr>
          <p:cNvPr id="14" name="ZoneTexte 13"/>
          <p:cNvSpPr txBox="1">
            <a:spLocks noChangeArrowheads="1"/>
          </p:cNvSpPr>
          <p:nvPr/>
        </p:nvSpPr>
        <p:spPr bwMode="auto">
          <a:xfrm>
            <a:off x="1538288" y="2533650"/>
            <a:ext cx="74041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buFont typeface="Wingdings" panose="05000000000000000000" pitchFamily="2" charset="2"/>
              <a:buChar char="q"/>
            </a:pPr>
            <a:r>
              <a:rPr lang="en-GB"/>
              <a:t>The abolition of the monopoly of the SNH in the delivery of crude oil to SONARA and the elimination of the subsidy associated with this delivery (1 July, 1995);</a:t>
            </a:r>
          </a:p>
          <a:p>
            <a:pPr algn="just">
              <a:buFont typeface="Wingdings" panose="05000000000000000000" pitchFamily="2" charset="2"/>
              <a:buChar char="q"/>
            </a:pPr>
            <a:r>
              <a:rPr lang="en-GB"/>
              <a:t>The abolition of SONARA's monopoly on the supply of petroleum products to the local market through the gradual liberalisation of imports (1 July, 1998);</a:t>
            </a:r>
          </a:p>
          <a:p>
            <a:pPr algn="just">
              <a:buFont typeface="Wingdings" panose="05000000000000000000" pitchFamily="2" charset="2"/>
              <a:buChar char="q"/>
            </a:pPr>
            <a:r>
              <a:rPr lang="en-GB"/>
              <a:t>The end of the monopoly of the SCDP in the storage of petroleum products;</a:t>
            </a:r>
          </a:p>
          <a:p>
            <a:pPr algn="just">
              <a:buFont typeface="Wingdings" panose="05000000000000000000" pitchFamily="2" charset="2"/>
              <a:buChar char="q"/>
            </a:pPr>
            <a:r>
              <a:rPr lang="en-GB"/>
              <a:t>The liberalisation of distribution margins (1 July, 1999);</a:t>
            </a:r>
          </a:p>
          <a:p>
            <a:pPr algn="just">
              <a:buFont typeface="Wingdings" panose="05000000000000000000" pitchFamily="2" charset="2"/>
              <a:buChar char="q"/>
            </a:pPr>
            <a:r>
              <a:rPr lang="en-GB"/>
              <a:t>The liberalisation of access to activities in the downstream oil sector (13 November, 2000).</a:t>
            </a:r>
            <a:r>
              <a:rPr lang="en-GB" sz="1600" b="1"/>
              <a:t> </a:t>
            </a:r>
          </a:p>
        </p:txBody>
      </p:sp>
      <p:sp>
        <p:nvSpPr>
          <p:cNvPr id="32777" name="Rectangle 14"/>
          <p:cNvSpPr>
            <a:spLocks noChangeArrowheads="1"/>
          </p:cNvSpPr>
          <p:nvPr/>
        </p:nvSpPr>
        <p:spPr bwMode="auto">
          <a:xfrm>
            <a:off x="627063" y="1768475"/>
            <a:ext cx="84963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lnSpc>
                <a:spcPct val="150000"/>
              </a:lnSpc>
            </a:pPr>
            <a:r>
              <a:rPr lang="en-GB" b="1"/>
              <a:t>With regard to the activities of the downstream oil sector, these reforms led to :</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6"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290">
                                          <p:stCondLst>
                                            <p:cond delay="0"/>
                                          </p:stCondLst>
                                        </p:cTn>
                                        <p:tgtEl>
                                          <p:spTgt spid="7"/>
                                        </p:tgtEl>
                                      </p:cBhvr>
                                    </p:animEffect>
                                    <p:anim calcmode="lin" valueType="num">
                                      <p:cBhvr>
                                        <p:cTn id="11" dur="911"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2" dur="332"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3" dur="332" tmFilter="0, 0; 0.125,0.2665; 0.25,0.4; 0.375,0.465; 0.5,0.5;  0.625,0.535; 0.75,0.6; 0.875,0.7335; 1,1">
                                          <p:stCondLst>
                                            <p:cond delay="332"/>
                                          </p:stCondLst>
                                        </p:cTn>
                                        <p:tgtEl>
                                          <p:spTgt spid="7"/>
                                        </p:tgtEl>
                                        <p:attrNameLst>
                                          <p:attrName>ppt_y</p:attrName>
                                        </p:attrNameLst>
                                      </p:cBhvr>
                                      <p:tavLst>
                                        <p:tav tm="0" fmla="#ppt_y-sin(pi*$)/9">
                                          <p:val>
                                            <p:fltVal val="0"/>
                                          </p:val>
                                        </p:tav>
                                        <p:tav tm="100000">
                                          <p:val>
                                            <p:fltVal val="1"/>
                                          </p:val>
                                        </p:tav>
                                      </p:tavLst>
                                    </p:anim>
                                    <p:anim calcmode="lin" valueType="num">
                                      <p:cBhvr>
                                        <p:cTn id="14" dur="166" tmFilter="0, 0; 0.125,0.2665; 0.25,0.4; 0.375,0.465; 0.5,0.5;  0.625,0.535; 0.75,0.6; 0.875,0.7335; 1,1">
                                          <p:stCondLst>
                                            <p:cond delay="662"/>
                                          </p:stCondLst>
                                        </p:cTn>
                                        <p:tgtEl>
                                          <p:spTgt spid="7"/>
                                        </p:tgtEl>
                                        <p:attrNameLst>
                                          <p:attrName>ppt_y</p:attrName>
                                        </p:attrNameLst>
                                      </p:cBhvr>
                                      <p:tavLst>
                                        <p:tav tm="0" fmla="#ppt_y-sin(pi*$)/27">
                                          <p:val>
                                            <p:fltVal val="0"/>
                                          </p:val>
                                        </p:tav>
                                        <p:tav tm="100000">
                                          <p:val>
                                            <p:fltVal val="1"/>
                                          </p:val>
                                        </p:tav>
                                      </p:tavLst>
                                    </p:anim>
                                    <p:anim calcmode="lin" valueType="num">
                                      <p:cBhvr>
                                        <p:cTn id="15" dur="82" tmFilter="0, 0; 0.125,0.2665; 0.25,0.4; 0.375,0.465; 0.5,0.5;  0.625,0.535; 0.75,0.6; 0.875,0.7335; 1,1">
                                          <p:stCondLst>
                                            <p:cond delay="828"/>
                                          </p:stCondLst>
                                        </p:cTn>
                                        <p:tgtEl>
                                          <p:spTgt spid="7"/>
                                        </p:tgtEl>
                                        <p:attrNameLst>
                                          <p:attrName>ppt_y</p:attrName>
                                        </p:attrNameLst>
                                      </p:cBhvr>
                                      <p:tavLst>
                                        <p:tav tm="0" fmla="#ppt_y-sin(pi*$)/81">
                                          <p:val>
                                            <p:fltVal val="0"/>
                                          </p:val>
                                        </p:tav>
                                        <p:tav tm="100000">
                                          <p:val>
                                            <p:fltVal val="1"/>
                                          </p:val>
                                        </p:tav>
                                      </p:tavLst>
                                    </p:anim>
                                    <p:animScale>
                                      <p:cBhvr>
                                        <p:cTn id="16" dur="13">
                                          <p:stCondLst>
                                            <p:cond delay="325"/>
                                          </p:stCondLst>
                                        </p:cTn>
                                        <p:tgtEl>
                                          <p:spTgt spid="7"/>
                                        </p:tgtEl>
                                      </p:cBhvr>
                                      <p:to x="100000" y="60000"/>
                                    </p:animScale>
                                    <p:animScale>
                                      <p:cBhvr>
                                        <p:cTn id="17" dur="83" decel="50000">
                                          <p:stCondLst>
                                            <p:cond delay="338"/>
                                          </p:stCondLst>
                                        </p:cTn>
                                        <p:tgtEl>
                                          <p:spTgt spid="7"/>
                                        </p:tgtEl>
                                      </p:cBhvr>
                                      <p:to x="100000" y="100000"/>
                                    </p:animScale>
                                    <p:animScale>
                                      <p:cBhvr>
                                        <p:cTn id="18" dur="13">
                                          <p:stCondLst>
                                            <p:cond delay="656"/>
                                          </p:stCondLst>
                                        </p:cTn>
                                        <p:tgtEl>
                                          <p:spTgt spid="7"/>
                                        </p:tgtEl>
                                      </p:cBhvr>
                                      <p:to x="100000" y="80000"/>
                                    </p:animScale>
                                    <p:animScale>
                                      <p:cBhvr>
                                        <p:cTn id="19" dur="83" decel="50000">
                                          <p:stCondLst>
                                            <p:cond delay="669"/>
                                          </p:stCondLst>
                                        </p:cTn>
                                        <p:tgtEl>
                                          <p:spTgt spid="7"/>
                                        </p:tgtEl>
                                      </p:cBhvr>
                                      <p:to x="100000" y="100000"/>
                                    </p:animScale>
                                    <p:animScale>
                                      <p:cBhvr>
                                        <p:cTn id="20" dur="13">
                                          <p:stCondLst>
                                            <p:cond delay="821"/>
                                          </p:stCondLst>
                                        </p:cTn>
                                        <p:tgtEl>
                                          <p:spTgt spid="7"/>
                                        </p:tgtEl>
                                      </p:cBhvr>
                                      <p:to x="100000" y="90000"/>
                                    </p:animScale>
                                    <p:animScale>
                                      <p:cBhvr>
                                        <p:cTn id="21" dur="83" decel="50000">
                                          <p:stCondLst>
                                            <p:cond delay="834"/>
                                          </p:stCondLst>
                                        </p:cTn>
                                        <p:tgtEl>
                                          <p:spTgt spid="7"/>
                                        </p:tgtEl>
                                      </p:cBhvr>
                                      <p:to x="100000" y="100000"/>
                                    </p:animScale>
                                    <p:animScale>
                                      <p:cBhvr>
                                        <p:cTn id="22" dur="13">
                                          <p:stCondLst>
                                            <p:cond delay="904"/>
                                          </p:stCondLst>
                                        </p:cTn>
                                        <p:tgtEl>
                                          <p:spTgt spid="7"/>
                                        </p:tgtEl>
                                      </p:cBhvr>
                                      <p:to x="100000" y="95000"/>
                                    </p:animScale>
                                    <p:animScale>
                                      <p:cBhvr>
                                        <p:cTn id="23" dur="83" decel="50000">
                                          <p:stCondLst>
                                            <p:cond delay="917"/>
                                          </p:stCondLst>
                                        </p:cTn>
                                        <p:tgtEl>
                                          <p:spTgt spid="7"/>
                                        </p:tgtEl>
                                      </p:cBhvr>
                                      <p:to x="100000" y="100000"/>
                                    </p:animScale>
                                  </p:childTnLst>
                                </p:cTn>
                              </p:par>
                            </p:childTnLst>
                          </p:cTn>
                        </p:par>
                        <p:par>
                          <p:cTn id="24" fill="hold" nodeType="afterGroup">
                            <p:stCondLst>
                              <p:cond delay="1000"/>
                            </p:stCondLst>
                            <p:childTnLst>
                              <p:par>
                                <p:cTn id="25" presetID="9"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par>
                          <p:cTn id="28" fill="hold" nodeType="afterGroup">
                            <p:stCondLst>
                              <p:cond delay="1500"/>
                            </p:stCondLst>
                            <p:childTnLst>
                              <p:par>
                                <p:cTn id="29" presetID="18" presetClass="entr" presetSubtype="6"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strips(downRight)">
                                      <p:cBhvr>
                                        <p:cTn id="31"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5058"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9"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B8B9705-A807-4EAB-AC89-0ED6B7F76813}" type="datetime1">
              <a:rPr lang="fr-FR" altLang="fr-FR" smtClean="0">
                <a:solidFill>
                  <a:srgbClr val="FFFF00"/>
                </a:solidFill>
              </a:rPr>
              <a:pPr/>
              <a:t>01/09/2021</a:t>
            </a:fld>
            <a:endParaRPr lang="fr-FR" altLang="fr-FR" smtClean="0">
              <a:solidFill>
                <a:srgbClr val="FFFF00"/>
              </a:solidFill>
            </a:endParaRPr>
          </a:p>
        </p:txBody>
      </p:sp>
      <p:sp>
        <p:nvSpPr>
          <p:cNvPr id="45060" name="Espace réservé du numéro de diapositive 1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E4897A3-E55D-416C-8E60-A276457FB6B2}" type="slidenum">
              <a:rPr lang="fr-FR" altLang="fr-FR" sz="1000" b="1" smtClean="0">
                <a:solidFill>
                  <a:srgbClr val="0000FF"/>
                </a:solidFill>
              </a:rPr>
              <a:pPr/>
              <a:t>37</a:t>
            </a:fld>
            <a:endParaRPr lang="fr-FR" altLang="fr-FR" sz="1000" b="1" smtClean="0">
              <a:solidFill>
                <a:srgbClr val="0000FF"/>
              </a:solidFill>
            </a:endParaRPr>
          </a:p>
        </p:txBody>
      </p:sp>
      <p:cxnSp>
        <p:nvCxnSpPr>
          <p:cNvPr id="7" name="Connecteur droit 6"/>
          <p:cNvCxnSpPr/>
          <p:nvPr/>
        </p:nvCxnSpPr>
        <p:spPr>
          <a:xfrm>
            <a:off x="1285875" y="5659438"/>
            <a:ext cx="7358063" cy="1587"/>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10" name="WordArt 22"/>
          <p:cNvSpPr>
            <a:spLocks noChangeArrowheads="1" noChangeShapeType="1" noTextEdit="1"/>
          </p:cNvSpPr>
          <p:nvPr/>
        </p:nvSpPr>
        <p:spPr bwMode="auto">
          <a:xfrm>
            <a:off x="1000100" y="3015192"/>
            <a:ext cx="7715304" cy="2286016"/>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00B0F0"/>
                </a:solidFill>
                <a:effectLst>
                  <a:outerShdw blurRad="38100" dist="38100" dir="2700000" algn="tl">
                    <a:srgbClr val="000000">
                      <a:alpha val="43137"/>
                    </a:srgbClr>
                  </a:outerShdw>
                </a:effectLst>
                <a:latin typeface="Arial Black"/>
              </a:rPr>
              <a:t>SUPPLY MECHANISMS </a:t>
            </a:r>
          </a:p>
          <a:p>
            <a:pPr algn="ctr" eaLnBrk="1" fontAlgn="auto" hangingPunct="1">
              <a:spcBef>
                <a:spcPts val="0"/>
              </a:spcBef>
              <a:spcAft>
                <a:spcPts val="0"/>
              </a:spcAft>
              <a:defRPr/>
            </a:pPr>
            <a:r>
              <a:rPr lang="en-GB" sz="3600" b="1">
                <a:ln w="11430"/>
                <a:solidFill>
                  <a:srgbClr val="00B0F0"/>
                </a:solidFill>
                <a:effectLst>
                  <a:outerShdw blurRad="38100" dist="38100" dir="2700000" algn="tl">
                    <a:srgbClr val="000000">
                      <a:alpha val="43137"/>
                    </a:srgbClr>
                  </a:outerShdw>
                </a:effectLst>
                <a:latin typeface="Arial Black"/>
              </a:rPr>
              <a:t>OF THE DOMESTIC MARKET </a:t>
            </a:r>
          </a:p>
          <a:p>
            <a:pPr algn="ctr" eaLnBrk="1" fontAlgn="auto" hangingPunct="1">
              <a:spcBef>
                <a:spcPts val="0"/>
              </a:spcBef>
              <a:spcAft>
                <a:spcPts val="0"/>
              </a:spcAft>
              <a:defRPr/>
            </a:pPr>
            <a:r>
              <a:rPr lang="en-GB" sz="3600" b="1">
                <a:ln w="11430"/>
                <a:solidFill>
                  <a:srgbClr val="00B0F0"/>
                </a:solidFill>
                <a:effectLst>
                  <a:outerShdw blurRad="38100" dist="38100" dir="2700000" algn="tl">
                    <a:srgbClr val="000000">
                      <a:alpha val="43137"/>
                    </a:srgbClr>
                  </a:outerShdw>
                </a:effectLst>
                <a:latin typeface="Arial Black"/>
              </a:rPr>
              <a:t>WITH OIL AND GAS PRODUCTS</a:t>
            </a:r>
          </a:p>
        </p:txBody>
      </p:sp>
      <p:sp>
        <p:nvSpPr>
          <p:cNvPr id="11" name="WordArt 22"/>
          <p:cNvSpPr>
            <a:spLocks noChangeArrowheads="1" noChangeShapeType="1" noTextEdit="1"/>
          </p:cNvSpPr>
          <p:nvPr/>
        </p:nvSpPr>
        <p:spPr bwMode="auto">
          <a:xfrm>
            <a:off x="1259701" y="1285860"/>
            <a:ext cx="7098513" cy="1143008"/>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u="sng">
                <a:ln w="11430">
                  <a:solidFill>
                    <a:srgbClr val="FFC000"/>
                  </a:solidFill>
                </a:ln>
                <a:solidFill>
                  <a:srgbClr val="D31D7C"/>
                </a:solidFill>
                <a:effectLst>
                  <a:outerShdw blurRad="76200" dist="50800" dir="5400000" algn="tl" rotWithShape="0">
                    <a:srgbClr val="000000">
                      <a:alpha val="65000"/>
                    </a:srgbClr>
                  </a:outerShdw>
                </a:effectLst>
                <a:latin typeface="Arial Black"/>
              </a:rPr>
              <a:t>SECTION IV</a:t>
            </a:r>
            <a:r>
              <a:rPr lang="en-GB" sz="3600" b="1">
                <a:ln w="11430">
                  <a:solidFill>
                    <a:srgbClr val="FFC000"/>
                  </a:solidFill>
                </a:ln>
                <a:solidFill>
                  <a:srgbClr val="D31D7C"/>
                </a:solidFill>
                <a:effectLst>
                  <a:outerShdw blurRad="76200" dist="50800" dir="5400000" algn="tl" rotWithShape="0">
                    <a:srgbClr val="000000">
                      <a:alpha val="65000"/>
                    </a:srgbClr>
                  </a:outerShdw>
                </a:effectLst>
                <a:latin typeface="Arial Black"/>
              </a:rPr>
              <a:t>: </a:t>
            </a:r>
          </a:p>
        </p:txBody>
      </p:sp>
      <p:cxnSp>
        <p:nvCxnSpPr>
          <p:cNvPr id="12" name="Connecteur droit 11"/>
          <p:cNvCxnSpPr/>
          <p:nvPr/>
        </p:nvCxnSpPr>
        <p:spPr>
          <a:xfrm>
            <a:off x="1214438" y="714375"/>
            <a:ext cx="7358062" cy="1588"/>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par>
                          <p:cTn id="8" fill="hold" nodeType="afterGroup">
                            <p:stCondLst>
                              <p:cond delay="1000"/>
                            </p:stCondLst>
                            <p:childTnLst>
                              <p:par>
                                <p:cTn id="9" presetID="9"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par>
                          <p:cTn id="12" fill="hold" nodeType="afterGroup">
                            <p:stCondLst>
                              <p:cond delay="1500"/>
                            </p:stCondLst>
                            <p:childTnLst>
                              <p:par>
                                <p:cTn id="13" presetID="9"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dissolve">
                                      <p:cBhvr>
                                        <p:cTn id="15" dur="500"/>
                                        <p:tgtEl>
                                          <p:spTgt spid="11"/>
                                        </p:tgtEl>
                                      </p:cBhvr>
                                    </p:animEffect>
                                  </p:childTnLst>
                                </p:cTn>
                              </p:par>
                            </p:childTnLst>
                          </p:cTn>
                        </p:par>
                        <p:par>
                          <p:cTn id="16" fill="hold" nodeType="afterGroup">
                            <p:stCondLst>
                              <p:cond delay="2000"/>
                            </p:stCondLst>
                            <p:childTnLst>
                              <p:par>
                                <p:cTn id="17" presetID="22" presetClass="entr" presetSubtype="8"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6082"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Connecteur droit 7"/>
          <p:cNvCxnSpPr/>
          <p:nvPr/>
        </p:nvCxnSpPr>
        <p:spPr>
          <a:xfrm>
            <a:off x="1285875" y="1050925"/>
            <a:ext cx="7358063" cy="1588"/>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9" name="WordArt 22"/>
          <p:cNvSpPr>
            <a:spLocks noChangeArrowheads="1" noChangeShapeType="1" noTextEdit="1"/>
          </p:cNvSpPr>
          <p:nvPr/>
        </p:nvSpPr>
        <p:spPr bwMode="auto">
          <a:xfrm>
            <a:off x="1173189" y="191490"/>
            <a:ext cx="7470749" cy="717230"/>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7030A0"/>
                </a:solidFill>
                <a:effectLst>
                  <a:outerShdw blurRad="76200" dist="50800" dir="5400000" algn="tl" rotWithShape="0">
                    <a:srgbClr val="000000">
                      <a:alpha val="65000"/>
                    </a:srgbClr>
                  </a:outerShdw>
                </a:effectLst>
                <a:latin typeface="Arial Black"/>
              </a:rPr>
              <a:t>V- SUPPLY MECHANISMS OF THE DOMESTIC MARKET </a:t>
            </a:r>
          </a:p>
          <a:p>
            <a:pPr algn="ctr" eaLnBrk="1" fontAlgn="auto" hangingPunct="1">
              <a:spcBef>
                <a:spcPts val="0"/>
              </a:spcBef>
              <a:spcAft>
                <a:spcPts val="0"/>
              </a:spcAft>
              <a:defRPr/>
            </a:pPr>
            <a:r>
              <a:rPr lang="en-GB" sz="3600" b="1">
                <a:ln w="11430"/>
                <a:solidFill>
                  <a:srgbClr val="7030A0"/>
                </a:solidFill>
                <a:effectLst>
                  <a:outerShdw blurRad="76200" dist="50800" dir="5400000" algn="tl" rotWithShape="0">
                    <a:srgbClr val="000000">
                      <a:alpha val="65000"/>
                    </a:srgbClr>
                  </a:outerShdw>
                </a:effectLst>
                <a:latin typeface="Arial Black"/>
              </a:rPr>
              <a:t> WITH OIL AND GAS PRODUCTS</a:t>
            </a:r>
          </a:p>
        </p:txBody>
      </p:sp>
      <p:sp>
        <p:nvSpPr>
          <p:cNvPr id="10" name="ZoneTexte 9"/>
          <p:cNvSpPr txBox="1">
            <a:spLocks noChangeArrowheads="1"/>
          </p:cNvSpPr>
          <p:nvPr/>
        </p:nvSpPr>
        <p:spPr bwMode="auto">
          <a:xfrm>
            <a:off x="1657350" y="3933056"/>
            <a:ext cx="71453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lnSpc>
                <a:spcPct val="90000"/>
              </a:lnSpc>
              <a:spcBef>
                <a:spcPts val="750"/>
              </a:spcBef>
              <a:buFont typeface="Wingdings" panose="05000000000000000000" pitchFamily="2" charset="2"/>
              <a:buChar char="q"/>
            </a:pPr>
            <a:r>
              <a:rPr lang="en-GB" sz="2000">
                <a:solidFill>
                  <a:srgbClr val="00B050"/>
                </a:solidFill>
                <a:latin typeface="Calibri" panose="020F0502020204030204" pitchFamily="34" charset="0"/>
              </a:rPr>
              <a:t>Supplies are monitored by the Committee for the Monitoring of Supplies of the domestic market with petroleum products , chaired by MINEE.</a:t>
            </a:r>
          </a:p>
        </p:txBody>
      </p:sp>
      <p:sp>
        <p:nvSpPr>
          <p:cNvPr id="46086"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CF37082-DE86-4601-ABED-6C7D4CEEEE45}" type="datetime1">
              <a:rPr lang="fr-FR" altLang="fr-FR" smtClean="0">
                <a:solidFill>
                  <a:srgbClr val="FFFF00"/>
                </a:solidFill>
              </a:rPr>
              <a:pPr/>
              <a:t>01/09/2021</a:t>
            </a:fld>
            <a:endParaRPr lang="fr-FR" altLang="fr-FR" smtClean="0">
              <a:solidFill>
                <a:srgbClr val="FFFF00"/>
              </a:solidFill>
            </a:endParaRPr>
          </a:p>
        </p:txBody>
      </p:sp>
      <p:sp>
        <p:nvSpPr>
          <p:cNvPr id="46087"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C61BD9D-EACD-4826-9CC5-EC12D8817B18}" type="slidenum">
              <a:rPr lang="fr-FR" altLang="fr-FR" sz="1000" b="1" smtClean="0">
                <a:solidFill>
                  <a:srgbClr val="0000FF"/>
                </a:solidFill>
              </a:rPr>
              <a:pPr/>
              <a:t>38</a:t>
            </a:fld>
            <a:endParaRPr lang="fr-FR" altLang="fr-FR" sz="1000" b="1" smtClean="0">
              <a:solidFill>
                <a:srgbClr val="0000FF"/>
              </a:solidFill>
            </a:endParaRPr>
          </a:p>
        </p:txBody>
      </p:sp>
      <p:sp>
        <p:nvSpPr>
          <p:cNvPr id="13" name="ZoneTexte 12"/>
          <p:cNvSpPr txBox="1">
            <a:spLocks noChangeArrowheads="1"/>
          </p:cNvSpPr>
          <p:nvPr/>
        </p:nvSpPr>
        <p:spPr bwMode="auto">
          <a:xfrm>
            <a:off x="1627188" y="5085184"/>
            <a:ext cx="71755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lnSpc>
                <a:spcPct val="90000"/>
              </a:lnSpc>
              <a:spcBef>
                <a:spcPts val="750"/>
              </a:spcBef>
              <a:buFont typeface="Wingdings" panose="05000000000000000000" pitchFamily="2" charset="2"/>
              <a:buChar char="q"/>
            </a:pPr>
            <a:r>
              <a:rPr lang="en-GB" sz="2000">
                <a:solidFill>
                  <a:srgbClr val="00B050"/>
                </a:solidFill>
                <a:latin typeface="Calibri" panose="020F0502020204030204" pitchFamily="34" charset="0"/>
              </a:rPr>
              <a:t>The supply of domestic market with petroleum products must cover not only commercial stocks but also regulatory stocks including tool stocks (15 days) and emergency stocks (30 days).</a:t>
            </a:r>
          </a:p>
        </p:txBody>
      </p:sp>
      <p:sp>
        <p:nvSpPr>
          <p:cNvPr id="14" name="ZoneTexte 13"/>
          <p:cNvSpPr txBox="1">
            <a:spLocks noChangeArrowheads="1"/>
          </p:cNvSpPr>
          <p:nvPr/>
        </p:nvSpPr>
        <p:spPr bwMode="auto">
          <a:xfrm>
            <a:off x="1657350" y="1772816"/>
            <a:ext cx="7173913"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Aft>
                <a:spcPts val="1200"/>
              </a:spcAft>
              <a:buFont typeface="Wingdings" panose="05000000000000000000" pitchFamily="2" charset="2"/>
              <a:buChar char="q"/>
            </a:pPr>
            <a:r>
              <a:rPr lang="en-GB" sz="2000"/>
              <a:t>According to Article 2 of Order no. 024/PM/CAB of 13 February 2008 on the modalities of supplying the domestic market with petroleum products, amended and supplemented by Order no. 125/CAB/PM of 10 September 2012, </a:t>
            </a:r>
            <a:r>
              <a:rPr lang="en-GB" sz="2000" b="1"/>
              <a:t>supply is defined as the delivery of petroleum products to storage depots.</a:t>
            </a:r>
          </a:p>
        </p:txBody>
      </p:sp>
      <p:sp>
        <p:nvSpPr>
          <p:cNvPr id="15" name="WordArt 22"/>
          <p:cNvSpPr>
            <a:spLocks noChangeArrowheads="1" noChangeShapeType="1" noTextEdit="1"/>
          </p:cNvSpPr>
          <p:nvPr/>
        </p:nvSpPr>
        <p:spPr bwMode="auto">
          <a:xfrm>
            <a:off x="1357290" y="1295139"/>
            <a:ext cx="6383062" cy="333661"/>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C00000"/>
                </a:solidFill>
                <a:effectLst>
                  <a:outerShdw blurRad="76200" dist="50800" dir="5400000" algn="tl" rotWithShape="0">
                    <a:srgbClr val="000000">
                      <a:alpha val="65000"/>
                    </a:srgbClr>
                  </a:outerShdw>
                </a:effectLst>
                <a:latin typeface="Arial Black"/>
              </a:rPr>
              <a:t>A- GENERAL INFORMATION ON SUPPLY </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par>
                          <p:cTn id="8" fill="hold" nodeType="afterGroup">
                            <p:stCondLst>
                              <p:cond delay="1000"/>
                            </p:stCondLst>
                            <p:childTnLst>
                              <p:par>
                                <p:cTn id="9" presetID="9"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par>
                          <p:cTn id="12" fill="hold" nodeType="afterGroup">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1000"/>
                                        <p:tgtEl>
                                          <p:spTgt spid="10"/>
                                        </p:tgtEl>
                                      </p:cBhvr>
                                    </p:animEffect>
                                  </p:childTnLst>
                                </p:cTn>
                              </p:par>
                            </p:childTnLst>
                          </p:cTn>
                        </p:par>
                        <p:par>
                          <p:cTn id="16" fill="hold" nodeType="afterGroup">
                            <p:stCondLst>
                              <p:cond delay="2500"/>
                            </p:stCondLst>
                            <p:childTnLst>
                              <p:par>
                                <p:cTn id="17" presetID="22" presetClass="entr" presetSubtype="8"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1000"/>
                                        <p:tgtEl>
                                          <p:spTgt spid="13"/>
                                        </p:tgtEl>
                                      </p:cBhvr>
                                    </p:animEffect>
                                  </p:childTnLst>
                                </p:cTn>
                              </p:par>
                            </p:childTnLst>
                          </p:cTn>
                        </p:par>
                        <p:par>
                          <p:cTn id="20" fill="hold" nodeType="afterGroup">
                            <p:stCondLst>
                              <p:cond delay="3500"/>
                            </p:stCondLst>
                            <p:childTnLst>
                              <p:par>
                                <p:cTn id="21" presetID="22" presetClass="entr" presetSubtype="8"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1000"/>
                                        <p:tgtEl>
                                          <p:spTgt spid="14"/>
                                        </p:tgtEl>
                                      </p:cBhvr>
                                    </p:animEffect>
                                  </p:childTnLst>
                                </p:cTn>
                              </p:par>
                              <p:par>
                                <p:cTn id="24" presetID="26"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290">
                                          <p:stCondLst>
                                            <p:cond delay="0"/>
                                          </p:stCondLst>
                                        </p:cTn>
                                        <p:tgtEl>
                                          <p:spTgt spid="15"/>
                                        </p:tgtEl>
                                      </p:cBhvr>
                                    </p:animEffect>
                                    <p:anim calcmode="lin" valueType="num">
                                      <p:cBhvr>
                                        <p:cTn id="27" dur="911"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28" dur="332"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29" dur="332" tmFilter="0, 0; 0.125,0.2665; 0.25,0.4; 0.375,0.465; 0.5,0.5;  0.625,0.535; 0.75,0.6; 0.875,0.7335; 1,1">
                                          <p:stCondLst>
                                            <p:cond delay="332"/>
                                          </p:stCondLst>
                                        </p:cTn>
                                        <p:tgtEl>
                                          <p:spTgt spid="15"/>
                                        </p:tgtEl>
                                        <p:attrNameLst>
                                          <p:attrName>ppt_y</p:attrName>
                                        </p:attrNameLst>
                                      </p:cBhvr>
                                      <p:tavLst>
                                        <p:tav tm="0" fmla="#ppt_y-sin(pi*$)/9">
                                          <p:val>
                                            <p:fltVal val="0"/>
                                          </p:val>
                                        </p:tav>
                                        <p:tav tm="100000">
                                          <p:val>
                                            <p:fltVal val="1"/>
                                          </p:val>
                                        </p:tav>
                                      </p:tavLst>
                                    </p:anim>
                                    <p:anim calcmode="lin" valueType="num">
                                      <p:cBhvr>
                                        <p:cTn id="30" dur="166" tmFilter="0, 0; 0.125,0.2665; 0.25,0.4; 0.375,0.465; 0.5,0.5;  0.625,0.535; 0.75,0.6; 0.875,0.7335; 1,1">
                                          <p:stCondLst>
                                            <p:cond delay="662"/>
                                          </p:stCondLst>
                                        </p:cTn>
                                        <p:tgtEl>
                                          <p:spTgt spid="15"/>
                                        </p:tgtEl>
                                        <p:attrNameLst>
                                          <p:attrName>ppt_y</p:attrName>
                                        </p:attrNameLst>
                                      </p:cBhvr>
                                      <p:tavLst>
                                        <p:tav tm="0" fmla="#ppt_y-sin(pi*$)/27">
                                          <p:val>
                                            <p:fltVal val="0"/>
                                          </p:val>
                                        </p:tav>
                                        <p:tav tm="100000">
                                          <p:val>
                                            <p:fltVal val="1"/>
                                          </p:val>
                                        </p:tav>
                                      </p:tavLst>
                                    </p:anim>
                                    <p:anim calcmode="lin" valueType="num">
                                      <p:cBhvr>
                                        <p:cTn id="31" dur="82" tmFilter="0, 0; 0.125,0.2665; 0.25,0.4; 0.375,0.465; 0.5,0.5;  0.625,0.535; 0.75,0.6; 0.875,0.7335; 1,1">
                                          <p:stCondLst>
                                            <p:cond delay="828"/>
                                          </p:stCondLst>
                                        </p:cTn>
                                        <p:tgtEl>
                                          <p:spTgt spid="15"/>
                                        </p:tgtEl>
                                        <p:attrNameLst>
                                          <p:attrName>ppt_y</p:attrName>
                                        </p:attrNameLst>
                                      </p:cBhvr>
                                      <p:tavLst>
                                        <p:tav tm="0" fmla="#ppt_y-sin(pi*$)/81">
                                          <p:val>
                                            <p:fltVal val="0"/>
                                          </p:val>
                                        </p:tav>
                                        <p:tav tm="100000">
                                          <p:val>
                                            <p:fltVal val="1"/>
                                          </p:val>
                                        </p:tav>
                                      </p:tavLst>
                                    </p:anim>
                                    <p:animScale>
                                      <p:cBhvr>
                                        <p:cTn id="32" dur="13">
                                          <p:stCondLst>
                                            <p:cond delay="325"/>
                                          </p:stCondLst>
                                        </p:cTn>
                                        <p:tgtEl>
                                          <p:spTgt spid="15"/>
                                        </p:tgtEl>
                                      </p:cBhvr>
                                      <p:to x="100000" y="60000"/>
                                    </p:animScale>
                                    <p:animScale>
                                      <p:cBhvr>
                                        <p:cTn id="33" dur="83" decel="50000">
                                          <p:stCondLst>
                                            <p:cond delay="338"/>
                                          </p:stCondLst>
                                        </p:cTn>
                                        <p:tgtEl>
                                          <p:spTgt spid="15"/>
                                        </p:tgtEl>
                                      </p:cBhvr>
                                      <p:to x="100000" y="100000"/>
                                    </p:animScale>
                                    <p:animScale>
                                      <p:cBhvr>
                                        <p:cTn id="34" dur="13">
                                          <p:stCondLst>
                                            <p:cond delay="656"/>
                                          </p:stCondLst>
                                        </p:cTn>
                                        <p:tgtEl>
                                          <p:spTgt spid="15"/>
                                        </p:tgtEl>
                                      </p:cBhvr>
                                      <p:to x="100000" y="80000"/>
                                    </p:animScale>
                                    <p:animScale>
                                      <p:cBhvr>
                                        <p:cTn id="35" dur="83" decel="50000">
                                          <p:stCondLst>
                                            <p:cond delay="669"/>
                                          </p:stCondLst>
                                        </p:cTn>
                                        <p:tgtEl>
                                          <p:spTgt spid="15"/>
                                        </p:tgtEl>
                                      </p:cBhvr>
                                      <p:to x="100000" y="100000"/>
                                    </p:animScale>
                                    <p:animScale>
                                      <p:cBhvr>
                                        <p:cTn id="36" dur="13">
                                          <p:stCondLst>
                                            <p:cond delay="821"/>
                                          </p:stCondLst>
                                        </p:cTn>
                                        <p:tgtEl>
                                          <p:spTgt spid="15"/>
                                        </p:tgtEl>
                                      </p:cBhvr>
                                      <p:to x="100000" y="90000"/>
                                    </p:animScale>
                                    <p:animScale>
                                      <p:cBhvr>
                                        <p:cTn id="37" dur="83" decel="50000">
                                          <p:stCondLst>
                                            <p:cond delay="834"/>
                                          </p:stCondLst>
                                        </p:cTn>
                                        <p:tgtEl>
                                          <p:spTgt spid="15"/>
                                        </p:tgtEl>
                                      </p:cBhvr>
                                      <p:to x="100000" y="100000"/>
                                    </p:animScale>
                                    <p:animScale>
                                      <p:cBhvr>
                                        <p:cTn id="38" dur="13">
                                          <p:stCondLst>
                                            <p:cond delay="904"/>
                                          </p:stCondLst>
                                        </p:cTn>
                                        <p:tgtEl>
                                          <p:spTgt spid="15"/>
                                        </p:tgtEl>
                                      </p:cBhvr>
                                      <p:to x="100000" y="95000"/>
                                    </p:animScale>
                                    <p:animScale>
                                      <p:cBhvr>
                                        <p:cTn id="39" dur="83" decel="50000">
                                          <p:stCondLst>
                                            <p:cond delay="917"/>
                                          </p:stCondLst>
                                        </p:cTn>
                                        <p:tgtEl>
                                          <p:spTgt spid="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7106"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Connecteur droit 7"/>
          <p:cNvCxnSpPr/>
          <p:nvPr/>
        </p:nvCxnSpPr>
        <p:spPr>
          <a:xfrm>
            <a:off x="1285875" y="1050925"/>
            <a:ext cx="7358063" cy="1588"/>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9" name="WordArt 22"/>
          <p:cNvSpPr>
            <a:spLocks noChangeArrowheads="1" noChangeShapeType="1" noTextEdit="1"/>
          </p:cNvSpPr>
          <p:nvPr/>
        </p:nvSpPr>
        <p:spPr bwMode="auto">
          <a:xfrm>
            <a:off x="1173189" y="191490"/>
            <a:ext cx="7470749" cy="717230"/>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7030A0"/>
                </a:solidFill>
                <a:effectLst>
                  <a:outerShdw blurRad="76200" dist="50800" dir="5400000" algn="tl" rotWithShape="0">
                    <a:srgbClr val="000000">
                      <a:alpha val="65000"/>
                    </a:srgbClr>
                  </a:outerShdw>
                </a:effectLst>
                <a:latin typeface="Arial Black"/>
              </a:rPr>
              <a:t>V- SUPPLY MECHANISMS OF THE DOMESTIC MARKET </a:t>
            </a:r>
          </a:p>
          <a:p>
            <a:pPr algn="ctr" eaLnBrk="1" fontAlgn="auto" hangingPunct="1">
              <a:spcBef>
                <a:spcPts val="0"/>
              </a:spcBef>
              <a:spcAft>
                <a:spcPts val="0"/>
              </a:spcAft>
              <a:defRPr/>
            </a:pPr>
            <a:r>
              <a:rPr lang="en-GB" sz="3600" b="1">
                <a:ln w="11430"/>
                <a:solidFill>
                  <a:srgbClr val="7030A0"/>
                </a:solidFill>
                <a:effectLst>
                  <a:outerShdw blurRad="76200" dist="50800" dir="5400000" algn="tl" rotWithShape="0">
                    <a:srgbClr val="000000">
                      <a:alpha val="65000"/>
                    </a:srgbClr>
                  </a:outerShdw>
                </a:effectLst>
                <a:latin typeface="Arial Black"/>
              </a:rPr>
              <a:t>WITH OIL AND GAS PRODUCTS</a:t>
            </a:r>
          </a:p>
        </p:txBody>
      </p:sp>
      <p:sp>
        <p:nvSpPr>
          <p:cNvPr id="47109"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5958195-4A71-4EDF-9EC3-04CE5819C05D}" type="datetime1">
              <a:rPr lang="fr-FR" altLang="fr-FR" smtClean="0">
                <a:solidFill>
                  <a:srgbClr val="FFFF00"/>
                </a:solidFill>
              </a:rPr>
              <a:pPr/>
              <a:t>01/09/2021</a:t>
            </a:fld>
            <a:endParaRPr lang="fr-FR" altLang="fr-FR" smtClean="0">
              <a:solidFill>
                <a:srgbClr val="FFFF00"/>
              </a:solidFill>
            </a:endParaRPr>
          </a:p>
        </p:txBody>
      </p:sp>
      <p:sp>
        <p:nvSpPr>
          <p:cNvPr id="47110"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FE1D7EB-E78B-4F33-A6F3-11B7495960A0}" type="slidenum">
              <a:rPr lang="fr-FR" altLang="fr-FR" sz="1000" b="1" smtClean="0">
                <a:solidFill>
                  <a:srgbClr val="0000FF"/>
                </a:solidFill>
              </a:rPr>
              <a:pPr/>
              <a:t>39</a:t>
            </a:fld>
            <a:endParaRPr lang="fr-FR" altLang="fr-FR" sz="1000" b="1" smtClean="0">
              <a:solidFill>
                <a:srgbClr val="0000FF"/>
              </a:solidFill>
            </a:endParaRPr>
          </a:p>
        </p:txBody>
      </p:sp>
      <p:sp>
        <p:nvSpPr>
          <p:cNvPr id="15" name="WordArt 22"/>
          <p:cNvSpPr>
            <a:spLocks noChangeArrowheads="1" noChangeShapeType="1" noTextEdit="1"/>
          </p:cNvSpPr>
          <p:nvPr/>
        </p:nvSpPr>
        <p:spPr bwMode="auto">
          <a:xfrm>
            <a:off x="916682" y="1265205"/>
            <a:ext cx="7759774" cy="478149"/>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b="1">
                <a:ln w="11430"/>
                <a:solidFill>
                  <a:srgbClr val="C00000"/>
                </a:solidFill>
                <a:effectLst>
                  <a:outerShdw blurRad="76200" dist="50800" dir="5400000" algn="tl" rotWithShape="0">
                    <a:srgbClr val="000000">
                      <a:alpha val="65000"/>
                    </a:srgbClr>
                  </a:outerShdw>
                </a:effectLst>
                <a:latin typeface="Arial Black"/>
              </a:rPr>
              <a:t>B- Sources of supply</a:t>
            </a:r>
            <a:r>
              <a:rPr lang="en-GB" sz="1600" b="1">
                <a:ln w="11430"/>
                <a:solidFill>
                  <a:srgbClr val="C00000"/>
                </a:solidFill>
                <a:effectLst>
                  <a:outerShdw blurRad="76200" dist="50800" dir="5400000" algn="tl" rotWithShape="0">
                    <a:srgbClr val="000000">
                      <a:alpha val="65000"/>
                    </a:srgbClr>
                  </a:outerShdw>
                </a:effectLst>
                <a:latin typeface="Arial Black"/>
              </a:rPr>
              <a:t> </a:t>
            </a:r>
          </a:p>
        </p:txBody>
      </p:sp>
      <p:sp>
        <p:nvSpPr>
          <p:cNvPr id="17" name="ZoneTexte 16"/>
          <p:cNvSpPr txBox="1">
            <a:spLocks noChangeArrowheads="1"/>
          </p:cNvSpPr>
          <p:nvPr/>
        </p:nvSpPr>
        <p:spPr bwMode="auto">
          <a:xfrm>
            <a:off x="628650" y="2012950"/>
            <a:ext cx="81740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Aft>
                <a:spcPts val="1200"/>
              </a:spcAft>
            </a:pPr>
            <a:r>
              <a:rPr lang="en-GB" sz="1600" dirty="0">
                <a:latin typeface="Arial Black" panose="020B0A04020102020204" pitchFamily="34" charset="0"/>
              </a:rPr>
              <a:t>The domestic market is supplied with oil and gas products through two sources:</a:t>
            </a:r>
          </a:p>
        </p:txBody>
      </p:sp>
      <p:sp>
        <p:nvSpPr>
          <p:cNvPr id="18" name="ZoneTexte 17"/>
          <p:cNvSpPr txBox="1">
            <a:spLocks noChangeArrowheads="1"/>
          </p:cNvSpPr>
          <p:nvPr/>
        </p:nvSpPr>
        <p:spPr bwMode="auto">
          <a:xfrm>
            <a:off x="1604963" y="2633663"/>
            <a:ext cx="6383337"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Aft>
                <a:spcPts val="1200"/>
              </a:spcAft>
              <a:buFontTx/>
              <a:buAutoNum type="arabicParenR"/>
            </a:pPr>
            <a:r>
              <a:rPr lang="en-GB" b="1" dirty="0">
                <a:latin typeface="Arial Black" panose="020B0A04020102020204" pitchFamily="34" charset="0"/>
              </a:rPr>
              <a:t>National production</a:t>
            </a:r>
          </a:p>
          <a:p>
            <a:pPr algn="just" eaLnBrk="1" hangingPunct="1">
              <a:spcAft>
                <a:spcPts val="1200"/>
              </a:spcAft>
              <a:buFontTx/>
              <a:buAutoNum type="arabicParenR"/>
            </a:pPr>
            <a:r>
              <a:rPr lang="en-GB" b="1" dirty="0" smtClean="0">
                <a:latin typeface="Arial Black" panose="020B0A04020102020204" pitchFamily="34" charset="0"/>
              </a:rPr>
              <a:t>Imports</a:t>
            </a:r>
            <a:r>
              <a:rPr lang="en-GB" b="1" dirty="0">
                <a:latin typeface="Arial Black" panose="020B0A04020102020204" pitchFamily="34" charset="0"/>
              </a:rPr>
              <a:t>;</a:t>
            </a:r>
          </a:p>
        </p:txBody>
      </p:sp>
      <p:sp>
        <p:nvSpPr>
          <p:cNvPr id="47114" name="Rectangle 2"/>
          <p:cNvSpPr>
            <a:spLocks noChangeArrowheads="1"/>
          </p:cNvSpPr>
          <p:nvPr/>
        </p:nvSpPr>
        <p:spPr bwMode="auto">
          <a:xfrm>
            <a:off x="1498600" y="3500438"/>
            <a:ext cx="7294563"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lnSpc>
                <a:spcPct val="125000"/>
              </a:lnSpc>
              <a:spcAft>
                <a:spcPts val="1000"/>
              </a:spcAft>
              <a:buFont typeface="Wingdings" panose="05000000000000000000" pitchFamily="2" charset="2"/>
              <a:buChar char="ü"/>
            </a:pPr>
            <a:r>
              <a:rPr lang="en-GB" sz="1600">
                <a:solidFill>
                  <a:srgbClr val="00B050"/>
                </a:solidFill>
                <a:latin typeface="Arial Black" panose="020B0A04020102020204" pitchFamily="34" charset="0"/>
              </a:rPr>
              <a:t>According to Order no. 0244/PM/CAB of 13 February 2008, SONARA must supply 80% of domestic demand: this part is referred to as the approved market, while imports must cover the remaining 20% and are defined as the liberalised market.</a:t>
            </a:r>
          </a:p>
        </p:txBody>
      </p:sp>
      <p:sp>
        <p:nvSpPr>
          <p:cNvPr id="47115" name="Rectangle 18"/>
          <p:cNvSpPr>
            <a:spLocks noChangeArrowheads="1"/>
          </p:cNvSpPr>
          <p:nvPr/>
        </p:nvSpPr>
        <p:spPr bwMode="auto">
          <a:xfrm>
            <a:off x="1500188" y="5157192"/>
            <a:ext cx="72929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spcAft>
                <a:spcPts val="600"/>
              </a:spcAft>
              <a:buFont typeface="Wingdings" panose="05000000000000000000" pitchFamily="2" charset="2"/>
              <a:buChar char="ü"/>
            </a:pPr>
            <a:r>
              <a:rPr lang="en-GB" sz="1600">
                <a:solidFill>
                  <a:srgbClr val="00B050"/>
                </a:solidFill>
                <a:latin typeface="Arial Black" panose="020B0A04020102020204" pitchFamily="34" charset="0"/>
              </a:rPr>
              <a:t>Deliveries of imported oil and gas products are made by ship and received at the SCDP's primary depots in Douala.</a:t>
            </a:r>
          </a:p>
        </p:txBody>
      </p:sp>
      <p:sp>
        <p:nvSpPr>
          <p:cNvPr id="47116" name="Rectangle 19"/>
          <p:cNvSpPr>
            <a:spLocks noChangeArrowheads="1"/>
          </p:cNvSpPr>
          <p:nvPr/>
        </p:nvSpPr>
        <p:spPr bwMode="auto">
          <a:xfrm>
            <a:off x="760413" y="3468688"/>
            <a:ext cx="7191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spcAft>
                <a:spcPts val="600"/>
              </a:spcAft>
            </a:pPr>
            <a:r>
              <a:rPr lang="en-GB">
                <a:solidFill>
                  <a:srgbClr val="FF0000"/>
                </a:solidFill>
                <a:latin typeface="Arial Black" panose="020B0A04020102020204" pitchFamily="34" charset="0"/>
              </a:rPr>
              <a:t>NB :</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par>
                          <p:cTn id="8" fill="hold" nodeType="afterGroup">
                            <p:stCondLst>
                              <p:cond delay="1000"/>
                            </p:stCondLst>
                            <p:childTnLst>
                              <p:par>
                                <p:cTn id="9" presetID="9"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par>
                                <p:cTn id="12" presetID="26" presetClass="entr" presetSubtype="0"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down)">
                                      <p:cBhvr>
                                        <p:cTn id="14" dur="290">
                                          <p:stCondLst>
                                            <p:cond delay="0"/>
                                          </p:stCondLst>
                                        </p:cTn>
                                        <p:tgtEl>
                                          <p:spTgt spid="15"/>
                                        </p:tgtEl>
                                      </p:cBhvr>
                                    </p:animEffect>
                                    <p:anim calcmode="lin" valueType="num">
                                      <p:cBhvr>
                                        <p:cTn id="15" dur="911"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6" dur="332"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7" dur="332" tmFilter="0, 0; 0.125,0.2665; 0.25,0.4; 0.375,0.465; 0.5,0.5;  0.625,0.535; 0.75,0.6; 0.875,0.7335; 1,1">
                                          <p:stCondLst>
                                            <p:cond delay="332"/>
                                          </p:stCondLst>
                                        </p:cTn>
                                        <p:tgtEl>
                                          <p:spTgt spid="15"/>
                                        </p:tgtEl>
                                        <p:attrNameLst>
                                          <p:attrName>ppt_y</p:attrName>
                                        </p:attrNameLst>
                                      </p:cBhvr>
                                      <p:tavLst>
                                        <p:tav tm="0" fmla="#ppt_y-sin(pi*$)/9">
                                          <p:val>
                                            <p:fltVal val="0"/>
                                          </p:val>
                                        </p:tav>
                                        <p:tav tm="100000">
                                          <p:val>
                                            <p:fltVal val="1"/>
                                          </p:val>
                                        </p:tav>
                                      </p:tavLst>
                                    </p:anim>
                                    <p:anim calcmode="lin" valueType="num">
                                      <p:cBhvr>
                                        <p:cTn id="18" dur="166" tmFilter="0, 0; 0.125,0.2665; 0.25,0.4; 0.375,0.465; 0.5,0.5;  0.625,0.535; 0.75,0.6; 0.875,0.7335; 1,1">
                                          <p:stCondLst>
                                            <p:cond delay="662"/>
                                          </p:stCondLst>
                                        </p:cTn>
                                        <p:tgtEl>
                                          <p:spTgt spid="15"/>
                                        </p:tgtEl>
                                        <p:attrNameLst>
                                          <p:attrName>ppt_y</p:attrName>
                                        </p:attrNameLst>
                                      </p:cBhvr>
                                      <p:tavLst>
                                        <p:tav tm="0" fmla="#ppt_y-sin(pi*$)/27">
                                          <p:val>
                                            <p:fltVal val="0"/>
                                          </p:val>
                                        </p:tav>
                                        <p:tav tm="100000">
                                          <p:val>
                                            <p:fltVal val="1"/>
                                          </p:val>
                                        </p:tav>
                                      </p:tavLst>
                                    </p:anim>
                                    <p:anim calcmode="lin" valueType="num">
                                      <p:cBhvr>
                                        <p:cTn id="19" dur="82" tmFilter="0, 0; 0.125,0.2665; 0.25,0.4; 0.375,0.465; 0.5,0.5;  0.625,0.535; 0.75,0.6; 0.875,0.7335; 1,1">
                                          <p:stCondLst>
                                            <p:cond delay="828"/>
                                          </p:stCondLst>
                                        </p:cTn>
                                        <p:tgtEl>
                                          <p:spTgt spid="15"/>
                                        </p:tgtEl>
                                        <p:attrNameLst>
                                          <p:attrName>ppt_y</p:attrName>
                                        </p:attrNameLst>
                                      </p:cBhvr>
                                      <p:tavLst>
                                        <p:tav tm="0" fmla="#ppt_y-sin(pi*$)/81">
                                          <p:val>
                                            <p:fltVal val="0"/>
                                          </p:val>
                                        </p:tav>
                                        <p:tav tm="100000">
                                          <p:val>
                                            <p:fltVal val="1"/>
                                          </p:val>
                                        </p:tav>
                                      </p:tavLst>
                                    </p:anim>
                                    <p:animScale>
                                      <p:cBhvr>
                                        <p:cTn id="20" dur="13">
                                          <p:stCondLst>
                                            <p:cond delay="325"/>
                                          </p:stCondLst>
                                        </p:cTn>
                                        <p:tgtEl>
                                          <p:spTgt spid="15"/>
                                        </p:tgtEl>
                                      </p:cBhvr>
                                      <p:to x="100000" y="60000"/>
                                    </p:animScale>
                                    <p:animScale>
                                      <p:cBhvr>
                                        <p:cTn id="21" dur="83" decel="50000">
                                          <p:stCondLst>
                                            <p:cond delay="338"/>
                                          </p:stCondLst>
                                        </p:cTn>
                                        <p:tgtEl>
                                          <p:spTgt spid="15"/>
                                        </p:tgtEl>
                                      </p:cBhvr>
                                      <p:to x="100000" y="100000"/>
                                    </p:animScale>
                                    <p:animScale>
                                      <p:cBhvr>
                                        <p:cTn id="22" dur="13">
                                          <p:stCondLst>
                                            <p:cond delay="656"/>
                                          </p:stCondLst>
                                        </p:cTn>
                                        <p:tgtEl>
                                          <p:spTgt spid="15"/>
                                        </p:tgtEl>
                                      </p:cBhvr>
                                      <p:to x="100000" y="80000"/>
                                    </p:animScale>
                                    <p:animScale>
                                      <p:cBhvr>
                                        <p:cTn id="23" dur="83" decel="50000">
                                          <p:stCondLst>
                                            <p:cond delay="669"/>
                                          </p:stCondLst>
                                        </p:cTn>
                                        <p:tgtEl>
                                          <p:spTgt spid="15"/>
                                        </p:tgtEl>
                                      </p:cBhvr>
                                      <p:to x="100000" y="100000"/>
                                    </p:animScale>
                                    <p:animScale>
                                      <p:cBhvr>
                                        <p:cTn id="24" dur="13">
                                          <p:stCondLst>
                                            <p:cond delay="821"/>
                                          </p:stCondLst>
                                        </p:cTn>
                                        <p:tgtEl>
                                          <p:spTgt spid="15"/>
                                        </p:tgtEl>
                                      </p:cBhvr>
                                      <p:to x="100000" y="90000"/>
                                    </p:animScale>
                                    <p:animScale>
                                      <p:cBhvr>
                                        <p:cTn id="25" dur="83" decel="50000">
                                          <p:stCondLst>
                                            <p:cond delay="834"/>
                                          </p:stCondLst>
                                        </p:cTn>
                                        <p:tgtEl>
                                          <p:spTgt spid="15"/>
                                        </p:tgtEl>
                                      </p:cBhvr>
                                      <p:to x="100000" y="100000"/>
                                    </p:animScale>
                                    <p:animScale>
                                      <p:cBhvr>
                                        <p:cTn id="26" dur="13">
                                          <p:stCondLst>
                                            <p:cond delay="904"/>
                                          </p:stCondLst>
                                        </p:cTn>
                                        <p:tgtEl>
                                          <p:spTgt spid="15"/>
                                        </p:tgtEl>
                                      </p:cBhvr>
                                      <p:to x="100000" y="95000"/>
                                    </p:animScale>
                                    <p:animScale>
                                      <p:cBhvr>
                                        <p:cTn id="27" dur="83" decel="50000">
                                          <p:stCondLst>
                                            <p:cond delay="917"/>
                                          </p:stCondLst>
                                        </p:cTn>
                                        <p:tgtEl>
                                          <p:spTgt spid="15"/>
                                        </p:tgtEl>
                                      </p:cBhvr>
                                      <p:to x="100000" y="100000"/>
                                    </p:animScale>
                                  </p:childTnLst>
                                </p:cTn>
                              </p:par>
                            </p:childTnLst>
                          </p:cTn>
                        </p:par>
                        <p:par>
                          <p:cTn id="28" fill="hold" nodeType="afterGroup">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1000"/>
                                        <p:tgtEl>
                                          <p:spTgt spid="17"/>
                                        </p:tgtEl>
                                      </p:cBhvr>
                                    </p:animEffect>
                                  </p:childTnLst>
                                </p:cTn>
                              </p:par>
                            </p:childTnLst>
                          </p:cTn>
                        </p:par>
                        <p:par>
                          <p:cTn id="32" fill="hold" nodeType="afterGroup">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9218" name="Image 14"/>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WordArt 22"/>
          <p:cNvSpPr>
            <a:spLocks noChangeArrowheads="1" noChangeShapeType="1" noTextEdit="1"/>
          </p:cNvSpPr>
          <p:nvPr/>
        </p:nvSpPr>
        <p:spPr bwMode="auto">
          <a:xfrm>
            <a:off x="3929058" y="285728"/>
            <a:ext cx="1357322" cy="285752"/>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0033CC"/>
                </a:solidFill>
                <a:effectLst>
                  <a:outerShdw blurRad="76200" dist="50800" dir="5400000" algn="tl" rotWithShape="0">
                    <a:srgbClr val="000000">
                      <a:alpha val="65000"/>
                    </a:srgbClr>
                  </a:outerShdw>
                </a:effectLst>
                <a:latin typeface="Arial Black"/>
              </a:rPr>
              <a:t>PLAN</a:t>
            </a:r>
          </a:p>
        </p:txBody>
      </p:sp>
      <p:cxnSp>
        <p:nvCxnSpPr>
          <p:cNvPr id="4" name="Connecteur droit 3"/>
          <p:cNvCxnSpPr/>
          <p:nvPr/>
        </p:nvCxnSpPr>
        <p:spPr>
          <a:xfrm>
            <a:off x="1214438" y="714375"/>
            <a:ext cx="7358062" cy="1588"/>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9221" name="Espace réservé de la date 7"/>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CED17C-490E-48AD-8BC9-9EDB2E080D3A}" type="datetime1">
              <a:rPr lang="fr-FR" altLang="fr-FR" smtClean="0">
                <a:solidFill>
                  <a:srgbClr val="FFFF00"/>
                </a:solidFill>
              </a:rPr>
              <a:pPr/>
              <a:t>01/09/2021</a:t>
            </a:fld>
            <a:endParaRPr lang="fr-FR" altLang="fr-FR" smtClean="0">
              <a:solidFill>
                <a:srgbClr val="FFFF00"/>
              </a:solidFill>
            </a:endParaRPr>
          </a:p>
        </p:txBody>
      </p:sp>
      <p:sp>
        <p:nvSpPr>
          <p:cNvPr id="9222" name="Espace réservé du numéro de diapositive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E021418-C282-48D3-B722-5A62E16B3C39}" type="slidenum">
              <a:rPr lang="fr-FR" altLang="fr-FR" sz="1000" b="1" smtClean="0">
                <a:solidFill>
                  <a:srgbClr val="0000FF"/>
                </a:solidFill>
              </a:rPr>
              <a:pPr/>
              <a:t>4</a:t>
            </a:fld>
            <a:endParaRPr lang="fr-FR" altLang="fr-FR" sz="1000" b="1" smtClean="0">
              <a:solidFill>
                <a:srgbClr val="0000FF"/>
              </a:solidFill>
            </a:endParaRPr>
          </a:p>
        </p:txBody>
      </p:sp>
      <p:sp>
        <p:nvSpPr>
          <p:cNvPr id="2" name="Rectangle 1"/>
          <p:cNvSpPr/>
          <p:nvPr/>
        </p:nvSpPr>
        <p:spPr>
          <a:xfrm>
            <a:off x="2484438" y="857250"/>
            <a:ext cx="5759450" cy="4800600"/>
          </a:xfrm>
          <a:prstGeom prst="rect">
            <a:avLst/>
          </a:prstGeom>
        </p:spPr>
        <p:txBody>
          <a:bodyPr>
            <a:spAutoFit/>
          </a:bodyPr>
          <a:lstStyle/>
          <a:p>
            <a:pPr eaLnBrk="1" hangingPunct="1">
              <a:defRPr/>
            </a:pPr>
            <a:r>
              <a:rPr lang="en-GB" b="1" dirty="0">
                <a:solidFill>
                  <a:srgbClr val="0000FF"/>
                </a:solidFill>
                <a:latin typeface="+mn-lt"/>
              </a:rPr>
              <a:t>V- SUPPLY MECHANISMS </a:t>
            </a:r>
          </a:p>
          <a:p>
            <a:pPr eaLnBrk="1" hangingPunct="1">
              <a:defRPr/>
            </a:pPr>
            <a:r>
              <a:rPr lang="en-GB" b="1" dirty="0">
                <a:latin typeface="+mn-lt"/>
              </a:rPr>
              <a:t>    A- General information on supply</a:t>
            </a:r>
          </a:p>
          <a:p>
            <a:pPr eaLnBrk="1" hangingPunct="1">
              <a:defRPr/>
            </a:pPr>
            <a:r>
              <a:rPr lang="en-GB" b="1" dirty="0">
                <a:latin typeface="+mn-lt"/>
              </a:rPr>
              <a:t>    B- Sources of supply</a:t>
            </a:r>
          </a:p>
          <a:p>
            <a:pPr eaLnBrk="1" hangingPunct="1">
              <a:defRPr/>
            </a:pPr>
            <a:r>
              <a:rPr lang="en-GB" b="1" dirty="0">
                <a:latin typeface="+mn-lt"/>
              </a:rPr>
              <a:t>    C- Procurement procedures</a:t>
            </a:r>
          </a:p>
          <a:p>
            <a:pPr eaLnBrk="1" hangingPunct="1">
              <a:defRPr/>
            </a:pPr>
            <a:r>
              <a:rPr lang="en-GB" b="1" dirty="0">
                <a:latin typeface="+mn-lt"/>
              </a:rPr>
              <a:t>    D- Supply channel </a:t>
            </a:r>
          </a:p>
          <a:p>
            <a:pPr eaLnBrk="1" hangingPunct="1">
              <a:defRPr/>
            </a:pPr>
            <a:r>
              <a:rPr lang="en-GB" b="1" dirty="0">
                <a:latin typeface="+mn-lt"/>
              </a:rPr>
              <a:t>    E- Storage</a:t>
            </a:r>
          </a:p>
          <a:p>
            <a:pPr eaLnBrk="1" hangingPunct="1">
              <a:defRPr/>
            </a:pPr>
            <a:r>
              <a:rPr lang="en-GB" b="1" dirty="0">
                <a:latin typeface="+mn-lt"/>
              </a:rPr>
              <a:t>    F- Transport</a:t>
            </a:r>
          </a:p>
          <a:p>
            <a:pPr eaLnBrk="1" hangingPunct="1">
              <a:defRPr/>
            </a:pPr>
            <a:r>
              <a:rPr lang="en-GB" b="1" dirty="0">
                <a:latin typeface="+mn-lt"/>
              </a:rPr>
              <a:t>    G- Distribution</a:t>
            </a:r>
          </a:p>
          <a:p>
            <a:pPr eaLnBrk="1" hangingPunct="1">
              <a:defRPr/>
            </a:pPr>
            <a:r>
              <a:rPr lang="en-GB" b="1" dirty="0">
                <a:latin typeface="+mn-lt"/>
              </a:rPr>
              <a:t>    H- Quality control and fight against fraud</a:t>
            </a:r>
          </a:p>
          <a:p>
            <a:pPr eaLnBrk="1" hangingPunct="1">
              <a:defRPr/>
            </a:pPr>
            <a:r>
              <a:rPr lang="en-GB" b="1" dirty="0">
                <a:latin typeface="+mn-lt"/>
              </a:rPr>
              <a:t>    I- Role of regional services</a:t>
            </a:r>
          </a:p>
          <a:p>
            <a:pPr eaLnBrk="1" hangingPunct="1">
              <a:defRPr/>
            </a:pPr>
            <a:r>
              <a:rPr lang="en-GB" b="1" dirty="0">
                <a:solidFill>
                  <a:srgbClr val="0000FF"/>
                </a:solidFill>
                <a:latin typeface="+mn-lt"/>
              </a:rPr>
              <a:t>VI- CHALLENGES, CONSTRAINTS AND PROSPECTS</a:t>
            </a:r>
          </a:p>
          <a:p>
            <a:pPr eaLnBrk="1" hangingPunct="1">
              <a:defRPr/>
            </a:pPr>
            <a:r>
              <a:rPr lang="en-GB" b="1" dirty="0">
                <a:latin typeface="+mn-lt"/>
              </a:rPr>
              <a:t>    A- Product accessibility</a:t>
            </a:r>
          </a:p>
          <a:p>
            <a:pPr eaLnBrk="1" hangingPunct="1">
              <a:defRPr/>
            </a:pPr>
            <a:r>
              <a:rPr lang="en-GB" b="1" dirty="0">
                <a:latin typeface="+mn-lt"/>
              </a:rPr>
              <a:t>    B- Storage capacity </a:t>
            </a:r>
          </a:p>
          <a:p>
            <a:pPr eaLnBrk="1" hangingPunct="1">
              <a:defRPr/>
            </a:pPr>
            <a:r>
              <a:rPr lang="en-GB" b="1" dirty="0">
                <a:latin typeface="+mn-lt"/>
              </a:rPr>
              <a:t>    C- Transport and packaging logistics</a:t>
            </a:r>
          </a:p>
          <a:p>
            <a:pPr eaLnBrk="1" hangingPunct="1">
              <a:defRPr/>
            </a:pPr>
            <a:r>
              <a:rPr lang="en-GB" b="1" dirty="0">
                <a:latin typeface="+mn-lt"/>
              </a:rPr>
              <a:t>    D- Improvement of production capacity </a:t>
            </a:r>
          </a:p>
          <a:p>
            <a:pPr eaLnBrk="1" hangingPunct="1">
              <a:defRPr/>
            </a:pPr>
            <a:endParaRPr lang="fr-FR" altLang="fr-FR" b="1" dirty="0">
              <a:solidFill>
                <a:srgbClr val="0000FF"/>
              </a:solidFill>
              <a:latin typeface="+mn-lt"/>
            </a:endParaRPr>
          </a:p>
          <a:p>
            <a:pPr eaLnBrk="1" hangingPunct="1">
              <a:defRPr/>
            </a:pPr>
            <a:r>
              <a:rPr lang="en-GB" b="1" dirty="0">
                <a:solidFill>
                  <a:srgbClr val="0000FF"/>
                </a:solidFill>
                <a:latin typeface="+mn-lt"/>
              </a:rPr>
              <a:t>CONCLUSION</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8130"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WordArt 22"/>
          <p:cNvSpPr>
            <a:spLocks noChangeArrowheads="1" noChangeShapeType="1" noTextEdit="1"/>
          </p:cNvSpPr>
          <p:nvPr/>
        </p:nvSpPr>
        <p:spPr bwMode="auto">
          <a:xfrm>
            <a:off x="1357290" y="1295139"/>
            <a:ext cx="6383062" cy="333661"/>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2800" b="1">
                <a:ln w="11430"/>
                <a:solidFill>
                  <a:srgbClr val="C00000"/>
                </a:solidFill>
                <a:effectLst>
                  <a:outerShdw blurRad="76200" dist="50800" dir="5400000" algn="tl" rotWithShape="0">
                    <a:srgbClr val="000000">
                      <a:alpha val="65000"/>
                    </a:srgbClr>
                  </a:outerShdw>
                </a:effectLst>
                <a:latin typeface="Arial Black"/>
              </a:rPr>
              <a:t>B.1- National Production</a:t>
            </a:r>
          </a:p>
        </p:txBody>
      </p:sp>
      <p:cxnSp>
        <p:nvCxnSpPr>
          <p:cNvPr id="8" name="Connecteur droit 7"/>
          <p:cNvCxnSpPr/>
          <p:nvPr/>
        </p:nvCxnSpPr>
        <p:spPr>
          <a:xfrm>
            <a:off x="1285875" y="1050925"/>
            <a:ext cx="7358063" cy="1588"/>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9" name="WordArt 22"/>
          <p:cNvSpPr>
            <a:spLocks noChangeArrowheads="1" noChangeShapeType="1" noTextEdit="1"/>
          </p:cNvSpPr>
          <p:nvPr/>
        </p:nvSpPr>
        <p:spPr bwMode="auto">
          <a:xfrm>
            <a:off x="1173189" y="191490"/>
            <a:ext cx="7470749" cy="717230"/>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7030A0"/>
                </a:solidFill>
                <a:effectLst>
                  <a:outerShdw blurRad="76200" dist="50800" dir="5400000" algn="tl" rotWithShape="0">
                    <a:srgbClr val="000000">
                      <a:alpha val="65000"/>
                    </a:srgbClr>
                  </a:outerShdw>
                </a:effectLst>
                <a:latin typeface="Arial Black"/>
              </a:rPr>
              <a:t>V- SUPPLY MECHANISMS OF THE DOMESTIC MARKET </a:t>
            </a:r>
          </a:p>
          <a:p>
            <a:pPr algn="ctr" eaLnBrk="1" fontAlgn="auto" hangingPunct="1">
              <a:spcBef>
                <a:spcPts val="0"/>
              </a:spcBef>
              <a:spcAft>
                <a:spcPts val="0"/>
              </a:spcAft>
              <a:defRPr/>
            </a:pPr>
            <a:r>
              <a:rPr lang="en-GB" sz="3600" b="1">
                <a:ln w="11430"/>
                <a:solidFill>
                  <a:srgbClr val="7030A0"/>
                </a:solidFill>
                <a:effectLst>
                  <a:outerShdw blurRad="76200" dist="50800" dir="5400000" algn="tl" rotWithShape="0">
                    <a:srgbClr val="000000">
                      <a:alpha val="65000"/>
                    </a:srgbClr>
                  </a:outerShdw>
                </a:effectLst>
                <a:latin typeface="Arial Black"/>
              </a:rPr>
              <a:t>WITH OIL AND GAS PRODUCTS</a:t>
            </a:r>
          </a:p>
        </p:txBody>
      </p:sp>
      <p:sp>
        <p:nvSpPr>
          <p:cNvPr id="10" name="ZoneTexte 9"/>
          <p:cNvSpPr txBox="1">
            <a:spLocks noChangeArrowheads="1"/>
          </p:cNvSpPr>
          <p:nvPr/>
        </p:nvSpPr>
        <p:spPr bwMode="auto">
          <a:xfrm>
            <a:off x="1554163" y="1997075"/>
            <a:ext cx="71104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Aft>
                <a:spcPts val="1200"/>
              </a:spcAft>
            </a:pPr>
            <a:r>
              <a:rPr lang="en-GB" sz="2000" b="1">
                <a:solidFill>
                  <a:srgbClr val="FF0000"/>
                </a:solidFill>
                <a:latin typeface="Arial Black" panose="020B0A04020102020204" pitchFamily="34" charset="0"/>
              </a:rPr>
              <a:t>1) Petroleum products</a:t>
            </a:r>
          </a:p>
        </p:txBody>
      </p:sp>
      <p:sp>
        <p:nvSpPr>
          <p:cNvPr id="48135"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305CE21-7FAF-4DEB-8B52-410EE745152D}" type="datetime1">
              <a:rPr lang="fr-FR" altLang="fr-FR" smtClean="0">
                <a:solidFill>
                  <a:srgbClr val="FFFF00"/>
                </a:solidFill>
              </a:rPr>
              <a:pPr/>
              <a:t>01/09/2021</a:t>
            </a:fld>
            <a:endParaRPr lang="fr-FR" altLang="fr-FR" smtClean="0">
              <a:solidFill>
                <a:srgbClr val="FFFF00"/>
              </a:solidFill>
            </a:endParaRPr>
          </a:p>
        </p:txBody>
      </p:sp>
      <p:sp>
        <p:nvSpPr>
          <p:cNvPr id="48136"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D8D560D-2898-49C7-91DF-AA8C300D92CF}" type="slidenum">
              <a:rPr lang="fr-FR" altLang="fr-FR" sz="1000" b="1" smtClean="0">
                <a:solidFill>
                  <a:srgbClr val="0000FF"/>
                </a:solidFill>
              </a:rPr>
              <a:pPr/>
              <a:t>40</a:t>
            </a:fld>
            <a:endParaRPr lang="fr-FR" altLang="fr-FR" sz="1000" b="1" smtClean="0">
              <a:solidFill>
                <a:srgbClr val="0000FF"/>
              </a:solidFill>
            </a:endParaRPr>
          </a:p>
        </p:txBody>
      </p:sp>
      <p:sp>
        <p:nvSpPr>
          <p:cNvPr id="11" name="ZoneTexte 10"/>
          <p:cNvSpPr txBox="1">
            <a:spLocks noChangeArrowheads="1"/>
          </p:cNvSpPr>
          <p:nvPr/>
        </p:nvSpPr>
        <p:spPr bwMode="auto">
          <a:xfrm>
            <a:off x="1487488" y="2776538"/>
            <a:ext cx="697547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7800" indent="-1778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Aft>
                <a:spcPts val="1200"/>
              </a:spcAft>
              <a:buFont typeface="Wingdings" panose="05000000000000000000" pitchFamily="2" charset="2"/>
              <a:buChar char="v"/>
            </a:pPr>
            <a:r>
              <a:rPr lang="en-GB" sz="1600">
                <a:latin typeface="Arial Black" panose="020B0A04020102020204" pitchFamily="34" charset="0"/>
              </a:rPr>
              <a:t>The national production of petroleum products is carried out by SONARA, the country's only refinery, which has stopped production since the fire incident of 31 May 2019.</a:t>
            </a:r>
          </a:p>
        </p:txBody>
      </p:sp>
      <p:sp>
        <p:nvSpPr>
          <p:cNvPr id="48138" name="Rectangle 2"/>
          <p:cNvSpPr>
            <a:spLocks noChangeArrowheads="1"/>
          </p:cNvSpPr>
          <p:nvPr/>
        </p:nvSpPr>
        <p:spPr bwMode="auto">
          <a:xfrm>
            <a:off x="1550988" y="4143375"/>
            <a:ext cx="691197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lnSpc>
                <a:spcPct val="125000"/>
              </a:lnSpc>
              <a:spcAft>
                <a:spcPts val="600"/>
              </a:spcAft>
              <a:buFont typeface="Wingdings" panose="05000000000000000000" pitchFamily="2" charset="2"/>
              <a:buChar char="v"/>
            </a:pPr>
            <a:r>
              <a:rPr lang="en-GB" sz="1600">
                <a:latin typeface="Arial Black" panose="020B0A04020102020204" pitchFamily="34" charset="0"/>
              </a:rPr>
              <a:t>It should be noted that the transfers of petroleum products by cabotage from Limbe to the SCDP depots in Douala are ensured by SONARA, on the basis of the monthly supply programme validated and transmitted by the CSA. </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6"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290">
                                          <p:stCondLst>
                                            <p:cond delay="0"/>
                                          </p:stCondLst>
                                        </p:cTn>
                                        <p:tgtEl>
                                          <p:spTgt spid="7"/>
                                        </p:tgtEl>
                                      </p:cBhvr>
                                    </p:animEffect>
                                    <p:anim calcmode="lin" valueType="num">
                                      <p:cBhvr>
                                        <p:cTn id="11" dur="911"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2" dur="332"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3" dur="332" tmFilter="0, 0; 0.125,0.2665; 0.25,0.4; 0.375,0.465; 0.5,0.5;  0.625,0.535; 0.75,0.6; 0.875,0.7335; 1,1">
                                          <p:stCondLst>
                                            <p:cond delay="332"/>
                                          </p:stCondLst>
                                        </p:cTn>
                                        <p:tgtEl>
                                          <p:spTgt spid="7"/>
                                        </p:tgtEl>
                                        <p:attrNameLst>
                                          <p:attrName>ppt_y</p:attrName>
                                        </p:attrNameLst>
                                      </p:cBhvr>
                                      <p:tavLst>
                                        <p:tav tm="0" fmla="#ppt_y-sin(pi*$)/9">
                                          <p:val>
                                            <p:fltVal val="0"/>
                                          </p:val>
                                        </p:tav>
                                        <p:tav tm="100000">
                                          <p:val>
                                            <p:fltVal val="1"/>
                                          </p:val>
                                        </p:tav>
                                      </p:tavLst>
                                    </p:anim>
                                    <p:anim calcmode="lin" valueType="num">
                                      <p:cBhvr>
                                        <p:cTn id="14" dur="166" tmFilter="0, 0; 0.125,0.2665; 0.25,0.4; 0.375,0.465; 0.5,0.5;  0.625,0.535; 0.75,0.6; 0.875,0.7335; 1,1">
                                          <p:stCondLst>
                                            <p:cond delay="662"/>
                                          </p:stCondLst>
                                        </p:cTn>
                                        <p:tgtEl>
                                          <p:spTgt spid="7"/>
                                        </p:tgtEl>
                                        <p:attrNameLst>
                                          <p:attrName>ppt_y</p:attrName>
                                        </p:attrNameLst>
                                      </p:cBhvr>
                                      <p:tavLst>
                                        <p:tav tm="0" fmla="#ppt_y-sin(pi*$)/27">
                                          <p:val>
                                            <p:fltVal val="0"/>
                                          </p:val>
                                        </p:tav>
                                        <p:tav tm="100000">
                                          <p:val>
                                            <p:fltVal val="1"/>
                                          </p:val>
                                        </p:tav>
                                      </p:tavLst>
                                    </p:anim>
                                    <p:anim calcmode="lin" valueType="num">
                                      <p:cBhvr>
                                        <p:cTn id="15" dur="82" tmFilter="0, 0; 0.125,0.2665; 0.25,0.4; 0.375,0.465; 0.5,0.5;  0.625,0.535; 0.75,0.6; 0.875,0.7335; 1,1">
                                          <p:stCondLst>
                                            <p:cond delay="828"/>
                                          </p:stCondLst>
                                        </p:cTn>
                                        <p:tgtEl>
                                          <p:spTgt spid="7"/>
                                        </p:tgtEl>
                                        <p:attrNameLst>
                                          <p:attrName>ppt_y</p:attrName>
                                        </p:attrNameLst>
                                      </p:cBhvr>
                                      <p:tavLst>
                                        <p:tav tm="0" fmla="#ppt_y-sin(pi*$)/81">
                                          <p:val>
                                            <p:fltVal val="0"/>
                                          </p:val>
                                        </p:tav>
                                        <p:tav tm="100000">
                                          <p:val>
                                            <p:fltVal val="1"/>
                                          </p:val>
                                        </p:tav>
                                      </p:tavLst>
                                    </p:anim>
                                    <p:animScale>
                                      <p:cBhvr>
                                        <p:cTn id="16" dur="13">
                                          <p:stCondLst>
                                            <p:cond delay="325"/>
                                          </p:stCondLst>
                                        </p:cTn>
                                        <p:tgtEl>
                                          <p:spTgt spid="7"/>
                                        </p:tgtEl>
                                      </p:cBhvr>
                                      <p:to x="100000" y="60000"/>
                                    </p:animScale>
                                    <p:animScale>
                                      <p:cBhvr>
                                        <p:cTn id="17" dur="83" decel="50000">
                                          <p:stCondLst>
                                            <p:cond delay="338"/>
                                          </p:stCondLst>
                                        </p:cTn>
                                        <p:tgtEl>
                                          <p:spTgt spid="7"/>
                                        </p:tgtEl>
                                      </p:cBhvr>
                                      <p:to x="100000" y="100000"/>
                                    </p:animScale>
                                    <p:animScale>
                                      <p:cBhvr>
                                        <p:cTn id="18" dur="13">
                                          <p:stCondLst>
                                            <p:cond delay="656"/>
                                          </p:stCondLst>
                                        </p:cTn>
                                        <p:tgtEl>
                                          <p:spTgt spid="7"/>
                                        </p:tgtEl>
                                      </p:cBhvr>
                                      <p:to x="100000" y="80000"/>
                                    </p:animScale>
                                    <p:animScale>
                                      <p:cBhvr>
                                        <p:cTn id="19" dur="83" decel="50000">
                                          <p:stCondLst>
                                            <p:cond delay="669"/>
                                          </p:stCondLst>
                                        </p:cTn>
                                        <p:tgtEl>
                                          <p:spTgt spid="7"/>
                                        </p:tgtEl>
                                      </p:cBhvr>
                                      <p:to x="100000" y="100000"/>
                                    </p:animScale>
                                    <p:animScale>
                                      <p:cBhvr>
                                        <p:cTn id="20" dur="13">
                                          <p:stCondLst>
                                            <p:cond delay="821"/>
                                          </p:stCondLst>
                                        </p:cTn>
                                        <p:tgtEl>
                                          <p:spTgt spid="7"/>
                                        </p:tgtEl>
                                      </p:cBhvr>
                                      <p:to x="100000" y="90000"/>
                                    </p:animScale>
                                    <p:animScale>
                                      <p:cBhvr>
                                        <p:cTn id="21" dur="83" decel="50000">
                                          <p:stCondLst>
                                            <p:cond delay="834"/>
                                          </p:stCondLst>
                                        </p:cTn>
                                        <p:tgtEl>
                                          <p:spTgt spid="7"/>
                                        </p:tgtEl>
                                      </p:cBhvr>
                                      <p:to x="100000" y="100000"/>
                                    </p:animScale>
                                    <p:animScale>
                                      <p:cBhvr>
                                        <p:cTn id="22" dur="13">
                                          <p:stCondLst>
                                            <p:cond delay="904"/>
                                          </p:stCondLst>
                                        </p:cTn>
                                        <p:tgtEl>
                                          <p:spTgt spid="7"/>
                                        </p:tgtEl>
                                      </p:cBhvr>
                                      <p:to x="100000" y="95000"/>
                                    </p:animScale>
                                    <p:animScale>
                                      <p:cBhvr>
                                        <p:cTn id="23" dur="83" decel="50000">
                                          <p:stCondLst>
                                            <p:cond delay="917"/>
                                          </p:stCondLst>
                                        </p:cTn>
                                        <p:tgtEl>
                                          <p:spTgt spid="7"/>
                                        </p:tgtEl>
                                      </p:cBhvr>
                                      <p:to x="100000" y="100000"/>
                                    </p:animScale>
                                  </p:childTnLst>
                                </p:cTn>
                              </p:par>
                            </p:childTnLst>
                          </p:cTn>
                        </p:par>
                        <p:par>
                          <p:cTn id="24" fill="hold" nodeType="afterGroup">
                            <p:stCondLst>
                              <p:cond delay="1000"/>
                            </p:stCondLst>
                            <p:childTnLst>
                              <p:par>
                                <p:cTn id="25" presetID="9"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par>
                          <p:cTn id="28" fill="hold" nodeType="afterGroup">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1000"/>
                                        <p:tgtEl>
                                          <p:spTgt spid="10"/>
                                        </p:tgtEl>
                                      </p:cBhvr>
                                    </p:animEffect>
                                  </p:childTnLst>
                                </p:cTn>
                              </p:par>
                            </p:childTnLst>
                          </p:cTn>
                        </p:par>
                        <p:par>
                          <p:cTn id="32" fill="hold" nodeType="afterGroup">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9154"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WordArt 22"/>
          <p:cNvSpPr>
            <a:spLocks noChangeArrowheads="1" noChangeShapeType="1" noTextEdit="1"/>
          </p:cNvSpPr>
          <p:nvPr/>
        </p:nvSpPr>
        <p:spPr bwMode="auto">
          <a:xfrm>
            <a:off x="1357290" y="1295139"/>
            <a:ext cx="6383062" cy="333661"/>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2800" b="1">
                <a:ln w="11430"/>
                <a:solidFill>
                  <a:srgbClr val="C00000"/>
                </a:solidFill>
                <a:effectLst>
                  <a:outerShdw blurRad="76200" dist="50800" dir="5400000" algn="tl" rotWithShape="0">
                    <a:srgbClr val="000000">
                      <a:alpha val="65000"/>
                    </a:srgbClr>
                  </a:outerShdw>
                </a:effectLst>
                <a:latin typeface="Arial Black"/>
              </a:rPr>
              <a:t>B.1- National Production</a:t>
            </a:r>
          </a:p>
        </p:txBody>
      </p:sp>
      <p:cxnSp>
        <p:nvCxnSpPr>
          <p:cNvPr id="8" name="Connecteur droit 7"/>
          <p:cNvCxnSpPr/>
          <p:nvPr/>
        </p:nvCxnSpPr>
        <p:spPr>
          <a:xfrm>
            <a:off x="1285875" y="1050925"/>
            <a:ext cx="7358063" cy="1588"/>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9" name="WordArt 22"/>
          <p:cNvSpPr>
            <a:spLocks noChangeArrowheads="1" noChangeShapeType="1" noTextEdit="1"/>
          </p:cNvSpPr>
          <p:nvPr/>
        </p:nvSpPr>
        <p:spPr bwMode="auto">
          <a:xfrm>
            <a:off x="1173189" y="191490"/>
            <a:ext cx="7470749" cy="717230"/>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7030A0"/>
                </a:solidFill>
                <a:effectLst>
                  <a:outerShdw blurRad="76200" dist="50800" dir="5400000" algn="tl" rotWithShape="0">
                    <a:srgbClr val="000000">
                      <a:alpha val="65000"/>
                    </a:srgbClr>
                  </a:outerShdw>
                </a:effectLst>
                <a:latin typeface="Arial Black"/>
              </a:rPr>
              <a:t>V- SUPPLY MECHANISMS OF THE DOMESTIC MARKET </a:t>
            </a:r>
          </a:p>
          <a:p>
            <a:pPr algn="ctr" eaLnBrk="1" fontAlgn="auto" hangingPunct="1">
              <a:spcBef>
                <a:spcPts val="0"/>
              </a:spcBef>
              <a:spcAft>
                <a:spcPts val="0"/>
              </a:spcAft>
              <a:defRPr/>
            </a:pPr>
            <a:r>
              <a:rPr lang="en-GB" sz="3600" b="1">
                <a:ln w="11430"/>
                <a:solidFill>
                  <a:srgbClr val="7030A0"/>
                </a:solidFill>
                <a:effectLst>
                  <a:outerShdw blurRad="76200" dist="50800" dir="5400000" algn="tl" rotWithShape="0">
                    <a:srgbClr val="000000">
                      <a:alpha val="65000"/>
                    </a:srgbClr>
                  </a:outerShdw>
                </a:effectLst>
                <a:latin typeface="Arial Black"/>
              </a:rPr>
              <a:t>WITH OIL AND GAS PRODUCTS</a:t>
            </a:r>
          </a:p>
        </p:txBody>
      </p:sp>
      <p:sp>
        <p:nvSpPr>
          <p:cNvPr id="49158"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C1BE41F-DB74-435C-8CE5-D304535D9648}" type="datetime1">
              <a:rPr lang="fr-FR" altLang="fr-FR" smtClean="0">
                <a:solidFill>
                  <a:srgbClr val="FFFF00"/>
                </a:solidFill>
              </a:rPr>
              <a:pPr/>
              <a:t>01/09/2021</a:t>
            </a:fld>
            <a:endParaRPr lang="fr-FR" altLang="fr-FR" smtClean="0">
              <a:solidFill>
                <a:srgbClr val="FFFF00"/>
              </a:solidFill>
            </a:endParaRPr>
          </a:p>
        </p:txBody>
      </p:sp>
      <p:sp>
        <p:nvSpPr>
          <p:cNvPr id="49159"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42EDE4D-6258-442E-A323-3CA19B40E4B5}" type="slidenum">
              <a:rPr lang="fr-FR" altLang="fr-FR" sz="1000" b="1" smtClean="0">
                <a:solidFill>
                  <a:srgbClr val="0000FF"/>
                </a:solidFill>
              </a:rPr>
              <a:pPr/>
              <a:t>41</a:t>
            </a:fld>
            <a:endParaRPr lang="fr-FR" altLang="fr-FR" sz="1000" b="1" smtClean="0">
              <a:solidFill>
                <a:srgbClr val="0000FF"/>
              </a:solidFill>
            </a:endParaRPr>
          </a:p>
        </p:txBody>
      </p:sp>
      <p:sp>
        <p:nvSpPr>
          <p:cNvPr id="12" name="ZoneTexte 11"/>
          <p:cNvSpPr txBox="1">
            <a:spLocks noChangeArrowheads="1"/>
          </p:cNvSpPr>
          <p:nvPr/>
        </p:nvSpPr>
        <p:spPr bwMode="auto">
          <a:xfrm>
            <a:off x="1438275" y="1933575"/>
            <a:ext cx="3205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Aft>
                <a:spcPts val="1200"/>
              </a:spcAft>
            </a:pPr>
            <a:r>
              <a:rPr lang="en-GB" b="1">
                <a:solidFill>
                  <a:srgbClr val="FF0000"/>
                </a:solidFill>
                <a:latin typeface="Arial Black" panose="020B0A04020102020204" pitchFamily="34" charset="0"/>
              </a:rPr>
              <a:t>2).Domestic gas (LPG) :</a:t>
            </a:r>
          </a:p>
        </p:txBody>
      </p:sp>
      <p:sp>
        <p:nvSpPr>
          <p:cNvPr id="13" name="ZoneTexte 12"/>
          <p:cNvSpPr txBox="1">
            <a:spLocks noChangeArrowheads="1"/>
          </p:cNvSpPr>
          <p:nvPr/>
        </p:nvSpPr>
        <p:spPr bwMode="auto">
          <a:xfrm>
            <a:off x="1357313" y="2405063"/>
            <a:ext cx="694372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Aft>
                <a:spcPts val="1200"/>
              </a:spcAft>
            </a:pPr>
            <a:r>
              <a:rPr lang="en-GB" sz="1600">
                <a:latin typeface="Arial Black" panose="020B0A04020102020204" pitchFamily="34" charset="0"/>
              </a:rPr>
              <a:t>National LPG production is carried out by SONARA and, since April 2018, also by BIPAGA's liquefied natural gas plant.</a:t>
            </a:r>
          </a:p>
          <a:p>
            <a:pPr algn="just" eaLnBrk="1" hangingPunct="1">
              <a:spcAft>
                <a:spcPts val="1200"/>
              </a:spcAft>
            </a:pPr>
            <a:r>
              <a:rPr lang="en-GB" sz="1600">
                <a:latin typeface="Arial Black" panose="020B0A04020102020204" pitchFamily="34" charset="0"/>
              </a:rPr>
              <a:t>As of today, only the BIPAGA plant is operational and its production represents about 20% of the global offer. </a:t>
            </a:r>
          </a:p>
        </p:txBody>
      </p:sp>
      <p:sp>
        <p:nvSpPr>
          <p:cNvPr id="49162" name="Rectangle 1"/>
          <p:cNvSpPr>
            <a:spLocks noChangeArrowheads="1"/>
          </p:cNvSpPr>
          <p:nvPr/>
        </p:nvSpPr>
        <p:spPr bwMode="auto">
          <a:xfrm>
            <a:off x="1392238" y="4356100"/>
            <a:ext cx="69088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Aft>
                <a:spcPts val="1200"/>
              </a:spcAft>
            </a:pPr>
            <a:r>
              <a:rPr lang="en-GB" sz="1600">
                <a:latin typeface="Arial Black" panose="020B0A04020102020204" pitchFamily="34" charset="0"/>
              </a:rPr>
              <a:t>BIPAGA's production was initially intended to supply the SCDP depot in Yaounde, but it has been extended to private filler centres based in Yaounde.</a:t>
            </a:r>
          </a:p>
        </p:txBody>
      </p:sp>
      <p:sp>
        <p:nvSpPr>
          <p:cNvPr id="16" name="WordArt 22"/>
          <p:cNvSpPr>
            <a:spLocks noChangeArrowheads="1" noChangeShapeType="1" noTextEdit="1"/>
          </p:cNvSpPr>
          <p:nvPr/>
        </p:nvSpPr>
        <p:spPr bwMode="auto">
          <a:xfrm>
            <a:off x="7844546" y="1329883"/>
            <a:ext cx="1080120" cy="285752"/>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chemeClr val="accent2">
                    <a:lumMod val="75000"/>
                  </a:schemeClr>
                </a:solidFill>
                <a:effectLst>
                  <a:outerShdw blurRad="76200" dist="50800" dir="5400000" algn="tl" rotWithShape="0">
                    <a:srgbClr val="000000">
                      <a:alpha val="65000"/>
                    </a:srgbClr>
                  </a:outerShdw>
                </a:effectLst>
                <a:latin typeface="Arial Black"/>
              </a:rPr>
              <a:t>(Continuation and end)</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6"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290">
                                          <p:stCondLst>
                                            <p:cond delay="0"/>
                                          </p:stCondLst>
                                        </p:cTn>
                                        <p:tgtEl>
                                          <p:spTgt spid="7"/>
                                        </p:tgtEl>
                                      </p:cBhvr>
                                    </p:animEffect>
                                    <p:anim calcmode="lin" valueType="num">
                                      <p:cBhvr>
                                        <p:cTn id="11" dur="911"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2" dur="332"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3" dur="332" tmFilter="0, 0; 0.125,0.2665; 0.25,0.4; 0.375,0.465; 0.5,0.5;  0.625,0.535; 0.75,0.6; 0.875,0.7335; 1,1">
                                          <p:stCondLst>
                                            <p:cond delay="332"/>
                                          </p:stCondLst>
                                        </p:cTn>
                                        <p:tgtEl>
                                          <p:spTgt spid="7"/>
                                        </p:tgtEl>
                                        <p:attrNameLst>
                                          <p:attrName>ppt_y</p:attrName>
                                        </p:attrNameLst>
                                      </p:cBhvr>
                                      <p:tavLst>
                                        <p:tav tm="0" fmla="#ppt_y-sin(pi*$)/9">
                                          <p:val>
                                            <p:fltVal val="0"/>
                                          </p:val>
                                        </p:tav>
                                        <p:tav tm="100000">
                                          <p:val>
                                            <p:fltVal val="1"/>
                                          </p:val>
                                        </p:tav>
                                      </p:tavLst>
                                    </p:anim>
                                    <p:anim calcmode="lin" valueType="num">
                                      <p:cBhvr>
                                        <p:cTn id="14" dur="166" tmFilter="0, 0; 0.125,0.2665; 0.25,0.4; 0.375,0.465; 0.5,0.5;  0.625,0.535; 0.75,0.6; 0.875,0.7335; 1,1">
                                          <p:stCondLst>
                                            <p:cond delay="662"/>
                                          </p:stCondLst>
                                        </p:cTn>
                                        <p:tgtEl>
                                          <p:spTgt spid="7"/>
                                        </p:tgtEl>
                                        <p:attrNameLst>
                                          <p:attrName>ppt_y</p:attrName>
                                        </p:attrNameLst>
                                      </p:cBhvr>
                                      <p:tavLst>
                                        <p:tav tm="0" fmla="#ppt_y-sin(pi*$)/27">
                                          <p:val>
                                            <p:fltVal val="0"/>
                                          </p:val>
                                        </p:tav>
                                        <p:tav tm="100000">
                                          <p:val>
                                            <p:fltVal val="1"/>
                                          </p:val>
                                        </p:tav>
                                      </p:tavLst>
                                    </p:anim>
                                    <p:anim calcmode="lin" valueType="num">
                                      <p:cBhvr>
                                        <p:cTn id="15" dur="82" tmFilter="0, 0; 0.125,0.2665; 0.25,0.4; 0.375,0.465; 0.5,0.5;  0.625,0.535; 0.75,0.6; 0.875,0.7335; 1,1">
                                          <p:stCondLst>
                                            <p:cond delay="828"/>
                                          </p:stCondLst>
                                        </p:cTn>
                                        <p:tgtEl>
                                          <p:spTgt spid="7"/>
                                        </p:tgtEl>
                                        <p:attrNameLst>
                                          <p:attrName>ppt_y</p:attrName>
                                        </p:attrNameLst>
                                      </p:cBhvr>
                                      <p:tavLst>
                                        <p:tav tm="0" fmla="#ppt_y-sin(pi*$)/81">
                                          <p:val>
                                            <p:fltVal val="0"/>
                                          </p:val>
                                        </p:tav>
                                        <p:tav tm="100000">
                                          <p:val>
                                            <p:fltVal val="1"/>
                                          </p:val>
                                        </p:tav>
                                      </p:tavLst>
                                    </p:anim>
                                    <p:animScale>
                                      <p:cBhvr>
                                        <p:cTn id="16" dur="13">
                                          <p:stCondLst>
                                            <p:cond delay="325"/>
                                          </p:stCondLst>
                                        </p:cTn>
                                        <p:tgtEl>
                                          <p:spTgt spid="7"/>
                                        </p:tgtEl>
                                      </p:cBhvr>
                                      <p:to x="100000" y="60000"/>
                                    </p:animScale>
                                    <p:animScale>
                                      <p:cBhvr>
                                        <p:cTn id="17" dur="83" decel="50000">
                                          <p:stCondLst>
                                            <p:cond delay="338"/>
                                          </p:stCondLst>
                                        </p:cTn>
                                        <p:tgtEl>
                                          <p:spTgt spid="7"/>
                                        </p:tgtEl>
                                      </p:cBhvr>
                                      <p:to x="100000" y="100000"/>
                                    </p:animScale>
                                    <p:animScale>
                                      <p:cBhvr>
                                        <p:cTn id="18" dur="13">
                                          <p:stCondLst>
                                            <p:cond delay="656"/>
                                          </p:stCondLst>
                                        </p:cTn>
                                        <p:tgtEl>
                                          <p:spTgt spid="7"/>
                                        </p:tgtEl>
                                      </p:cBhvr>
                                      <p:to x="100000" y="80000"/>
                                    </p:animScale>
                                    <p:animScale>
                                      <p:cBhvr>
                                        <p:cTn id="19" dur="83" decel="50000">
                                          <p:stCondLst>
                                            <p:cond delay="669"/>
                                          </p:stCondLst>
                                        </p:cTn>
                                        <p:tgtEl>
                                          <p:spTgt spid="7"/>
                                        </p:tgtEl>
                                      </p:cBhvr>
                                      <p:to x="100000" y="100000"/>
                                    </p:animScale>
                                    <p:animScale>
                                      <p:cBhvr>
                                        <p:cTn id="20" dur="13">
                                          <p:stCondLst>
                                            <p:cond delay="821"/>
                                          </p:stCondLst>
                                        </p:cTn>
                                        <p:tgtEl>
                                          <p:spTgt spid="7"/>
                                        </p:tgtEl>
                                      </p:cBhvr>
                                      <p:to x="100000" y="90000"/>
                                    </p:animScale>
                                    <p:animScale>
                                      <p:cBhvr>
                                        <p:cTn id="21" dur="83" decel="50000">
                                          <p:stCondLst>
                                            <p:cond delay="834"/>
                                          </p:stCondLst>
                                        </p:cTn>
                                        <p:tgtEl>
                                          <p:spTgt spid="7"/>
                                        </p:tgtEl>
                                      </p:cBhvr>
                                      <p:to x="100000" y="100000"/>
                                    </p:animScale>
                                    <p:animScale>
                                      <p:cBhvr>
                                        <p:cTn id="22" dur="13">
                                          <p:stCondLst>
                                            <p:cond delay="904"/>
                                          </p:stCondLst>
                                        </p:cTn>
                                        <p:tgtEl>
                                          <p:spTgt spid="7"/>
                                        </p:tgtEl>
                                      </p:cBhvr>
                                      <p:to x="100000" y="95000"/>
                                    </p:animScale>
                                    <p:animScale>
                                      <p:cBhvr>
                                        <p:cTn id="23" dur="83" decel="50000">
                                          <p:stCondLst>
                                            <p:cond delay="917"/>
                                          </p:stCondLst>
                                        </p:cTn>
                                        <p:tgtEl>
                                          <p:spTgt spid="7"/>
                                        </p:tgtEl>
                                      </p:cBhvr>
                                      <p:to x="100000" y="100000"/>
                                    </p:animScale>
                                  </p:childTnLst>
                                </p:cTn>
                              </p:par>
                            </p:childTnLst>
                          </p:cTn>
                        </p:par>
                        <p:par>
                          <p:cTn id="24" fill="hold" nodeType="afterGroup">
                            <p:stCondLst>
                              <p:cond delay="1000"/>
                            </p:stCondLst>
                            <p:childTnLst>
                              <p:par>
                                <p:cTn id="25" presetID="9"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par>
                          <p:cTn id="28" fill="hold" nodeType="afterGroup">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1000"/>
                                        <p:tgtEl>
                                          <p:spTgt spid="12"/>
                                        </p:tgtEl>
                                      </p:cBhvr>
                                    </p:animEffect>
                                  </p:childTnLst>
                                </p:cTn>
                              </p:par>
                            </p:childTnLst>
                          </p:cTn>
                        </p:par>
                        <p:par>
                          <p:cTn id="32" fill="hold" nodeType="afterGroup">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0178"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Connecteur droit 7"/>
          <p:cNvCxnSpPr/>
          <p:nvPr/>
        </p:nvCxnSpPr>
        <p:spPr>
          <a:xfrm>
            <a:off x="1285875" y="1050925"/>
            <a:ext cx="7358063" cy="1588"/>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9" name="WordArt 22"/>
          <p:cNvSpPr>
            <a:spLocks noChangeArrowheads="1" noChangeShapeType="1" noTextEdit="1"/>
          </p:cNvSpPr>
          <p:nvPr/>
        </p:nvSpPr>
        <p:spPr bwMode="auto">
          <a:xfrm>
            <a:off x="1173189" y="191490"/>
            <a:ext cx="7470749" cy="717230"/>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7030A0"/>
                </a:solidFill>
                <a:effectLst>
                  <a:outerShdw blurRad="76200" dist="50800" dir="5400000" algn="tl" rotWithShape="0">
                    <a:srgbClr val="000000">
                      <a:alpha val="65000"/>
                    </a:srgbClr>
                  </a:outerShdw>
                </a:effectLst>
                <a:latin typeface="Arial Black"/>
              </a:rPr>
              <a:t>V- SUPPLY MECHANISMS OF THE DOMESTIC MARKET </a:t>
            </a:r>
          </a:p>
          <a:p>
            <a:pPr algn="ctr" eaLnBrk="1" fontAlgn="auto" hangingPunct="1">
              <a:spcBef>
                <a:spcPts val="0"/>
              </a:spcBef>
              <a:spcAft>
                <a:spcPts val="0"/>
              </a:spcAft>
              <a:defRPr/>
            </a:pPr>
            <a:r>
              <a:rPr lang="en-GB" sz="3600" b="1">
                <a:ln w="11430"/>
                <a:solidFill>
                  <a:srgbClr val="7030A0"/>
                </a:solidFill>
                <a:effectLst>
                  <a:outerShdw blurRad="76200" dist="50800" dir="5400000" algn="tl" rotWithShape="0">
                    <a:srgbClr val="000000">
                      <a:alpha val="65000"/>
                    </a:srgbClr>
                  </a:outerShdw>
                </a:effectLst>
                <a:latin typeface="Arial Black"/>
              </a:rPr>
              <a:t>WITH OIL AND GAS PRODUCTS</a:t>
            </a:r>
          </a:p>
        </p:txBody>
      </p:sp>
      <p:sp>
        <p:nvSpPr>
          <p:cNvPr id="10" name="ZoneTexte 9"/>
          <p:cNvSpPr txBox="1">
            <a:spLocks noChangeArrowheads="1"/>
          </p:cNvSpPr>
          <p:nvPr/>
        </p:nvSpPr>
        <p:spPr bwMode="auto">
          <a:xfrm>
            <a:off x="1644650" y="2044700"/>
            <a:ext cx="7110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Aft>
                <a:spcPts val="1200"/>
              </a:spcAft>
            </a:pPr>
            <a:r>
              <a:rPr lang="en-GB" sz="2600" b="1">
                <a:solidFill>
                  <a:srgbClr val="FF0000"/>
                </a:solidFill>
                <a:latin typeface="Arial Black" panose="020B0A04020102020204" pitchFamily="34" charset="0"/>
              </a:rPr>
              <a:t>1) Petroleum products</a:t>
            </a:r>
          </a:p>
        </p:txBody>
      </p:sp>
      <p:sp>
        <p:nvSpPr>
          <p:cNvPr id="50182"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1092EB9-AD9A-40CC-8A48-B034B1CBB68B}" type="datetime1">
              <a:rPr lang="fr-FR" altLang="fr-FR" smtClean="0">
                <a:solidFill>
                  <a:srgbClr val="FFFF00"/>
                </a:solidFill>
              </a:rPr>
              <a:pPr/>
              <a:t>01/09/2021</a:t>
            </a:fld>
            <a:endParaRPr lang="fr-FR" altLang="fr-FR" smtClean="0">
              <a:solidFill>
                <a:srgbClr val="FFFF00"/>
              </a:solidFill>
            </a:endParaRPr>
          </a:p>
        </p:txBody>
      </p:sp>
      <p:sp>
        <p:nvSpPr>
          <p:cNvPr id="50183"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A41F800-A5F1-4945-897F-DAE0451E195E}" type="slidenum">
              <a:rPr lang="fr-FR" altLang="fr-FR" sz="1000" b="1" smtClean="0">
                <a:solidFill>
                  <a:srgbClr val="0000FF"/>
                </a:solidFill>
              </a:rPr>
              <a:pPr/>
              <a:t>42</a:t>
            </a:fld>
            <a:endParaRPr lang="fr-FR" altLang="fr-FR" sz="1000" b="1" smtClean="0">
              <a:solidFill>
                <a:srgbClr val="0000FF"/>
              </a:solidFill>
            </a:endParaRPr>
          </a:p>
        </p:txBody>
      </p:sp>
      <p:sp>
        <p:nvSpPr>
          <p:cNvPr id="11" name="ZoneTexte 10"/>
          <p:cNvSpPr txBox="1">
            <a:spLocks noChangeArrowheads="1"/>
          </p:cNvSpPr>
          <p:nvPr/>
        </p:nvSpPr>
        <p:spPr bwMode="auto">
          <a:xfrm>
            <a:off x="1589088" y="2587625"/>
            <a:ext cx="696595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lnSpc>
                <a:spcPct val="150000"/>
              </a:lnSpc>
              <a:spcAft>
                <a:spcPts val="600"/>
              </a:spcAft>
              <a:buFont typeface="Arial" panose="020B0604020202020204" pitchFamily="34" charset="0"/>
              <a:buNone/>
            </a:pPr>
            <a:r>
              <a:rPr lang="en-GB" sz="1600">
                <a:latin typeface="Arial Black" panose="020B0A04020102020204" pitchFamily="34" charset="0"/>
              </a:rPr>
              <a:t>With regard to the supply of the liberalised market,the joint MINEFI-MINDIC Order no. 00126 of 30 June 1998 defining certain conditions and modalities for the imports of petroleum products; An ad-hoc Committee in charge of Oil  Products Imports (CIPP) was created by joint order No. 0557/MINDIC/MINEFI of 28 September 1998 and is placed under the supervision of the HPSF. </a:t>
            </a:r>
          </a:p>
          <a:p>
            <a:pPr algn="just">
              <a:lnSpc>
                <a:spcPct val="150000"/>
              </a:lnSpc>
              <a:spcAft>
                <a:spcPts val="600"/>
              </a:spcAft>
              <a:buFont typeface="Arial" panose="020B0604020202020204" pitchFamily="34" charset="0"/>
              <a:buNone/>
            </a:pPr>
            <a:endParaRPr lang="fr-FR" altLang="fr-FR" sz="1600">
              <a:latin typeface="Arial Black" panose="020B0A04020102020204" pitchFamily="34" charset="0"/>
            </a:endParaRPr>
          </a:p>
        </p:txBody>
      </p:sp>
      <p:sp>
        <p:nvSpPr>
          <p:cNvPr id="50185" name="Rectangle 1"/>
          <p:cNvSpPr>
            <a:spLocks noChangeArrowheads="1"/>
          </p:cNvSpPr>
          <p:nvPr/>
        </p:nvSpPr>
        <p:spPr bwMode="auto">
          <a:xfrm>
            <a:off x="1589088" y="5357813"/>
            <a:ext cx="688657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lnSpc>
                <a:spcPct val="150000"/>
              </a:lnSpc>
              <a:spcAft>
                <a:spcPts val="600"/>
              </a:spcAft>
            </a:pPr>
            <a:r>
              <a:rPr lang="en-GB" sz="1600">
                <a:latin typeface="Arial Black" panose="020B0A04020102020204" pitchFamily="34" charset="0"/>
              </a:rPr>
              <a:t>According to this decree, the domestic market is open to competition up to 20% of the national demand.</a:t>
            </a:r>
          </a:p>
        </p:txBody>
      </p:sp>
      <p:sp>
        <p:nvSpPr>
          <p:cNvPr id="14" name="WordArt 22"/>
          <p:cNvSpPr>
            <a:spLocks noChangeArrowheads="1" noChangeShapeType="1" noTextEdit="1"/>
          </p:cNvSpPr>
          <p:nvPr/>
        </p:nvSpPr>
        <p:spPr bwMode="auto">
          <a:xfrm>
            <a:off x="1103588" y="1321617"/>
            <a:ext cx="4908572" cy="333661"/>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2800" b="1">
                <a:ln w="11430"/>
                <a:solidFill>
                  <a:srgbClr val="C00000"/>
                </a:solidFill>
                <a:effectLst>
                  <a:outerShdw blurRad="76200" dist="50800" dir="5400000" algn="tl" rotWithShape="0">
                    <a:srgbClr val="000000">
                      <a:alpha val="65000"/>
                    </a:srgbClr>
                  </a:outerShdw>
                </a:effectLst>
                <a:latin typeface="Arial Black"/>
              </a:rPr>
              <a:t>B.2.- Imports</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par>
                          <p:cTn id="8" fill="hold" nodeType="afterGroup">
                            <p:stCondLst>
                              <p:cond delay="1000"/>
                            </p:stCondLst>
                            <p:childTnLst>
                              <p:par>
                                <p:cTn id="9" presetID="9"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par>
                          <p:cTn id="12" fill="hold" nodeType="afterGroup">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1000"/>
                                        <p:tgtEl>
                                          <p:spTgt spid="10"/>
                                        </p:tgtEl>
                                      </p:cBhvr>
                                    </p:animEffect>
                                  </p:childTnLst>
                                </p:cTn>
                              </p:par>
                            </p:childTnLst>
                          </p:cTn>
                        </p:par>
                        <p:par>
                          <p:cTn id="16" fill="hold" nodeType="afterGroup">
                            <p:stCondLst>
                              <p:cond delay="250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1000"/>
                                        <p:tgtEl>
                                          <p:spTgt spid="11"/>
                                        </p:tgtEl>
                                      </p:cBhvr>
                                    </p:animEffect>
                                  </p:childTnLst>
                                </p:cTn>
                              </p:par>
                              <p:par>
                                <p:cTn id="20" presetID="26"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290">
                                          <p:stCondLst>
                                            <p:cond delay="0"/>
                                          </p:stCondLst>
                                        </p:cTn>
                                        <p:tgtEl>
                                          <p:spTgt spid="14"/>
                                        </p:tgtEl>
                                      </p:cBhvr>
                                    </p:animEffect>
                                    <p:anim calcmode="lin" valueType="num">
                                      <p:cBhvr>
                                        <p:cTn id="23" dur="911"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24" dur="332"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25" dur="332" tmFilter="0, 0; 0.125,0.2665; 0.25,0.4; 0.375,0.465; 0.5,0.5;  0.625,0.535; 0.75,0.6; 0.875,0.7335; 1,1">
                                          <p:stCondLst>
                                            <p:cond delay="332"/>
                                          </p:stCondLst>
                                        </p:cTn>
                                        <p:tgtEl>
                                          <p:spTgt spid="14"/>
                                        </p:tgtEl>
                                        <p:attrNameLst>
                                          <p:attrName>ppt_y</p:attrName>
                                        </p:attrNameLst>
                                      </p:cBhvr>
                                      <p:tavLst>
                                        <p:tav tm="0" fmla="#ppt_y-sin(pi*$)/9">
                                          <p:val>
                                            <p:fltVal val="0"/>
                                          </p:val>
                                        </p:tav>
                                        <p:tav tm="100000">
                                          <p:val>
                                            <p:fltVal val="1"/>
                                          </p:val>
                                        </p:tav>
                                      </p:tavLst>
                                    </p:anim>
                                    <p:anim calcmode="lin" valueType="num">
                                      <p:cBhvr>
                                        <p:cTn id="26" dur="166" tmFilter="0, 0; 0.125,0.2665; 0.25,0.4; 0.375,0.465; 0.5,0.5;  0.625,0.535; 0.75,0.6; 0.875,0.7335; 1,1">
                                          <p:stCondLst>
                                            <p:cond delay="662"/>
                                          </p:stCondLst>
                                        </p:cTn>
                                        <p:tgtEl>
                                          <p:spTgt spid="14"/>
                                        </p:tgtEl>
                                        <p:attrNameLst>
                                          <p:attrName>ppt_y</p:attrName>
                                        </p:attrNameLst>
                                      </p:cBhvr>
                                      <p:tavLst>
                                        <p:tav tm="0" fmla="#ppt_y-sin(pi*$)/27">
                                          <p:val>
                                            <p:fltVal val="0"/>
                                          </p:val>
                                        </p:tav>
                                        <p:tav tm="100000">
                                          <p:val>
                                            <p:fltVal val="1"/>
                                          </p:val>
                                        </p:tav>
                                      </p:tavLst>
                                    </p:anim>
                                    <p:anim calcmode="lin" valueType="num">
                                      <p:cBhvr>
                                        <p:cTn id="27" dur="82" tmFilter="0, 0; 0.125,0.2665; 0.25,0.4; 0.375,0.465; 0.5,0.5;  0.625,0.535; 0.75,0.6; 0.875,0.7335; 1,1">
                                          <p:stCondLst>
                                            <p:cond delay="828"/>
                                          </p:stCondLst>
                                        </p:cTn>
                                        <p:tgtEl>
                                          <p:spTgt spid="14"/>
                                        </p:tgtEl>
                                        <p:attrNameLst>
                                          <p:attrName>ppt_y</p:attrName>
                                        </p:attrNameLst>
                                      </p:cBhvr>
                                      <p:tavLst>
                                        <p:tav tm="0" fmla="#ppt_y-sin(pi*$)/81">
                                          <p:val>
                                            <p:fltVal val="0"/>
                                          </p:val>
                                        </p:tav>
                                        <p:tav tm="100000">
                                          <p:val>
                                            <p:fltVal val="1"/>
                                          </p:val>
                                        </p:tav>
                                      </p:tavLst>
                                    </p:anim>
                                    <p:animScale>
                                      <p:cBhvr>
                                        <p:cTn id="28" dur="13">
                                          <p:stCondLst>
                                            <p:cond delay="325"/>
                                          </p:stCondLst>
                                        </p:cTn>
                                        <p:tgtEl>
                                          <p:spTgt spid="14"/>
                                        </p:tgtEl>
                                      </p:cBhvr>
                                      <p:to x="100000" y="60000"/>
                                    </p:animScale>
                                    <p:animScale>
                                      <p:cBhvr>
                                        <p:cTn id="29" dur="83" decel="50000">
                                          <p:stCondLst>
                                            <p:cond delay="338"/>
                                          </p:stCondLst>
                                        </p:cTn>
                                        <p:tgtEl>
                                          <p:spTgt spid="14"/>
                                        </p:tgtEl>
                                      </p:cBhvr>
                                      <p:to x="100000" y="100000"/>
                                    </p:animScale>
                                    <p:animScale>
                                      <p:cBhvr>
                                        <p:cTn id="30" dur="13">
                                          <p:stCondLst>
                                            <p:cond delay="656"/>
                                          </p:stCondLst>
                                        </p:cTn>
                                        <p:tgtEl>
                                          <p:spTgt spid="14"/>
                                        </p:tgtEl>
                                      </p:cBhvr>
                                      <p:to x="100000" y="80000"/>
                                    </p:animScale>
                                    <p:animScale>
                                      <p:cBhvr>
                                        <p:cTn id="31" dur="83" decel="50000">
                                          <p:stCondLst>
                                            <p:cond delay="669"/>
                                          </p:stCondLst>
                                        </p:cTn>
                                        <p:tgtEl>
                                          <p:spTgt spid="14"/>
                                        </p:tgtEl>
                                      </p:cBhvr>
                                      <p:to x="100000" y="100000"/>
                                    </p:animScale>
                                    <p:animScale>
                                      <p:cBhvr>
                                        <p:cTn id="32" dur="13">
                                          <p:stCondLst>
                                            <p:cond delay="821"/>
                                          </p:stCondLst>
                                        </p:cTn>
                                        <p:tgtEl>
                                          <p:spTgt spid="14"/>
                                        </p:tgtEl>
                                      </p:cBhvr>
                                      <p:to x="100000" y="90000"/>
                                    </p:animScale>
                                    <p:animScale>
                                      <p:cBhvr>
                                        <p:cTn id="33" dur="83" decel="50000">
                                          <p:stCondLst>
                                            <p:cond delay="834"/>
                                          </p:stCondLst>
                                        </p:cTn>
                                        <p:tgtEl>
                                          <p:spTgt spid="14"/>
                                        </p:tgtEl>
                                      </p:cBhvr>
                                      <p:to x="100000" y="100000"/>
                                    </p:animScale>
                                    <p:animScale>
                                      <p:cBhvr>
                                        <p:cTn id="34" dur="13">
                                          <p:stCondLst>
                                            <p:cond delay="904"/>
                                          </p:stCondLst>
                                        </p:cTn>
                                        <p:tgtEl>
                                          <p:spTgt spid="14"/>
                                        </p:tgtEl>
                                      </p:cBhvr>
                                      <p:to x="100000" y="95000"/>
                                    </p:animScale>
                                    <p:animScale>
                                      <p:cBhvr>
                                        <p:cTn id="35" dur="83" decel="50000">
                                          <p:stCondLst>
                                            <p:cond delay="917"/>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1202"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Connecteur droit 7"/>
          <p:cNvCxnSpPr/>
          <p:nvPr/>
        </p:nvCxnSpPr>
        <p:spPr>
          <a:xfrm>
            <a:off x="1285875" y="1050925"/>
            <a:ext cx="7358063" cy="1588"/>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9" name="WordArt 22"/>
          <p:cNvSpPr>
            <a:spLocks noChangeArrowheads="1" noChangeShapeType="1" noTextEdit="1"/>
          </p:cNvSpPr>
          <p:nvPr/>
        </p:nvSpPr>
        <p:spPr bwMode="auto">
          <a:xfrm>
            <a:off x="1173189" y="191490"/>
            <a:ext cx="7470749" cy="717230"/>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7030A0"/>
                </a:solidFill>
                <a:effectLst>
                  <a:outerShdw blurRad="76200" dist="50800" dir="5400000" algn="tl" rotWithShape="0">
                    <a:srgbClr val="000000">
                      <a:alpha val="65000"/>
                    </a:srgbClr>
                  </a:outerShdw>
                </a:effectLst>
                <a:latin typeface="Arial Black"/>
              </a:rPr>
              <a:t>V- SUPPLY MECHANISMS OF THE DOMESTIC MARKET </a:t>
            </a:r>
          </a:p>
          <a:p>
            <a:pPr algn="ctr" eaLnBrk="1" fontAlgn="auto" hangingPunct="1">
              <a:spcBef>
                <a:spcPts val="0"/>
              </a:spcBef>
              <a:spcAft>
                <a:spcPts val="0"/>
              </a:spcAft>
              <a:defRPr/>
            </a:pPr>
            <a:r>
              <a:rPr lang="en-GB" sz="3600" b="1">
                <a:ln w="11430"/>
                <a:solidFill>
                  <a:srgbClr val="7030A0"/>
                </a:solidFill>
                <a:effectLst>
                  <a:outerShdw blurRad="76200" dist="50800" dir="5400000" algn="tl" rotWithShape="0">
                    <a:srgbClr val="000000">
                      <a:alpha val="65000"/>
                    </a:srgbClr>
                  </a:outerShdw>
                </a:effectLst>
                <a:latin typeface="Arial Black"/>
              </a:rPr>
              <a:t>WITH OIL AND GAS PRODUCTS</a:t>
            </a:r>
          </a:p>
        </p:txBody>
      </p:sp>
      <p:sp>
        <p:nvSpPr>
          <p:cNvPr id="51205"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4123F03-C380-49C9-88CE-9F36FA0C9D82}" type="datetime1">
              <a:rPr lang="fr-FR" altLang="fr-FR" smtClean="0">
                <a:solidFill>
                  <a:srgbClr val="FFFF00"/>
                </a:solidFill>
              </a:rPr>
              <a:pPr/>
              <a:t>01/09/2021</a:t>
            </a:fld>
            <a:endParaRPr lang="fr-FR" altLang="fr-FR" smtClean="0">
              <a:solidFill>
                <a:srgbClr val="FFFF00"/>
              </a:solidFill>
            </a:endParaRPr>
          </a:p>
        </p:txBody>
      </p:sp>
      <p:sp>
        <p:nvSpPr>
          <p:cNvPr id="51206"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D09F71A-4FE9-4854-A5B3-EA71C086CE91}" type="slidenum">
              <a:rPr lang="fr-FR" altLang="fr-FR" sz="1000" b="1" smtClean="0">
                <a:solidFill>
                  <a:srgbClr val="0000FF"/>
                </a:solidFill>
              </a:rPr>
              <a:pPr/>
              <a:t>43</a:t>
            </a:fld>
            <a:endParaRPr lang="fr-FR" altLang="fr-FR" sz="1000" b="1" smtClean="0">
              <a:solidFill>
                <a:srgbClr val="0000FF"/>
              </a:solidFill>
            </a:endParaRPr>
          </a:p>
        </p:txBody>
      </p:sp>
      <p:sp>
        <p:nvSpPr>
          <p:cNvPr id="12" name="ZoneTexte 11"/>
          <p:cNvSpPr txBox="1">
            <a:spLocks noChangeArrowheads="1"/>
          </p:cNvSpPr>
          <p:nvPr/>
        </p:nvSpPr>
        <p:spPr bwMode="auto">
          <a:xfrm>
            <a:off x="1574800" y="1988840"/>
            <a:ext cx="6942138"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Aft>
                <a:spcPts val="1200"/>
              </a:spcAft>
            </a:pPr>
            <a:r>
              <a:rPr lang="en-GB" sz="2600" b="1">
                <a:solidFill>
                  <a:srgbClr val="FF0000"/>
                </a:solidFill>
                <a:latin typeface="Arial Black" panose="020B0A04020102020204" pitchFamily="34" charset="0"/>
              </a:rPr>
              <a:t>2).Domestic gas (LPG) :</a:t>
            </a:r>
          </a:p>
        </p:txBody>
      </p:sp>
      <p:sp>
        <p:nvSpPr>
          <p:cNvPr id="13" name="ZoneTexte 12"/>
          <p:cNvSpPr txBox="1">
            <a:spLocks noChangeArrowheads="1"/>
          </p:cNvSpPr>
          <p:nvPr/>
        </p:nvSpPr>
        <p:spPr bwMode="auto">
          <a:xfrm>
            <a:off x="1581472" y="2492896"/>
            <a:ext cx="7239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lnSpc>
                <a:spcPct val="150000"/>
              </a:lnSpc>
              <a:spcAft>
                <a:spcPts val="600"/>
              </a:spcAft>
              <a:buFont typeface="Arial" panose="020B0604020202020204" pitchFamily="34" charset="0"/>
              <a:buNone/>
            </a:pPr>
            <a:r>
              <a:rPr lang="en-GB" sz="1600">
                <a:latin typeface="Arial Black" panose="020B0A04020102020204" pitchFamily="34" charset="0"/>
              </a:rPr>
              <a:t>The imports of LPG are subject to a competitive tendering procedure open to all companies with an import licence, in accordance with the regulations in force. </a:t>
            </a:r>
          </a:p>
        </p:txBody>
      </p:sp>
      <p:sp>
        <p:nvSpPr>
          <p:cNvPr id="14" name="WordArt 22"/>
          <p:cNvSpPr>
            <a:spLocks noChangeArrowheads="1" noChangeShapeType="1" noTextEdit="1"/>
          </p:cNvSpPr>
          <p:nvPr/>
        </p:nvSpPr>
        <p:spPr bwMode="auto">
          <a:xfrm>
            <a:off x="1103588" y="1321617"/>
            <a:ext cx="4908572" cy="333661"/>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2800" b="1">
                <a:ln w="11430"/>
                <a:solidFill>
                  <a:srgbClr val="C00000"/>
                </a:solidFill>
                <a:effectLst>
                  <a:outerShdw blurRad="76200" dist="50800" dir="5400000" algn="tl" rotWithShape="0">
                    <a:srgbClr val="000000">
                      <a:alpha val="65000"/>
                    </a:srgbClr>
                  </a:outerShdw>
                </a:effectLst>
                <a:latin typeface="Arial Black"/>
              </a:rPr>
              <a:t>B.2.- Imports</a:t>
            </a:r>
          </a:p>
        </p:txBody>
      </p:sp>
      <p:sp>
        <p:nvSpPr>
          <p:cNvPr id="16" name="WordArt 22"/>
          <p:cNvSpPr>
            <a:spLocks noChangeArrowheads="1" noChangeShapeType="1" noTextEdit="1"/>
          </p:cNvSpPr>
          <p:nvPr/>
        </p:nvSpPr>
        <p:spPr bwMode="auto">
          <a:xfrm>
            <a:off x="6660232" y="1342262"/>
            <a:ext cx="1080120" cy="285752"/>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chemeClr val="accent2">
                    <a:lumMod val="75000"/>
                  </a:schemeClr>
                </a:solidFill>
                <a:effectLst>
                  <a:outerShdw blurRad="76200" dist="50800" dir="5400000" algn="tl" rotWithShape="0">
                    <a:srgbClr val="000000">
                      <a:alpha val="65000"/>
                    </a:srgbClr>
                  </a:outerShdw>
                </a:effectLst>
                <a:latin typeface="Arial Black"/>
              </a:rPr>
              <a:t>(Continuation and end)</a:t>
            </a:r>
          </a:p>
        </p:txBody>
      </p:sp>
      <p:sp>
        <p:nvSpPr>
          <p:cNvPr id="11" name="ZoneTexte 10"/>
          <p:cNvSpPr txBox="1">
            <a:spLocks noChangeArrowheads="1"/>
          </p:cNvSpPr>
          <p:nvPr/>
        </p:nvSpPr>
        <p:spPr bwMode="auto">
          <a:xfrm>
            <a:off x="1581472" y="3717032"/>
            <a:ext cx="7239000" cy="275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lnSpc>
                <a:spcPct val="150000"/>
              </a:lnSpc>
              <a:spcAft>
                <a:spcPts val="600"/>
              </a:spcAft>
              <a:buFont typeface="Arial" panose="020B0604020202020204" pitchFamily="34" charset="0"/>
              <a:buNone/>
            </a:pPr>
            <a:r>
              <a:rPr lang="en-GB" sz="1600">
                <a:latin typeface="Arial Black" panose="020B0A04020102020204" pitchFamily="34" charset="0"/>
              </a:rPr>
              <a:t>It should be recalled that from 2013 to 2018, TRADEX held the monopoly of the LPG deliveries on the domestic market. However, due to a dispute with the Customs administration, its competitor TOTAL refused to compete  </a:t>
            </a:r>
          </a:p>
          <a:p>
            <a:pPr algn="just">
              <a:lnSpc>
                <a:spcPct val="150000"/>
              </a:lnSpc>
              <a:spcAft>
                <a:spcPts val="600"/>
              </a:spcAft>
              <a:buFont typeface="Arial" panose="020B0604020202020204" pitchFamily="34" charset="0"/>
              <a:buNone/>
            </a:pPr>
            <a:r>
              <a:rPr lang="en-GB" sz="1600">
                <a:latin typeface="Arial Black" panose="020B0A04020102020204" pitchFamily="34" charset="0"/>
              </a:rPr>
              <a:t>Returning to the orthodoxy of tendering in 2019 has increased import premiums from 430 to 303, then to 270 and finally to US$219/MT for 2020 deliveries.</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par>
                          <p:cTn id="8" fill="hold" nodeType="afterGroup">
                            <p:stCondLst>
                              <p:cond delay="1000"/>
                            </p:stCondLst>
                            <p:childTnLst>
                              <p:par>
                                <p:cTn id="9" presetID="9"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par>
                          <p:cTn id="12" fill="hold" nodeType="afterGroup">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1000"/>
                                        <p:tgtEl>
                                          <p:spTgt spid="12"/>
                                        </p:tgtEl>
                                      </p:cBhvr>
                                    </p:animEffect>
                                  </p:childTnLst>
                                </p:cTn>
                              </p:par>
                            </p:childTnLst>
                          </p:cTn>
                        </p:par>
                        <p:par>
                          <p:cTn id="16" fill="hold" nodeType="afterGroup">
                            <p:stCondLst>
                              <p:cond delay="2500"/>
                            </p:stCondLst>
                            <p:childTnLst>
                              <p:par>
                                <p:cTn id="17" presetID="22" presetClass="entr" presetSubtype="8"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1000"/>
                                        <p:tgtEl>
                                          <p:spTgt spid="13"/>
                                        </p:tgtEl>
                                      </p:cBhvr>
                                    </p:animEffect>
                                  </p:childTnLst>
                                </p:cTn>
                              </p:par>
                              <p:par>
                                <p:cTn id="20" presetID="26"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290">
                                          <p:stCondLst>
                                            <p:cond delay="0"/>
                                          </p:stCondLst>
                                        </p:cTn>
                                        <p:tgtEl>
                                          <p:spTgt spid="14"/>
                                        </p:tgtEl>
                                      </p:cBhvr>
                                    </p:animEffect>
                                    <p:anim calcmode="lin" valueType="num">
                                      <p:cBhvr>
                                        <p:cTn id="23" dur="911"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24" dur="332"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25" dur="332" tmFilter="0, 0; 0.125,0.2665; 0.25,0.4; 0.375,0.465; 0.5,0.5;  0.625,0.535; 0.75,0.6; 0.875,0.7335; 1,1">
                                          <p:stCondLst>
                                            <p:cond delay="332"/>
                                          </p:stCondLst>
                                        </p:cTn>
                                        <p:tgtEl>
                                          <p:spTgt spid="14"/>
                                        </p:tgtEl>
                                        <p:attrNameLst>
                                          <p:attrName>ppt_y</p:attrName>
                                        </p:attrNameLst>
                                      </p:cBhvr>
                                      <p:tavLst>
                                        <p:tav tm="0" fmla="#ppt_y-sin(pi*$)/9">
                                          <p:val>
                                            <p:fltVal val="0"/>
                                          </p:val>
                                        </p:tav>
                                        <p:tav tm="100000">
                                          <p:val>
                                            <p:fltVal val="1"/>
                                          </p:val>
                                        </p:tav>
                                      </p:tavLst>
                                    </p:anim>
                                    <p:anim calcmode="lin" valueType="num">
                                      <p:cBhvr>
                                        <p:cTn id="26" dur="166" tmFilter="0, 0; 0.125,0.2665; 0.25,0.4; 0.375,0.465; 0.5,0.5;  0.625,0.535; 0.75,0.6; 0.875,0.7335; 1,1">
                                          <p:stCondLst>
                                            <p:cond delay="662"/>
                                          </p:stCondLst>
                                        </p:cTn>
                                        <p:tgtEl>
                                          <p:spTgt spid="14"/>
                                        </p:tgtEl>
                                        <p:attrNameLst>
                                          <p:attrName>ppt_y</p:attrName>
                                        </p:attrNameLst>
                                      </p:cBhvr>
                                      <p:tavLst>
                                        <p:tav tm="0" fmla="#ppt_y-sin(pi*$)/27">
                                          <p:val>
                                            <p:fltVal val="0"/>
                                          </p:val>
                                        </p:tav>
                                        <p:tav tm="100000">
                                          <p:val>
                                            <p:fltVal val="1"/>
                                          </p:val>
                                        </p:tav>
                                      </p:tavLst>
                                    </p:anim>
                                    <p:anim calcmode="lin" valueType="num">
                                      <p:cBhvr>
                                        <p:cTn id="27" dur="82" tmFilter="0, 0; 0.125,0.2665; 0.25,0.4; 0.375,0.465; 0.5,0.5;  0.625,0.535; 0.75,0.6; 0.875,0.7335; 1,1">
                                          <p:stCondLst>
                                            <p:cond delay="828"/>
                                          </p:stCondLst>
                                        </p:cTn>
                                        <p:tgtEl>
                                          <p:spTgt spid="14"/>
                                        </p:tgtEl>
                                        <p:attrNameLst>
                                          <p:attrName>ppt_y</p:attrName>
                                        </p:attrNameLst>
                                      </p:cBhvr>
                                      <p:tavLst>
                                        <p:tav tm="0" fmla="#ppt_y-sin(pi*$)/81">
                                          <p:val>
                                            <p:fltVal val="0"/>
                                          </p:val>
                                        </p:tav>
                                        <p:tav tm="100000">
                                          <p:val>
                                            <p:fltVal val="1"/>
                                          </p:val>
                                        </p:tav>
                                      </p:tavLst>
                                    </p:anim>
                                    <p:animScale>
                                      <p:cBhvr>
                                        <p:cTn id="28" dur="13">
                                          <p:stCondLst>
                                            <p:cond delay="325"/>
                                          </p:stCondLst>
                                        </p:cTn>
                                        <p:tgtEl>
                                          <p:spTgt spid="14"/>
                                        </p:tgtEl>
                                      </p:cBhvr>
                                      <p:to x="100000" y="60000"/>
                                    </p:animScale>
                                    <p:animScale>
                                      <p:cBhvr>
                                        <p:cTn id="29" dur="83" decel="50000">
                                          <p:stCondLst>
                                            <p:cond delay="338"/>
                                          </p:stCondLst>
                                        </p:cTn>
                                        <p:tgtEl>
                                          <p:spTgt spid="14"/>
                                        </p:tgtEl>
                                      </p:cBhvr>
                                      <p:to x="100000" y="100000"/>
                                    </p:animScale>
                                    <p:animScale>
                                      <p:cBhvr>
                                        <p:cTn id="30" dur="13">
                                          <p:stCondLst>
                                            <p:cond delay="656"/>
                                          </p:stCondLst>
                                        </p:cTn>
                                        <p:tgtEl>
                                          <p:spTgt spid="14"/>
                                        </p:tgtEl>
                                      </p:cBhvr>
                                      <p:to x="100000" y="80000"/>
                                    </p:animScale>
                                    <p:animScale>
                                      <p:cBhvr>
                                        <p:cTn id="31" dur="83" decel="50000">
                                          <p:stCondLst>
                                            <p:cond delay="669"/>
                                          </p:stCondLst>
                                        </p:cTn>
                                        <p:tgtEl>
                                          <p:spTgt spid="14"/>
                                        </p:tgtEl>
                                      </p:cBhvr>
                                      <p:to x="100000" y="100000"/>
                                    </p:animScale>
                                    <p:animScale>
                                      <p:cBhvr>
                                        <p:cTn id="32" dur="13">
                                          <p:stCondLst>
                                            <p:cond delay="821"/>
                                          </p:stCondLst>
                                        </p:cTn>
                                        <p:tgtEl>
                                          <p:spTgt spid="14"/>
                                        </p:tgtEl>
                                      </p:cBhvr>
                                      <p:to x="100000" y="90000"/>
                                    </p:animScale>
                                    <p:animScale>
                                      <p:cBhvr>
                                        <p:cTn id="33" dur="83" decel="50000">
                                          <p:stCondLst>
                                            <p:cond delay="834"/>
                                          </p:stCondLst>
                                        </p:cTn>
                                        <p:tgtEl>
                                          <p:spTgt spid="14"/>
                                        </p:tgtEl>
                                      </p:cBhvr>
                                      <p:to x="100000" y="100000"/>
                                    </p:animScale>
                                    <p:animScale>
                                      <p:cBhvr>
                                        <p:cTn id="34" dur="13">
                                          <p:stCondLst>
                                            <p:cond delay="904"/>
                                          </p:stCondLst>
                                        </p:cTn>
                                        <p:tgtEl>
                                          <p:spTgt spid="14"/>
                                        </p:tgtEl>
                                      </p:cBhvr>
                                      <p:to x="100000" y="95000"/>
                                    </p:animScale>
                                    <p:animScale>
                                      <p:cBhvr>
                                        <p:cTn id="35" dur="83" decel="50000">
                                          <p:stCondLst>
                                            <p:cond delay="917"/>
                                          </p:stCondLst>
                                        </p:cTn>
                                        <p:tgtEl>
                                          <p:spTgt spid="14"/>
                                        </p:tgtEl>
                                      </p:cBhvr>
                                      <p:to x="100000" y="100000"/>
                                    </p:animScale>
                                  </p:childTnLst>
                                </p:cTn>
                              </p:par>
                            </p:childTnLst>
                          </p:cTn>
                        </p:par>
                        <p:par>
                          <p:cTn id="36" fill="hold">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1"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2226"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WordArt 22"/>
          <p:cNvSpPr>
            <a:spLocks noChangeArrowheads="1" noChangeShapeType="1" noTextEdit="1"/>
          </p:cNvSpPr>
          <p:nvPr/>
        </p:nvSpPr>
        <p:spPr bwMode="auto">
          <a:xfrm>
            <a:off x="1357290" y="1295139"/>
            <a:ext cx="6383062" cy="333661"/>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C00000"/>
                </a:solidFill>
                <a:effectLst>
                  <a:outerShdw blurRad="76200" dist="50800" dir="5400000" algn="tl" rotWithShape="0">
                    <a:srgbClr val="000000">
                      <a:alpha val="65000"/>
                    </a:srgbClr>
                  </a:outerShdw>
                </a:effectLst>
                <a:latin typeface="Arial Black"/>
              </a:rPr>
              <a:t>C- PROCUREMENT PROCEDURES</a:t>
            </a:r>
          </a:p>
        </p:txBody>
      </p:sp>
      <p:cxnSp>
        <p:nvCxnSpPr>
          <p:cNvPr id="8" name="Connecteur droit 7"/>
          <p:cNvCxnSpPr/>
          <p:nvPr/>
        </p:nvCxnSpPr>
        <p:spPr>
          <a:xfrm>
            <a:off x="1285875" y="1050925"/>
            <a:ext cx="7358063" cy="1588"/>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9" name="WordArt 22"/>
          <p:cNvSpPr>
            <a:spLocks noChangeArrowheads="1" noChangeShapeType="1" noTextEdit="1"/>
          </p:cNvSpPr>
          <p:nvPr/>
        </p:nvSpPr>
        <p:spPr bwMode="auto">
          <a:xfrm>
            <a:off x="1173189" y="191490"/>
            <a:ext cx="7470749" cy="717230"/>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7030A0"/>
                </a:solidFill>
                <a:effectLst>
                  <a:outerShdw blurRad="76200" dist="50800" dir="5400000" algn="tl" rotWithShape="0">
                    <a:srgbClr val="000000">
                      <a:alpha val="65000"/>
                    </a:srgbClr>
                  </a:outerShdw>
                </a:effectLst>
                <a:latin typeface="Arial Black"/>
              </a:rPr>
              <a:t>V- SUPPLY MECHANISMS OF THE DOMESTIC MARKET </a:t>
            </a:r>
          </a:p>
          <a:p>
            <a:pPr algn="ctr" eaLnBrk="1" fontAlgn="auto" hangingPunct="1">
              <a:spcBef>
                <a:spcPts val="0"/>
              </a:spcBef>
              <a:spcAft>
                <a:spcPts val="0"/>
              </a:spcAft>
              <a:defRPr/>
            </a:pPr>
            <a:r>
              <a:rPr lang="en-GB" sz="3600" b="1">
                <a:ln w="11430"/>
                <a:solidFill>
                  <a:srgbClr val="7030A0"/>
                </a:solidFill>
                <a:effectLst>
                  <a:outerShdw blurRad="76200" dist="50800" dir="5400000" algn="tl" rotWithShape="0">
                    <a:srgbClr val="000000">
                      <a:alpha val="65000"/>
                    </a:srgbClr>
                  </a:outerShdw>
                </a:effectLst>
                <a:latin typeface="Arial Black"/>
              </a:rPr>
              <a:t>WITH OIL AND GAS PRODUCTS</a:t>
            </a:r>
          </a:p>
        </p:txBody>
      </p:sp>
      <p:sp>
        <p:nvSpPr>
          <p:cNvPr id="10" name="ZoneTexte 9"/>
          <p:cNvSpPr txBox="1">
            <a:spLocks noChangeArrowheads="1"/>
          </p:cNvSpPr>
          <p:nvPr/>
        </p:nvSpPr>
        <p:spPr bwMode="auto">
          <a:xfrm>
            <a:off x="1071563" y="1772816"/>
            <a:ext cx="49403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Aft>
                <a:spcPts val="1200"/>
              </a:spcAft>
            </a:pPr>
            <a:r>
              <a:rPr lang="en-GB" sz="2400" b="1">
                <a:solidFill>
                  <a:srgbClr val="FF0000"/>
                </a:solidFill>
                <a:latin typeface="Arial Black" panose="020B0A04020102020204" pitchFamily="34" charset="0"/>
              </a:rPr>
              <a:t>1) The approved market</a:t>
            </a:r>
          </a:p>
        </p:txBody>
      </p:sp>
      <p:sp>
        <p:nvSpPr>
          <p:cNvPr id="11" name="ZoneTexte 10"/>
          <p:cNvSpPr txBox="1">
            <a:spLocks noChangeArrowheads="1"/>
          </p:cNvSpPr>
          <p:nvPr/>
        </p:nvSpPr>
        <p:spPr bwMode="auto">
          <a:xfrm>
            <a:off x="1104900" y="2132856"/>
            <a:ext cx="74104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GB" sz="2000" dirty="0"/>
              <a:t>The approved procurement procedures are as follows:</a:t>
            </a:r>
            <a:r>
              <a:rPr lang="en-GB" sz="2400" dirty="0"/>
              <a:t> </a:t>
            </a:r>
          </a:p>
        </p:txBody>
      </p:sp>
      <p:sp>
        <p:nvSpPr>
          <p:cNvPr id="52232"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1AC42F1-1B69-4428-AECB-FA443C91BE68}" type="datetime1">
              <a:rPr lang="fr-FR" altLang="fr-FR" smtClean="0">
                <a:solidFill>
                  <a:srgbClr val="FFFF00"/>
                </a:solidFill>
              </a:rPr>
              <a:pPr/>
              <a:t>01/09/2021</a:t>
            </a:fld>
            <a:endParaRPr lang="fr-FR" altLang="fr-FR" smtClean="0">
              <a:solidFill>
                <a:srgbClr val="FFFF00"/>
              </a:solidFill>
            </a:endParaRPr>
          </a:p>
        </p:txBody>
      </p:sp>
      <p:sp>
        <p:nvSpPr>
          <p:cNvPr id="52233"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405A57A-65BB-4473-9EAF-018E85F58159}" type="slidenum">
              <a:rPr lang="fr-FR" altLang="fr-FR" sz="1000" b="1" smtClean="0">
                <a:solidFill>
                  <a:srgbClr val="0000FF"/>
                </a:solidFill>
              </a:rPr>
              <a:pPr/>
              <a:t>44</a:t>
            </a:fld>
            <a:endParaRPr lang="fr-FR" altLang="fr-FR" sz="1000" b="1" smtClean="0">
              <a:solidFill>
                <a:srgbClr val="0000FF"/>
              </a:solidFill>
            </a:endParaRPr>
          </a:p>
        </p:txBody>
      </p:sp>
      <p:sp>
        <p:nvSpPr>
          <p:cNvPr id="52234" name="Rectangle 1"/>
          <p:cNvSpPr>
            <a:spLocks noChangeArrowheads="1"/>
          </p:cNvSpPr>
          <p:nvPr/>
        </p:nvSpPr>
        <p:spPr bwMode="auto">
          <a:xfrm>
            <a:off x="1331640" y="2852936"/>
            <a:ext cx="749141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 typeface="Wingdings" panose="05000000000000000000" pitchFamily="2" charset="2"/>
              <a:buChar char="q"/>
            </a:pPr>
            <a:r>
              <a:rPr lang="en-GB" sz="2000" dirty="0"/>
              <a:t>the placement of order ;</a:t>
            </a:r>
          </a:p>
          <a:p>
            <a:pPr>
              <a:buFont typeface="Wingdings" panose="05000000000000000000" pitchFamily="2" charset="2"/>
              <a:buChar char="q"/>
            </a:pPr>
            <a:r>
              <a:rPr lang="en-GB" sz="2000" dirty="0"/>
              <a:t>programming ;</a:t>
            </a:r>
          </a:p>
          <a:p>
            <a:pPr>
              <a:buFont typeface="Wingdings" panose="05000000000000000000" pitchFamily="2" charset="2"/>
              <a:buChar char="q"/>
            </a:pPr>
            <a:r>
              <a:rPr lang="en-GB" sz="2000" dirty="0"/>
              <a:t>reception and distribution of deliveries ;</a:t>
            </a:r>
          </a:p>
          <a:p>
            <a:pPr>
              <a:buFont typeface="Wingdings" panose="05000000000000000000" pitchFamily="2" charset="2"/>
              <a:buChar char="q"/>
            </a:pPr>
            <a:r>
              <a:rPr lang="en-GB" sz="2000" dirty="0"/>
              <a:t>invoicing.</a:t>
            </a:r>
          </a:p>
        </p:txBody>
      </p:sp>
      <p:sp>
        <p:nvSpPr>
          <p:cNvPr id="12" name="ZoneTexte 11"/>
          <p:cNvSpPr txBox="1">
            <a:spLocks noChangeArrowheads="1"/>
          </p:cNvSpPr>
          <p:nvPr/>
        </p:nvSpPr>
        <p:spPr bwMode="auto">
          <a:xfrm>
            <a:off x="1410022" y="4293096"/>
            <a:ext cx="741045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GB" sz="2000">
                <a:solidFill>
                  <a:srgbClr val="00B050"/>
                </a:solidFill>
              </a:rPr>
              <a:t>These operations are done during the Follow-up Committee of Oil Products Supply meetings, which usually take place between the 25 and 27 of month M-1 for white products deliveries in month M, and the LPG Market Monitoring Committee meetings for domestic gas, which takes place on the first decade of month M.</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6"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290">
                                          <p:stCondLst>
                                            <p:cond delay="0"/>
                                          </p:stCondLst>
                                        </p:cTn>
                                        <p:tgtEl>
                                          <p:spTgt spid="7"/>
                                        </p:tgtEl>
                                      </p:cBhvr>
                                    </p:animEffect>
                                    <p:anim calcmode="lin" valueType="num">
                                      <p:cBhvr>
                                        <p:cTn id="11" dur="911"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2" dur="332"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3" dur="332" tmFilter="0, 0; 0.125,0.2665; 0.25,0.4; 0.375,0.465; 0.5,0.5;  0.625,0.535; 0.75,0.6; 0.875,0.7335; 1,1">
                                          <p:stCondLst>
                                            <p:cond delay="332"/>
                                          </p:stCondLst>
                                        </p:cTn>
                                        <p:tgtEl>
                                          <p:spTgt spid="7"/>
                                        </p:tgtEl>
                                        <p:attrNameLst>
                                          <p:attrName>ppt_y</p:attrName>
                                        </p:attrNameLst>
                                      </p:cBhvr>
                                      <p:tavLst>
                                        <p:tav tm="0" fmla="#ppt_y-sin(pi*$)/9">
                                          <p:val>
                                            <p:fltVal val="0"/>
                                          </p:val>
                                        </p:tav>
                                        <p:tav tm="100000">
                                          <p:val>
                                            <p:fltVal val="1"/>
                                          </p:val>
                                        </p:tav>
                                      </p:tavLst>
                                    </p:anim>
                                    <p:anim calcmode="lin" valueType="num">
                                      <p:cBhvr>
                                        <p:cTn id="14" dur="166" tmFilter="0, 0; 0.125,0.2665; 0.25,0.4; 0.375,0.465; 0.5,0.5;  0.625,0.535; 0.75,0.6; 0.875,0.7335; 1,1">
                                          <p:stCondLst>
                                            <p:cond delay="662"/>
                                          </p:stCondLst>
                                        </p:cTn>
                                        <p:tgtEl>
                                          <p:spTgt spid="7"/>
                                        </p:tgtEl>
                                        <p:attrNameLst>
                                          <p:attrName>ppt_y</p:attrName>
                                        </p:attrNameLst>
                                      </p:cBhvr>
                                      <p:tavLst>
                                        <p:tav tm="0" fmla="#ppt_y-sin(pi*$)/27">
                                          <p:val>
                                            <p:fltVal val="0"/>
                                          </p:val>
                                        </p:tav>
                                        <p:tav tm="100000">
                                          <p:val>
                                            <p:fltVal val="1"/>
                                          </p:val>
                                        </p:tav>
                                      </p:tavLst>
                                    </p:anim>
                                    <p:anim calcmode="lin" valueType="num">
                                      <p:cBhvr>
                                        <p:cTn id="15" dur="82" tmFilter="0, 0; 0.125,0.2665; 0.25,0.4; 0.375,0.465; 0.5,0.5;  0.625,0.535; 0.75,0.6; 0.875,0.7335; 1,1">
                                          <p:stCondLst>
                                            <p:cond delay="828"/>
                                          </p:stCondLst>
                                        </p:cTn>
                                        <p:tgtEl>
                                          <p:spTgt spid="7"/>
                                        </p:tgtEl>
                                        <p:attrNameLst>
                                          <p:attrName>ppt_y</p:attrName>
                                        </p:attrNameLst>
                                      </p:cBhvr>
                                      <p:tavLst>
                                        <p:tav tm="0" fmla="#ppt_y-sin(pi*$)/81">
                                          <p:val>
                                            <p:fltVal val="0"/>
                                          </p:val>
                                        </p:tav>
                                        <p:tav tm="100000">
                                          <p:val>
                                            <p:fltVal val="1"/>
                                          </p:val>
                                        </p:tav>
                                      </p:tavLst>
                                    </p:anim>
                                    <p:animScale>
                                      <p:cBhvr>
                                        <p:cTn id="16" dur="13">
                                          <p:stCondLst>
                                            <p:cond delay="325"/>
                                          </p:stCondLst>
                                        </p:cTn>
                                        <p:tgtEl>
                                          <p:spTgt spid="7"/>
                                        </p:tgtEl>
                                      </p:cBhvr>
                                      <p:to x="100000" y="60000"/>
                                    </p:animScale>
                                    <p:animScale>
                                      <p:cBhvr>
                                        <p:cTn id="17" dur="83" decel="50000">
                                          <p:stCondLst>
                                            <p:cond delay="338"/>
                                          </p:stCondLst>
                                        </p:cTn>
                                        <p:tgtEl>
                                          <p:spTgt spid="7"/>
                                        </p:tgtEl>
                                      </p:cBhvr>
                                      <p:to x="100000" y="100000"/>
                                    </p:animScale>
                                    <p:animScale>
                                      <p:cBhvr>
                                        <p:cTn id="18" dur="13">
                                          <p:stCondLst>
                                            <p:cond delay="656"/>
                                          </p:stCondLst>
                                        </p:cTn>
                                        <p:tgtEl>
                                          <p:spTgt spid="7"/>
                                        </p:tgtEl>
                                      </p:cBhvr>
                                      <p:to x="100000" y="80000"/>
                                    </p:animScale>
                                    <p:animScale>
                                      <p:cBhvr>
                                        <p:cTn id="19" dur="83" decel="50000">
                                          <p:stCondLst>
                                            <p:cond delay="669"/>
                                          </p:stCondLst>
                                        </p:cTn>
                                        <p:tgtEl>
                                          <p:spTgt spid="7"/>
                                        </p:tgtEl>
                                      </p:cBhvr>
                                      <p:to x="100000" y="100000"/>
                                    </p:animScale>
                                    <p:animScale>
                                      <p:cBhvr>
                                        <p:cTn id="20" dur="13">
                                          <p:stCondLst>
                                            <p:cond delay="821"/>
                                          </p:stCondLst>
                                        </p:cTn>
                                        <p:tgtEl>
                                          <p:spTgt spid="7"/>
                                        </p:tgtEl>
                                      </p:cBhvr>
                                      <p:to x="100000" y="90000"/>
                                    </p:animScale>
                                    <p:animScale>
                                      <p:cBhvr>
                                        <p:cTn id="21" dur="83" decel="50000">
                                          <p:stCondLst>
                                            <p:cond delay="834"/>
                                          </p:stCondLst>
                                        </p:cTn>
                                        <p:tgtEl>
                                          <p:spTgt spid="7"/>
                                        </p:tgtEl>
                                      </p:cBhvr>
                                      <p:to x="100000" y="100000"/>
                                    </p:animScale>
                                    <p:animScale>
                                      <p:cBhvr>
                                        <p:cTn id="22" dur="13">
                                          <p:stCondLst>
                                            <p:cond delay="904"/>
                                          </p:stCondLst>
                                        </p:cTn>
                                        <p:tgtEl>
                                          <p:spTgt spid="7"/>
                                        </p:tgtEl>
                                      </p:cBhvr>
                                      <p:to x="100000" y="95000"/>
                                    </p:animScale>
                                    <p:animScale>
                                      <p:cBhvr>
                                        <p:cTn id="23" dur="83" decel="50000">
                                          <p:stCondLst>
                                            <p:cond delay="917"/>
                                          </p:stCondLst>
                                        </p:cTn>
                                        <p:tgtEl>
                                          <p:spTgt spid="7"/>
                                        </p:tgtEl>
                                      </p:cBhvr>
                                      <p:to x="100000" y="100000"/>
                                    </p:animScale>
                                  </p:childTnLst>
                                </p:cTn>
                              </p:par>
                            </p:childTnLst>
                          </p:cTn>
                        </p:par>
                        <p:par>
                          <p:cTn id="24" fill="hold" nodeType="afterGroup">
                            <p:stCondLst>
                              <p:cond delay="1000"/>
                            </p:stCondLst>
                            <p:childTnLst>
                              <p:par>
                                <p:cTn id="25" presetID="9"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par>
                          <p:cTn id="28" fill="hold" nodeType="afterGroup">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1000"/>
                                        <p:tgtEl>
                                          <p:spTgt spid="10"/>
                                        </p:tgtEl>
                                      </p:cBhvr>
                                    </p:animEffect>
                                  </p:childTnLst>
                                </p:cTn>
                              </p:par>
                            </p:childTnLst>
                          </p:cTn>
                        </p:par>
                        <p:par>
                          <p:cTn id="32" fill="hold" nodeType="afterGroup">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1000"/>
                                        <p:tgtEl>
                                          <p:spTgt spid="11"/>
                                        </p:tgtEl>
                                      </p:cBhvr>
                                    </p:animEffect>
                                  </p:childTnLst>
                                </p:cTn>
                              </p:par>
                            </p:childTnLst>
                          </p:cTn>
                        </p:par>
                        <p:par>
                          <p:cTn id="36" fill="hold">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left)">
                                      <p:cBhvr>
                                        <p:cTn id="39"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2226"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WordArt 22"/>
          <p:cNvSpPr>
            <a:spLocks noChangeArrowheads="1" noChangeShapeType="1" noTextEdit="1"/>
          </p:cNvSpPr>
          <p:nvPr/>
        </p:nvSpPr>
        <p:spPr bwMode="auto">
          <a:xfrm>
            <a:off x="1357290" y="1295139"/>
            <a:ext cx="6383062" cy="333661"/>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C00000"/>
                </a:solidFill>
                <a:effectLst>
                  <a:outerShdw blurRad="76200" dist="50800" dir="5400000" algn="tl" rotWithShape="0">
                    <a:srgbClr val="000000">
                      <a:alpha val="65000"/>
                    </a:srgbClr>
                  </a:outerShdw>
                </a:effectLst>
                <a:latin typeface="Arial Black"/>
              </a:rPr>
              <a:t>C- PROCUREMENT PROCEDURES</a:t>
            </a:r>
          </a:p>
        </p:txBody>
      </p:sp>
      <p:cxnSp>
        <p:nvCxnSpPr>
          <p:cNvPr id="8" name="Connecteur droit 7"/>
          <p:cNvCxnSpPr/>
          <p:nvPr/>
        </p:nvCxnSpPr>
        <p:spPr>
          <a:xfrm>
            <a:off x="1285875" y="1050925"/>
            <a:ext cx="7358063" cy="1588"/>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9" name="WordArt 22"/>
          <p:cNvSpPr>
            <a:spLocks noChangeArrowheads="1" noChangeShapeType="1" noTextEdit="1"/>
          </p:cNvSpPr>
          <p:nvPr/>
        </p:nvSpPr>
        <p:spPr bwMode="auto">
          <a:xfrm>
            <a:off x="1173189" y="191490"/>
            <a:ext cx="7470749" cy="717230"/>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7030A0"/>
                </a:solidFill>
                <a:effectLst>
                  <a:outerShdw blurRad="76200" dist="50800" dir="5400000" algn="tl" rotWithShape="0">
                    <a:srgbClr val="000000">
                      <a:alpha val="65000"/>
                    </a:srgbClr>
                  </a:outerShdw>
                </a:effectLst>
                <a:latin typeface="Arial Black"/>
              </a:rPr>
              <a:t>V- SUPPLY MECHANISMS OF THE DOMESTIC MARKET </a:t>
            </a:r>
          </a:p>
          <a:p>
            <a:pPr algn="ctr" eaLnBrk="1" fontAlgn="auto" hangingPunct="1">
              <a:spcBef>
                <a:spcPts val="0"/>
              </a:spcBef>
              <a:spcAft>
                <a:spcPts val="0"/>
              </a:spcAft>
              <a:defRPr/>
            </a:pPr>
            <a:r>
              <a:rPr lang="en-GB" sz="3600" b="1">
                <a:ln w="11430"/>
                <a:solidFill>
                  <a:srgbClr val="7030A0"/>
                </a:solidFill>
                <a:effectLst>
                  <a:outerShdw blurRad="76200" dist="50800" dir="5400000" algn="tl" rotWithShape="0">
                    <a:srgbClr val="000000">
                      <a:alpha val="65000"/>
                    </a:srgbClr>
                  </a:outerShdw>
                </a:effectLst>
                <a:latin typeface="Arial Black"/>
              </a:rPr>
              <a:t>WITH OIL AND GAS PRODUCTS</a:t>
            </a:r>
          </a:p>
        </p:txBody>
      </p:sp>
      <p:sp>
        <p:nvSpPr>
          <p:cNvPr id="52232"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1AC42F1-1B69-4428-AECB-FA443C91BE68}" type="datetime1">
              <a:rPr lang="fr-FR" altLang="fr-FR" smtClean="0">
                <a:solidFill>
                  <a:srgbClr val="FFFF00"/>
                </a:solidFill>
              </a:rPr>
              <a:pPr/>
              <a:t>01/09/2021</a:t>
            </a:fld>
            <a:endParaRPr lang="fr-FR" altLang="fr-FR" smtClean="0">
              <a:solidFill>
                <a:srgbClr val="FFFF00"/>
              </a:solidFill>
            </a:endParaRPr>
          </a:p>
        </p:txBody>
      </p:sp>
      <p:sp>
        <p:nvSpPr>
          <p:cNvPr id="52233"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405A57A-65BB-4473-9EAF-018E85F58159}" type="slidenum">
              <a:rPr lang="fr-FR" altLang="fr-FR" sz="1000" b="1" smtClean="0">
                <a:solidFill>
                  <a:srgbClr val="0000FF"/>
                </a:solidFill>
              </a:rPr>
              <a:pPr/>
              <a:t>45</a:t>
            </a:fld>
            <a:endParaRPr lang="fr-FR" altLang="fr-FR" sz="1000" b="1" smtClean="0">
              <a:solidFill>
                <a:srgbClr val="0000FF"/>
              </a:solidFill>
            </a:endParaRPr>
          </a:p>
        </p:txBody>
      </p:sp>
      <p:sp>
        <p:nvSpPr>
          <p:cNvPr id="12" name="ZoneTexte 11"/>
          <p:cNvSpPr txBox="1">
            <a:spLocks noChangeArrowheads="1"/>
          </p:cNvSpPr>
          <p:nvPr/>
        </p:nvSpPr>
        <p:spPr bwMode="auto">
          <a:xfrm>
            <a:off x="1331640" y="2132856"/>
            <a:ext cx="7410450"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GB" sz="2800"/>
              <a:t>Since the fire incident that occurred at SONARA on 31 May 2019, which took the production facility out of service, a Watch Follow Up Committee to monitor supplies was set up by Order no. 051/CAB/PM of 4 June 2019. This Committee is chaired by the PMO/SG/ with the MINEE as Vice-Chair. </a:t>
            </a:r>
          </a:p>
        </p:txBody>
      </p:sp>
      <p:sp>
        <p:nvSpPr>
          <p:cNvPr id="2" name="Rectangle 1"/>
          <p:cNvSpPr/>
          <p:nvPr/>
        </p:nvSpPr>
        <p:spPr>
          <a:xfrm>
            <a:off x="7740352" y="1236702"/>
            <a:ext cx="1245854" cy="461665"/>
          </a:xfrm>
          <a:prstGeom prst="rect">
            <a:avLst/>
          </a:prstGeom>
        </p:spPr>
        <p:txBody>
          <a:bodyPr wrap="none">
            <a:spAutoFit/>
          </a:bodyPr>
          <a:lstStyle/>
          <a:p>
            <a:r>
              <a:rPr lang="en-GB" b="1">
                <a:ln w="11430"/>
                <a:solidFill>
                  <a:schemeClr val="accent2">
                    <a:lumMod val="75000"/>
                  </a:schemeClr>
                </a:solidFill>
                <a:effectLst>
                  <a:outerShdw blurRad="76200" dist="50800" dir="5400000" algn="tl" rotWithShape="0">
                    <a:srgbClr val="000000">
                      <a:alpha val="65000"/>
                    </a:srgbClr>
                  </a:outerShdw>
                </a:effectLst>
                <a:latin typeface="Arial Black"/>
              </a:rPr>
              <a:t>(CONTINUATION)</a:t>
            </a:r>
          </a:p>
        </p:txBody>
      </p:sp>
    </p:spTree>
    <p:extLst>
      <p:ext uri="{BB962C8B-B14F-4D97-AF65-F5344CB8AC3E}">
        <p14:creationId xmlns:p14="http://schemas.microsoft.com/office/powerpoint/2010/main" val="20658809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6"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290">
                                          <p:stCondLst>
                                            <p:cond delay="0"/>
                                          </p:stCondLst>
                                        </p:cTn>
                                        <p:tgtEl>
                                          <p:spTgt spid="7"/>
                                        </p:tgtEl>
                                      </p:cBhvr>
                                    </p:animEffect>
                                    <p:anim calcmode="lin" valueType="num">
                                      <p:cBhvr>
                                        <p:cTn id="11" dur="911"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2" dur="332"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3" dur="332" tmFilter="0, 0; 0.125,0.2665; 0.25,0.4; 0.375,0.465; 0.5,0.5;  0.625,0.535; 0.75,0.6; 0.875,0.7335; 1,1">
                                          <p:stCondLst>
                                            <p:cond delay="332"/>
                                          </p:stCondLst>
                                        </p:cTn>
                                        <p:tgtEl>
                                          <p:spTgt spid="7"/>
                                        </p:tgtEl>
                                        <p:attrNameLst>
                                          <p:attrName>ppt_y</p:attrName>
                                        </p:attrNameLst>
                                      </p:cBhvr>
                                      <p:tavLst>
                                        <p:tav tm="0" fmla="#ppt_y-sin(pi*$)/9">
                                          <p:val>
                                            <p:fltVal val="0"/>
                                          </p:val>
                                        </p:tav>
                                        <p:tav tm="100000">
                                          <p:val>
                                            <p:fltVal val="1"/>
                                          </p:val>
                                        </p:tav>
                                      </p:tavLst>
                                    </p:anim>
                                    <p:anim calcmode="lin" valueType="num">
                                      <p:cBhvr>
                                        <p:cTn id="14" dur="166" tmFilter="0, 0; 0.125,0.2665; 0.25,0.4; 0.375,0.465; 0.5,0.5;  0.625,0.535; 0.75,0.6; 0.875,0.7335; 1,1">
                                          <p:stCondLst>
                                            <p:cond delay="662"/>
                                          </p:stCondLst>
                                        </p:cTn>
                                        <p:tgtEl>
                                          <p:spTgt spid="7"/>
                                        </p:tgtEl>
                                        <p:attrNameLst>
                                          <p:attrName>ppt_y</p:attrName>
                                        </p:attrNameLst>
                                      </p:cBhvr>
                                      <p:tavLst>
                                        <p:tav tm="0" fmla="#ppt_y-sin(pi*$)/27">
                                          <p:val>
                                            <p:fltVal val="0"/>
                                          </p:val>
                                        </p:tav>
                                        <p:tav tm="100000">
                                          <p:val>
                                            <p:fltVal val="1"/>
                                          </p:val>
                                        </p:tav>
                                      </p:tavLst>
                                    </p:anim>
                                    <p:anim calcmode="lin" valueType="num">
                                      <p:cBhvr>
                                        <p:cTn id="15" dur="82" tmFilter="0, 0; 0.125,0.2665; 0.25,0.4; 0.375,0.465; 0.5,0.5;  0.625,0.535; 0.75,0.6; 0.875,0.7335; 1,1">
                                          <p:stCondLst>
                                            <p:cond delay="828"/>
                                          </p:stCondLst>
                                        </p:cTn>
                                        <p:tgtEl>
                                          <p:spTgt spid="7"/>
                                        </p:tgtEl>
                                        <p:attrNameLst>
                                          <p:attrName>ppt_y</p:attrName>
                                        </p:attrNameLst>
                                      </p:cBhvr>
                                      <p:tavLst>
                                        <p:tav tm="0" fmla="#ppt_y-sin(pi*$)/81">
                                          <p:val>
                                            <p:fltVal val="0"/>
                                          </p:val>
                                        </p:tav>
                                        <p:tav tm="100000">
                                          <p:val>
                                            <p:fltVal val="1"/>
                                          </p:val>
                                        </p:tav>
                                      </p:tavLst>
                                    </p:anim>
                                    <p:animScale>
                                      <p:cBhvr>
                                        <p:cTn id="16" dur="13">
                                          <p:stCondLst>
                                            <p:cond delay="325"/>
                                          </p:stCondLst>
                                        </p:cTn>
                                        <p:tgtEl>
                                          <p:spTgt spid="7"/>
                                        </p:tgtEl>
                                      </p:cBhvr>
                                      <p:to x="100000" y="60000"/>
                                    </p:animScale>
                                    <p:animScale>
                                      <p:cBhvr>
                                        <p:cTn id="17" dur="83" decel="50000">
                                          <p:stCondLst>
                                            <p:cond delay="338"/>
                                          </p:stCondLst>
                                        </p:cTn>
                                        <p:tgtEl>
                                          <p:spTgt spid="7"/>
                                        </p:tgtEl>
                                      </p:cBhvr>
                                      <p:to x="100000" y="100000"/>
                                    </p:animScale>
                                    <p:animScale>
                                      <p:cBhvr>
                                        <p:cTn id="18" dur="13">
                                          <p:stCondLst>
                                            <p:cond delay="656"/>
                                          </p:stCondLst>
                                        </p:cTn>
                                        <p:tgtEl>
                                          <p:spTgt spid="7"/>
                                        </p:tgtEl>
                                      </p:cBhvr>
                                      <p:to x="100000" y="80000"/>
                                    </p:animScale>
                                    <p:animScale>
                                      <p:cBhvr>
                                        <p:cTn id="19" dur="83" decel="50000">
                                          <p:stCondLst>
                                            <p:cond delay="669"/>
                                          </p:stCondLst>
                                        </p:cTn>
                                        <p:tgtEl>
                                          <p:spTgt spid="7"/>
                                        </p:tgtEl>
                                      </p:cBhvr>
                                      <p:to x="100000" y="100000"/>
                                    </p:animScale>
                                    <p:animScale>
                                      <p:cBhvr>
                                        <p:cTn id="20" dur="13">
                                          <p:stCondLst>
                                            <p:cond delay="821"/>
                                          </p:stCondLst>
                                        </p:cTn>
                                        <p:tgtEl>
                                          <p:spTgt spid="7"/>
                                        </p:tgtEl>
                                      </p:cBhvr>
                                      <p:to x="100000" y="90000"/>
                                    </p:animScale>
                                    <p:animScale>
                                      <p:cBhvr>
                                        <p:cTn id="21" dur="83" decel="50000">
                                          <p:stCondLst>
                                            <p:cond delay="834"/>
                                          </p:stCondLst>
                                        </p:cTn>
                                        <p:tgtEl>
                                          <p:spTgt spid="7"/>
                                        </p:tgtEl>
                                      </p:cBhvr>
                                      <p:to x="100000" y="100000"/>
                                    </p:animScale>
                                    <p:animScale>
                                      <p:cBhvr>
                                        <p:cTn id="22" dur="13">
                                          <p:stCondLst>
                                            <p:cond delay="904"/>
                                          </p:stCondLst>
                                        </p:cTn>
                                        <p:tgtEl>
                                          <p:spTgt spid="7"/>
                                        </p:tgtEl>
                                      </p:cBhvr>
                                      <p:to x="100000" y="95000"/>
                                    </p:animScale>
                                    <p:animScale>
                                      <p:cBhvr>
                                        <p:cTn id="23" dur="83" decel="50000">
                                          <p:stCondLst>
                                            <p:cond delay="917"/>
                                          </p:stCondLst>
                                        </p:cTn>
                                        <p:tgtEl>
                                          <p:spTgt spid="7"/>
                                        </p:tgtEl>
                                      </p:cBhvr>
                                      <p:to x="100000" y="100000"/>
                                    </p:animScale>
                                  </p:childTnLst>
                                </p:cTn>
                              </p:par>
                            </p:childTnLst>
                          </p:cTn>
                        </p:par>
                        <p:par>
                          <p:cTn id="24" fill="hold" nodeType="afterGroup">
                            <p:stCondLst>
                              <p:cond delay="1000"/>
                            </p:stCondLst>
                            <p:childTnLst>
                              <p:par>
                                <p:cTn id="25" presetID="9"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par>
                          <p:cTn id="28" fill="hold">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3250"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WordArt 22"/>
          <p:cNvSpPr>
            <a:spLocks noChangeArrowheads="1" noChangeShapeType="1" noTextEdit="1"/>
          </p:cNvSpPr>
          <p:nvPr/>
        </p:nvSpPr>
        <p:spPr bwMode="auto">
          <a:xfrm>
            <a:off x="1357290" y="1295139"/>
            <a:ext cx="6383062" cy="333661"/>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C00000"/>
                </a:solidFill>
                <a:effectLst>
                  <a:outerShdw blurRad="76200" dist="50800" dir="5400000" algn="tl" rotWithShape="0">
                    <a:srgbClr val="000000">
                      <a:alpha val="65000"/>
                    </a:srgbClr>
                  </a:outerShdw>
                </a:effectLst>
                <a:latin typeface="Arial Black"/>
              </a:rPr>
              <a:t>C- PROCUREMENT PROCEDURES</a:t>
            </a:r>
          </a:p>
        </p:txBody>
      </p:sp>
      <p:cxnSp>
        <p:nvCxnSpPr>
          <p:cNvPr id="8" name="Connecteur droit 7"/>
          <p:cNvCxnSpPr/>
          <p:nvPr/>
        </p:nvCxnSpPr>
        <p:spPr>
          <a:xfrm>
            <a:off x="1285875" y="1050925"/>
            <a:ext cx="7358063" cy="1588"/>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9" name="WordArt 22"/>
          <p:cNvSpPr>
            <a:spLocks noChangeArrowheads="1" noChangeShapeType="1" noTextEdit="1"/>
          </p:cNvSpPr>
          <p:nvPr/>
        </p:nvSpPr>
        <p:spPr bwMode="auto">
          <a:xfrm>
            <a:off x="1173189" y="191490"/>
            <a:ext cx="7470749" cy="717230"/>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7030A0"/>
                </a:solidFill>
                <a:effectLst>
                  <a:outerShdw blurRad="76200" dist="50800" dir="5400000" algn="tl" rotWithShape="0">
                    <a:srgbClr val="000000">
                      <a:alpha val="65000"/>
                    </a:srgbClr>
                  </a:outerShdw>
                </a:effectLst>
                <a:latin typeface="Arial Black"/>
              </a:rPr>
              <a:t>V- SUPPLY MECHANISMS OF THE DOMESTIC MARKET </a:t>
            </a:r>
          </a:p>
          <a:p>
            <a:pPr algn="ctr" eaLnBrk="1" fontAlgn="auto" hangingPunct="1">
              <a:spcBef>
                <a:spcPts val="0"/>
              </a:spcBef>
              <a:spcAft>
                <a:spcPts val="0"/>
              </a:spcAft>
              <a:defRPr/>
            </a:pPr>
            <a:r>
              <a:rPr lang="en-GB" sz="3600" b="1">
                <a:ln w="11430"/>
                <a:solidFill>
                  <a:srgbClr val="7030A0"/>
                </a:solidFill>
                <a:effectLst>
                  <a:outerShdw blurRad="76200" dist="50800" dir="5400000" algn="tl" rotWithShape="0">
                    <a:srgbClr val="000000">
                      <a:alpha val="65000"/>
                    </a:srgbClr>
                  </a:outerShdw>
                </a:effectLst>
                <a:latin typeface="Arial Black"/>
              </a:rPr>
              <a:t>WITH OIL AND GAS PRODUCTS</a:t>
            </a:r>
          </a:p>
        </p:txBody>
      </p:sp>
      <p:sp>
        <p:nvSpPr>
          <p:cNvPr id="10" name="ZoneTexte 9"/>
          <p:cNvSpPr txBox="1">
            <a:spLocks noChangeArrowheads="1"/>
          </p:cNvSpPr>
          <p:nvPr/>
        </p:nvSpPr>
        <p:spPr bwMode="auto">
          <a:xfrm>
            <a:off x="1244600" y="1990725"/>
            <a:ext cx="49117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Aft>
                <a:spcPts val="1200"/>
              </a:spcAft>
            </a:pPr>
            <a:r>
              <a:rPr lang="en-GB" sz="2600" b="1" dirty="0">
                <a:solidFill>
                  <a:srgbClr val="FF0000"/>
                </a:solidFill>
                <a:latin typeface="Arial Black" panose="020B0A04020102020204" pitchFamily="34" charset="0"/>
              </a:rPr>
              <a:t>2) </a:t>
            </a:r>
            <a:r>
              <a:rPr lang="en-GB" sz="2600" b="1" dirty="0" smtClean="0">
                <a:solidFill>
                  <a:srgbClr val="FF0000"/>
                </a:solidFill>
                <a:latin typeface="Arial Black" panose="020B0A04020102020204" pitchFamily="34" charset="0"/>
              </a:rPr>
              <a:t>The liberalised </a:t>
            </a:r>
            <a:r>
              <a:rPr lang="en-GB" sz="2600" b="1" dirty="0">
                <a:solidFill>
                  <a:srgbClr val="FF0000"/>
                </a:solidFill>
                <a:latin typeface="Arial Black" panose="020B0A04020102020204" pitchFamily="34" charset="0"/>
              </a:rPr>
              <a:t>market</a:t>
            </a:r>
          </a:p>
        </p:txBody>
      </p:sp>
      <p:sp>
        <p:nvSpPr>
          <p:cNvPr id="11" name="ZoneTexte 10"/>
          <p:cNvSpPr txBox="1">
            <a:spLocks noChangeArrowheads="1"/>
          </p:cNvSpPr>
          <p:nvPr/>
        </p:nvSpPr>
        <p:spPr bwMode="auto">
          <a:xfrm>
            <a:off x="1214438" y="2492896"/>
            <a:ext cx="741045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GB" sz="2800" dirty="0" smtClean="0"/>
              <a:t>The </a:t>
            </a:r>
            <a:r>
              <a:rPr lang="en-GB" sz="2800" dirty="0"/>
              <a:t>procurement procedures of the liberalised market are as follows: </a:t>
            </a:r>
          </a:p>
        </p:txBody>
      </p:sp>
      <p:sp>
        <p:nvSpPr>
          <p:cNvPr id="53256"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08BC92B-4B5E-4D52-AC82-94C83D4A8D62}" type="datetime1">
              <a:rPr lang="fr-FR" altLang="fr-FR" smtClean="0">
                <a:solidFill>
                  <a:srgbClr val="FFFF00"/>
                </a:solidFill>
              </a:rPr>
              <a:pPr/>
              <a:t>01/09/2021</a:t>
            </a:fld>
            <a:endParaRPr lang="fr-FR" altLang="fr-FR" smtClean="0">
              <a:solidFill>
                <a:srgbClr val="FFFF00"/>
              </a:solidFill>
            </a:endParaRPr>
          </a:p>
        </p:txBody>
      </p:sp>
      <p:sp>
        <p:nvSpPr>
          <p:cNvPr id="53257"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D556044-FC0E-4696-81F6-569F1A293AE7}" type="slidenum">
              <a:rPr lang="fr-FR" altLang="fr-FR" sz="1000" b="1" smtClean="0">
                <a:solidFill>
                  <a:srgbClr val="0000FF"/>
                </a:solidFill>
              </a:rPr>
              <a:pPr/>
              <a:t>46</a:t>
            </a:fld>
            <a:endParaRPr lang="fr-FR" altLang="fr-FR" sz="1000" b="1" smtClean="0">
              <a:solidFill>
                <a:srgbClr val="0000FF"/>
              </a:solidFill>
            </a:endParaRPr>
          </a:p>
        </p:txBody>
      </p:sp>
      <p:sp>
        <p:nvSpPr>
          <p:cNvPr id="2" name="Rectangle 1"/>
          <p:cNvSpPr/>
          <p:nvPr/>
        </p:nvSpPr>
        <p:spPr>
          <a:xfrm>
            <a:off x="1357313" y="3501008"/>
            <a:ext cx="7462837" cy="1816100"/>
          </a:xfrm>
          <a:prstGeom prst="rect">
            <a:avLst/>
          </a:prstGeom>
        </p:spPr>
        <p:txBody>
          <a:bodyPr>
            <a:spAutoFit/>
          </a:bodyPr>
          <a:lstStyle/>
          <a:p>
            <a:pPr marL="457200" indent="-457200">
              <a:buFont typeface="Wingdings" panose="05000000000000000000" pitchFamily="2" charset="2"/>
              <a:buChar char="q"/>
              <a:defRPr/>
            </a:pPr>
            <a:r>
              <a:rPr lang="en-GB" sz="2800" dirty="0"/>
              <a:t>Launching of Tenders ;</a:t>
            </a:r>
          </a:p>
          <a:p>
            <a:pPr marL="457200" indent="-457200">
              <a:buFont typeface="Wingdings" panose="05000000000000000000" pitchFamily="2" charset="2"/>
              <a:buChar char="q"/>
              <a:defRPr/>
            </a:pPr>
            <a:r>
              <a:rPr lang="en-GB" sz="2800" dirty="0"/>
              <a:t>opening and awarding of contracts ;</a:t>
            </a:r>
          </a:p>
          <a:p>
            <a:pPr marL="514350" indent="-514350">
              <a:buFont typeface="Wingdings" panose="05000000000000000000" pitchFamily="2" charset="2"/>
              <a:buChar char="q"/>
              <a:defRPr/>
            </a:pPr>
            <a:r>
              <a:rPr lang="en-GB" sz="2800" dirty="0"/>
              <a:t>reception and distribution of deliveries ;</a:t>
            </a:r>
          </a:p>
          <a:p>
            <a:pPr marL="514350" indent="-514350">
              <a:buFont typeface="Wingdings" panose="05000000000000000000" pitchFamily="2" charset="2"/>
              <a:buChar char="q"/>
              <a:defRPr/>
            </a:pPr>
            <a:r>
              <a:rPr lang="en-GB" sz="2800" dirty="0"/>
              <a:t>invoicing.</a:t>
            </a:r>
          </a:p>
        </p:txBody>
      </p:sp>
      <p:sp>
        <p:nvSpPr>
          <p:cNvPr id="12" name="WordArt 22"/>
          <p:cNvSpPr>
            <a:spLocks noChangeArrowheads="1" noChangeShapeType="1" noTextEdit="1"/>
          </p:cNvSpPr>
          <p:nvPr/>
        </p:nvSpPr>
        <p:spPr bwMode="auto">
          <a:xfrm>
            <a:off x="7884368" y="1351110"/>
            <a:ext cx="1080120" cy="285752"/>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chemeClr val="accent2">
                    <a:lumMod val="75000"/>
                  </a:schemeClr>
                </a:solidFill>
                <a:effectLst>
                  <a:outerShdw blurRad="76200" dist="50800" dir="5400000" algn="tl" rotWithShape="0">
                    <a:srgbClr val="000000">
                      <a:alpha val="65000"/>
                    </a:srgbClr>
                  </a:outerShdw>
                </a:effectLst>
                <a:latin typeface="Arial Black"/>
              </a:rPr>
              <a:t>(CONTINUATION)</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6"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290">
                                          <p:stCondLst>
                                            <p:cond delay="0"/>
                                          </p:stCondLst>
                                        </p:cTn>
                                        <p:tgtEl>
                                          <p:spTgt spid="7"/>
                                        </p:tgtEl>
                                      </p:cBhvr>
                                    </p:animEffect>
                                    <p:anim calcmode="lin" valueType="num">
                                      <p:cBhvr>
                                        <p:cTn id="11" dur="911"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2" dur="332"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3" dur="332" tmFilter="0, 0; 0.125,0.2665; 0.25,0.4; 0.375,0.465; 0.5,0.5;  0.625,0.535; 0.75,0.6; 0.875,0.7335; 1,1">
                                          <p:stCondLst>
                                            <p:cond delay="332"/>
                                          </p:stCondLst>
                                        </p:cTn>
                                        <p:tgtEl>
                                          <p:spTgt spid="7"/>
                                        </p:tgtEl>
                                        <p:attrNameLst>
                                          <p:attrName>ppt_y</p:attrName>
                                        </p:attrNameLst>
                                      </p:cBhvr>
                                      <p:tavLst>
                                        <p:tav tm="0" fmla="#ppt_y-sin(pi*$)/9">
                                          <p:val>
                                            <p:fltVal val="0"/>
                                          </p:val>
                                        </p:tav>
                                        <p:tav tm="100000">
                                          <p:val>
                                            <p:fltVal val="1"/>
                                          </p:val>
                                        </p:tav>
                                      </p:tavLst>
                                    </p:anim>
                                    <p:anim calcmode="lin" valueType="num">
                                      <p:cBhvr>
                                        <p:cTn id="14" dur="166" tmFilter="0, 0; 0.125,0.2665; 0.25,0.4; 0.375,0.465; 0.5,0.5;  0.625,0.535; 0.75,0.6; 0.875,0.7335; 1,1">
                                          <p:stCondLst>
                                            <p:cond delay="662"/>
                                          </p:stCondLst>
                                        </p:cTn>
                                        <p:tgtEl>
                                          <p:spTgt spid="7"/>
                                        </p:tgtEl>
                                        <p:attrNameLst>
                                          <p:attrName>ppt_y</p:attrName>
                                        </p:attrNameLst>
                                      </p:cBhvr>
                                      <p:tavLst>
                                        <p:tav tm="0" fmla="#ppt_y-sin(pi*$)/27">
                                          <p:val>
                                            <p:fltVal val="0"/>
                                          </p:val>
                                        </p:tav>
                                        <p:tav tm="100000">
                                          <p:val>
                                            <p:fltVal val="1"/>
                                          </p:val>
                                        </p:tav>
                                      </p:tavLst>
                                    </p:anim>
                                    <p:anim calcmode="lin" valueType="num">
                                      <p:cBhvr>
                                        <p:cTn id="15" dur="82" tmFilter="0, 0; 0.125,0.2665; 0.25,0.4; 0.375,0.465; 0.5,0.5;  0.625,0.535; 0.75,0.6; 0.875,0.7335; 1,1">
                                          <p:stCondLst>
                                            <p:cond delay="828"/>
                                          </p:stCondLst>
                                        </p:cTn>
                                        <p:tgtEl>
                                          <p:spTgt spid="7"/>
                                        </p:tgtEl>
                                        <p:attrNameLst>
                                          <p:attrName>ppt_y</p:attrName>
                                        </p:attrNameLst>
                                      </p:cBhvr>
                                      <p:tavLst>
                                        <p:tav tm="0" fmla="#ppt_y-sin(pi*$)/81">
                                          <p:val>
                                            <p:fltVal val="0"/>
                                          </p:val>
                                        </p:tav>
                                        <p:tav tm="100000">
                                          <p:val>
                                            <p:fltVal val="1"/>
                                          </p:val>
                                        </p:tav>
                                      </p:tavLst>
                                    </p:anim>
                                    <p:animScale>
                                      <p:cBhvr>
                                        <p:cTn id="16" dur="13">
                                          <p:stCondLst>
                                            <p:cond delay="325"/>
                                          </p:stCondLst>
                                        </p:cTn>
                                        <p:tgtEl>
                                          <p:spTgt spid="7"/>
                                        </p:tgtEl>
                                      </p:cBhvr>
                                      <p:to x="100000" y="60000"/>
                                    </p:animScale>
                                    <p:animScale>
                                      <p:cBhvr>
                                        <p:cTn id="17" dur="83" decel="50000">
                                          <p:stCondLst>
                                            <p:cond delay="338"/>
                                          </p:stCondLst>
                                        </p:cTn>
                                        <p:tgtEl>
                                          <p:spTgt spid="7"/>
                                        </p:tgtEl>
                                      </p:cBhvr>
                                      <p:to x="100000" y="100000"/>
                                    </p:animScale>
                                    <p:animScale>
                                      <p:cBhvr>
                                        <p:cTn id="18" dur="13">
                                          <p:stCondLst>
                                            <p:cond delay="656"/>
                                          </p:stCondLst>
                                        </p:cTn>
                                        <p:tgtEl>
                                          <p:spTgt spid="7"/>
                                        </p:tgtEl>
                                      </p:cBhvr>
                                      <p:to x="100000" y="80000"/>
                                    </p:animScale>
                                    <p:animScale>
                                      <p:cBhvr>
                                        <p:cTn id="19" dur="83" decel="50000">
                                          <p:stCondLst>
                                            <p:cond delay="669"/>
                                          </p:stCondLst>
                                        </p:cTn>
                                        <p:tgtEl>
                                          <p:spTgt spid="7"/>
                                        </p:tgtEl>
                                      </p:cBhvr>
                                      <p:to x="100000" y="100000"/>
                                    </p:animScale>
                                    <p:animScale>
                                      <p:cBhvr>
                                        <p:cTn id="20" dur="13">
                                          <p:stCondLst>
                                            <p:cond delay="821"/>
                                          </p:stCondLst>
                                        </p:cTn>
                                        <p:tgtEl>
                                          <p:spTgt spid="7"/>
                                        </p:tgtEl>
                                      </p:cBhvr>
                                      <p:to x="100000" y="90000"/>
                                    </p:animScale>
                                    <p:animScale>
                                      <p:cBhvr>
                                        <p:cTn id="21" dur="83" decel="50000">
                                          <p:stCondLst>
                                            <p:cond delay="834"/>
                                          </p:stCondLst>
                                        </p:cTn>
                                        <p:tgtEl>
                                          <p:spTgt spid="7"/>
                                        </p:tgtEl>
                                      </p:cBhvr>
                                      <p:to x="100000" y="100000"/>
                                    </p:animScale>
                                    <p:animScale>
                                      <p:cBhvr>
                                        <p:cTn id="22" dur="13">
                                          <p:stCondLst>
                                            <p:cond delay="904"/>
                                          </p:stCondLst>
                                        </p:cTn>
                                        <p:tgtEl>
                                          <p:spTgt spid="7"/>
                                        </p:tgtEl>
                                      </p:cBhvr>
                                      <p:to x="100000" y="95000"/>
                                    </p:animScale>
                                    <p:animScale>
                                      <p:cBhvr>
                                        <p:cTn id="23" dur="83" decel="50000">
                                          <p:stCondLst>
                                            <p:cond delay="917"/>
                                          </p:stCondLst>
                                        </p:cTn>
                                        <p:tgtEl>
                                          <p:spTgt spid="7"/>
                                        </p:tgtEl>
                                      </p:cBhvr>
                                      <p:to x="100000" y="100000"/>
                                    </p:animScale>
                                  </p:childTnLst>
                                </p:cTn>
                              </p:par>
                            </p:childTnLst>
                          </p:cTn>
                        </p:par>
                        <p:par>
                          <p:cTn id="24" fill="hold" nodeType="afterGroup">
                            <p:stCondLst>
                              <p:cond delay="1000"/>
                            </p:stCondLst>
                            <p:childTnLst>
                              <p:par>
                                <p:cTn id="25" presetID="9"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par>
                          <p:cTn id="28" fill="hold" nodeType="afterGroup">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1000"/>
                                        <p:tgtEl>
                                          <p:spTgt spid="10"/>
                                        </p:tgtEl>
                                      </p:cBhvr>
                                    </p:animEffect>
                                  </p:childTnLst>
                                </p:cTn>
                              </p:par>
                            </p:childTnLst>
                          </p:cTn>
                        </p:par>
                        <p:par>
                          <p:cTn id="32" fill="hold" nodeType="afterGroup">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4274"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WordArt 22"/>
          <p:cNvSpPr>
            <a:spLocks noChangeArrowheads="1" noChangeShapeType="1" noTextEdit="1"/>
          </p:cNvSpPr>
          <p:nvPr/>
        </p:nvSpPr>
        <p:spPr bwMode="auto">
          <a:xfrm>
            <a:off x="1357290" y="1295139"/>
            <a:ext cx="6383062" cy="333661"/>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C00000"/>
                </a:solidFill>
                <a:effectLst>
                  <a:outerShdw blurRad="76200" dist="50800" dir="5400000" algn="tl" rotWithShape="0">
                    <a:srgbClr val="000000">
                      <a:alpha val="65000"/>
                    </a:srgbClr>
                  </a:outerShdw>
                </a:effectLst>
                <a:latin typeface="Arial Black"/>
              </a:rPr>
              <a:t>C- PROCUREMENT PROCEDURES</a:t>
            </a:r>
          </a:p>
        </p:txBody>
      </p:sp>
      <p:cxnSp>
        <p:nvCxnSpPr>
          <p:cNvPr id="8" name="Connecteur droit 7"/>
          <p:cNvCxnSpPr/>
          <p:nvPr/>
        </p:nvCxnSpPr>
        <p:spPr>
          <a:xfrm>
            <a:off x="1285875" y="1050925"/>
            <a:ext cx="7358063" cy="1588"/>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9" name="WordArt 22"/>
          <p:cNvSpPr>
            <a:spLocks noChangeArrowheads="1" noChangeShapeType="1" noTextEdit="1"/>
          </p:cNvSpPr>
          <p:nvPr/>
        </p:nvSpPr>
        <p:spPr bwMode="auto">
          <a:xfrm>
            <a:off x="1173189" y="191490"/>
            <a:ext cx="7470749" cy="717230"/>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7030A0"/>
                </a:solidFill>
                <a:effectLst>
                  <a:outerShdw blurRad="76200" dist="50800" dir="5400000" algn="tl" rotWithShape="0">
                    <a:srgbClr val="000000">
                      <a:alpha val="65000"/>
                    </a:srgbClr>
                  </a:outerShdw>
                </a:effectLst>
                <a:latin typeface="Arial Black"/>
              </a:rPr>
              <a:t>V- SUPPLY MECHANISMS OF THE DOMESTIC MARKET </a:t>
            </a:r>
          </a:p>
          <a:p>
            <a:pPr algn="ctr" eaLnBrk="1" fontAlgn="auto" hangingPunct="1">
              <a:spcBef>
                <a:spcPts val="0"/>
              </a:spcBef>
              <a:spcAft>
                <a:spcPts val="0"/>
              </a:spcAft>
              <a:defRPr/>
            </a:pPr>
            <a:r>
              <a:rPr lang="en-GB" sz="3600" b="1">
                <a:ln w="11430"/>
                <a:solidFill>
                  <a:srgbClr val="7030A0"/>
                </a:solidFill>
                <a:effectLst>
                  <a:outerShdw blurRad="76200" dist="50800" dir="5400000" algn="tl" rotWithShape="0">
                    <a:srgbClr val="000000">
                      <a:alpha val="65000"/>
                    </a:srgbClr>
                  </a:outerShdw>
                </a:effectLst>
                <a:latin typeface="Arial Black"/>
              </a:rPr>
              <a:t>WITH OIL AND GAS PRODUCTS</a:t>
            </a:r>
          </a:p>
        </p:txBody>
      </p:sp>
      <p:sp>
        <p:nvSpPr>
          <p:cNvPr id="10" name="ZoneTexte 9"/>
          <p:cNvSpPr txBox="1">
            <a:spLocks noChangeArrowheads="1"/>
          </p:cNvSpPr>
          <p:nvPr/>
        </p:nvSpPr>
        <p:spPr bwMode="auto">
          <a:xfrm>
            <a:off x="1244600" y="1844675"/>
            <a:ext cx="7575550" cy="412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Aft>
                <a:spcPts val="1200"/>
              </a:spcAft>
              <a:defRPr/>
            </a:pPr>
            <a:r>
              <a:rPr lang="en-GB" sz="2000" b="1">
                <a:latin typeface="Arial Black" panose="020B0A04020102020204" pitchFamily="34" charset="0"/>
              </a:rPr>
              <a:t>A new procedure for the supply of the domestic market with petroleum products was implemented in 2020 through : </a:t>
            </a:r>
          </a:p>
          <a:p>
            <a:pPr marL="342900" indent="-342900" algn="just" eaLnBrk="1" hangingPunct="1">
              <a:spcAft>
                <a:spcPts val="1200"/>
              </a:spcAft>
              <a:buFont typeface="Wingdings" panose="05000000000000000000" pitchFamily="2" charset="2"/>
              <a:buChar char="ü"/>
              <a:defRPr/>
            </a:pPr>
            <a:r>
              <a:rPr lang="en-GB" sz="2000" b="1">
                <a:latin typeface="Arial Black" panose="020B0A04020102020204" pitchFamily="34" charset="0"/>
              </a:rPr>
              <a:t>The selection of traders who supply the products and ;</a:t>
            </a:r>
          </a:p>
          <a:p>
            <a:pPr marL="342900" indent="-342900" algn="just" eaLnBrk="1" hangingPunct="1">
              <a:spcAft>
                <a:spcPts val="1200"/>
              </a:spcAft>
              <a:buFont typeface="Wingdings" panose="05000000000000000000" pitchFamily="2" charset="2"/>
              <a:buChar char="ü"/>
              <a:defRPr/>
            </a:pPr>
            <a:r>
              <a:rPr lang="en-GB" sz="2000" b="1">
                <a:latin typeface="Arial Black" panose="020B0A04020102020204" pitchFamily="34" charset="0"/>
              </a:rPr>
              <a:t>Importers who have the obligation to purchase the products from the trader(s) selected following the bidding process,</a:t>
            </a:r>
          </a:p>
          <a:p>
            <a:pPr algn="just" eaLnBrk="1" hangingPunct="1">
              <a:spcAft>
                <a:spcPts val="1200"/>
              </a:spcAft>
              <a:defRPr/>
            </a:pPr>
            <a:r>
              <a:rPr lang="en-GB" sz="2400" b="1">
                <a:solidFill>
                  <a:srgbClr val="FF0000"/>
                </a:solidFill>
                <a:latin typeface="Arial Black" panose="020B0A04020102020204" pitchFamily="34" charset="0"/>
              </a:rPr>
              <a:t> This new method began with the deliveries for the months of March, April and May 2020.</a:t>
            </a:r>
          </a:p>
        </p:txBody>
      </p:sp>
      <p:sp>
        <p:nvSpPr>
          <p:cNvPr id="54279"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BEB60D3-653E-4379-94C5-2B1396E63A89}" type="datetime1">
              <a:rPr lang="fr-FR" altLang="fr-FR" smtClean="0">
                <a:solidFill>
                  <a:srgbClr val="FFFF00"/>
                </a:solidFill>
              </a:rPr>
              <a:pPr/>
              <a:t>01/09/2021</a:t>
            </a:fld>
            <a:endParaRPr lang="fr-FR" altLang="fr-FR" smtClean="0">
              <a:solidFill>
                <a:srgbClr val="FFFF00"/>
              </a:solidFill>
            </a:endParaRPr>
          </a:p>
        </p:txBody>
      </p:sp>
      <p:sp>
        <p:nvSpPr>
          <p:cNvPr id="54280"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F42272F-400F-44B0-8A46-9E421BC74370}" type="slidenum">
              <a:rPr lang="fr-FR" altLang="fr-FR" sz="1000" b="1" smtClean="0">
                <a:solidFill>
                  <a:srgbClr val="0000FF"/>
                </a:solidFill>
              </a:rPr>
              <a:pPr/>
              <a:t>47</a:t>
            </a:fld>
            <a:endParaRPr lang="fr-FR" altLang="fr-FR" sz="1000" b="1" smtClean="0">
              <a:solidFill>
                <a:srgbClr val="0000FF"/>
              </a:solidFill>
            </a:endParaRPr>
          </a:p>
        </p:txBody>
      </p:sp>
      <p:sp>
        <p:nvSpPr>
          <p:cNvPr id="12" name="WordArt 22"/>
          <p:cNvSpPr>
            <a:spLocks noChangeArrowheads="1" noChangeShapeType="1" noTextEdit="1"/>
          </p:cNvSpPr>
          <p:nvPr/>
        </p:nvSpPr>
        <p:spPr bwMode="auto">
          <a:xfrm>
            <a:off x="7884368" y="1351110"/>
            <a:ext cx="1080120" cy="285752"/>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chemeClr val="accent2">
                    <a:lumMod val="75000"/>
                  </a:schemeClr>
                </a:solidFill>
                <a:effectLst>
                  <a:outerShdw blurRad="76200" dist="50800" dir="5400000" algn="tl" rotWithShape="0">
                    <a:srgbClr val="000000">
                      <a:alpha val="65000"/>
                    </a:srgbClr>
                  </a:outerShdw>
                </a:effectLst>
                <a:latin typeface="Arial Black"/>
              </a:rPr>
              <a:t>(CONTINUATION)</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6"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290">
                                          <p:stCondLst>
                                            <p:cond delay="0"/>
                                          </p:stCondLst>
                                        </p:cTn>
                                        <p:tgtEl>
                                          <p:spTgt spid="7"/>
                                        </p:tgtEl>
                                      </p:cBhvr>
                                    </p:animEffect>
                                    <p:anim calcmode="lin" valueType="num">
                                      <p:cBhvr>
                                        <p:cTn id="11" dur="911"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2" dur="332"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3" dur="332" tmFilter="0, 0; 0.125,0.2665; 0.25,0.4; 0.375,0.465; 0.5,0.5;  0.625,0.535; 0.75,0.6; 0.875,0.7335; 1,1">
                                          <p:stCondLst>
                                            <p:cond delay="332"/>
                                          </p:stCondLst>
                                        </p:cTn>
                                        <p:tgtEl>
                                          <p:spTgt spid="7"/>
                                        </p:tgtEl>
                                        <p:attrNameLst>
                                          <p:attrName>ppt_y</p:attrName>
                                        </p:attrNameLst>
                                      </p:cBhvr>
                                      <p:tavLst>
                                        <p:tav tm="0" fmla="#ppt_y-sin(pi*$)/9">
                                          <p:val>
                                            <p:fltVal val="0"/>
                                          </p:val>
                                        </p:tav>
                                        <p:tav tm="100000">
                                          <p:val>
                                            <p:fltVal val="1"/>
                                          </p:val>
                                        </p:tav>
                                      </p:tavLst>
                                    </p:anim>
                                    <p:anim calcmode="lin" valueType="num">
                                      <p:cBhvr>
                                        <p:cTn id="14" dur="166" tmFilter="0, 0; 0.125,0.2665; 0.25,0.4; 0.375,0.465; 0.5,0.5;  0.625,0.535; 0.75,0.6; 0.875,0.7335; 1,1">
                                          <p:stCondLst>
                                            <p:cond delay="662"/>
                                          </p:stCondLst>
                                        </p:cTn>
                                        <p:tgtEl>
                                          <p:spTgt spid="7"/>
                                        </p:tgtEl>
                                        <p:attrNameLst>
                                          <p:attrName>ppt_y</p:attrName>
                                        </p:attrNameLst>
                                      </p:cBhvr>
                                      <p:tavLst>
                                        <p:tav tm="0" fmla="#ppt_y-sin(pi*$)/27">
                                          <p:val>
                                            <p:fltVal val="0"/>
                                          </p:val>
                                        </p:tav>
                                        <p:tav tm="100000">
                                          <p:val>
                                            <p:fltVal val="1"/>
                                          </p:val>
                                        </p:tav>
                                      </p:tavLst>
                                    </p:anim>
                                    <p:anim calcmode="lin" valueType="num">
                                      <p:cBhvr>
                                        <p:cTn id="15" dur="82" tmFilter="0, 0; 0.125,0.2665; 0.25,0.4; 0.375,0.465; 0.5,0.5;  0.625,0.535; 0.75,0.6; 0.875,0.7335; 1,1">
                                          <p:stCondLst>
                                            <p:cond delay="828"/>
                                          </p:stCondLst>
                                        </p:cTn>
                                        <p:tgtEl>
                                          <p:spTgt spid="7"/>
                                        </p:tgtEl>
                                        <p:attrNameLst>
                                          <p:attrName>ppt_y</p:attrName>
                                        </p:attrNameLst>
                                      </p:cBhvr>
                                      <p:tavLst>
                                        <p:tav tm="0" fmla="#ppt_y-sin(pi*$)/81">
                                          <p:val>
                                            <p:fltVal val="0"/>
                                          </p:val>
                                        </p:tav>
                                        <p:tav tm="100000">
                                          <p:val>
                                            <p:fltVal val="1"/>
                                          </p:val>
                                        </p:tav>
                                      </p:tavLst>
                                    </p:anim>
                                    <p:animScale>
                                      <p:cBhvr>
                                        <p:cTn id="16" dur="13">
                                          <p:stCondLst>
                                            <p:cond delay="325"/>
                                          </p:stCondLst>
                                        </p:cTn>
                                        <p:tgtEl>
                                          <p:spTgt spid="7"/>
                                        </p:tgtEl>
                                      </p:cBhvr>
                                      <p:to x="100000" y="60000"/>
                                    </p:animScale>
                                    <p:animScale>
                                      <p:cBhvr>
                                        <p:cTn id="17" dur="83" decel="50000">
                                          <p:stCondLst>
                                            <p:cond delay="338"/>
                                          </p:stCondLst>
                                        </p:cTn>
                                        <p:tgtEl>
                                          <p:spTgt spid="7"/>
                                        </p:tgtEl>
                                      </p:cBhvr>
                                      <p:to x="100000" y="100000"/>
                                    </p:animScale>
                                    <p:animScale>
                                      <p:cBhvr>
                                        <p:cTn id="18" dur="13">
                                          <p:stCondLst>
                                            <p:cond delay="656"/>
                                          </p:stCondLst>
                                        </p:cTn>
                                        <p:tgtEl>
                                          <p:spTgt spid="7"/>
                                        </p:tgtEl>
                                      </p:cBhvr>
                                      <p:to x="100000" y="80000"/>
                                    </p:animScale>
                                    <p:animScale>
                                      <p:cBhvr>
                                        <p:cTn id="19" dur="83" decel="50000">
                                          <p:stCondLst>
                                            <p:cond delay="669"/>
                                          </p:stCondLst>
                                        </p:cTn>
                                        <p:tgtEl>
                                          <p:spTgt spid="7"/>
                                        </p:tgtEl>
                                      </p:cBhvr>
                                      <p:to x="100000" y="100000"/>
                                    </p:animScale>
                                    <p:animScale>
                                      <p:cBhvr>
                                        <p:cTn id="20" dur="13">
                                          <p:stCondLst>
                                            <p:cond delay="821"/>
                                          </p:stCondLst>
                                        </p:cTn>
                                        <p:tgtEl>
                                          <p:spTgt spid="7"/>
                                        </p:tgtEl>
                                      </p:cBhvr>
                                      <p:to x="100000" y="90000"/>
                                    </p:animScale>
                                    <p:animScale>
                                      <p:cBhvr>
                                        <p:cTn id="21" dur="83" decel="50000">
                                          <p:stCondLst>
                                            <p:cond delay="834"/>
                                          </p:stCondLst>
                                        </p:cTn>
                                        <p:tgtEl>
                                          <p:spTgt spid="7"/>
                                        </p:tgtEl>
                                      </p:cBhvr>
                                      <p:to x="100000" y="100000"/>
                                    </p:animScale>
                                    <p:animScale>
                                      <p:cBhvr>
                                        <p:cTn id="22" dur="13">
                                          <p:stCondLst>
                                            <p:cond delay="904"/>
                                          </p:stCondLst>
                                        </p:cTn>
                                        <p:tgtEl>
                                          <p:spTgt spid="7"/>
                                        </p:tgtEl>
                                      </p:cBhvr>
                                      <p:to x="100000" y="95000"/>
                                    </p:animScale>
                                    <p:animScale>
                                      <p:cBhvr>
                                        <p:cTn id="23" dur="83" decel="50000">
                                          <p:stCondLst>
                                            <p:cond delay="917"/>
                                          </p:stCondLst>
                                        </p:cTn>
                                        <p:tgtEl>
                                          <p:spTgt spid="7"/>
                                        </p:tgtEl>
                                      </p:cBhvr>
                                      <p:to x="100000" y="100000"/>
                                    </p:animScale>
                                  </p:childTnLst>
                                </p:cTn>
                              </p:par>
                            </p:childTnLst>
                          </p:cTn>
                        </p:par>
                        <p:par>
                          <p:cTn id="24" fill="hold" nodeType="afterGroup">
                            <p:stCondLst>
                              <p:cond delay="1000"/>
                            </p:stCondLst>
                            <p:childTnLst>
                              <p:par>
                                <p:cTn id="25" presetID="9"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par>
                          <p:cTn id="28" fill="hold" nodeType="afterGroup">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5298"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WordArt 22"/>
          <p:cNvSpPr>
            <a:spLocks noChangeArrowheads="1" noChangeShapeType="1" noTextEdit="1"/>
          </p:cNvSpPr>
          <p:nvPr/>
        </p:nvSpPr>
        <p:spPr bwMode="auto">
          <a:xfrm>
            <a:off x="1357290" y="1295139"/>
            <a:ext cx="6383062" cy="333661"/>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C00000"/>
                </a:solidFill>
                <a:effectLst>
                  <a:outerShdw blurRad="76200" dist="50800" dir="5400000" algn="tl" rotWithShape="0">
                    <a:srgbClr val="000000">
                      <a:alpha val="65000"/>
                    </a:srgbClr>
                  </a:outerShdw>
                </a:effectLst>
                <a:latin typeface="Arial Black"/>
              </a:rPr>
              <a:t>C- PROCUREMENT PROCEDURES</a:t>
            </a:r>
          </a:p>
        </p:txBody>
      </p:sp>
      <p:cxnSp>
        <p:nvCxnSpPr>
          <p:cNvPr id="8" name="Connecteur droit 7"/>
          <p:cNvCxnSpPr/>
          <p:nvPr/>
        </p:nvCxnSpPr>
        <p:spPr>
          <a:xfrm>
            <a:off x="1285875" y="1050925"/>
            <a:ext cx="7358063" cy="1588"/>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9" name="WordArt 22"/>
          <p:cNvSpPr>
            <a:spLocks noChangeArrowheads="1" noChangeShapeType="1" noTextEdit="1"/>
          </p:cNvSpPr>
          <p:nvPr/>
        </p:nvSpPr>
        <p:spPr bwMode="auto">
          <a:xfrm>
            <a:off x="1173189" y="191490"/>
            <a:ext cx="7470749" cy="717230"/>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7030A0"/>
                </a:solidFill>
                <a:effectLst>
                  <a:outerShdw blurRad="76200" dist="50800" dir="5400000" algn="tl" rotWithShape="0">
                    <a:srgbClr val="000000">
                      <a:alpha val="65000"/>
                    </a:srgbClr>
                  </a:outerShdw>
                </a:effectLst>
                <a:latin typeface="Arial Black"/>
              </a:rPr>
              <a:t>V- SUPPLY MECHANISMS OF THE DOMESTIC MARKET </a:t>
            </a:r>
          </a:p>
          <a:p>
            <a:pPr algn="ctr" eaLnBrk="1" fontAlgn="auto" hangingPunct="1">
              <a:spcBef>
                <a:spcPts val="0"/>
              </a:spcBef>
              <a:spcAft>
                <a:spcPts val="0"/>
              </a:spcAft>
              <a:defRPr/>
            </a:pPr>
            <a:r>
              <a:rPr lang="en-GB" sz="3600" b="1">
                <a:ln w="11430"/>
                <a:solidFill>
                  <a:srgbClr val="7030A0"/>
                </a:solidFill>
                <a:effectLst>
                  <a:outerShdw blurRad="76200" dist="50800" dir="5400000" algn="tl" rotWithShape="0">
                    <a:srgbClr val="000000">
                      <a:alpha val="65000"/>
                    </a:srgbClr>
                  </a:outerShdw>
                </a:effectLst>
                <a:latin typeface="Arial Black"/>
              </a:rPr>
              <a:t>WITH OIL AND GAS PRODUCTS</a:t>
            </a:r>
          </a:p>
        </p:txBody>
      </p:sp>
      <p:sp>
        <p:nvSpPr>
          <p:cNvPr id="11" name="ZoneTexte 10"/>
          <p:cNvSpPr txBox="1">
            <a:spLocks noChangeArrowheads="1"/>
          </p:cNvSpPr>
          <p:nvPr/>
        </p:nvSpPr>
        <p:spPr bwMode="auto">
          <a:xfrm>
            <a:off x="1104900" y="1844675"/>
            <a:ext cx="7410450"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GB"/>
              <a:t>Thus, to cover the needs of the months of March to May 2020,on 23 December 2019, MINEE launched an International Restricted Call for Tenders for the supply of 450,000 MT of petroleum products in Cameroon, divided into 05 lots. This call for Tenders was supervised by the Inter-ministerial Watch Monitoring Committee responsible for the country’s supply of refined products, in order to ensure the transparency and competitiveness of the operation. </a:t>
            </a:r>
          </a:p>
        </p:txBody>
      </p:sp>
      <p:sp>
        <p:nvSpPr>
          <p:cNvPr id="55303"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4ED2461-3E85-450E-81B8-D6C63A21D170}" type="datetime1">
              <a:rPr lang="fr-FR" altLang="fr-FR" smtClean="0">
                <a:solidFill>
                  <a:srgbClr val="FFFF00"/>
                </a:solidFill>
              </a:rPr>
              <a:pPr/>
              <a:t>01/09/2021</a:t>
            </a:fld>
            <a:endParaRPr lang="fr-FR" altLang="fr-FR" smtClean="0">
              <a:solidFill>
                <a:srgbClr val="FFFF00"/>
              </a:solidFill>
            </a:endParaRPr>
          </a:p>
        </p:txBody>
      </p:sp>
      <p:sp>
        <p:nvSpPr>
          <p:cNvPr id="55304"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0B8CC1E-117A-4304-8709-7E9758E5E6B8}" type="slidenum">
              <a:rPr lang="fr-FR" altLang="fr-FR" sz="1000" b="1" smtClean="0">
                <a:solidFill>
                  <a:srgbClr val="0000FF"/>
                </a:solidFill>
              </a:rPr>
              <a:pPr/>
              <a:t>48</a:t>
            </a:fld>
            <a:endParaRPr lang="fr-FR" altLang="fr-FR" sz="1000" b="1" smtClean="0">
              <a:solidFill>
                <a:srgbClr val="0000FF"/>
              </a:solidFill>
            </a:endParaRPr>
          </a:p>
        </p:txBody>
      </p:sp>
      <p:sp>
        <p:nvSpPr>
          <p:cNvPr id="55305" name="Rectangle 1"/>
          <p:cNvSpPr>
            <a:spLocks noChangeArrowheads="1"/>
          </p:cNvSpPr>
          <p:nvPr/>
        </p:nvSpPr>
        <p:spPr bwMode="auto">
          <a:xfrm>
            <a:off x="1285875" y="3860800"/>
            <a:ext cx="74628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 typeface="Wingdings" panose="05000000000000000000" pitchFamily="2" charset="2"/>
              <a:buChar char="q"/>
            </a:pPr>
            <a:r>
              <a:rPr lang="en-GB"/>
              <a:t>11 bids were received ;</a:t>
            </a:r>
          </a:p>
          <a:p>
            <a:pPr>
              <a:buFont typeface="Wingdings" panose="05000000000000000000" pitchFamily="2" charset="2"/>
              <a:buChar char="q"/>
            </a:pPr>
            <a:r>
              <a:rPr lang="en-GB"/>
              <a:t>05 traders were selected.</a:t>
            </a:r>
          </a:p>
        </p:txBody>
      </p:sp>
      <p:sp>
        <p:nvSpPr>
          <p:cNvPr id="12" name="WordArt 22"/>
          <p:cNvSpPr>
            <a:spLocks noChangeArrowheads="1" noChangeShapeType="1" noTextEdit="1"/>
          </p:cNvSpPr>
          <p:nvPr/>
        </p:nvSpPr>
        <p:spPr bwMode="auto">
          <a:xfrm>
            <a:off x="7884368" y="1351110"/>
            <a:ext cx="1080120" cy="285752"/>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chemeClr val="accent2">
                    <a:lumMod val="75000"/>
                  </a:schemeClr>
                </a:solidFill>
                <a:effectLst>
                  <a:outerShdw blurRad="76200" dist="50800" dir="5400000" algn="tl" rotWithShape="0">
                    <a:srgbClr val="000000">
                      <a:alpha val="65000"/>
                    </a:srgbClr>
                  </a:outerShdw>
                </a:effectLst>
                <a:latin typeface="Arial Black"/>
              </a:rPr>
              <a:t>(CONTINUATION)</a:t>
            </a:r>
          </a:p>
        </p:txBody>
      </p:sp>
      <p:sp>
        <p:nvSpPr>
          <p:cNvPr id="55307" name="Rectangle 12"/>
          <p:cNvSpPr>
            <a:spLocks noChangeArrowheads="1"/>
          </p:cNvSpPr>
          <p:nvPr/>
        </p:nvSpPr>
        <p:spPr bwMode="auto">
          <a:xfrm>
            <a:off x="1382713" y="4508500"/>
            <a:ext cx="7462837"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t>This Call for Tenders enabled the import of white products to be reduced to :</a:t>
            </a:r>
          </a:p>
          <a:p>
            <a:pPr lvl="1">
              <a:buFont typeface="Wingdings" panose="05000000000000000000" pitchFamily="2" charset="2"/>
              <a:buChar char="§"/>
            </a:pPr>
            <a:r>
              <a:rPr lang="en-GB"/>
              <a:t>Petrol: 30 $ US/MT;</a:t>
            </a:r>
          </a:p>
          <a:p>
            <a:pPr lvl="1">
              <a:buFont typeface="Wingdings" panose="05000000000000000000" pitchFamily="2" charset="2"/>
              <a:buChar char="§"/>
            </a:pPr>
            <a:r>
              <a:rPr lang="en-GB"/>
              <a:t>Diesel: 45 $ US/MT;</a:t>
            </a:r>
          </a:p>
          <a:p>
            <a:pPr lvl="1">
              <a:buFont typeface="Wingdings" panose="05000000000000000000" pitchFamily="2" charset="2"/>
              <a:buChar char="§"/>
            </a:pPr>
            <a:r>
              <a:rPr lang="en-GB"/>
              <a:t>JET A1 30 $ US/MT;</a:t>
            </a:r>
          </a:p>
          <a:p>
            <a:pPr lvl="1">
              <a:buFont typeface="Wingdings" panose="05000000000000000000" pitchFamily="2" charset="2"/>
              <a:buChar char="§"/>
            </a:pPr>
            <a:r>
              <a:rPr lang="en-GB"/>
              <a:t>Fuel Oil 1500 30 $ US/MT;</a:t>
            </a:r>
          </a:p>
          <a:p>
            <a:pPr lvl="1">
              <a:buFont typeface="Wingdings" panose="05000000000000000000" pitchFamily="2" charset="2"/>
              <a:buChar char="§"/>
            </a:pPr>
            <a:r>
              <a:rPr lang="en-GB"/>
              <a:t>Fuel Oil 3500 30 $ US/MT;</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6"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290">
                                          <p:stCondLst>
                                            <p:cond delay="0"/>
                                          </p:stCondLst>
                                        </p:cTn>
                                        <p:tgtEl>
                                          <p:spTgt spid="7"/>
                                        </p:tgtEl>
                                      </p:cBhvr>
                                    </p:animEffect>
                                    <p:anim calcmode="lin" valueType="num">
                                      <p:cBhvr>
                                        <p:cTn id="11" dur="911"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2" dur="332"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3" dur="332" tmFilter="0, 0; 0.125,0.2665; 0.25,0.4; 0.375,0.465; 0.5,0.5;  0.625,0.535; 0.75,0.6; 0.875,0.7335; 1,1">
                                          <p:stCondLst>
                                            <p:cond delay="332"/>
                                          </p:stCondLst>
                                        </p:cTn>
                                        <p:tgtEl>
                                          <p:spTgt spid="7"/>
                                        </p:tgtEl>
                                        <p:attrNameLst>
                                          <p:attrName>ppt_y</p:attrName>
                                        </p:attrNameLst>
                                      </p:cBhvr>
                                      <p:tavLst>
                                        <p:tav tm="0" fmla="#ppt_y-sin(pi*$)/9">
                                          <p:val>
                                            <p:fltVal val="0"/>
                                          </p:val>
                                        </p:tav>
                                        <p:tav tm="100000">
                                          <p:val>
                                            <p:fltVal val="1"/>
                                          </p:val>
                                        </p:tav>
                                      </p:tavLst>
                                    </p:anim>
                                    <p:anim calcmode="lin" valueType="num">
                                      <p:cBhvr>
                                        <p:cTn id="14" dur="166" tmFilter="0, 0; 0.125,0.2665; 0.25,0.4; 0.375,0.465; 0.5,0.5;  0.625,0.535; 0.75,0.6; 0.875,0.7335; 1,1">
                                          <p:stCondLst>
                                            <p:cond delay="662"/>
                                          </p:stCondLst>
                                        </p:cTn>
                                        <p:tgtEl>
                                          <p:spTgt spid="7"/>
                                        </p:tgtEl>
                                        <p:attrNameLst>
                                          <p:attrName>ppt_y</p:attrName>
                                        </p:attrNameLst>
                                      </p:cBhvr>
                                      <p:tavLst>
                                        <p:tav tm="0" fmla="#ppt_y-sin(pi*$)/27">
                                          <p:val>
                                            <p:fltVal val="0"/>
                                          </p:val>
                                        </p:tav>
                                        <p:tav tm="100000">
                                          <p:val>
                                            <p:fltVal val="1"/>
                                          </p:val>
                                        </p:tav>
                                      </p:tavLst>
                                    </p:anim>
                                    <p:anim calcmode="lin" valueType="num">
                                      <p:cBhvr>
                                        <p:cTn id="15" dur="82" tmFilter="0, 0; 0.125,0.2665; 0.25,0.4; 0.375,0.465; 0.5,0.5;  0.625,0.535; 0.75,0.6; 0.875,0.7335; 1,1">
                                          <p:stCondLst>
                                            <p:cond delay="828"/>
                                          </p:stCondLst>
                                        </p:cTn>
                                        <p:tgtEl>
                                          <p:spTgt spid="7"/>
                                        </p:tgtEl>
                                        <p:attrNameLst>
                                          <p:attrName>ppt_y</p:attrName>
                                        </p:attrNameLst>
                                      </p:cBhvr>
                                      <p:tavLst>
                                        <p:tav tm="0" fmla="#ppt_y-sin(pi*$)/81">
                                          <p:val>
                                            <p:fltVal val="0"/>
                                          </p:val>
                                        </p:tav>
                                        <p:tav tm="100000">
                                          <p:val>
                                            <p:fltVal val="1"/>
                                          </p:val>
                                        </p:tav>
                                      </p:tavLst>
                                    </p:anim>
                                    <p:animScale>
                                      <p:cBhvr>
                                        <p:cTn id="16" dur="13">
                                          <p:stCondLst>
                                            <p:cond delay="325"/>
                                          </p:stCondLst>
                                        </p:cTn>
                                        <p:tgtEl>
                                          <p:spTgt spid="7"/>
                                        </p:tgtEl>
                                      </p:cBhvr>
                                      <p:to x="100000" y="60000"/>
                                    </p:animScale>
                                    <p:animScale>
                                      <p:cBhvr>
                                        <p:cTn id="17" dur="83" decel="50000">
                                          <p:stCondLst>
                                            <p:cond delay="338"/>
                                          </p:stCondLst>
                                        </p:cTn>
                                        <p:tgtEl>
                                          <p:spTgt spid="7"/>
                                        </p:tgtEl>
                                      </p:cBhvr>
                                      <p:to x="100000" y="100000"/>
                                    </p:animScale>
                                    <p:animScale>
                                      <p:cBhvr>
                                        <p:cTn id="18" dur="13">
                                          <p:stCondLst>
                                            <p:cond delay="656"/>
                                          </p:stCondLst>
                                        </p:cTn>
                                        <p:tgtEl>
                                          <p:spTgt spid="7"/>
                                        </p:tgtEl>
                                      </p:cBhvr>
                                      <p:to x="100000" y="80000"/>
                                    </p:animScale>
                                    <p:animScale>
                                      <p:cBhvr>
                                        <p:cTn id="19" dur="83" decel="50000">
                                          <p:stCondLst>
                                            <p:cond delay="669"/>
                                          </p:stCondLst>
                                        </p:cTn>
                                        <p:tgtEl>
                                          <p:spTgt spid="7"/>
                                        </p:tgtEl>
                                      </p:cBhvr>
                                      <p:to x="100000" y="100000"/>
                                    </p:animScale>
                                    <p:animScale>
                                      <p:cBhvr>
                                        <p:cTn id="20" dur="13">
                                          <p:stCondLst>
                                            <p:cond delay="821"/>
                                          </p:stCondLst>
                                        </p:cTn>
                                        <p:tgtEl>
                                          <p:spTgt spid="7"/>
                                        </p:tgtEl>
                                      </p:cBhvr>
                                      <p:to x="100000" y="90000"/>
                                    </p:animScale>
                                    <p:animScale>
                                      <p:cBhvr>
                                        <p:cTn id="21" dur="83" decel="50000">
                                          <p:stCondLst>
                                            <p:cond delay="834"/>
                                          </p:stCondLst>
                                        </p:cTn>
                                        <p:tgtEl>
                                          <p:spTgt spid="7"/>
                                        </p:tgtEl>
                                      </p:cBhvr>
                                      <p:to x="100000" y="100000"/>
                                    </p:animScale>
                                    <p:animScale>
                                      <p:cBhvr>
                                        <p:cTn id="22" dur="13">
                                          <p:stCondLst>
                                            <p:cond delay="904"/>
                                          </p:stCondLst>
                                        </p:cTn>
                                        <p:tgtEl>
                                          <p:spTgt spid="7"/>
                                        </p:tgtEl>
                                      </p:cBhvr>
                                      <p:to x="100000" y="95000"/>
                                    </p:animScale>
                                    <p:animScale>
                                      <p:cBhvr>
                                        <p:cTn id="23" dur="83" decel="50000">
                                          <p:stCondLst>
                                            <p:cond delay="917"/>
                                          </p:stCondLst>
                                        </p:cTn>
                                        <p:tgtEl>
                                          <p:spTgt spid="7"/>
                                        </p:tgtEl>
                                      </p:cBhvr>
                                      <p:to x="100000" y="100000"/>
                                    </p:animScale>
                                  </p:childTnLst>
                                </p:cTn>
                              </p:par>
                            </p:childTnLst>
                          </p:cTn>
                        </p:par>
                        <p:par>
                          <p:cTn id="24" fill="hold" nodeType="afterGroup">
                            <p:stCondLst>
                              <p:cond delay="1000"/>
                            </p:stCondLst>
                            <p:childTnLst>
                              <p:par>
                                <p:cTn id="25" presetID="9"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par>
                          <p:cTn id="28" fill="hold" nodeType="afterGroup">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6322"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WordArt 22"/>
          <p:cNvSpPr>
            <a:spLocks noChangeArrowheads="1" noChangeShapeType="1" noTextEdit="1"/>
          </p:cNvSpPr>
          <p:nvPr/>
        </p:nvSpPr>
        <p:spPr bwMode="auto">
          <a:xfrm>
            <a:off x="1357290" y="1295139"/>
            <a:ext cx="6383062" cy="333661"/>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C00000"/>
                </a:solidFill>
                <a:effectLst>
                  <a:outerShdw blurRad="76200" dist="50800" dir="5400000" algn="tl" rotWithShape="0">
                    <a:srgbClr val="000000">
                      <a:alpha val="65000"/>
                    </a:srgbClr>
                  </a:outerShdw>
                </a:effectLst>
                <a:latin typeface="Arial Black"/>
              </a:rPr>
              <a:t>C- PROCUREMENT PROCEDURES</a:t>
            </a:r>
          </a:p>
        </p:txBody>
      </p:sp>
      <p:cxnSp>
        <p:nvCxnSpPr>
          <p:cNvPr id="8" name="Connecteur droit 7"/>
          <p:cNvCxnSpPr/>
          <p:nvPr/>
        </p:nvCxnSpPr>
        <p:spPr>
          <a:xfrm>
            <a:off x="1285875" y="1050925"/>
            <a:ext cx="7358063" cy="1588"/>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9" name="WordArt 22"/>
          <p:cNvSpPr>
            <a:spLocks noChangeArrowheads="1" noChangeShapeType="1" noTextEdit="1"/>
          </p:cNvSpPr>
          <p:nvPr/>
        </p:nvSpPr>
        <p:spPr bwMode="auto">
          <a:xfrm>
            <a:off x="1173189" y="191490"/>
            <a:ext cx="7470749" cy="717230"/>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7030A0"/>
                </a:solidFill>
                <a:effectLst>
                  <a:outerShdw blurRad="76200" dist="50800" dir="5400000" algn="tl" rotWithShape="0">
                    <a:srgbClr val="000000">
                      <a:alpha val="65000"/>
                    </a:srgbClr>
                  </a:outerShdw>
                </a:effectLst>
                <a:latin typeface="Arial Black"/>
              </a:rPr>
              <a:t>V- SUPPLY MECHANISMS OF THE DOMESTIC MARKET </a:t>
            </a:r>
          </a:p>
          <a:p>
            <a:pPr algn="ctr" eaLnBrk="1" fontAlgn="auto" hangingPunct="1">
              <a:spcBef>
                <a:spcPts val="0"/>
              </a:spcBef>
              <a:spcAft>
                <a:spcPts val="0"/>
              </a:spcAft>
              <a:defRPr/>
            </a:pPr>
            <a:r>
              <a:rPr lang="en-GB" sz="3600" b="1">
                <a:ln w="11430"/>
                <a:solidFill>
                  <a:srgbClr val="7030A0"/>
                </a:solidFill>
                <a:effectLst>
                  <a:outerShdw blurRad="76200" dist="50800" dir="5400000" algn="tl" rotWithShape="0">
                    <a:srgbClr val="000000">
                      <a:alpha val="65000"/>
                    </a:srgbClr>
                  </a:outerShdw>
                </a:effectLst>
                <a:latin typeface="Arial Black"/>
              </a:rPr>
              <a:t>WITH OIL AND GAS PRODUCTS</a:t>
            </a:r>
          </a:p>
        </p:txBody>
      </p:sp>
      <p:sp>
        <p:nvSpPr>
          <p:cNvPr id="11" name="ZoneTexte 10"/>
          <p:cNvSpPr txBox="1">
            <a:spLocks noChangeArrowheads="1"/>
          </p:cNvSpPr>
          <p:nvPr/>
        </p:nvSpPr>
        <p:spPr bwMode="auto">
          <a:xfrm>
            <a:off x="1403648" y="1844824"/>
            <a:ext cx="7410450" cy="4739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GB"/>
              <a:t>Following the agreement of the President of the Republic to build up security stocks of petroleum products for 45 days of consumption to compensate for a possible shortage due to the sanitary situation caused by the COVID-19 pandemic. An order of 90, 000 MT of super and 90, 000 MT of gasoil was placed, for a premium level of $30/ MT for super and $45/ MT for gasoil.</a:t>
            </a:r>
          </a:p>
          <a:p>
            <a:pPr algn="just"/>
            <a:endParaRPr lang="fr-FR" altLang="fr-FR" sz="1200" dirty="0"/>
          </a:p>
          <a:p>
            <a:pPr algn="just"/>
            <a:r>
              <a:rPr lang="en-GB"/>
              <a:t>Demurrage expenses were covered by the State of Cameroon to the tune of $60,000/MT.</a:t>
            </a:r>
          </a:p>
          <a:p>
            <a:pPr algn="just"/>
            <a:endParaRPr lang="fr-FR" altLang="fr-FR" sz="1200" dirty="0"/>
          </a:p>
          <a:p>
            <a:pPr algn="just"/>
            <a:r>
              <a:rPr lang="en-GB" sz="1600" b="1">
                <a:latin typeface="Arial Black" panose="020B0A04020102020204" pitchFamily="34" charset="0"/>
              </a:rPr>
              <a:t>This new procedure led to a saving of CFA F 120 billion. As a result, SONARA obtained a support of CFA F 47.88 per litre aimed at covering its supplier and bank debts as well as CFA F 2 per litre to SCDP for the increase of storage capacities.</a:t>
            </a:r>
          </a:p>
          <a:p>
            <a:pPr algn="just"/>
            <a:endParaRPr lang="fr-FR" altLang="fr-FR" b="1" dirty="0" smtClean="0">
              <a:latin typeface="Arial Black" panose="020B0A04020102020204" pitchFamily="34" charset="0"/>
            </a:endParaRPr>
          </a:p>
          <a:p>
            <a:pPr algn="just"/>
            <a:endParaRPr lang="fr-FR" altLang="fr-FR" dirty="0"/>
          </a:p>
        </p:txBody>
      </p:sp>
      <p:sp>
        <p:nvSpPr>
          <p:cNvPr id="56327"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A1497EF-3484-46F9-AF0B-8AC3697C0BD0}" type="datetime1">
              <a:rPr lang="fr-FR" altLang="fr-FR" smtClean="0">
                <a:solidFill>
                  <a:srgbClr val="FFFF00"/>
                </a:solidFill>
              </a:rPr>
              <a:pPr/>
              <a:t>01/09/2021</a:t>
            </a:fld>
            <a:endParaRPr lang="fr-FR" altLang="fr-FR" smtClean="0">
              <a:solidFill>
                <a:srgbClr val="FFFF00"/>
              </a:solidFill>
            </a:endParaRPr>
          </a:p>
        </p:txBody>
      </p:sp>
      <p:sp>
        <p:nvSpPr>
          <p:cNvPr id="56328"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736C8F7-90FD-4BC4-8D0B-2BDFB2ACC366}" type="slidenum">
              <a:rPr lang="fr-FR" altLang="fr-FR" sz="1000" b="1" smtClean="0">
                <a:solidFill>
                  <a:srgbClr val="0000FF"/>
                </a:solidFill>
              </a:rPr>
              <a:pPr/>
              <a:t>49</a:t>
            </a:fld>
            <a:endParaRPr lang="fr-FR" altLang="fr-FR" sz="1000" b="1" smtClean="0">
              <a:solidFill>
                <a:srgbClr val="0000FF"/>
              </a:solidFill>
            </a:endParaRPr>
          </a:p>
        </p:txBody>
      </p:sp>
      <p:sp>
        <p:nvSpPr>
          <p:cNvPr id="12" name="WordArt 22"/>
          <p:cNvSpPr>
            <a:spLocks noChangeArrowheads="1" noChangeShapeType="1" noTextEdit="1"/>
          </p:cNvSpPr>
          <p:nvPr/>
        </p:nvSpPr>
        <p:spPr bwMode="auto">
          <a:xfrm>
            <a:off x="7884368" y="1351110"/>
            <a:ext cx="1080120" cy="285752"/>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chemeClr val="accent2">
                    <a:lumMod val="75000"/>
                  </a:schemeClr>
                </a:solidFill>
                <a:effectLst>
                  <a:outerShdw blurRad="76200" dist="50800" dir="5400000" algn="tl" rotWithShape="0">
                    <a:srgbClr val="000000">
                      <a:alpha val="65000"/>
                    </a:srgbClr>
                  </a:outerShdw>
                </a:effectLst>
                <a:latin typeface="Arial Black"/>
              </a:rPr>
              <a:t>(CONTINUATION)</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6"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290">
                                          <p:stCondLst>
                                            <p:cond delay="0"/>
                                          </p:stCondLst>
                                        </p:cTn>
                                        <p:tgtEl>
                                          <p:spTgt spid="7"/>
                                        </p:tgtEl>
                                      </p:cBhvr>
                                    </p:animEffect>
                                    <p:anim calcmode="lin" valueType="num">
                                      <p:cBhvr>
                                        <p:cTn id="11" dur="911"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2" dur="332"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3" dur="332" tmFilter="0, 0; 0.125,0.2665; 0.25,0.4; 0.375,0.465; 0.5,0.5;  0.625,0.535; 0.75,0.6; 0.875,0.7335; 1,1">
                                          <p:stCondLst>
                                            <p:cond delay="332"/>
                                          </p:stCondLst>
                                        </p:cTn>
                                        <p:tgtEl>
                                          <p:spTgt spid="7"/>
                                        </p:tgtEl>
                                        <p:attrNameLst>
                                          <p:attrName>ppt_y</p:attrName>
                                        </p:attrNameLst>
                                      </p:cBhvr>
                                      <p:tavLst>
                                        <p:tav tm="0" fmla="#ppt_y-sin(pi*$)/9">
                                          <p:val>
                                            <p:fltVal val="0"/>
                                          </p:val>
                                        </p:tav>
                                        <p:tav tm="100000">
                                          <p:val>
                                            <p:fltVal val="1"/>
                                          </p:val>
                                        </p:tav>
                                      </p:tavLst>
                                    </p:anim>
                                    <p:anim calcmode="lin" valueType="num">
                                      <p:cBhvr>
                                        <p:cTn id="14" dur="166" tmFilter="0, 0; 0.125,0.2665; 0.25,0.4; 0.375,0.465; 0.5,0.5;  0.625,0.535; 0.75,0.6; 0.875,0.7335; 1,1">
                                          <p:stCondLst>
                                            <p:cond delay="662"/>
                                          </p:stCondLst>
                                        </p:cTn>
                                        <p:tgtEl>
                                          <p:spTgt spid="7"/>
                                        </p:tgtEl>
                                        <p:attrNameLst>
                                          <p:attrName>ppt_y</p:attrName>
                                        </p:attrNameLst>
                                      </p:cBhvr>
                                      <p:tavLst>
                                        <p:tav tm="0" fmla="#ppt_y-sin(pi*$)/27">
                                          <p:val>
                                            <p:fltVal val="0"/>
                                          </p:val>
                                        </p:tav>
                                        <p:tav tm="100000">
                                          <p:val>
                                            <p:fltVal val="1"/>
                                          </p:val>
                                        </p:tav>
                                      </p:tavLst>
                                    </p:anim>
                                    <p:anim calcmode="lin" valueType="num">
                                      <p:cBhvr>
                                        <p:cTn id="15" dur="82" tmFilter="0, 0; 0.125,0.2665; 0.25,0.4; 0.375,0.465; 0.5,0.5;  0.625,0.535; 0.75,0.6; 0.875,0.7335; 1,1">
                                          <p:stCondLst>
                                            <p:cond delay="828"/>
                                          </p:stCondLst>
                                        </p:cTn>
                                        <p:tgtEl>
                                          <p:spTgt spid="7"/>
                                        </p:tgtEl>
                                        <p:attrNameLst>
                                          <p:attrName>ppt_y</p:attrName>
                                        </p:attrNameLst>
                                      </p:cBhvr>
                                      <p:tavLst>
                                        <p:tav tm="0" fmla="#ppt_y-sin(pi*$)/81">
                                          <p:val>
                                            <p:fltVal val="0"/>
                                          </p:val>
                                        </p:tav>
                                        <p:tav tm="100000">
                                          <p:val>
                                            <p:fltVal val="1"/>
                                          </p:val>
                                        </p:tav>
                                      </p:tavLst>
                                    </p:anim>
                                    <p:animScale>
                                      <p:cBhvr>
                                        <p:cTn id="16" dur="13">
                                          <p:stCondLst>
                                            <p:cond delay="325"/>
                                          </p:stCondLst>
                                        </p:cTn>
                                        <p:tgtEl>
                                          <p:spTgt spid="7"/>
                                        </p:tgtEl>
                                      </p:cBhvr>
                                      <p:to x="100000" y="60000"/>
                                    </p:animScale>
                                    <p:animScale>
                                      <p:cBhvr>
                                        <p:cTn id="17" dur="83" decel="50000">
                                          <p:stCondLst>
                                            <p:cond delay="338"/>
                                          </p:stCondLst>
                                        </p:cTn>
                                        <p:tgtEl>
                                          <p:spTgt spid="7"/>
                                        </p:tgtEl>
                                      </p:cBhvr>
                                      <p:to x="100000" y="100000"/>
                                    </p:animScale>
                                    <p:animScale>
                                      <p:cBhvr>
                                        <p:cTn id="18" dur="13">
                                          <p:stCondLst>
                                            <p:cond delay="656"/>
                                          </p:stCondLst>
                                        </p:cTn>
                                        <p:tgtEl>
                                          <p:spTgt spid="7"/>
                                        </p:tgtEl>
                                      </p:cBhvr>
                                      <p:to x="100000" y="80000"/>
                                    </p:animScale>
                                    <p:animScale>
                                      <p:cBhvr>
                                        <p:cTn id="19" dur="83" decel="50000">
                                          <p:stCondLst>
                                            <p:cond delay="669"/>
                                          </p:stCondLst>
                                        </p:cTn>
                                        <p:tgtEl>
                                          <p:spTgt spid="7"/>
                                        </p:tgtEl>
                                      </p:cBhvr>
                                      <p:to x="100000" y="100000"/>
                                    </p:animScale>
                                    <p:animScale>
                                      <p:cBhvr>
                                        <p:cTn id="20" dur="13">
                                          <p:stCondLst>
                                            <p:cond delay="821"/>
                                          </p:stCondLst>
                                        </p:cTn>
                                        <p:tgtEl>
                                          <p:spTgt spid="7"/>
                                        </p:tgtEl>
                                      </p:cBhvr>
                                      <p:to x="100000" y="90000"/>
                                    </p:animScale>
                                    <p:animScale>
                                      <p:cBhvr>
                                        <p:cTn id="21" dur="83" decel="50000">
                                          <p:stCondLst>
                                            <p:cond delay="834"/>
                                          </p:stCondLst>
                                        </p:cTn>
                                        <p:tgtEl>
                                          <p:spTgt spid="7"/>
                                        </p:tgtEl>
                                      </p:cBhvr>
                                      <p:to x="100000" y="100000"/>
                                    </p:animScale>
                                    <p:animScale>
                                      <p:cBhvr>
                                        <p:cTn id="22" dur="13">
                                          <p:stCondLst>
                                            <p:cond delay="904"/>
                                          </p:stCondLst>
                                        </p:cTn>
                                        <p:tgtEl>
                                          <p:spTgt spid="7"/>
                                        </p:tgtEl>
                                      </p:cBhvr>
                                      <p:to x="100000" y="95000"/>
                                    </p:animScale>
                                    <p:animScale>
                                      <p:cBhvr>
                                        <p:cTn id="23" dur="83" decel="50000">
                                          <p:stCondLst>
                                            <p:cond delay="917"/>
                                          </p:stCondLst>
                                        </p:cTn>
                                        <p:tgtEl>
                                          <p:spTgt spid="7"/>
                                        </p:tgtEl>
                                      </p:cBhvr>
                                      <p:to x="100000" y="100000"/>
                                    </p:animScale>
                                  </p:childTnLst>
                                </p:cTn>
                              </p:par>
                            </p:childTnLst>
                          </p:cTn>
                        </p:par>
                        <p:par>
                          <p:cTn id="24" fill="hold" nodeType="afterGroup">
                            <p:stCondLst>
                              <p:cond delay="1000"/>
                            </p:stCondLst>
                            <p:childTnLst>
                              <p:par>
                                <p:cTn id="25" presetID="9"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par>
                          <p:cTn id="28" fill="hold" nodeType="afterGroup">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11266" name="Image 14"/>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Connecteur droit 3"/>
          <p:cNvCxnSpPr/>
          <p:nvPr/>
        </p:nvCxnSpPr>
        <p:spPr>
          <a:xfrm>
            <a:off x="1214438" y="714375"/>
            <a:ext cx="7358062" cy="1588"/>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11268" name="Espace réservé de la date 7"/>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284C6C9-D449-484E-B08F-891E8873D185}" type="datetime1">
              <a:rPr lang="fr-FR" altLang="fr-FR" smtClean="0">
                <a:solidFill>
                  <a:srgbClr val="FFFF00"/>
                </a:solidFill>
              </a:rPr>
              <a:pPr/>
              <a:t>01/09/2021</a:t>
            </a:fld>
            <a:endParaRPr lang="fr-FR" altLang="fr-FR" smtClean="0">
              <a:solidFill>
                <a:srgbClr val="FFFF00"/>
              </a:solidFill>
            </a:endParaRPr>
          </a:p>
        </p:txBody>
      </p:sp>
      <p:sp>
        <p:nvSpPr>
          <p:cNvPr id="11269" name="Espace réservé du numéro de diapositive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FB438D8-5F48-4BE3-AD02-243931BCDBAD}" type="slidenum">
              <a:rPr lang="fr-FR" altLang="fr-FR" sz="1000" b="1" smtClean="0">
                <a:solidFill>
                  <a:srgbClr val="0000FF"/>
                </a:solidFill>
              </a:rPr>
              <a:pPr/>
              <a:t>5</a:t>
            </a:fld>
            <a:endParaRPr lang="fr-FR" altLang="fr-FR" sz="1000" b="1" smtClean="0">
              <a:solidFill>
                <a:srgbClr val="0000FF"/>
              </a:solidFill>
            </a:endParaRPr>
          </a:p>
        </p:txBody>
      </p:sp>
      <p:cxnSp>
        <p:nvCxnSpPr>
          <p:cNvPr id="9" name="Connecteur droit 8"/>
          <p:cNvCxnSpPr/>
          <p:nvPr/>
        </p:nvCxnSpPr>
        <p:spPr>
          <a:xfrm>
            <a:off x="1285875" y="5641975"/>
            <a:ext cx="7358063" cy="1588"/>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12" name="WordArt 22"/>
          <p:cNvSpPr>
            <a:spLocks noChangeArrowheads="1" noChangeShapeType="1" noTextEdit="1"/>
          </p:cNvSpPr>
          <p:nvPr/>
        </p:nvSpPr>
        <p:spPr bwMode="auto">
          <a:xfrm>
            <a:off x="1259701" y="2571744"/>
            <a:ext cx="7098513" cy="1143008"/>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FFC000"/>
                  </a:solidFill>
                </a:ln>
                <a:solidFill>
                  <a:srgbClr val="D31D7C"/>
                </a:solidFill>
                <a:effectLst>
                  <a:outerShdw blurRad="76200" dist="50800" dir="5400000" algn="tl" rotWithShape="0">
                    <a:srgbClr val="000000">
                      <a:alpha val="65000"/>
                    </a:srgbClr>
                  </a:outerShdw>
                </a:effectLst>
                <a:latin typeface="Arial Black"/>
              </a:rPr>
              <a:t>INTRODUCTION </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1000"/>
                                        <p:tgtEl>
                                          <p:spTgt spid="9"/>
                                        </p:tgtEl>
                                      </p:cBhvr>
                                    </p:animEffect>
                                  </p:childTnLst>
                                </p:cTn>
                              </p:par>
                            </p:childTnLst>
                          </p:cTn>
                        </p:par>
                        <p:par>
                          <p:cTn id="12" fill="hold" nodeType="afterGroup">
                            <p:stCondLst>
                              <p:cond delay="2000"/>
                            </p:stCondLst>
                            <p:childTnLst>
                              <p:par>
                                <p:cTn id="13" presetID="9"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7346"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WordArt 22"/>
          <p:cNvSpPr>
            <a:spLocks noChangeArrowheads="1" noChangeShapeType="1" noTextEdit="1"/>
          </p:cNvSpPr>
          <p:nvPr/>
        </p:nvSpPr>
        <p:spPr bwMode="auto">
          <a:xfrm>
            <a:off x="1357290" y="1295139"/>
            <a:ext cx="6383062" cy="333661"/>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C00000"/>
                </a:solidFill>
                <a:effectLst>
                  <a:outerShdw blurRad="76200" dist="50800" dir="5400000" algn="tl" rotWithShape="0">
                    <a:srgbClr val="000000">
                      <a:alpha val="65000"/>
                    </a:srgbClr>
                  </a:outerShdw>
                </a:effectLst>
                <a:latin typeface="Arial Black"/>
              </a:rPr>
              <a:t>C- PROCUREMENT PROCEDURES</a:t>
            </a:r>
          </a:p>
        </p:txBody>
      </p:sp>
      <p:cxnSp>
        <p:nvCxnSpPr>
          <p:cNvPr id="8" name="Connecteur droit 7"/>
          <p:cNvCxnSpPr/>
          <p:nvPr/>
        </p:nvCxnSpPr>
        <p:spPr>
          <a:xfrm>
            <a:off x="1285875" y="1050925"/>
            <a:ext cx="7358063" cy="1588"/>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9" name="WordArt 22"/>
          <p:cNvSpPr>
            <a:spLocks noChangeArrowheads="1" noChangeShapeType="1" noTextEdit="1"/>
          </p:cNvSpPr>
          <p:nvPr/>
        </p:nvSpPr>
        <p:spPr bwMode="auto">
          <a:xfrm>
            <a:off x="1173189" y="191490"/>
            <a:ext cx="7470749" cy="717230"/>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7030A0"/>
                </a:solidFill>
                <a:effectLst>
                  <a:outerShdw blurRad="76200" dist="50800" dir="5400000" algn="tl" rotWithShape="0">
                    <a:srgbClr val="000000">
                      <a:alpha val="65000"/>
                    </a:srgbClr>
                  </a:outerShdw>
                </a:effectLst>
                <a:latin typeface="Arial Black"/>
              </a:rPr>
              <a:t>V- SUPPLY MECHANISMS OF THE DOMESTIC MARKET </a:t>
            </a:r>
          </a:p>
          <a:p>
            <a:pPr algn="ctr" eaLnBrk="1" fontAlgn="auto" hangingPunct="1">
              <a:spcBef>
                <a:spcPts val="0"/>
              </a:spcBef>
              <a:spcAft>
                <a:spcPts val="0"/>
              </a:spcAft>
              <a:defRPr/>
            </a:pPr>
            <a:r>
              <a:rPr lang="en-GB" sz="3600" b="1">
                <a:ln w="11430"/>
                <a:solidFill>
                  <a:srgbClr val="7030A0"/>
                </a:solidFill>
                <a:effectLst>
                  <a:outerShdw blurRad="76200" dist="50800" dir="5400000" algn="tl" rotWithShape="0">
                    <a:srgbClr val="000000">
                      <a:alpha val="65000"/>
                    </a:srgbClr>
                  </a:outerShdw>
                </a:effectLst>
                <a:latin typeface="Arial Black"/>
              </a:rPr>
              <a:t>WITH OIL AND GAS PRODUCTS</a:t>
            </a:r>
          </a:p>
        </p:txBody>
      </p:sp>
      <p:sp>
        <p:nvSpPr>
          <p:cNvPr id="11" name="ZoneTexte 10"/>
          <p:cNvSpPr txBox="1">
            <a:spLocks noChangeArrowheads="1"/>
          </p:cNvSpPr>
          <p:nvPr/>
        </p:nvSpPr>
        <p:spPr bwMode="auto">
          <a:xfrm>
            <a:off x="1014413" y="1766888"/>
            <a:ext cx="74104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GB"/>
              <a:t>For the last quarter of 2020, on 17 July 2020, the National Petroleum Products Commission launched an Open International Consultation Notice for the supply of 465,000 MT of petroleum products in 05 lots.</a:t>
            </a:r>
          </a:p>
        </p:txBody>
      </p:sp>
      <p:sp>
        <p:nvSpPr>
          <p:cNvPr id="57351"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DF812B0-A213-40B2-B462-3ED941703970}" type="datetime1">
              <a:rPr lang="fr-FR" altLang="fr-FR" smtClean="0">
                <a:solidFill>
                  <a:srgbClr val="FFFF00"/>
                </a:solidFill>
              </a:rPr>
              <a:pPr/>
              <a:t>01/09/2021</a:t>
            </a:fld>
            <a:endParaRPr lang="fr-FR" altLang="fr-FR" smtClean="0">
              <a:solidFill>
                <a:srgbClr val="FFFF00"/>
              </a:solidFill>
            </a:endParaRPr>
          </a:p>
        </p:txBody>
      </p:sp>
      <p:sp>
        <p:nvSpPr>
          <p:cNvPr id="57352"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D27393E-D237-424E-9BA2-78EE0CA06E3F}" type="slidenum">
              <a:rPr lang="fr-FR" altLang="fr-FR" sz="1000" b="1" smtClean="0">
                <a:solidFill>
                  <a:srgbClr val="0000FF"/>
                </a:solidFill>
              </a:rPr>
              <a:pPr/>
              <a:t>50</a:t>
            </a:fld>
            <a:endParaRPr lang="fr-FR" altLang="fr-FR" sz="1000" b="1" smtClean="0">
              <a:solidFill>
                <a:srgbClr val="0000FF"/>
              </a:solidFill>
            </a:endParaRPr>
          </a:p>
        </p:txBody>
      </p:sp>
      <p:sp>
        <p:nvSpPr>
          <p:cNvPr id="12" name="WordArt 22"/>
          <p:cNvSpPr>
            <a:spLocks noChangeArrowheads="1" noChangeShapeType="1" noTextEdit="1"/>
          </p:cNvSpPr>
          <p:nvPr/>
        </p:nvSpPr>
        <p:spPr bwMode="auto">
          <a:xfrm>
            <a:off x="7884368" y="1351110"/>
            <a:ext cx="1080120" cy="285752"/>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chemeClr val="accent2">
                    <a:lumMod val="75000"/>
                  </a:schemeClr>
                </a:solidFill>
                <a:effectLst>
                  <a:outerShdw blurRad="76200" dist="50800" dir="5400000" algn="tl" rotWithShape="0">
                    <a:srgbClr val="000000">
                      <a:alpha val="65000"/>
                    </a:srgbClr>
                  </a:outerShdw>
                </a:effectLst>
                <a:latin typeface="Arial Black"/>
              </a:rPr>
              <a:t>(CONTINUATION)</a:t>
            </a:r>
          </a:p>
        </p:txBody>
      </p:sp>
      <p:sp>
        <p:nvSpPr>
          <p:cNvPr id="57354" name="Rectangle 9"/>
          <p:cNvSpPr>
            <a:spLocks noChangeArrowheads="1"/>
          </p:cNvSpPr>
          <p:nvPr/>
        </p:nvSpPr>
        <p:spPr bwMode="auto">
          <a:xfrm>
            <a:off x="1285875" y="3068638"/>
            <a:ext cx="74628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 typeface="Wingdings" panose="05000000000000000000" pitchFamily="2" charset="2"/>
              <a:buChar char="q"/>
            </a:pPr>
            <a:r>
              <a:rPr lang="en-GB"/>
              <a:t>22 bids were received ;</a:t>
            </a:r>
          </a:p>
          <a:p>
            <a:pPr>
              <a:buFont typeface="Wingdings" panose="05000000000000000000" pitchFamily="2" charset="2"/>
              <a:buChar char="q"/>
            </a:pPr>
            <a:r>
              <a:rPr lang="en-GB"/>
              <a:t>04 traders were selected.</a:t>
            </a:r>
          </a:p>
        </p:txBody>
      </p:sp>
      <p:sp>
        <p:nvSpPr>
          <p:cNvPr id="57355" name="Rectangle 12"/>
          <p:cNvSpPr>
            <a:spLocks noChangeArrowheads="1"/>
          </p:cNvSpPr>
          <p:nvPr/>
        </p:nvSpPr>
        <p:spPr bwMode="auto">
          <a:xfrm>
            <a:off x="1069975" y="3789363"/>
            <a:ext cx="7462838"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t>The premiums selected for this Consultation Notice are as follows: :</a:t>
            </a:r>
          </a:p>
          <a:p>
            <a:pPr lvl="1">
              <a:buFont typeface="Wingdings" panose="05000000000000000000" pitchFamily="2" charset="2"/>
              <a:buChar char="§"/>
            </a:pPr>
            <a:r>
              <a:rPr lang="en-GB"/>
              <a:t>Petrol: 30 $ US/MT;</a:t>
            </a:r>
          </a:p>
          <a:p>
            <a:pPr lvl="1">
              <a:buFont typeface="Wingdings" panose="05000000000000000000" pitchFamily="2" charset="2"/>
              <a:buChar char="§"/>
            </a:pPr>
            <a:r>
              <a:rPr lang="en-GB"/>
              <a:t>Diesel: US$ 62/MT for delivery in Douala and US$ 33/MT for Limbe ;</a:t>
            </a:r>
          </a:p>
          <a:p>
            <a:pPr lvl="1">
              <a:buFont typeface="Wingdings" panose="05000000000000000000" pitchFamily="2" charset="2"/>
              <a:buChar char="§"/>
            </a:pPr>
            <a:r>
              <a:rPr lang="en-GB"/>
              <a:t>JET A1 30 $ US/MT;</a:t>
            </a:r>
          </a:p>
          <a:p>
            <a:pPr lvl="1">
              <a:buFont typeface="Wingdings" panose="05000000000000000000" pitchFamily="2" charset="2"/>
              <a:buChar char="§"/>
            </a:pPr>
            <a:r>
              <a:rPr lang="en-GB"/>
              <a:t>Fuel Oil 1500 30 $ US/MT;</a:t>
            </a:r>
          </a:p>
          <a:p>
            <a:pPr lvl="1">
              <a:buFont typeface="Wingdings" panose="05000000000000000000" pitchFamily="2" charset="2"/>
              <a:buChar char="§"/>
            </a:pPr>
            <a:r>
              <a:rPr lang="en-GB"/>
              <a:t>Fuel Oil 3500 US$ 62/MT for delivery in Douala and US$ 33/MT for Limbe ;</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6"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290">
                                          <p:stCondLst>
                                            <p:cond delay="0"/>
                                          </p:stCondLst>
                                        </p:cTn>
                                        <p:tgtEl>
                                          <p:spTgt spid="7"/>
                                        </p:tgtEl>
                                      </p:cBhvr>
                                    </p:animEffect>
                                    <p:anim calcmode="lin" valueType="num">
                                      <p:cBhvr>
                                        <p:cTn id="11" dur="911"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2" dur="332"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3" dur="332" tmFilter="0, 0; 0.125,0.2665; 0.25,0.4; 0.375,0.465; 0.5,0.5;  0.625,0.535; 0.75,0.6; 0.875,0.7335; 1,1">
                                          <p:stCondLst>
                                            <p:cond delay="332"/>
                                          </p:stCondLst>
                                        </p:cTn>
                                        <p:tgtEl>
                                          <p:spTgt spid="7"/>
                                        </p:tgtEl>
                                        <p:attrNameLst>
                                          <p:attrName>ppt_y</p:attrName>
                                        </p:attrNameLst>
                                      </p:cBhvr>
                                      <p:tavLst>
                                        <p:tav tm="0" fmla="#ppt_y-sin(pi*$)/9">
                                          <p:val>
                                            <p:fltVal val="0"/>
                                          </p:val>
                                        </p:tav>
                                        <p:tav tm="100000">
                                          <p:val>
                                            <p:fltVal val="1"/>
                                          </p:val>
                                        </p:tav>
                                      </p:tavLst>
                                    </p:anim>
                                    <p:anim calcmode="lin" valueType="num">
                                      <p:cBhvr>
                                        <p:cTn id="14" dur="166" tmFilter="0, 0; 0.125,0.2665; 0.25,0.4; 0.375,0.465; 0.5,0.5;  0.625,0.535; 0.75,0.6; 0.875,0.7335; 1,1">
                                          <p:stCondLst>
                                            <p:cond delay="662"/>
                                          </p:stCondLst>
                                        </p:cTn>
                                        <p:tgtEl>
                                          <p:spTgt spid="7"/>
                                        </p:tgtEl>
                                        <p:attrNameLst>
                                          <p:attrName>ppt_y</p:attrName>
                                        </p:attrNameLst>
                                      </p:cBhvr>
                                      <p:tavLst>
                                        <p:tav tm="0" fmla="#ppt_y-sin(pi*$)/27">
                                          <p:val>
                                            <p:fltVal val="0"/>
                                          </p:val>
                                        </p:tav>
                                        <p:tav tm="100000">
                                          <p:val>
                                            <p:fltVal val="1"/>
                                          </p:val>
                                        </p:tav>
                                      </p:tavLst>
                                    </p:anim>
                                    <p:anim calcmode="lin" valueType="num">
                                      <p:cBhvr>
                                        <p:cTn id="15" dur="82" tmFilter="0, 0; 0.125,0.2665; 0.25,0.4; 0.375,0.465; 0.5,0.5;  0.625,0.535; 0.75,0.6; 0.875,0.7335; 1,1">
                                          <p:stCondLst>
                                            <p:cond delay="828"/>
                                          </p:stCondLst>
                                        </p:cTn>
                                        <p:tgtEl>
                                          <p:spTgt spid="7"/>
                                        </p:tgtEl>
                                        <p:attrNameLst>
                                          <p:attrName>ppt_y</p:attrName>
                                        </p:attrNameLst>
                                      </p:cBhvr>
                                      <p:tavLst>
                                        <p:tav tm="0" fmla="#ppt_y-sin(pi*$)/81">
                                          <p:val>
                                            <p:fltVal val="0"/>
                                          </p:val>
                                        </p:tav>
                                        <p:tav tm="100000">
                                          <p:val>
                                            <p:fltVal val="1"/>
                                          </p:val>
                                        </p:tav>
                                      </p:tavLst>
                                    </p:anim>
                                    <p:animScale>
                                      <p:cBhvr>
                                        <p:cTn id="16" dur="13">
                                          <p:stCondLst>
                                            <p:cond delay="325"/>
                                          </p:stCondLst>
                                        </p:cTn>
                                        <p:tgtEl>
                                          <p:spTgt spid="7"/>
                                        </p:tgtEl>
                                      </p:cBhvr>
                                      <p:to x="100000" y="60000"/>
                                    </p:animScale>
                                    <p:animScale>
                                      <p:cBhvr>
                                        <p:cTn id="17" dur="83" decel="50000">
                                          <p:stCondLst>
                                            <p:cond delay="338"/>
                                          </p:stCondLst>
                                        </p:cTn>
                                        <p:tgtEl>
                                          <p:spTgt spid="7"/>
                                        </p:tgtEl>
                                      </p:cBhvr>
                                      <p:to x="100000" y="100000"/>
                                    </p:animScale>
                                    <p:animScale>
                                      <p:cBhvr>
                                        <p:cTn id="18" dur="13">
                                          <p:stCondLst>
                                            <p:cond delay="656"/>
                                          </p:stCondLst>
                                        </p:cTn>
                                        <p:tgtEl>
                                          <p:spTgt spid="7"/>
                                        </p:tgtEl>
                                      </p:cBhvr>
                                      <p:to x="100000" y="80000"/>
                                    </p:animScale>
                                    <p:animScale>
                                      <p:cBhvr>
                                        <p:cTn id="19" dur="83" decel="50000">
                                          <p:stCondLst>
                                            <p:cond delay="669"/>
                                          </p:stCondLst>
                                        </p:cTn>
                                        <p:tgtEl>
                                          <p:spTgt spid="7"/>
                                        </p:tgtEl>
                                      </p:cBhvr>
                                      <p:to x="100000" y="100000"/>
                                    </p:animScale>
                                    <p:animScale>
                                      <p:cBhvr>
                                        <p:cTn id="20" dur="13">
                                          <p:stCondLst>
                                            <p:cond delay="821"/>
                                          </p:stCondLst>
                                        </p:cTn>
                                        <p:tgtEl>
                                          <p:spTgt spid="7"/>
                                        </p:tgtEl>
                                      </p:cBhvr>
                                      <p:to x="100000" y="90000"/>
                                    </p:animScale>
                                    <p:animScale>
                                      <p:cBhvr>
                                        <p:cTn id="21" dur="83" decel="50000">
                                          <p:stCondLst>
                                            <p:cond delay="834"/>
                                          </p:stCondLst>
                                        </p:cTn>
                                        <p:tgtEl>
                                          <p:spTgt spid="7"/>
                                        </p:tgtEl>
                                      </p:cBhvr>
                                      <p:to x="100000" y="100000"/>
                                    </p:animScale>
                                    <p:animScale>
                                      <p:cBhvr>
                                        <p:cTn id="22" dur="13">
                                          <p:stCondLst>
                                            <p:cond delay="904"/>
                                          </p:stCondLst>
                                        </p:cTn>
                                        <p:tgtEl>
                                          <p:spTgt spid="7"/>
                                        </p:tgtEl>
                                      </p:cBhvr>
                                      <p:to x="100000" y="95000"/>
                                    </p:animScale>
                                    <p:animScale>
                                      <p:cBhvr>
                                        <p:cTn id="23" dur="83" decel="50000">
                                          <p:stCondLst>
                                            <p:cond delay="917"/>
                                          </p:stCondLst>
                                        </p:cTn>
                                        <p:tgtEl>
                                          <p:spTgt spid="7"/>
                                        </p:tgtEl>
                                      </p:cBhvr>
                                      <p:to x="100000" y="100000"/>
                                    </p:animScale>
                                  </p:childTnLst>
                                </p:cTn>
                              </p:par>
                            </p:childTnLst>
                          </p:cTn>
                        </p:par>
                        <p:par>
                          <p:cTn id="24" fill="hold" nodeType="afterGroup">
                            <p:stCondLst>
                              <p:cond delay="1000"/>
                            </p:stCondLst>
                            <p:childTnLst>
                              <p:par>
                                <p:cTn id="25" presetID="9"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par>
                          <p:cTn id="28" fill="hold" nodeType="afterGroup">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60418"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WordArt 22"/>
          <p:cNvSpPr>
            <a:spLocks noChangeArrowheads="1" noChangeShapeType="1" noTextEdit="1"/>
          </p:cNvSpPr>
          <p:nvPr/>
        </p:nvSpPr>
        <p:spPr bwMode="auto">
          <a:xfrm>
            <a:off x="1357290" y="1295139"/>
            <a:ext cx="6383062" cy="333661"/>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C00000"/>
                </a:solidFill>
                <a:effectLst>
                  <a:outerShdw blurRad="76200" dist="50800" dir="5400000" algn="tl" rotWithShape="0">
                    <a:srgbClr val="000000">
                      <a:alpha val="65000"/>
                    </a:srgbClr>
                  </a:outerShdw>
                </a:effectLst>
                <a:latin typeface="Arial Black"/>
              </a:rPr>
              <a:t>D- SUPPLY CHANNEL</a:t>
            </a:r>
          </a:p>
        </p:txBody>
      </p:sp>
      <p:cxnSp>
        <p:nvCxnSpPr>
          <p:cNvPr id="8" name="Connecteur droit 7"/>
          <p:cNvCxnSpPr/>
          <p:nvPr/>
        </p:nvCxnSpPr>
        <p:spPr>
          <a:xfrm>
            <a:off x="1285875" y="1050925"/>
            <a:ext cx="7358063" cy="1588"/>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9" name="WordArt 22"/>
          <p:cNvSpPr>
            <a:spLocks noChangeArrowheads="1" noChangeShapeType="1" noTextEdit="1"/>
          </p:cNvSpPr>
          <p:nvPr/>
        </p:nvSpPr>
        <p:spPr bwMode="auto">
          <a:xfrm>
            <a:off x="1173189" y="191490"/>
            <a:ext cx="7470749" cy="717230"/>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7030A0"/>
                </a:solidFill>
                <a:effectLst>
                  <a:outerShdw blurRad="76200" dist="50800" dir="5400000" algn="tl" rotWithShape="0">
                    <a:srgbClr val="000000">
                      <a:alpha val="65000"/>
                    </a:srgbClr>
                  </a:outerShdw>
                </a:effectLst>
                <a:latin typeface="Arial Black"/>
              </a:rPr>
              <a:t>V- SUPPLY MECHANISMS OF THE DOMESTIC MARKET </a:t>
            </a:r>
          </a:p>
          <a:p>
            <a:pPr algn="ctr" eaLnBrk="1" fontAlgn="auto" hangingPunct="1">
              <a:spcBef>
                <a:spcPts val="0"/>
              </a:spcBef>
              <a:spcAft>
                <a:spcPts val="0"/>
              </a:spcAft>
              <a:defRPr/>
            </a:pPr>
            <a:r>
              <a:rPr lang="en-GB" sz="3600" b="1">
                <a:ln w="11430"/>
                <a:solidFill>
                  <a:srgbClr val="7030A0"/>
                </a:solidFill>
                <a:effectLst>
                  <a:outerShdw blurRad="76200" dist="50800" dir="5400000" algn="tl" rotWithShape="0">
                    <a:srgbClr val="000000">
                      <a:alpha val="65000"/>
                    </a:srgbClr>
                  </a:outerShdw>
                </a:effectLst>
                <a:latin typeface="Arial Black"/>
              </a:rPr>
              <a:t>WITH OIL AND GAS PRODUCTS</a:t>
            </a:r>
          </a:p>
        </p:txBody>
      </p:sp>
      <p:sp>
        <p:nvSpPr>
          <p:cNvPr id="60422"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7838CEA-0A45-4497-8B58-746466265D7C}" type="datetime1">
              <a:rPr lang="fr-FR" altLang="fr-FR" smtClean="0">
                <a:solidFill>
                  <a:srgbClr val="FFFF00"/>
                </a:solidFill>
              </a:rPr>
              <a:pPr/>
              <a:t>01/09/2021</a:t>
            </a:fld>
            <a:endParaRPr lang="fr-FR" altLang="fr-FR" smtClean="0">
              <a:solidFill>
                <a:srgbClr val="FFFF00"/>
              </a:solidFill>
            </a:endParaRPr>
          </a:p>
        </p:txBody>
      </p:sp>
      <p:sp>
        <p:nvSpPr>
          <p:cNvPr id="60423"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88098C3-3A6F-4703-B03A-612922AE05E7}" type="slidenum">
              <a:rPr lang="fr-FR" altLang="fr-FR" sz="1000" b="1" smtClean="0">
                <a:solidFill>
                  <a:srgbClr val="0000FF"/>
                </a:solidFill>
              </a:rPr>
              <a:pPr/>
              <a:t>51</a:t>
            </a:fld>
            <a:endParaRPr lang="fr-FR" altLang="fr-FR" sz="1000" b="1" smtClean="0">
              <a:solidFill>
                <a:srgbClr val="0000FF"/>
              </a:solidFill>
            </a:endParaRPr>
          </a:p>
        </p:txBody>
      </p:sp>
      <p:sp>
        <p:nvSpPr>
          <p:cNvPr id="12" name="WordArt 22"/>
          <p:cNvSpPr>
            <a:spLocks noChangeArrowheads="1" noChangeShapeType="1" noTextEdit="1"/>
          </p:cNvSpPr>
          <p:nvPr/>
        </p:nvSpPr>
        <p:spPr bwMode="auto">
          <a:xfrm>
            <a:off x="7884368" y="1351110"/>
            <a:ext cx="1080120" cy="285752"/>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chemeClr val="accent2">
                    <a:lumMod val="75000"/>
                  </a:schemeClr>
                </a:solidFill>
                <a:effectLst>
                  <a:outerShdw blurRad="76200" dist="50800" dir="5400000" algn="tl" rotWithShape="0">
                    <a:srgbClr val="000000">
                      <a:alpha val="65000"/>
                    </a:srgbClr>
                  </a:outerShdw>
                </a:effectLst>
                <a:latin typeface="Arial Black"/>
              </a:rPr>
              <a:t>(Continuation and end)</a:t>
            </a:r>
          </a:p>
        </p:txBody>
      </p:sp>
      <p:pic>
        <p:nvPicPr>
          <p:cNvPr id="60425" name="Image 9" descr="C:\Documents and Settings\csph.CSPH-E9A2A327CA\Bureau\BUR SEPTEMBRE 2010\IMAGES CSPH POUR CALENDRIER ET AGENDA\CIRCUIT DISTRI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1773238"/>
            <a:ext cx="5184775" cy="470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6"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290">
                                          <p:stCondLst>
                                            <p:cond delay="0"/>
                                          </p:stCondLst>
                                        </p:cTn>
                                        <p:tgtEl>
                                          <p:spTgt spid="7"/>
                                        </p:tgtEl>
                                      </p:cBhvr>
                                    </p:animEffect>
                                    <p:anim calcmode="lin" valueType="num">
                                      <p:cBhvr>
                                        <p:cTn id="11" dur="911"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2" dur="332"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3" dur="332" tmFilter="0, 0; 0.125,0.2665; 0.25,0.4; 0.375,0.465; 0.5,0.5;  0.625,0.535; 0.75,0.6; 0.875,0.7335; 1,1">
                                          <p:stCondLst>
                                            <p:cond delay="332"/>
                                          </p:stCondLst>
                                        </p:cTn>
                                        <p:tgtEl>
                                          <p:spTgt spid="7"/>
                                        </p:tgtEl>
                                        <p:attrNameLst>
                                          <p:attrName>ppt_y</p:attrName>
                                        </p:attrNameLst>
                                      </p:cBhvr>
                                      <p:tavLst>
                                        <p:tav tm="0" fmla="#ppt_y-sin(pi*$)/9">
                                          <p:val>
                                            <p:fltVal val="0"/>
                                          </p:val>
                                        </p:tav>
                                        <p:tav tm="100000">
                                          <p:val>
                                            <p:fltVal val="1"/>
                                          </p:val>
                                        </p:tav>
                                      </p:tavLst>
                                    </p:anim>
                                    <p:anim calcmode="lin" valueType="num">
                                      <p:cBhvr>
                                        <p:cTn id="14" dur="166" tmFilter="0, 0; 0.125,0.2665; 0.25,0.4; 0.375,0.465; 0.5,0.5;  0.625,0.535; 0.75,0.6; 0.875,0.7335; 1,1">
                                          <p:stCondLst>
                                            <p:cond delay="662"/>
                                          </p:stCondLst>
                                        </p:cTn>
                                        <p:tgtEl>
                                          <p:spTgt spid="7"/>
                                        </p:tgtEl>
                                        <p:attrNameLst>
                                          <p:attrName>ppt_y</p:attrName>
                                        </p:attrNameLst>
                                      </p:cBhvr>
                                      <p:tavLst>
                                        <p:tav tm="0" fmla="#ppt_y-sin(pi*$)/27">
                                          <p:val>
                                            <p:fltVal val="0"/>
                                          </p:val>
                                        </p:tav>
                                        <p:tav tm="100000">
                                          <p:val>
                                            <p:fltVal val="1"/>
                                          </p:val>
                                        </p:tav>
                                      </p:tavLst>
                                    </p:anim>
                                    <p:anim calcmode="lin" valueType="num">
                                      <p:cBhvr>
                                        <p:cTn id="15" dur="82" tmFilter="0, 0; 0.125,0.2665; 0.25,0.4; 0.375,0.465; 0.5,0.5;  0.625,0.535; 0.75,0.6; 0.875,0.7335; 1,1">
                                          <p:stCondLst>
                                            <p:cond delay="828"/>
                                          </p:stCondLst>
                                        </p:cTn>
                                        <p:tgtEl>
                                          <p:spTgt spid="7"/>
                                        </p:tgtEl>
                                        <p:attrNameLst>
                                          <p:attrName>ppt_y</p:attrName>
                                        </p:attrNameLst>
                                      </p:cBhvr>
                                      <p:tavLst>
                                        <p:tav tm="0" fmla="#ppt_y-sin(pi*$)/81">
                                          <p:val>
                                            <p:fltVal val="0"/>
                                          </p:val>
                                        </p:tav>
                                        <p:tav tm="100000">
                                          <p:val>
                                            <p:fltVal val="1"/>
                                          </p:val>
                                        </p:tav>
                                      </p:tavLst>
                                    </p:anim>
                                    <p:animScale>
                                      <p:cBhvr>
                                        <p:cTn id="16" dur="13">
                                          <p:stCondLst>
                                            <p:cond delay="325"/>
                                          </p:stCondLst>
                                        </p:cTn>
                                        <p:tgtEl>
                                          <p:spTgt spid="7"/>
                                        </p:tgtEl>
                                      </p:cBhvr>
                                      <p:to x="100000" y="60000"/>
                                    </p:animScale>
                                    <p:animScale>
                                      <p:cBhvr>
                                        <p:cTn id="17" dur="83" decel="50000">
                                          <p:stCondLst>
                                            <p:cond delay="338"/>
                                          </p:stCondLst>
                                        </p:cTn>
                                        <p:tgtEl>
                                          <p:spTgt spid="7"/>
                                        </p:tgtEl>
                                      </p:cBhvr>
                                      <p:to x="100000" y="100000"/>
                                    </p:animScale>
                                    <p:animScale>
                                      <p:cBhvr>
                                        <p:cTn id="18" dur="13">
                                          <p:stCondLst>
                                            <p:cond delay="656"/>
                                          </p:stCondLst>
                                        </p:cTn>
                                        <p:tgtEl>
                                          <p:spTgt spid="7"/>
                                        </p:tgtEl>
                                      </p:cBhvr>
                                      <p:to x="100000" y="80000"/>
                                    </p:animScale>
                                    <p:animScale>
                                      <p:cBhvr>
                                        <p:cTn id="19" dur="83" decel="50000">
                                          <p:stCondLst>
                                            <p:cond delay="669"/>
                                          </p:stCondLst>
                                        </p:cTn>
                                        <p:tgtEl>
                                          <p:spTgt spid="7"/>
                                        </p:tgtEl>
                                      </p:cBhvr>
                                      <p:to x="100000" y="100000"/>
                                    </p:animScale>
                                    <p:animScale>
                                      <p:cBhvr>
                                        <p:cTn id="20" dur="13">
                                          <p:stCondLst>
                                            <p:cond delay="821"/>
                                          </p:stCondLst>
                                        </p:cTn>
                                        <p:tgtEl>
                                          <p:spTgt spid="7"/>
                                        </p:tgtEl>
                                      </p:cBhvr>
                                      <p:to x="100000" y="90000"/>
                                    </p:animScale>
                                    <p:animScale>
                                      <p:cBhvr>
                                        <p:cTn id="21" dur="83" decel="50000">
                                          <p:stCondLst>
                                            <p:cond delay="834"/>
                                          </p:stCondLst>
                                        </p:cTn>
                                        <p:tgtEl>
                                          <p:spTgt spid="7"/>
                                        </p:tgtEl>
                                      </p:cBhvr>
                                      <p:to x="100000" y="100000"/>
                                    </p:animScale>
                                    <p:animScale>
                                      <p:cBhvr>
                                        <p:cTn id="22" dur="13">
                                          <p:stCondLst>
                                            <p:cond delay="904"/>
                                          </p:stCondLst>
                                        </p:cTn>
                                        <p:tgtEl>
                                          <p:spTgt spid="7"/>
                                        </p:tgtEl>
                                      </p:cBhvr>
                                      <p:to x="100000" y="95000"/>
                                    </p:animScale>
                                    <p:animScale>
                                      <p:cBhvr>
                                        <p:cTn id="23" dur="83" decel="50000">
                                          <p:stCondLst>
                                            <p:cond delay="917"/>
                                          </p:stCondLst>
                                        </p:cTn>
                                        <p:tgtEl>
                                          <p:spTgt spid="7"/>
                                        </p:tgtEl>
                                      </p:cBhvr>
                                      <p:to x="100000" y="100000"/>
                                    </p:animScale>
                                  </p:childTnLst>
                                </p:cTn>
                              </p:par>
                            </p:childTnLst>
                          </p:cTn>
                        </p:par>
                        <p:par>
                          <p:cTn id="24" fill="hold" nodeType="afterGroup">
                            <p:stCondLst>
                              <p:cond delay="1000"/>
                            </p:stCondLst>
                            <p:childTnLst>
                              <p:par>
                                <p:cTn id="25" presetID="9"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9394"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WordArt 22"/>
          <p:cNvSpPr>
            <a:spLocks noChangeArrowheads="1" noChangeShapeType="1" noTextEdit="1"/>
          </p:cNvSpPr>
          <p:nvPr/>
        </p:nvSpPr>
        <p:spPr bwMode="auto">
          <a:xfrm>
            <a:off x="1357290" y="1295139"/>
            <a:ext cx="6383062" cy="333661"/>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C00000"/>
                </a:solidFill>
                <a:effectLst>
                  <a:outerShdw blurRad="76200" dist="50800" dir="5400000" algn="tl" rotWithShape="0">
                    <a:srgbClr val="000000">
                      <a:alpha val="65000"/>
                    </a:srgbClr>
                  </a:outerShdw>
                </a:effectLst>
                <a:latin typeface="Arial Black"/>
              </a:rPr>
              <a:t>D- SUPPLY CHANNEL</a:t>
            </a:r>
          </a:p>
        </p:txBody>
      </p:sp>
      <p:cxnSp>
        <p:nvCxnSpPr>
          <p:cNvPr id="8" name="Connecteur droit 7"/>
          <p:cNvCxnSpPr/>
          <p:nvPr/>
        </p:nvCxnSpPr>
        <p:spPr>
          <a:xfrm>
            <a:off x="1285875" y="1050925"/>
            <a:ext cx="7358063" cy="1588"/>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9" name="WordArt 22"/>
          <p:cNvSpPr>
            <a:spLocks noChangeArrowheads="1" noChangeShapeType="1" noTextEdit="1"/>
          </p:cNvSpPr>
          <p:nvPr/>
        </p:nvSpPr>
        <p:spPr bwMode="auto">
          <a:xfrm>
            <a:off x="1173189" y="191490"/>
            <a:ext cx="7470749" cy="717230"/>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7030A0"/>
                </a:solidFill>
                <a:effectLst>
                  <a:outerShdw blurRad="76200" dist="50800" dir="5400000" algn="tl" rotWithShape="0">
                    <a:srgbClr val="000000">
                      <a:alpha val="65000"/>
                    </a:srgbClr>
                  </a:outerShdw>
                </a:effectLst>
                <a:latin typeface="Arial Black"/>
              </a:rPr>
              <a:t>V- SUPPLY MECHANISMS OF THE DOMESTIC MARKET </a:t>
            </a:r>
          </a:p>
          <a:p>
            <a:pPr algn="ctr" eaLnBrk="1" fontAlgn="auto" hangingPunct="1">
              <a:spcBef>
                <a:spcPts val="0"/>
              </a:spcBef>
              <a:spcAft>
                <a:spcPts val="0"/>
              </a:spcAft>
              <a:defRPr/>
            </a:pPr>
            <a:r>
              <a:rPr lang="en-GB" sz="3600" b="1">
                <a:ln w="11430"/>
                <a:solidFill>
                  <a:srgbClr val="7030A0"/>
                </a:solidFill>
                <a:effectLst>
                  <a:outerShdw blurRad="76200" dist="50800" dir="5400000" algn="tl" rotWithShape="0">
                    <a:srgbClr val="000000">
                      <a:alpha val="65000"/>
                    </a:srgbClr>
                  </a:outerShdw>
                </a:effectLst>
                <a:latin typeface="Arial Black"/>
              </a:rPr>
              <a:t>WITH OIL AND GAS PRODUCTS</a:t>
            </a:r>
          </a:p>
        </p:txBody>
      </p:sp>
      <p:sp>
        <p:nvSpPr>
          <p:cNvPr id="59398"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1DE15D1-CA57-4A7C-9FFD-0AADA74D07F2}" type="datetime1">
              <a:rPr lang="fr-FR" altLang="fr-FR" smtClean="0">
                <a:solidFill>
                  <a:srgbClr val="FFFF00"/>
                </a:solidFill>
              </a:rPr>
              <a:pPr/>
              <a:t>01/09/2021</a:t>
            </a:fld>
            <a:endParaRPr lang="fr-FR" altLang="fr-FR" smtClean="0">
              <a:solidFill>
                <a:srgbClr val="FFFF00"/>
              </a:solidFill>
            </a:endParaRPr>
          </a:p>
        </p:txBody>
      </p:sp>
      <p:sp>
        <p:nvSpPr>
          <p:cNvPr id="59399"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9E3071C-5EC4-408A-9EB9-9A67EC04F791}" type="slidenum">
              <a:rPr lang="fr-FR" altLang="fr-FR" sz="1000" b="1" smtClean="0">
                <a:solidFill>
                  <a:srgbClr val="0000FF"/>
                </a:solidFill>
              </a:rPr>
              <a:pPr/>
              <a:t>52</a:t>
            </a:fld>
            <a:endParaRPr lang="fr-FR" altLang="fr-FR" sz="1000" b="1" smtClean="0">
              <a:solidFill>
                <a:srgbClr val="0000FF"/>
              </a:solidFill>
            </a:endParaRPr>
          </a:p>
        </p:txBody>
      </p:sp>
      <p:pic>
        <p:nvPicPr>
          <p:cNvPr id="59400" name="Imag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8650" y="1679575"/>
            <a:ext cx="6086475" cy="485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6"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290">
                                          <p:stCondLst>
                                            <p:cond delay="0"/>
                                          </p:stCondLst>
                                        </p:cTn>
                                        <p:tgtEl>
                                          <p:spTgt spid="7"/>
                                        </p:tgtEl>
                                      </p:cBhvr>
                                    </p:animEffect>
                                    <p:anim calcmode="lin" valueType="num">
                                      <p:cBhvr>
                                        <p:cTn id="11" dur="911"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2" dur="332"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3" dur="332" tmFilter="0, 0; 0.125,0.2665; 0.25,0.4; 0.375,0.465; 0.5,0.5;  0.625,0.535; 0.75,0.6; 0.875,0.7335; 1,1">
                                          <p:stCondLst>
                                            <p:cond delay="332"/>
                                          </p:stCondLst>
                                        </p:cTn>
                                        <p:tgtEl>
                                          <p:spTgt spid="7"/>
                                        </p:tgtEl>
                                        <p:attrNameLst>
                                          <p:attrName>ppt_y</p:attrName>
                                        </p:attrNameLst>
                                      </p:cBhvr>
                                      <p:tavLst>
                                        <p:tav tm="0" fmla="#ppt_y-sin(pi*$)/9">
                                          <p:val>
                                            <p:fltVal val="0"/>
                                          </p:val>
                                        </p:tav>
                                        <p:tav tm="100000">
                                          <p:val>
                                            <p:fltVal val="1"/>
                                          </p:val>
                                        </p:tav>
                                      </p:tavLst>
                                    </p:anim>
                                    <p:anim calcmode="lin" valueType="num">
                                      <p:cBhvr>
                                        <p:cTn id="14" dur="166" tmFilter="0, 0; 0.125,0.2665; 0.25,0.4; 0.375,0.465; 0.5,0.5;  0.625,0.535; 0.75,0.6; 0.875,0.7335; 1,1">
                                          <p:stCondLst>
                                            <p:cond delay="662"/>
                                          </p:stCondLst>
                                        </p:cTn>
                                        <p:tgtEl>
                                          <p:spTgt spid="7"/>
                                        </p:tgtEl>
                                        <p:attrNameLst>
                                          <p:attrName>ppt_y</p:attrName>
                                        </p:attrNameLst>
                                      </p:cBhvr>
                                      <p:tavLst>
                                        <p:tav tm="0" fmla="#ppt_y-sin(pi*$)/27">
                                          <p:val>
                                            <p:fltVal val="0"/>
                                          </p:val>
                                        </p:tav>
                                        <p:tav tm="100000">
                                          <p:val>
                                            <p:fltVal val="1"/>
                                          </p:val>
                                        </p:tav>
                                      </p:tavLst>
                                    </p:anim>
                                    <p:anim calcmode="lin" valueType="num">
                                      <p:cBhvr>
                                        <p:cTn id="15" dur="82" tmFilter="0, 0; 0.125,0.2665; 0.25,0.4; 0.375,0.465; 0.5,0.5;  0.625,0.535; 0.75,0.6; 0.875,0.7335; 1,1">
                                          <p:stCondLst>
                                            <p:cond delay="828"/>
                                          </p:stCondLst>
                                        </p:cTn>
                                        <p:tgtEl>
                                          <p:spTgt spid="7"/>
                                        </p:tgtEl>
                                        <p:attrNameLst>
                                          <p:attrName>ppt_y</p:attrName>
                                        </p:attrNameLst>
                                      </p:cBhvr>
                                      <p:tavLst>
                                        <p:tav tm="0" fmla="#ppt_y-sin(pi*$)/81">
                                          <p:val>
                                            <p:fltVal val="0"/>
                                          </p:val>
                                        </p:tav>
                                        <p:tav tm="100000">
                                          <p:val>
                                            <p:fltVal val="1"/>
                                          </p:val>
                                        </p:tav>
                                      </p:tavLst>
                                    </p:anim>
                                    <p:animScale>
                                      <p:cBhvr>
                                        <p:cTn id="16" dur="13">
                                          <p:stCondLst>
                                            <p:cond delay="325"/>
                                          </p:stCondLst>
                                        </p:cTn>
                                        <p:tgtEl>
                                          <p:spTgt spid="7"/>
                                        </p:tgtEl>
                                      </p:cBhvr>
                                      <p:to x="100000" y="60000"/>
                                    </p:animScale>
                                    <p:animScale>
                                      <p:cBhvr>
                                        <p:cTn id="17" dur="83" decel="50000">
                                          <p:stCondLst>
                                            <p:cond delay="338"/>
                                          </p:stCondLst>
                                        </p:cTn>
                                        <p:tgtEl>
                                          <p:spTgt spid="7"/>
                                        </p:tgtEl>
                                      </p:cBhvr>
                                      <p:to x="100000" y="100000"/>
                                    </p:animScale>
                                    <p:animScale>
                                      <p:cBhvr>
                                        <p:cTn id="18" dur="13">
                                          <p:stCondLst>
                                            <p:cond delay="656"/>
                                          </p:stCondLst>
                                        </p:cTn>
                                        <p:tgtEl>
                                          <p:spTgt spid="7"/>
                                        </p:tgtEl>
                                      </p:cBhvr>
                                      <p:to x="100000" y="80000"/>
                                    </p:animScale>
                                    <p:animScale>
                                      <p:cBhvr>
                                        <p:cTn id="19" dur="83" decel="50000">
                                          <p:stCondLst>
                                            <p:cond delay="669"/>
                                          </p:stCondLst>
                                        </p:cTn>
                                        <p:tgtEl>
                                          <p:spTgt spid="7"/>
                                        </p:tgtEl>
                                      </p:cBhvr>
                                      <p:to x="100000" y="100000"/>
                                    </p:animScale>
                                    <p:animScale>
                                      <p:cBhvr>
                                        <p:cTn id="20" dur="13">
                                          <p:stCondLst>
                                            <p:cond delay="821"/>
                                          </p:stCondLst>
                                        </p:cTn>
                                        <p:tgtEl>
                                          <p:spTgt spid="7"/>
                                        </p:tgtEl>
                                      </p:cBhvr>
                                      <p:to x="100000" y="90000"/>
                                    </p:animScale>
                                    <p:animScale>
                                      <p:cBhvr>
                                        <p:cTn id="21" dur="83" decel="50000">
                                          <p:stCondLst>
                                            <p:cond delay="834"/>
                                          </p:stCondLst>
                                        </p:cTn>
                                        <p:tgtEl>
                                          <p:spTgt spid="7"/>
                                        </p:tgtEl>
                                      </p:cBhvr>
                                      <p:to x="100000" y="100000"/>
                                    </p:animScale>
                                    <p:animScale>
                                      <p:cBhvr>
                                        <p:cTn id="22" dur="13">
                                          <p:stCondLst>
                                            <p:cond delay="904"/>
                                          </p:stCondLst>
                                        </p:cTn>
                                        <p:tgtEl>
                                          <p:spTgt spid="7"/>
                                        </p:tgtEl>
                                      </p:cBhvr>
                                      <p:to x="100000" y="95000"/>
                                    </p:animScale>
                                    <p:animScale>
                                      <p:cBhvr>
                                        <p:cTn id="23" dur="83" decel="50000">
                                          <p:stCondLst>
                                            <p:cond delay="917"/>
                                          </p:stCondLst>
                                        </p:cTn>
                                        <p:tgtEl>
                                          <p:spTgt spid="7"/>
                                        </p:tgtEl>
                                      </p:cBhvr>
                                      <p:to x="100000" y="100000"/>
                                    </p:animScale>
                                  </p:childTnLst>
                                </p:cTn>
                              </p:par>
                            </p:childTnLst>
                          </p:cTn>
                        </p:par>
                        <p:par>
                          <p:cTn id="24" fill="hold" nodeType="afterGroup">
                            <p:stCondLst>
                              <p:cond delay="1000"/>
                            </p:stCondLst>
                            <p:childTnLst>
                              <p:par>
                                <p:cTn id="25" presetID="9"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61442"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WordArt 22"/>
          <p:cNvSpPr>
            <a:spLocks noChangeArrowheads="1" noChangeShapeType="1" noTextEdit="1"/>
          </p:cNvSpPr>
          <p:nvPr/>
        </p:nvSpPr>
        <p:spPr bwMode="auto">
          <a:xfrm>
            <a:off x="827584" y="1194719"/>
            <a:ext cx="6696744" cy="434082"/>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dirty="0">
                <a:ln w="11430"/>
                <a:solidFill>
                  <a:srgbClr val="C00000"/>
                </a:solidFill>
                <a:effectLst>
                  <a:outerShdw blurRad="76200" dist="50800" dir="5400000" algn="tl" rotWithShape="0">
                    <a:srgbClr val="000000">
                      <a:alpha val="65000"/>
                    </a:srgbClr>
                  </a:outerShdw>
                </a:effectLst>
                <a:latin typeface="Arial Black"/>
              </a:rPr>
              <a:t>E- STORAGE OF OIL AND GAS PRODUCTS</a:t>
            </a:r>
          </a:p>
        </p:txBody>
      </p:sp>
      <p:cxnSp>
        <p:nvCxnSpPr>
          <p:cNvPr id="8" name="Connecteur droit 7"/>
          <p:cNvCxnSpPr/>
          <p:nvPr/>
        </p:nvCxnSpPr>
        <p:spPr>
          <a:xfrm>
            <a:off x="1285875" y="1050925"/>
            <a:ext cx="7358063" cy="1588"/>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9" name="WordArt 22"/>
          <p:cNvSpPr>
            <a:spLocks noChangeArrowheads="1" noChangeShapeType="1" noTextEdit="1"/>
          </p:cNvSpPr>
          <p:nvPr/>
        </p:nvSpPr>
        <p:spPr bwMode="auto">
          <a:xfrm>
            <a:off x="1173189" y="191490"/>
            <a:ext cx="7470749" cy="717230"/>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7030A0"/>
                </a:solidFill>
                <a:effectLst>
                  <a:outerShdw blurRad="76200" dist="50800" dir="5400000" algn="tl" rotWithShape="0">
                    <a:srgbClr val="000000">
                      <a:alpha val="65000"/>
                    </a:srgbClr>
                  </a:outerShdw>
                </a:effectLst>
                <a:latin typeface="Arial Black"/>
              </a:rPr>
              <a:t>V- SUPPLY MECHANISMS OF THE DOMESTIC MARKET </a:t>
            </a:r>
          </a:p>
          <a:p>
            <a:pPr algn="ctr" eaLnBrk="1" fontAlgn="auto" hangingPunct="1">
              <a:spcBef>
                <a:spcPts val="0"/>
              </a:spcBef>
              <a:spcAft>
                <a:spcPts val="0"/>
              </a:spcAft>
              <a:defRPr/>
            </a:pPr>
            <a:r>
              <a:rPr lang="en-GB" sz="3600" b="1">
                <a:ln w="11430"/>
                <a:solidFill>
                  <a:srgbClr val="7030A0"/>
                </a:solidFill>
                <a:effectLst>
                  <a:outerShdw blurRad="76200" dist="50800" dir="5400000" algn="tl" rotWithShape="0">
                    <a:srgbClr val="000000">
                      <a:alpha val="65000"/>
                    </a:srgbClr>
                  </a:outerShdw>
                </a:effectLst>
                <a:latin typeface="Arial Black"/>
              </a:rPr>
              <a:t>WITH OIL AND GAZ PRODUCTS</a:t>
            </a:r>
          </a:p>
        </p:txBody>
      </p:sp>
      <p:sp>
        <p:nvSpPr>
          <p:cNvPr id="11" name="ZoneTexte 10"/>
          <p:cNvSpPr txBox="1">
            <a:spLocks noChangeArrowheads="1"/>
          </p:cNvSpPr>
          <p:nvPr/>
        </p:nvSpPr>
        <p:spPr bwMode="auto">
          <a:xfrm>
            <a:off x="1200150" y="1871663"/>
            <a:ext cx="416401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Aft>
                <a:spcPts val="1200"/>
              </a:spcAft>
            </a:pPr>
            <a:r>
              <a:rPr lang="en-GB" sz="2600" b="1" dirty="0" smtClean="0">
                <a:solidFill>
                  <a:srgbClr val="FF0000"/>
                </a:solidFill>
                <a:latin typeface="Arial Black" panose="020B0A04020102020204" pitchFamily="34" charset="0"/>
              </a:rPr>
              <a:t>1)Petroleum </a:t>
            </a:r>
            <a:r>
              <a:rPr lang="en-GB" sz="2600" b="1" dirty="0">
                <a:solidFill>
                  <a:srgbClr val="FF0000"/>
                </a:solidFill>
                <a:latin typeface="Arial Black" panose="020B0A04020102020204" pitchFamily="34" charset="0"/>
              </a:rPr>
              <a:t>products</a:t>
            </a:r>
          </a:p>
        </p:txBody>
      </p:sp>
      <p:sp>
        <p:nvSpPr>
          <p:cNvPr id="12" name="ZoneTexte 11"/>
          <p:cNvSpPr txBox="1">
            <a:spLocks noChangeArrowheads="1"/>
          </p:cNvSpPr>
          <p:nvPr/>
        </p:nvSpPr>
        <p:spPr bwMode="auto">
          <a:xfrm>
            <a:off x="971550" y="2312988"/>
            <a:ext cx="8029575"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Aft>
                <a:spcPts val="1200"/>
              </a:spcAft>
              <a:buFont typeface="Wingdings" panose="05000000000000000000" pitchFamily="2" charset="2"/>
              <a:buChar char="ü"/>
            </a:pPr>
            <a:r>
              <a:rPr lang="en-GB" sz="2000" b="1" dirty="0">
                <a:latin typeface="Calibri" panose="020F0502020204030204" pitchFamily="34" charset="0"/>
              </a:rPr>
              <a:t>As of today, the storage of petroleum products is exclusively done by the SCDP. However, as far as the South-West Region is concerned, SONARA's storage capacities are used as a depot in </a:t>
            </a:r>
            <a:r>
              <a:rPr lang="en-GB" sz="2000" b="1" dirty="0" err="1">
                <a:latin typeface="Calibri" panose="020F0502020204030204" pitchFamily="34" charset="0"/>
              </a:rPr>
              <a:t>Limbé</a:t>
            </a:r>
            <a:r>
              <a:rPr lang="en-GB" sz="2000" b="1" dirty="0">
                <a:latin typeface="Calibri" panose="020F0502020204030204" pitchFamily="34" charset="0"/>
              </a:rPr>
              <a:t>.</a:t>
            </a:r>
          </a:p>
          <a:p>
            <a:pPr algn="just" eaLnBrk="1" hangingPunct="1">
              <a:spcAft>
                <a:spcPts val="1200"/>
              </a:spcAft>
              <a:buFont typeface="Wingdings" panose="05000000000000000000" pitchFamily="2" charset="2"/>
              <a:buChar char="ü"/>
            </a:pPr>
            <a:r>
              <a:rPr lang="en-GB" sz="2000" b="1" dirty="0">
                <a:latin typeface="Calibri" panose="020F0502020204030204" pitchFamily="34" charset="0"/>
              </a:rPr>
              <a:t>There are 07 oil depots (Douala, Yaounde, Bafoussam, </a:t>
            </a:r>
            <a:r>
              <a:rPr lang="en-GB" sz="2000" b="1" dirty="0" err="1">
                <a:latin typeface="Calibri" panose="020F0502020204030204" pitchFamily="34" charset="0"/>
              </a:rPr>
              <a:t>Ngaoundere</a:t>
            </a:r>
            <a:r>
              <a:rPr lang="en-GB" sz="2000" b="1" dirty="0">
                <a:latin typeface="Calibri" panose="020F0502020204030204" pitchFamily="34" charset="0"/>
              </a:rPr>
              <a:t>, Belabo, </a:t>
            </a:r>
            <a:r>
              <a:rPr lang="en-GB" sz="2000" b="1" dirty="0" err="1">
                <a:latin typeface="Calibri" panose="020F0502020204030204" pitchFamily="34" charset="0"/>
              </a:rPr>
              <a:t>Garoua</a:t>
            </a:r>
            <a:r>
              <a:rPr lang="en-GB" sz="2000" b="1" dirty="0">
                <a:latin typeface="Calibri" panose="020F0502020204030204" pitchFamily="34" charset="0"/>
              </a:rPr>
              <a:t> and </a:t>
            </a:r>
            <a:r>
              <a:rPr lang="en-GB" sz="2000" b="1" dirty="0" err="1">
                <a:latin typeface="Calibri" panose="020F0502020204030204" pitchFamily="34" charset="0"/>
              </a:rPr>
              <a:t>Limbe</a:t>
            </a:r>
            <a:r>
              <a:rPr lang="en-GB" sz="2000" b="1" dirty="0">
                <a:latin typeface="Calibri" panose="020F0502020204030204" pitchFamily="34" charset="0"/>
              </a:rPr>
              <a:t>) and 02 filler centres (</a:t>
            </a:r>
            <a:r>
              <a:rPr lang="en-GB" sz="2000" b="1" dirty="0" err="1">
                <a:latin typeface="Calibri" panose="020F0502020204030204" pitchFamily="34" charset="0"/>
              </a:rPr>
              <a:t>Maroua</a:t>
            </a:r>
            <a:r>
              <a:rPr lang="en-GB" sz="2000" b="1" dirty="0">
                <a:latin typeface="Calibri" panose="020F0502020204030204" pitchFamily="34" charset="0"/>
              </a:rPr>
              <a:t> and </a:t>
            </a:r>
            <a:r>
              <a:rPr lang="en-GB" sz="2000" b="1" dirty="0" err="1">
                <a:latin typeface="Calibri" panose="020F0502020204030204" pitchFamily="34" charset="0"/>
              </a:rPr>
              <a:t>Bertoua</a:t>
            </a:r>
            <a:r>
              <a:rPr lang="en-GB" sz="2000" b="1" dirty="0">
                <a:latin typeface="Calibri" panose="020F0502020204030204" pitchFamily="34" charset="0"/>
              </a:rPr>
              <a:t>) built by the HPSF. </a:t>
            </a:r>
          </a:p>
          <a:p>
            <a:pPr algn="just" eaLnBrk="1" hangingPunct="1">
              <a:spcAft>
                <a:spcPts val="1200"/>
              </a:spcAft>
            </a:pPr>
            <a:r>
              <a:rPr lang="en-GB" sz="2000" b="1" dirty="0">
                <a:solidFill>
                  <a:srgbClr val="00B050"/>
                </a:solidFill>
                <a:latin typeface="Calibri" panose="020F0502020204030204" pitchFamily="34" charset="0"/>
              </a:rPr>
              <a:t>	</a:t>
            </a:r>
            <a:r>
              <a:rPr lang="en-GB" b="1" dirty="0">
                <a:solidFill>
                  <a:srgbClr val="00B050"/>
                </a:solidFill>
                <a:latin typeface="Calibri" panose="020F0502020204030204" pitchFamily="34" charset="0"/>
              </a:rPr>
              <a:t>The HPSF is involved in the control of petroleum product storage policy by sitting in the SCDP's Board of Directors and </a:t>
            </a:r>
            <a:r>
              <a:rPr lang="en-GB" b="1" dirty="0" smtClean="0">
                <a:solidFill>
                  <a:srgbClr val="00B050"/>
                </a:solidFill>
                <a:latin typeface="Calibri" panose="020F0502020204030204" pitchFamily="34" charset="0"/>
              </a:rPr>
              <a:t>gives </a:t>
            </a:r>
            <a:r>
              <a:rPr lang="en-GB" b="1" dirty="0">
                <a:solidFill>
                  <a:srgbClr val="00B050"/>
                </a:solidFill>
                <a:latin typeface="Calibri" panose="020F0502020204030204" pitchFamily="34" charset="0"/>
              </a:rPr>
              <a:t>its full support to this structure.</a:t>
            </a:r>
          </a:p>
        </p:txBody>
      </p:sp>
      <p:sp>
        <p:nvSpPr>
          <p:cNvPr id="61448"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670B133-A88C-4157-B667-EE116BDCA5C6}" type="datetime1">
              <a:rPr lang="fr-FR" altLang="fr-FR" smtClean="0">
                <a:solidFill>
                  <a:srgbClr val="FFFF00"/>
                </a:solidFill>
              </a:rPr>
              <a:pPr/>
              <a:t>01/09/2021</a:t>
            </a:fld>
            <a:endParaRPr lang="fr-FR" altLang="fr-FR" smtClean="0">
              <a:solidFill>
                <a:srgbClr val="FFFF00"/>
              </a:solidFill>
            </a:endParaRPr>
          </a:p>
        </p:txBody>
      </p:sp>
      <p:sp>
        <p:nvSpPr>
          <p:cNvPr id="61449"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AADD864-1BDF-462C-A84F-32E737C9195A}" type="slidenum">
              <a:rPr lang="fr-FR" altLang="fr-FR" sz="1000" b="1" smtClean="0">
                <a:solidFill>
                  <a:srgbClr val="0000FF"/>
                </a:solidFill>
              </a:rPr>
              <a:pPr/>
              <a:t>53</a:t>
            </a:fld>
            <a:endParaRPr lang="fr-FR" altLang="fr-FR" sz="1000" b="1" smtClean="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6"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290">
                                          <p:stCondLst>
                                            <p:cond delay="0"/>
                                          </p:stCondLst>
                                        </p:cTn>
                                        <p:tgtEl>
                                          <p:spTgt spid="7"/>
                                        </p:tgtEl>
                                      </p:cBhvr>
                                    </p:animEffect>
                                    <p:anim calcmode="lin" valueType="num">
                                      <p:cBhvr>
                                        <p:cTn id="11" dur="911"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2" dur="332"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3" dur="332" tmFilter="0, 0; 0.125,0.2665; 0.25,0.4; 0.375,0.465; 0.5,0.5;  0.625,0.535; 0.75,0.6; 0.875,0.7335; 1,1">
                                          <p:stCondLst>
                                            <p:cond delay="332"/>
                                          </p:stCondLst>
                                        </p:cTn>
                                        <p:tgtEl>
                                          <p:spTgt spid="7"/>
                                        </p:tgtEl>
                                        <p:attrNameLst>
                                          <p:attrName>ppt_y</p:attrName>
                                        </p:attrNameLst>
                                      </p:cBhvr>
                                      <p:tavLst>
                                        <p:tav tm="0" fmla="#ppt_y-sin(pi*$)/9">
                                          <p:val>
                                            <p:fltVal val="0"/>
                                          </p:val>
                                        </p:tav>
                                        <p:tav tm="100000">
                                          <p:val>
                                            <p:fltVal val="1"/>
                                          </p:val>
                                        </p:tav>
                                      </p:tavLst>
                                    </p:anim>
                                    <p:anim calcmode="lin" valueType="num">
                                      <p:cBhvr>
                                        <p:cTn id="14" dur="166" tmFilter="0, 0; 0.125,0.2665; 0.25,0.4; 0.375,0.465; 0.5,0.5;  0.625,0.535; 0.75,0.6; 0.875,0.7335; 1,1">
                                          <p:stCondLst>
                                            <p:cond delay="662"/>
                                          </p:stCondLst>
                                        </p:cTn>
                                        <p:tgtEl>
                                          <p:spTgt spid="7"/>
                                        </p:tgtEl>
                                        <p:attrNameLst>
                                          <p:attrName>ppt_y</p:attrName>
                                        </p:attrNameLst>
                                      </p:cBhvr>
                                      <p:tavLst>
                                        <p:tav tm="0" fmla="#ppt_y-sin(pi*$)/27">
                                          <p:val>
                                            <p:fltVal val="0"/>
                                          </p:val>
                                        </p:tav>
                                        <p:tav tm="100000">
                                          <p:val>
                                            <p:fltVal val="1"/>
                                          </p:val>
                                        </p:tav>
                                      </p:tavLst>
                                    </p:anim>
                                    <p:anim calcmode="lin" valueType="num">
                                      <p:cBhvr>
                                        <p:cTn id="15" dur="82" tmFilter="0, 0; 0.125,0.2665; 0.25,0.4; 0.375,0.465; 0.5,0.5;  0.625,0.535; 0.75,0.6; 0.875,0.7335; 1,1">
                                          <p:stCondLst>
                                            <p:cond delay="828"/>
                                          </p:stCondLst>
                                        </p:cTn>
                                        <p:tgtEl>
                                          <p:spTgt spid="7"/>
                                        </p:tgtEl>
                                        <p:attrNameLst>
                                          <p:attrName>ppt_y</p:attrName>
                                        </p:attrNameLst>
                                      </p:cBhvr>
                                      <p:tavLst>
                                        <p:tav tm="0" fmla="#ppt_y-sin(pi*$)/81">
                                          <p:val>
                                            <p:fltVal val="0"/>
                                          </p:val>
                                        </p:tav>
                                        <p:tav tm="100000">
                                          <p:val>
                                            <p:fltVal val="1"/>
                                          </p:val>
                                        </p:tav>
                                      </p:tavLst>
                                    </p:anim>
                                    <p:animScale>
                                      <p:cBhvr>
                                        <p:cTn id="16" dur="13">
                                          <p:stCondLst>
                                            <p:cond delay="325"/>
                                          </p:stCondLst>
                                        </p:cTn>
                                        <p:tgtEl>
                                          <p:spTgt spid="7"/>
                                        </p:tgtEl>
                                      </p:cBhvr>
                                      <p:to x="100000" y="60000"/>
                                    </p:animScale>
                                    <p:animScale>
                                      <p:cBhvr>
                                        <p:cTn id="17" dur="83" decel="50000">
                                          <p:stCondLst>
                                            <p:cond delay="338"/>
                                          </p:stCondLst>
                                        </p:cTn>
                                        <p:tgtEl>
                                          <p:spTgt spid="7"/>
                                        </p:tgtEl>
                                      </p:cBhvr>
                                      <p:to x="100000" y="100000"/>
                                    </p:animScale>
                                    <p:animScale>
                                      <p:cBhvr>
                                        <p:cTn id="18" dur="13">
                                          <p:stCondLst>
                                            <p:cond delay="656"/>
                                          </p:stCondLst>
                                        </p:cTn>
                                        <p:tgtEl>
                                          <p:spTgt spid="7"/>
                                        </p:tgtEl>
                                      </p:cBhvr>
                                      <p:to x="100000" y="80000"/>
                                    </p:animScale>
                                    <p:animScale>
                                      <p:cBhvr>
                                        <p:cTn id="19" dur="83" decel="50000">
                                          <p:stCondLst>
                                            <p:cond delay="669"/>
                                          </p:stCondLst>
                                        </p:cTn>
                                        <p:tgtEl>
                                          <p:spTgt spid="7"/>
                                        </p:tgtEl>
                                      </p:cBhvr>
                                      <p:to x="100000" y="100000"/>
                                    </p:animScale>
                                    <p:animScale>
                                      <p:cBhvr>
                                        <p:cTn id="20" dur="13">
                                          <p:stCondLst>
                                            <p:cond delay="821"/>
                                          </p:stCondLst>
                                        </p:cTn>
                                        <p:tgtEl>
                                          <p:spTgt spid="7"/>
                                        </p:tgtEl>
                                      </p:cBhvr>
                                      <p:to x="100000" y="90000"/>
                                    </p:animScale>
                                    <p:animScale>
                                      <p:cBhvr>
                                        <p:cTn id="21" dur="83" decel="50000">
                                          <p:stCondLst>
                                            <p:cond delay="834"/>
                                          </p:stCondLst>
                                        </p:cTn>
                                        <p:tgtEl>
                                          <p:spTgt spid="7"/>
                                        </p:tgtEl>
                                      </p:cBhvr>
                                      <p:to x="100000" y="100000"/>
                                    </p:animScale>
                                    <p:animScale>
                                      <p:cBhvr>
                                        <p:cTn id="22" dur="13">
                                          <p:stCondLst>
                                            <p:cond delay="904"/>
                                          </p:stCondLst>
                                        </p:cTn>
                                        <p:tgtEl>
                                          <p:spTgt spid="7"/>
                                        </p:tgtEl>
                                      </p:cBhvr>
                                      <p:to x="100000" y="95000"/>
                                    </p:animScale>
                                    <p:animScale>
                                      <p:cBhvr>
                                        <p:cTn id="23" dur="83" decel="50000">
                                          <p:stCondLst>
                                            <p:cond delay="917"/>
                                          </p:stCondLst>
                                        </p:cTn>
                                        <p:tgtEl>
                                          <p:spTgt spid="7"/>
                                        </p:tgtEl>
                                      </p:cBhvr>
                                      <p:to x="100000" y="100000"/>
                                    </p:animScale>
                                  </p:childTnLst>
                                </p:cTn>
                              </p:par>
                            </p:childTnLst>
                          </p:cTn>
                        </p:par>
                        <p:par>
                          <p:cTn id="24" fill="hold" nodeType="afterGroup">
                            <p:stCondLst>
                              <p:cond delay="1000"/>
                            </p:stCondLst>
                            <p:childTnLst>
                              <p:par>
                                <p:cTn id="25" presetID="9"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par>
                          <p:cTn id="28" fill="hold" nodeType="afterGroup">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1000"/>
                                        <p:tgtEl>
                                          <p:spTgt spid="11"/>
                                        </p:tgtEl>
                                      </p:cBhvr>
                                    </p:animEffect>
                                  </p:childTnLst>
                                </p:cTn>
                              </p:par>
                            </p:childTnLst>
                          </p:cTn>
                        </p:par>
                        <p:par>
                          <p:cTn id="32" fill="hold" nodeType="afterGroup">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62466"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WordArt 22"/>
          <p:cNvSpPr>
            <a:spLocks noChangeArrowheads="1" noChangeShapeType="1" noTextEdit="1"/>
          </p:cNvSpPr>
          <p:nvPr/>
        </p:nvSpPr>
        <p:spPr bwMode="auto">
          <a:xfrm>
            <a:off x="829469" y="1259693"/>
            <a:ext cx="6912768" cy="452462"/>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C00000"/>
                </a:solidFill>
                <a:effectLst>
                  <a:outerShdw blurRad="76200" dist="50800" dir="5400000" algn="tl" rotWithShape="0">
                    <a:srgbClr val="000000">
                      <a:alpha val="65000"/>
                    </a:srgbClr>
                  </a:outerShdw>
                </a:effectLst>
                <a:latin typeface="Arial Black"/>
              </a:rPr>
              <a:t>E- STORAGE OF OIL AND GAS PRODUCTS</a:t>
            </a:r>
          </a:p>
        </p:txBody>
      </p:sp>
      <p:cxnSp>
        <p:nvCxnSpPr>
          <p:cNvPr id="8" name="Connecteur droit 7"/>
          <p:cNvCxnSpPr/>
          <p:nvPr/>
        </p:nvCxnSpPr>
        <p:spPr>
          <a:xfrm>
            <a:off x="1285875" y="1050925"/>
            <a:ext cx="7358063" cy="1588"/>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9" name="WordArt 22"/>
          <p:cNvSpPr>
            <a:spLocks noChangeArrowheads="1" noChangeShapeType="1" noTextEdit="1"/>
          </p:cNvSpPr>
          <p:nvPr/>
        </p:nvSpPr>
        <p:spPr bwMode="auto">
          <a:xfrm>
            <a:off x="1173189" y="191490"/>
            <a:ext cx="7470749" cy="717230"/>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7030A0"/>
                </a:solidFill>
                <a:effectLst>
                  <a:outerShdw blurRad="76200" dist="50800" dir="5400000" algn="tl" rotWithShape="0">
                    <a:srgbClr val="000000">
                      <a:alpha val="65000"/>
                    </a:srgbClr>
                  </a:outerShdw>
                </a:effectLst>
                <a:latin typeface="Arial Black"/>
              </a:rPr>
              <a:t>V- SUPPLY MECHANISMS OF THE DOMESTIC MARKET </a:t>
            </a:r>
          </a:p>
          <a:p>
            <a:pPr algn="ctr" eaLnBrk="1" fontAlgn="auto" hangingPunct="1">
              <a:spcBef>
                <a:spcPts val="0"/>
              </a:spcBef>
              <a:spcAft>
                <a:spcPts val="0"/>
              </a:spcAft>
              <a:defRPr/>
            </a:pPr>
            <a:r>
              <a:rPr lang="en-GB" sz="3600" b="1">
                <a:ln w="11430"/>
                <a:solidFill>
                  <a:srgbClr val="7030A0"/>
                </a:solidFill>
                <a:effectLst>
                  <a:outerShdw blurRad="76200" dist="50800" dir="5400000" algn="tl" rotWithShape="0">
                    <a:srgbClr val="000000">
                      <a:alpha val="65000"/>
                    </a:srgbClr>
                  </a:outerShdw>
                </a:effectLst>
                <a:latin typeface="Arial Black"/>
              </a:rPr>
              <a:t>WITH OIL AND GAZ PRODUCTS</a:t>
            </a:r>
          </a:p>
        </p:txBody>
      </p:sp>
      <p:sp>
        <p:nvSpPr>
          <p:cNvPr id="10" name="WordArt 22"/>
          <p:cNvSpPr>
            <a:spLocks noChangeArrowheads="1" noChangeShapeType="1" noTextEdit="1"/>
          </p:cNvSpPr>
          <p:nvPr/>
        </p:nvSpPr>
        <p:spPr bwMode="auto">
          <a:xfrm>
            <a:off x="7806278" y="1343048"/>
            <a:ext cx="1080120" cy="285752"/>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chemeClr val="accent2">
                    <a:lumMod val="75000"/>
                  </a:schemeClr>
                </a:solidFill>
                <a:effectLst>
                  <a:outerShdw blurRad="76200" dist="50800" dir="5400000" algn="tl" rotWithShape="0">
                    <a:srgbClr val="000000">
                      <a:alpha val="65000"/>
                    </a:srgbClr>
                  </a:outerShdw>
                </a:effectLst>
                <a:latin typeface="Arial Black"/>
              </a:rPr>
              <a:t>(Continuation and end)</a:t>
            </a:r>
          </a:p>
        </p:txBody>
      </p:sp>
      <p:sp>
        <p:nvSpPr>
          <p:cNvPr id="11" name="ZoneTexte 10"/>
          <p:cNvSpPr txBox="1">
            <a:spLocks noChangeArrowheads="1"/>
          </p:cNvSpPr>
          <p:nvPr/>
        </p:nvSpPr>
        <p:spPr bwMode="auto">
          <a:xfrm>
            <a:off x="1200150" y="1871663"/>
            <a:ext cx="38036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Aft>
                <a:spcPts val="1200"/>
              </a:spcAft>
            </a:pPr>
            <a:r>
              <a:rPr lang="en-GB" sz="2600" b="1">
                <a:solidFill>
                  <a:srgbClr val="FF0000"/>
                </a:solidFill>
                <a:latin typeface="Arial Black" panose="020B0A04020102020204" pitchFamily="34" charset="0"/>
              </a:rPr>
              <a:t>2).Domestic gas</a:t>
            </a:r>
          </a:p>
        </p:txBody>
      </p:sp>
      <p:sp>
        <p:nvSpPr>
          <p:cNvPr id="12" name="ZoneTexte 11"/>
          <p:cNvSpPr txBox="1">
            <a:spLocks noChangeArrowheads="1"/>
          </p:cNvSpPr>
          <p:nvPr/>
        </p:nvSpPr>
        <p:spPr bwMode="auto">
          <a:xfrm>
            <a:off x="971550" y="2312988"/>
            <a:ext cx="7915275"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Aft>
                <a:spcPts val="1200"/>
              </a:spcAft>
              <a:buFont typeface="Wingdings" panose="05000000000000000000" pitchFamily="2" charset="2"/>
              <a:buChar char="ü"/>
            </a:pPr>
            <a:r>
              <a:rPr lang="en-GB" sz="2600" b="1" dirty="0">
                <a:latin typeface="Calibri" panose="020F0502020204030204" pitchFamily="34" charset="0"/>
              </a:rPr>
              <a:t>With regard to the LPG, in addition to the SCDP and SONARA which provide storage, private operators have moved into the sector and have their own filler centres.</a:t>
            </a:r>
          </a:p>
          <a:p>
            <a:pPr algn="just" eaLnBrk="1" hangingPunct="1">
              <a:spcAft>
                <a:spcPts val="1200"/>
              </a:spcAft>
              <a:buFont typeface="Wingdings" panose="05000000000000000000" pitchFamily="2" charset="2"/>
              <a:buChar char="ü"/>
            </a:pPr>
            <a:r>
              <a:rPr lang="en-GB" sz="2600" b="1" dirty="0">
                <a:latin typeface="Calibri" panose="020F0502020204030204" pitchFamily="34" charset="0"/>
              </a:rPr>
              <a:t>These are: </a:t>
            </a:r>
          </a:p>
        </p:txBody>
      </p:sp>
      <p:sp>
        <p:nvSpPr>
          <p:cNvPr id="13" name="ZoneTexte 12"/>
          <p:cNvSpPr txBox="1">
            <a:spLocks noChangeArrowheads="1"/>
          </p:cNvSpPr>
          <p:nvPr/>
        </p:nvSpPr>
        <p:spPr bwMode="auto">
          <a:xfrm>
            <a:off x="1979613" y="4437063"/>
            <a:ext cx="3910012" cy="186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1270000" indent="-45720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1" algn="just" eaLnBrk="1" hangingPunct="1">
              <a:lnSpc>
                <a:spcPct val="90000"/>
              </a:lnSpc>
              <a:buFont typeface="Wingdings" panose="05000000000000000000" pitchFamily="2" charset="2"/>
              <a:buChar char="v"/>
            </a:pPr>
            <a:r>
              <a:rPr lang="en-GB" sz="1600" dirty="0">
                <a:latin typeface="Calibri" panose="020F0502020204030204" pitchFamily="34" charset="0"/>
              </a:rPr>
              <a:t>SCTM ;</a:t>
            </a:r>
          </a:p>
          <a:p>
            <a:pPr lvl="1" algn="just" eaLnBrk="1" hangingPunct="1">
              <a:lnSpc>
                <a:spcPct val="90000"/>
              </a:lnSpc>
              <a:buFont typeface="Wingdings" panose="05000000000000000000" pitchFamily="2" charset="2"/>
              <a:buChar char="v"/>
            </a:pPr>
            <a:r>
              <a:rPr lang="en-GB" sz="1600" dirty="0">
                <a:latin typeface="Calibri" panose="020F0502020204030204" pitchFamily="34" charset="0"/>
              </a:rPr>
              <a:t>GREEN OIL; 	</a:t>
            </a:r>
          </a:p>
          <a:p>
            <a:pPr lvl="1" algn="just" eaLnBrk="1" hangingPunct="1">
              <a:lnSpc>
                <a:spcPct val="90000"/>
              </a:lnSpc>
              <a:buFont typeface="Wingdings" panose="05000000000000000000" pitchFamily="2" charset="2"/>
              <a:buChar char="v"/>
            </a:pPr>
            <a:r>
              <a:rPr lang="en-GB" sz="1600" dirty="0">
                <a:latin typeface="Calibri" panose="020F0502020204030204" pitchFamily="34" charset="0"/>
              </a:rPr>
              <a:t>BOCOM;</a:t>
            </a:r>
          </a:p>
          <a:p>
            <a:pPr lvl="1" algn="just" eaLnBrk="1" hangingPunct="1">
              <a:lnSpc>
                <a:spcPct val="90000"/>
              </a:lnSpc>
              <a:buFont typeface="Wingdings" panose="05000000000000000000" pitchFamily="2" charset="2"/>
              <a:buChar char="v"/>
            </a:pPr>
            <a:r>
              <a:rPr lang="en-GB" sz="1600" dirty="0">
                <a:latin typeface="Calibri" panose="020F0502020204030204" pitchFamily="34" charset="0"/>
              </a:rPr>
              <a:t>STARGAS ; </a:t>
            </a:r>
          </a:p>
          <a:p>
            <a:pPr lvl="1" algn="just" eaLnBrk="1" hangingPunct="1">
              <a:lnSpc>
                <a:spcPct val="90000"/>
              </a:lnSpc>
              <a:buFont typeface="Wingdings" panose="05000000000000000000" pitchFamily="2" charset="2"/>
              <a:buChar char="v"/>
            </a:pPr>
            <a:r>
              <a:rPr lang="en-GB" sz="1600" dirty="0">
                <a:latin typeface="Calibri" panose="020F0502020204030204" pitchFamily="34" charset="0"/>
              </a:rPr>
              <a:t>KOZAN CRISPLANT ;</a:t>
            </a:r>
          </a:p>
          <a:p>
            <a:pPr lvl="1" algn="just" eaLnBrk="1" hangingPunct="1">
              <a:lnSpc>
                <a:spcPct val="90000"/>
              </a:lnSpc>
              <a:buFont typeface="Wingdings" panose="05000000000000000000" pitchFamily="2" charset="2"/>
              <a:buChar char="v"/>
            </a:pPr>
            <a:r>
              <a:rPr lang="en-GB" sz="1600" dirty="0">
                <a:latin typeface="Calibri" panose="020F0502020204030204" pitchFamily="34" charset="0"/>
              </a:rPr>
              <a:t>INFOTECH ;</a:t>
            </a:r>
          </a:p>
          <a:p>
            <a:pPr lvl="1" algn="just" eaLnBrk="1" hangingPunct="1">
              <a:lnSpc>
                <a:spcPct val="90000"/>
              </a:lnSpc>
              <a:buFont typeface="Wingdings" panose="05000000000000000000" pitchFamily="2" charset="2"/>
              <a:buChar char="v"/>
            </a:pPr>
            <a:r>
              <a:rPr lang="en-GB" sz="1600" dirty="0">
                <a:latin typeface="Calibri" panose="020F0502020204030204" pitchFamily="34" charset="0"/>
              </a:rPr>
              <a:t>AZA AFRIGAZ ;</a:t>
            </a:r>
          </a:p>
          <a:p>
            <a:pPr lvl="1" algn="just" eaLnBrk="1" hangingPunct="1">
              <a:lnSpc>
                <a:spcPct val="90000"/>
              </a:lnSpc>
              <a:buFont typeface="Wingdings" panose="05000000000000000000" pitchFamily="2" charset="2"/>
              <a:buChar char="v"/>
            </a:pPr>
            <a:r>
              <a:rPr lang="en-GB" sz="1600" dirty="0">
                <a:latin typeface="Calibri" panose="020F0502020204030204" pitchFamily="34" charset="0"/>
              </a:rPr>
              <a:t>AKENO.</a:t>
            </a:r>
          </a:p>
        </p:txBody>
      </p:sp>
      <p:sp>
        <p:nvSpPr>
          <p:cNvPr id="62474"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AFF3E38-39AB-4C5D-B402-83396AD3E69E}" type="datetime1">
              <a:rPr lang="fr-FR" altLang="fr-FR" smtClean="0">
                <a:solidFill>
                  <a:srgbClr val="FFFF00"/>
                </a:solidFill>
              </a:rPr>
              <a:pPr/>
              <a:t>01/09/2021</a:t>
            </a:fld>
            <a:endParaRPr lang="fr-FR" altLang="fr-FR" smtClean="0">
              <a:solidFill>
                <a:srgbClr val="FFFF00"/>
              </a:solidFill>
            </a:endParaRPr>
          </a:p>
        </p:txBody>
      </p:sp>
      <p:sp>
        <p:nvSpPr>
          <p:cNvPr id="62475"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9EE6A36-3A57-4FF4-908A-0477E96E8357}" type="slidenum">
              <a:rPr lang="fr-FR" altLang="fr-FR" sz="1000" b="1" smtClean="0">
                <a:solidFill>
                  <a:srgbClr val="0000FF"/>
                </a:solidFill>
              </a:rPr>
              <a:pPr/>
              <a:t>54</a:t>
            </a:fld>
            <a:endParaRPr lang="fr-FR" altLang="fr-FR" sz="1000" b="1" smtClean="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6"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290">
                                          <p:stCondLst>
                                            <p:cond delay="0"/>
                                          </p:stCondLst>
                                        </p:cTn>
                                        <p:tgtEl>
                                          <p:spTgt spid="7"/>
                                        </p:tgtEl>
                                      </p:cBhvr>
                                    </p:animEffect>
                                    <p:anim calcmode="lin" valueType="num">
                                      <p:cBhvr>
                                        <p:cTn id="11" dur="911"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2" dur="332"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3" dur="332" tmFilter="0, 0; 0.125,0.2665; 0.25,0.4; 0.375,0.465; 0.5,0.5;  0.625,0.535; 0.75,0.6; 0.875,0.7335; 1,1">
                                          <p:stCondLst>
                                            <p:cond delay="332"/>
                                          </p:stCondLst>
                                        </p:cTn>
                                        <p:tgtEl>
                                          <p:spTgt spid="7"/>
                                        </p:tgtEl>
                                        <p:attrNameLst>
                                          <p:attrName>ppt_y</p:attrName>
                                        </p:attrNameLst>
                                      </p:cBhvr>
                                      <p:tavLst>
                                        <p:tav tm="0" fmla="#ppt_y-sin(pi*$)/9">
                                          <p:val>
                                            <p:fltVal val="0"/>
                                          </p:val>
                                        </p:tav>
                                        <p:tav tm="100000">
                                          <p:val>
                                            <p:fltVal val="1"/>
                                          </p:val>
                                        </p:tav>
                                      </p:tavLst>
                                    </p:anim>
                                    <p:anim calcmode="lin" valueType="num">
                                      <p:cBhvr>
                                        <p:cTn id="14" dur="166" tmFilter="0, 0; 0.125,0.2665; 0.25,0.4; 0.375,0.465; 0.5,0.5;  0.625,0.535; 0.75,0.6; 0.875,0.7335; 1,1">
                                          <p:stCondLst>
                                            <p:cond delay="662"/>
                                          </p:stCondLst>
                                        </p:cTn>
                                        <p:tgtEl>
                                          <p:spTgt spid="7"/>
                                        </p:tgtEl>
                                        <p:attrNameLst>
                                          <p:attrName>ppt_y</p:attrName>
                                        </p:attrNameLst>
                                      </p:cBhvr>
                                      <p:tavLst>
                                        <p:tav tm="0" fmla="#ppt_y-sin(pi*$)/27">
                                          <p:val>
                                            <p:fltVal val="0"/>
                                          </p:val>
                                        </p:tav>
                                        <p:tav tm="100000">
                                          <p:val>
                                            <p:fltVal val="1"/>
                                          </p:val>
                                        </p:tav>
                                      </p:tavLst>
                                    </p:anim>
                                    <p:anim calcmode="lin" valueType="num">
                                      <p:cBhvr>
                                        <p:cTn id="15" dur="82" tmFilter="0, 0; 0.125,0.2665; 0.25,0.4; 0.375,0.465; 0.5,0.5;  0.625,0.535; 0.75,0.6; 0.875,0.7335; 1,1">
                                          <p:stCondLst>
                                            <p:cond delay="828"/>
                                          </p:stCondLst>
                                        </p:cTn>
                                        <p:tgtEl>
                                          <p:spTgt spid="7"/>
                                        </p:tgtEl>
                                        <p:attrNameLst>
                                          <p:attrName>ppt_y</p:attrName>
                                        </p:attrNameLst>
                                      </p:cBhvr>
                                      <p:tavLst>
                                        <p:tav tm="0" fmla="#ppt_y-sin(pi*$)/81">
                                          <p:val>
                                            <p:fltVal val="0"/>
                                          </p:val>
                                        </p:tav>
                                        <p:tav tm="100000">
                                          <p:val>
                                            <p:fltVal val="1"/>
                                          </p:val>
                                        </p:tav>
                                      </p:tavLst>
                                    </p:anim>
                                    <p:animScale>
                                      <p:cBhvr>
                                        <p:cTn id="16" dur="13">
                                          <p:stCondLst>
                                            <p:cond delay="325"/>
                                          </p:stCondLst>
                                        </p:cTn>
                                        <p:tgtEl>
                                          <p:spTgt spid="7"/>
                                        </p:tgtEl>
                                      </p:cBhvr>
                                      <p:to x="100000" y="60000"/>
                                    </p:animScale>
                                    <p:animScale>
                                      <p:cBhvr>
                                        <p:cTn id="17" dur="83" decel="50000">
                                          <p:stCondLst>
                                            <p:cond delay="338"/>
                                          </p:stCondLst>
                                        </p:cTn>
                                        <p:tgtEl>
                                          <p:spTgt spid="7"/>
                                        </p:tgtEl>
                                      </p:cBhvr>
                                      <p:to x="100000" y="100000"/>
                                    </p:animScale>
                                    <p:animScale>
                                      <p:cBhvr>
                                        <p:cTn id="18" dur="13">
                                          <p:stCondLst>
                                            <p:cond delay="656"/>
                                          </p:stCondLst>
                                        </p:cTn>
                                        <p:tgtEl>
                                          <p:spTgt spid="7"/>
                                        </p:tgtEl>
                                      </p:cBhvr>
                                      <p:to x="100000" y="80000"/>
                                    </p:animScale>
                                    <p:animScale>
                                      <p:cBhvr>
                                        <p:cTn id="19" dur="83" decel="50000">
                                          <p:stCondLst>
                                            <p:cond delay="669"/>
                                          </p:stCondLst>
                                        </p:cTn>
                                        <p:tgtEl>
                                          <p:spTgt spid="7"/>
                                        </p:tgtEl>
                                      </p:cBhvr>
                                      <p:to x="100000" y="100000"/>
                                    </p:animScale>
                                    <p:animScale>
                                      <p:cBhvr>
                                        <p:cTn id="20" dur="13">
                                          <p:stCondLst>
                                            <p:cond delay="821"/>
                                          </p:stCondLst>
                                        </p:cTn>
                                        <p:tgtEl>
                                          <p:spTgt spid="7"/>
                                        </p:tgtEl>
                                      </p:cBhvr>
                                      <p:to x="100000" y="90000"/>
                                    </p:animScale>
                                    <p:animScale>
                                      <p:cBhvr>
                                        <p:cTn id="21" dur="83" decel="50000">
                                          <p:stCondLst>
                                            <p:cond delay="834"/>
                                          </p:stCondLst>
                                        </p:cTn>
                                        <p:tgtEl>
                                          <p:spTgt spid="7"/>
                                        </p:tgtEl>
                                      </p:cBhvr>
                                      <p:to x="100000" y="100000"/>
                                    </p:animScale>
                                    <p:animScale>
                                      <p:cBhvr>
                                        <p:cTn id="22" dur="13">
                                          <p:stCondLst>
                                            <p:cond delay="904"/>
                                          </p:stCondLst>
                                        </p:cTn>
                                        <p:tgtEl>
                                          <p:spTgt spid="7"/>
                                        </p:tgtEl>
                                      </p:cBhvr>
                                      <p:to x="100000" y="95000"/>
                                    </p:animScale>
                                    <p:animScale>
                                      <p:cBhvr>
                                        <p:cTn id="23" dur="83" decel="50000">
                                          <p:stCondLst>
                                            <p:cond delay="917"/>
                                          </p:stCondLst>
                                        </p:cTn>
                                        <p:tgtEl>
                                          <p:spTgt spid="7"/>
                                        </p:tgtEl>
                                      </p:cBhvr>
                                      <p:to x="100000" y="100000"/>
                                    </p:animScale>
                                  </p:childTnLst>
                                </p:cTn>
                              </p:par>
                            </p:childTnLst>
                          </p:cTn>
                        </p:par>
                        <p:par>
                          <p:cTn id="24" fill="hold" nodeType="afterGroup">
                            <p:stCondLst>
                              <p:cond delay="1000"/>
                            </p:stCondLst>
                            <p:childTnLst>
                              <p:par>
                                <p:cTn id="25" presetID="9"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par>
                          <p:cTn id="28" fill="hold" nodeType="afterGroup">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1000"/>
                                        <p:tgtEl>
                                          <p:spTgt spid="11"/>
                                        </p:tgtEl>
                                      </p:cBhvr>
                                    </p:animEffect>
                                  </p:childTnLst>
                                </p:cTn>
                              </p:par>
                            </p:childTnLst>
                          </p:cTn>
                        </p:par>
                        <p:par>
                          <p:cTn id="32" fill="hold" nodeType="afterGroup">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1000"/>
                                        <p:tgtEl>
                                          <p:spTgt spid="12"/>
                                        </p:tgtEl>
                                      </p:cBhvr>
                                    </p:animEffect>
                                  </p:childTnLst>
                                </p:cTn>
                              </p:par>
                            </p:childTnLst>
                          </p:cTn>
                        </p:par>
                        <p:par>
                          <p:cTn id="36" fill="hold" nodeType="afterGroup">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63490"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WordArt 22"/>
          <p:cNvSpPr>
            <a:spLocks noChangeArrowheads="1" noChangeShapeType="1" noTextEdit="1"/>
          </p:cNvSpPr>
          <p:nvPr/>
        </p:nvSpPr>
        <p:spPr bwMode="auto">
          <a:xfrm>
            <a:off x="755576" y="1305879"/>
            <a:ext cx="8015288" cy="446029"/>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dirty="0">
                <a:ln w="11430"/>
                <a:solidFill>
                  <a:srgbClr val="C00000"/>
                </a:solidFill>
                <a:effectLst>
                  <a:outerShdw blurRad="76200" dist="50800" dir="5400000" algn="tl" rotWithShape="0">
                    <a:srgbClr val="000000">
                      <a:alpha val="65000"/>
                    </a:srgbClr>
                  </a:outerShdw>
                </a:effectLst>
                <a:latin typeface="Arial Black"/>
              </a:rPr>
              <a:t>F- </a:t>
            </a:r>
            <a:r>
              <a:rPr lang="en-GB" sz="3600" b="1" dirty="0" smtClean="0">
                <a:ln w="11430"/>
                <a:solidFill>
                  <a:srgbClr val="C00000"/>
                </a:solidFill>
                <a:effectLst>
                  <a:outerShdw blurRad="76200" dist="50800" dir="5400000" algn="tl" rotWithShape="0">
                    <a:srgbClr val="000000">
                      <a:alpha val="65000"/>
                    </a:srgbClr>
                  </a:outerShdw>
                </a:effectLst>
                <a:latin typeface="Arial Black"/>
              </a:rPr>
              <a:t>TRANSPORTATION</a:t>
            </a:r>
            <a:r>
              <a:rPr lang="en-GB" sz="3600" b="1" dirty="0" smtClean="0">
                <a:ln w="11430"/>
                <a:solidFill>
                  <a:srgbClr val="C00000"/>
                </a:solidFill>
                <a:effectLst>
                  <a:outerShdw blurRad="76200" dist="50800" dir="5400000" algn="tl" rotWithShape="0">
                    <a:srgbClr val="000000">
                      <a:alpha val="65000"/>
                    </a:srgbClr>
                  </a:outerShdw>
                </a:effectLst>
                <a:latin typeface="Arial Black"/>
              </a:rPr>
              <a:t> </a:t>
            </a:r>
            <a:r>
              <a:rPr lang="en-GB" sz="3600" b="1" dirty="0">
                <a:ln w="11430"/>
                <a:solidFill>
                  <a:srgbClr val="C00000"/>
                </a:solidFill>
                <a:effectLst>
                  <a:outerShdw blurRad="76200" dist="50800" dir="5400000" algn="tl" rotWithShape="0">
                    <a:srgbClr val="000000">
                      <a:alpha val="65000"/>
                    </a:srgbClr>
                  </a:outerShdw>
                </a:effectLst>
                <a:latin typeface="Arial Black"/>
              </a:rPr>
              <a:t>OF OIL AND GAS PRODUCTS</a:t>
            </a:r>
          </a:p>
        </p:txBody>
      </p:sp>
      <p:cxnSp>
        <p:nvCxnSpPr>
          <p:cNvPr id="8" name="Connecteur droit 7"/>
          <p:cNvCxnSpPr/>
          <p:nvPr/>
        </p:nvCxnSpPr>
        <p:spPr>
          <a:xfrm>
            <a:off x="1285875" y="1050925"/>
            <a:ext cx="7358063" cy="1588"/>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9" name="WordArt 22"/>
          <p:cNvSpPr>
            <a:spLocks noChangeArrowheads="1" noChangeShapeType="1" noTextEdit="1"/>
          </p:cNvSpPr>
          <p:nvPr/>
        </p:nvSpPr>
        <p:spPr bwMode="auto">
          <a:xfrm>
            <a:off x="1173189" y="191490"/>
            <a:ext cx="7470749" cy="717230"/>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7030A0"/>
                </a:solidFill>
                <a:effectLst>
                  <a:outerShdw blurRad="76200" dist="50800" dir="5400000" algn="tl" rotWithShape="0">
                    <a:srgbClr val="000000">
                      <a:alpha val="65000"/>
                    </a:srgbClr>
                  </a:outerShdw>
                </a:effectLst>
                <a:latin typeface="Arial Black"/>
              </a:rPr>
              <a:t>V- SUPPLY MECHANISMS OF THE DOMESTIC MARKET </a:t>
            </a:r>
          </a:p>
          <a:p>
            <a:pPr algn="ctr" eaLnBrk="1" fontAlgn="auto" hangingPunct="1">
              <a:spcBef>
                <a:spcPts val="0"/>
              </a:spcBef>
              <a:spcAft>
                <a:spcPts val="0"/>
              </a:spcAft>
              <a:defRPr/>
            </a:pPr>
            <a:r>
              <a:rPr lang="en-GB" sz="3600" b="1">
                <a:ln w="11430"/>
                <a:solidFill>
                  <a:srgbClr val="7030A0"/>
                </a:solidFill>
                <a:effectLst>
                  <a:outerShdw blurRad="76200" dist="50800" dir="5400000" algn="tl" rotWithShape="0">
                    <a:srgbClr val="000000">
                      <a:alpha val="65000"/>
                    </a:srgbClr>
                  </a:outerShdw>
                </a:effectLst>
                <a:latin typeface="Arial Black"/>
              </a:rPr>
              <a:t>WITH OIL AND GAZ PRODUCTS</a:t>
            </a:r>
          </a:p>
        </p:txBody>
      </p:sp>
      <p:sp>
        <p:nvSpPr>
          <p:cNvPr id="12" name="ZoneTexte 11"/>
          <p:cNvSpPr txBox="1">
            <a:spLocks noChangeArrowheads="1"/>
          </p:cNvSpPr>
          <p:nvPr/>
        </p:nvSpPr>
        <p:spPr bwMode="auto">
          <a:xfrm>
            <a:off x="804863" y="1873250"/>
            <a:ext cx="7915275"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Aft>
                <a:spcPts val="1200"/>
              </a:spcAft>
              <a:buFont typeface="Arial" panose="020B0604020202020204" pitchFamily="34" charset="0"/>
              <a:buNone/>
            </a:pPr>
            <a:r>
              <a:rPr lang="en-GB" sz="2000" b="1" dirty="0">
                <a:latin typeface="Calibri" panose="020F0502020204030204" pitchFamily="34" charset="0"/>
              </a:rPr>
              <a:t>It is the transportation of large quantities of petroleum products from one point to another. </a:t>
            </a:r>
          </a:p>
          <a:p>
            <a:pPr algn="just" eaLnBrk="1" hangingPunct="1">
              <a:spcAft>
                <a:spcPts val="1200"/>
              </a:spcAft>
              <a:buFont typeface="Arial" panose="020B0604020202020204" pitchFamily="34" charset="0"/>
              <a:buNone/>
            </a:pPr>
            <a:r>
              <a:rPr lang="en-GB" sz="2000" b="1" dirty="0">
                <a:latin typeface="Calibri" panose="020F0502020204030204" pitchFamily="34" charset="0"/>
              </a:rPr>
              <a:t>There is a pre-established conventional logistical itinerary for the delivery of petroleum products to the various SCDP depots, namely : </a:t>
            </a:r>
          </a:p>
        </p:txBody>
      </p:sp>
      <p:sp>
        <p:nvSpPr>
          <p:cNvPr id="13" name="ZoneTexte 12"/>
          <p:cNvSpPr txBox="1">
            <a:spLocks noChangeArrowheads="1"/>
          </p:cNvSpPr>
          <p:nvPr/>
        </p:nvSpPr>
        <p:spPr bwMode="auto">
          <a:xfrm>
            <a:off x="1476375" y="3736975"/>
            <a:ext cx="75438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indent="-45720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1" algn="just" eaLnBrk="1" hangingPunct="1">
              <a:lnSpc>
                <a:spcPct val="90000"/>
              </a:lnSpc>
              <a:buFont typeface="Wingdings" panose="05000000000000000000" pitchFamily="2" charset="2"/>
              <a:buChar char="v"/>
            </a:pPr>
            <a:r>
              <a:rPr lang="en-GB" sz="1600" b="1" dirty="0">
                <a:latin typeface="Calibri" panose="020F0502020204030204" pitchFamily="34" charset="0"/>
              </a:rPr>
              <a:t>The Limbe-Douala coasting; 	</a:t>
            </a:r>
          </a:p>
          <a:p>
            <a:pPr lvl="1" algn="just" eaLnBrk="1" hangingPunct="1">
              <a:lnSpc>
                <a:spcPct val="90000"/>
              </a:lnSpc>
              <a:buFont typeface="Wingdings" panose="05000000000000000000" pitchFamily="2" charset="2"/>
              <a:buChar char="v"/>
            </a:pPr>
            <a:r>
              <a:rPr lang="en-GB" sz="1600" b="1" dirty="0">
                <a:latin typeface="Calibri" panose="020F0502020204030204" pitchFamily="34" charset="0"/>
              </a:rPr>
              <a:t>Railway (Douala -Yaounde, Belabo and Ngaoundere); 	</a:t>
            </a:r>
          </a:p>
          <a:p>
            <a:pPr lvl="1" algn="just" eaLnBrk="1" hangingPunct="1">
              <a:lnSpc>
                <a:spcPct val="90000"/>
              </a:lnSpc>
              <a:buFont typeface="Wingdings" panose="05000000000000000000" pitchFamily="2" charset="2"/>
              <a:buChar char="v"/>
            </a:pPr>
            <a:r>
              <a:rPr lang="en-GB" sz="1600" b="1" dirty="0">
                <a:latin typeface="Calibri" panose="020F0502020204030204" pitchFamily="34" charset="0"/>
              </a:rPr>
              <a:t>Road ( Limbe to Bafoussam and Douala to Garoua), from the depots to consumer outlets.</a:t>
            </a:r>
          </a:p>
        </p:txBody>
      </p:sp>
      <p:sp>
        <p:nvSpPr>
          <p:cNvPr id="63496"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8167046-B312-4B6E-95D3-B590F2A2FA4E}" type="datetime1">
              <a:rPr lang="fr-FR" altLang="fr-FR" smtClean="0">
                <a:solidFill>
                  <a:srgbClr val="FFFF00"/>
                </a:solidFill>
              </a:rPr>
              <a:pPr/>
              <a:t>01/09/2021</a:t>
            </a:fld>
            <a:endParaRPr lang="fr-FR" altLang="fr-FR" smtClean="0">
              <a:solidFill>
                <a:srgbClr val="FFFF00"/>
              </a:solidFill>
            </a:endParaRPr>
          </a:p>
        </p:txBody>
      </p:sp>
      <p:sp>
        <p:nvSpPr>
          <p:cNvPr id="63497"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B1B3ECC-B27F-4165-A91B-43F61D39AB06}" type="slidenum">
              <a:rPr lang="fr-FR" altLang="fr-FR" sz="1000" b="1" smtClean="0">
                <a:solidFill>
                  <a:srgbClr val="0000FF"/>
                </a:solidFill>
              </a:rPr>
              <a:pPr/>
              <a:t>55</a:t>
            </a:fld>
            <a:endParaRPr lang="fr-FR" altLang="fr-FR" sz="1000" b="1" smtClean="0">
              <a:solidFill>
                <a:srgbClr val="0000FF"/>
              </a:solidFill>
            </a:endParaRPr>
          </a:p>
        </p:txBody>
      </p:sp>
      <p:sp>
        <p:nvSpPr>
          <p:cNvPr id="14" name="ZoneTexte 13"/>
          <p:cNvSpPr txBox="1">
            <a:spLocks noChangeArrowheads="1"/>
          </p:cNvSpPr>
          <p:nvPr/>
        </p:nvSpPr>
        <p:spPr bwMode="auto">
          <a:xfrm>
            <a:off x="1763713" y="4771018"/>
            <a:ext cx="7272337"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Aft>
                <a:spcPts val="1200"/>
              </a:spcAft>
              <a:buFont typeface="Arial" panose="020B0604020202020204" pitchFamily="34" charset="0"/>
              <a:buNone/>
            </a:pPr>
            <a:r>
              <a:rPr lang="en-GB" b="1">
                <a:solidFill>
                  <a:srgbClr val="00B050"/>
                </a:solidFill>
                <a:latin typeface="Calibri" panose="020F0502020204030204" pitchFamily="34" charset="0"/>
              </a:rPr>
              <a:t>For transfers by rail, a Coordination and Monitoring of Transfer Operations Unit  from the Douala depot to interior depots was set up by Decision no. 000192/2007/MINEE of 10 September 2007. However, with the Chad-Cameroon pipeline construction project, Camrail had prioritised the transport of pipes to the detriment of very constraining hydrocarbons, and stocks of petroleum products dropped drastically.  </a:t>
            </a:r>
          </a:p>
        </p:txBody>
      </p:sp>
      <p:sp>
        <p:nvSpPr>
          <p:cNvPr id="63499" name="Rectangle 14"/>
          <p:cNvSpPr>
            <a:spLocks noChangeArrowheads="1"/>
          </p:cNvSpPr>
          <p:nvPr/>
        </p:nvSpPr>
        <p:spPr bwMode="auto">
          <a:xfrm>
            <a:off x="1187450" y="4572000"/>
            <a:ext cx="720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spcAft>
                <a:spcPts val="600"/>
              </a:spcAft>
            </a:pPr>
            <a:r>
              <a:rPr lang="en-GB">
                <a:solidFill>
                  <a:srgbClr val="FF0000"/>
                </a:solidFill>
                <a:latin typeface="Arial Black" panose="020B0A04020102020204" pitchFamily="34" charset="0"/>
              </a:rPr>
              <a:t>NB :</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6"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290">
                                          <p:stCondLst>
                                            <p:cond delay="0"/>
                                          </p:stCondLst>
                                        </p:cTn>
                                        <p:tgtEl>
                                          <p:spTgt spid="7"/>
                                        </p:tgtEl>
                                      </p:cBhvr>
                                    </p:animEffect>
                                    <p:anim calcmode="lin" valueType="num">
                                      <p:cBhvr>
                                        <p:cTn id="11" dur="911"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2" dur="332"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3" dur="332" tmFilter="0, 0; 0.125,0.2665; 0.25,0.4; 0.375,0.465; 0.5,0.5;  0.625,0.535; 0.75,0.6; 0.875,0.7335; 1,1">
                                          <p:stCondLst>
                                            <p:cond delay="332"/>
                                          </p:stCondLst>
                                        </p:cTn>
                                        <p:tgtEl>
                                          <p:spTgt spid="7"/>
                                        </p:tgtEl>
                                        <p:attrNameLst>
                                          <p:attrName>ppt_y</p:attrName>
                                        </p:attrNameLst>
                                      </p:cBhvr>
                                      <p:tavLst>
                                        <p:tav tm="0" fmla="#ppt_y-sin(pi*$)/9">
                                          <p:val>
                                            <p:fltVal val="0"/>
                                          </p:val>
                                        </p:tav>
                                        <p:tav tm="100000">
                                          <p:val>
                                            <p:fltVal val="1"/>
                                          </p:val>
                                        </p:tav>
                                      </p:tavLst>
                                    </p:anim>
                                    <p:anim calcmode="lin" valueType="num">
                                      <p:cBhvr>
                                        <p:cTn id="14" dur="166" tmFilter="0, 0; 0.125,0.2665; 0.25,0.4; 0.375,0.465; 0.5,0.5;  0.625,0.535; 0.75,0.6; 0.875,0.7335; 1,1">
                                          <p:stCondLst>
                                            <p:cond delay="662"/>
                                          </p:stCondLst>
                                        </p:cTn>
                                        <p:tgtEl>
                                          <p:spTgt spid="7"/>
                                        </p:tgtEl>
                                        <p:attrNameLst>
                                          <p:attrName>ppt_y</p:attrName>
                                        </p:attrNameLst>
                                      </p:cBhvr>
                                      <p:tavLst>
                                        <p:tav tm="0" fmla="#ppt_y-sin(pi*$)/27">
                                          <p:val>
                                            <p:fltVal val="0"/>
                                          </p:val>
                                        </p:tav>
                                        <p:tav tm="100000">
                                          <p:val>
                                            <p:fltVal val="1"/>
                                          </p:val>
                                        </p:tav>
                                      </p:tavLst>
                                    </p:anim>
                                    <p:anim calcmode="lin" valueType="num">
                                      <p:cBhvr>
                                        <p:cTn id="15" dur="82" tmFilter="0, 0; 0.125,0.2665; 0.25,0.4; 0.375,0.465; 0.5,0.5;  0.625,0.535; 0.75,0.6; 0.875,0.7335; 1,1">
                                          <p:stCondLst>
                                            <p:cond delay="828"/>
                                          </p:stCondLst>
                                        </p:cTn>
                                        <p:tgtEl>
                                          <p:spTgt spid="7"/>
                                        </p:tgtEl>
                                        <p:attrNameLst>
                                          <p:attrName>ppt_y</p:attrName>
                                        </p:attrNameLst>
                                      </p:cBhvr>
                                      <p:tavLst>
                                        <p:tav tm="0" fmla="#ppt_y-sin(pi*$)/81">
                                          <p:val>
                                            <p:fltVal val="0"/>
                                          </p:val>
                                        </p:tav>
                                        <p:tav tm="100000">
                                          <p:val>
                                            <p:fltVal val="1"/>
                                          </p:val>
                                        </p:tav>
                                      </p:tavLst>
                                    </p:anim>
                                    <p:animScale>
                                      <p:cBhvr>
                                        <p:cTn id="16" dur="13">
                                          <p:stCondLst>
                                            <p:cond delay="325"/>
                                          </p:stCondLst>
                                        </p:cTn>
                                        <p:tgtEl>
                                          <p:spTgt spid="7"/>
                                        </p:tgtEl>
                                      </p:cBhvr>
                                      <p:to x="100000" y="60000"/>
                                    </p:animScale>
                                    <p:animScale>
                                      <p:cBhvr>
                                        <p:cTn id="17" dur="83" decel="50000">
                                          <p:stCondLst>
                                            <p:cond delay="338"/>
                                          </p:stCondLst>
                                        </p:cTn>
                                        <p:tgtEl>
                                          <p:spTgt spid="7"/>
                                        </p:tgtEl>
                                      </p:cBhvr>
                                      <p:to x="100000" y="100000"/>
                                    </p:animScale>
                                    <p:animScale>
                                      <p:cBhvr>
                                        <p:cTn id="18" dur="13">
                                          <p:stCondLst>
                                            <p:cond delay="656"/>
                                          </p:stCondLst>
                                        </p:cTn>
                                        <p:tgtEl>
                                          <p:spTgt spid="7"/>
                                        </p:tgtEl>
                                      </p:cBhvr>
                                      <p:to x="100000" y="80000"/>
                                    </p:animScale>
                                    <p:animScale>
                                      <p:cBhvr>
                                        <p:cTn id="19" dur="83" decel="50000">
                                          <p:stCondLst>
                                            <p:cond delay="669"/>
                                          </p:stCondLst>
                                        </p:cTn>
                                        <p:tgtEl>
                                          <p:spTgt spid="7"/>
                                        </p:tgtEl>
                                      </p:cBhvr>
                                      <p:to x="100000" y="100000"/>
                                    </p:animScale>
                                    <p:animScale>
                                      <p:cBhvr>
                                        <p:cTn id="20" dur="13">
                                          <p:stCondLst>
                                            <p:cond delay="821"/>
                                          </p:stCondLst>
                                        </p:cTn>
                                        <p:tgtEl>
                                          <p:spTgt spid="7"/>
                                        </p:tgtEl>
                                      </p:cBhvr>
                                      <p:to x="100000" y="90000"/>
                                    </p:animScale>
                                    <p:animScale>
                                      <p:cBhvr>
                                        <p:cTn id="21" dur="83" decel="50000">
                                          <p:stCondLst>
                                            <p:cond delay="834"/>
                                          </p:stCondLst>
                                        </p:cTn>
                                        <p:tgtEl>
                                          <p:spTgt spid="7"/>
                                        </p:tgtEl>
                                      </p:cBhvr>
                                      <p:to x="100000" y="100000"/>
                                    </p:animScale>
                                    <p:animScale>
                                      <p:cBhvr>
                                        <p:cTn id="22" dur="13">
                                          <p:stCondLst>
                                            <p:cond delay="904"/>
                                          </p:stCondLst>
                                        </p:cTn>
                                        <p:tgtEl>
                                          <p:spTgt spid="7"/>
                                        </p:tgtEl>
                                      </p:cBhvr>
                                      <p:to x="100000" y="95000"/>
                                    </p:animScale>
                                    <p:animScale>
                                      <p:cBhvr>
                                        <p:cTn id="23" dur="83" decel="50000">
                                          <p:stCondLst>
                                            <p:cond delay="917"/>
                                          </p:stCondLst>
                                        </p:cTn>
                                        <p:tgtEl>
                                          <p:spTgt spid="7"/>
                                        </p:tgtEl>
                                      </p:cBhvr>
                                      <p:to x="100000" y="100000"/>
                                    </p:animScale>
                                  </p:childTnLst>
                                </p:cTn>
                              </p:par>
                            </p:childTnLst>
                          </p:cTn>
                        </p:par>
                        <p:par>
                          <p:cTn id="24" fill="hold" nodeType="afterGroup">
                            <p:stCondLst>
                              <p:cond delay="1000"/>
                            </p:stCondLst>
                            <p:childTnLst>
                              <p:par>
                                <p:cTn id="25" presetID="9"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par>
                          <p:cTn id="28" fill="hold" nodeType="afterGroup">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1000"/>
                                        <p:tgtEl>
                                          <p:spTgt spid="12"/>
                                        </p:tgtEl>
                                      </p:cBhvr>
                                    </p:animEffect>
                                  </p:childTnLst>
                                </p:cTn>
                              </p:par>
                            </p:childTnLst>
                          </p:cTn>
                        </p:par>
                        <p:par>
                          <p:cTn id="32" fill="hold" nodeType="afterGroup">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1000"/>
                                        <p:tgtEl>
                                          <p:spTgt spid="13"/>
                                        </p:tgtEl>
                                      </p:cBhvr>
                                    </p:animEffect>
                                  </p:childTnLst>
                                </p:cTn>
                              </p:par>
                            </p:childTnLst>
                          </p:cTn>
                        </p:par>
                        <p:par>
                          <p:cTn id="36" fill="hold" nodeType="afterGroup">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63490"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WordArt 22"/>
          <p:cNvSpPr>
            <a:spLocks noChangeArrowheads="1" noChangeShapeType="1" noTextEdit="1"/>
          </p:cNvSpPr>
          <p:nvPr/>
        </p:nvSpPr>
        <p:spPr bwMode="auto">
          <a:xfrm>
            <a:off x="755576" y="1305879"/>
            <a:ext cx="8015288" cy="446029"/>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C00000"/>
                </a:solidFill>
                <a:effectLst>
                  <a:outerShdw blurRad="76200" dist="50800" dir="5400000" algn="tl" rotWithShape="0">
                    <a:srgbClr val="000000">
                      <a:alpha val="65000"/>
                    </a:srgbClr>
                  </a:outerShdw>
                </a:effectLst>
                <a:latin typeface="Arial Black"/>
              </a:rPr>
              <a:t>F- STORAGE OF OIL AND GAS PRODUCTS</a:t>
            </a:r>
          </a:p>
        </p:txBody>
      </p:sp>
      <p:cxnSp>
        <p:nvCxnSpPr>
          <p:cNvPr id="8" name="Connecteur droit 7"/>
          <p:cNvCxnSpPr/>
          <p:nvPr/>
        </p:nvCxnSpPr>
        <p:spPr>
          <a:xfrm>
            <a:off x="1285875" y="1050925"/>
            <a:ext cx="7358063" cy="1588"/>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9" name="WordArt 22"/>
          <p:cNvSpPr>
            <a:spLocks noChangeArrowheads="1" noChangeShapeType="1" noTextEdit="1"/>
          </p:cNvSpPr>
          <p:nvPr/>
        </p:nvSpPr>
        <p:spPr bwMode="auto">
          <a:xfrm>
            <a:off x="1173189" y="191490"/>
            <a:ext cx="7470749" cy="717230"/>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7030A0"/>
                </a:solidFill>
                <a:effectLst>
                  <a:outerShdw blurRad="76200" dist="50800" dir="5400000" algn="tl" rotWithShape="0">
                    <a:srgbClr val="000000">
                      <a:alpha val="65000"/>
                    </a:srgbClr>
                  </a:outerShdw>
                </a:effectLst>
                <a:latin typeface="Arial Black"/>
              </a:rPr>
              <a:t>V- SUPPLY MECHANISMS OF THE DOMESTIC MARKET </a:t>
            </a:r>
          </a:p>
          <a:p>
            <a:pPr algn="ctr" eaLnBrk="1" fontAlgn="auto" hangingPunct="1">
              <a:spcBef>
                <a:spcPts val="0"/>
              </a:spcBef>
              <a:spcAft>
                <a:spcPts val="0"/>
              </a:spcAft>
              <a:defRPr/>
            </a:pPr>
            <a:r>
              <a:rPr lang="en-GB" sz="3600" b="1">
                <a:ln w="11430"/>
                <a:solidFill>
                  <a:srgbClr val="7030A0"/>
                </a:solidFill>
                <a:effectLst>
                  <a:outerShdw blurRad="76200" dist="50800" dir="5400000" algn="tl" rotWithShape="0">
                    <a:srgbClr val="000000">
                      <a:alpha val="65000"/>
                    </a:srgbClr>
                  </a:outerShdw>
                </a:effectLst>
                <a:latin typeface="Arial Black"/>
              </a:rPr>
              <a:t>WITH OIL AND GAZ PRODUCTS</a:t>
            </a:r>
          </a:p>
        </p:txBody>
      </p:sp>
      <p:sp>
        <p:nvSpPr>
          <p:cNvPr id="63496"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8167046-B312-4B6E-95D3-B590F2A2FA4E}" type="datetime1">
              <a:rPr lang="fr-FR" altLang="fr-FR" smtClean="0">
                <a:solidFill>
                  <a:srgbClr val="FFFF00"/>
                </a:solidFill>
              </a:rPr>
              <a:pPr/>
              <a:t>01/09/2021</a:t>
            </a:fld>
            <a:endParaRPr lang="fr-FR" altLang="fr-FR" smtClean="0">
              <a:solidFill>
                <a:srgbClr val="FFFF00"/>
              </a:solidFill>
            </a:endParaRPr>
          </a:p>
        </p:txBody>
      </p:sp>
      <p:sp>
        <p:nvSpPr>
          <p:cNvPr id="63497"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B1B3ECC-B27F-4165-A91B-43F61D39AB06}" type="slidenum">
              <a:rPr lang="fr-FR" altLang="fr-FR" sz="1000" b="1" smtClean="0">
                <a:solidFill>
                  <a:srgbClr val="0000FF"/>
                </a:solidFill>
              </a:rPr>
              <a:pPr/>
              <a:t>56</a:t>
            </a:fld>
            <a:endParaRPr lang="fr-FR" altLang="fr-FR" sz="1000" b="1" smtClean="0">
              <a:solidFill>
                <a:srgbClr val="0000FF"/>
              </a:solidFill>
            </a:endParaRPr>
          </a:p>
        </p:txBody>
      </p:sp>
      <p:sp>
        <p:nvSpPr>
          <p:cNvPr id="14" name="ZoneTexte 13"/>
          <p:cNvSpPr txBox="1">
            <a:spLocks noChangeArrowheads="1"/>
          </p:cNvSpPr>
          <p:nvPr/>
        </p:nvSpPr>
        <p:spPr bwMode="auto">
          <a:xfrm>
            <a:off x="1476127" y="2025908"/>
            <a:ext cx="7272337"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ts val="2500"/>
              </a:lnSpc>
              <a:spcAft>
                <a:spcPts val="1200"/>
              </a:spcAft>
              <a:buFont typeface="Arial" panose="020B0604020202020204" pitchFamily="34" charset="0"/>
              <a:buNone/>
            </a:pPr>
            <a:r>
              <a:rPr lang="en-GB" sz="2000" b="1">
                <a:latin typeface="Calibri" panose="020F0502020204030204" pitchFamily="34" charset="0"/>
              </a:rPr>
              <a:t>Also, to avoid shortages and market disruptions, MINEE created this Unit. Its role is to prepare a monthly transfer programme, the follow-up of logistical means and the implementation of actions likely to contribute to the security of the country's supply of petroleum products. This Unit also control road transfers from Limbe to Bafoussam and from Douala to Garoua. </a:t>
            </a:r>
          </a:p>
          <a:p>
            <a:pPr algn="just" eaLnBrk="1" hangingPunct="1">
              <a:lnSpc>
                <a:spcPts val="2500"/>
              </a:lnSpc>
              <a:spcAft>
                <a:spcPts val="1200"/>
              </a:spcAft>
              <a:buFont typeface="Arial" panose="020B0604020202020204" pitchFamily="34" charset="0"/>
              <a:buNone/>
            </a:pPr>
            <a:r>
              <a:rPr lang="en-GB" sz="2000" b="1">
                <a:latin typeface="Calibri" panose="020F0502020204030204" pitchFamily="34" charset="0"/>
              </a:rPr>
              <a:t>In the event of failure of rail transport and/or in case of need, express transfer authorisations are issued by the HPSF to marketers for transfers by road so as to cover the shortfall. </a:t>
            </a:r>
          </a:p>
          <a:p>
            <a:pPr algn="just" eaLnBrk="1" hangingPunct="1">
              <a:lnSpc>
                <a:spcPts val="2500"/>
              </a:lnSpc>
              <a:spcAft>
                <a:spcPts val="1200"/>
              </a:spcAft>
              <a:buFont typeface="Arial" panose="020B0604020202020204" pitchFamily="34" charset="0"/>
              <a:buNone/>
            </a:pPr>
            <a:r>
              <a:rPr lang="en-GB" sz="2000" b="1">
                <a:latin typeface="Calibri" panose="020F0502020204030204" pitchFamily="34" charset="0"/>
              </a:rPr>
              <a:t>This Unit is supervised by the HPSF</a:t>
            </a:r>
          </a:p>
        </p:txBody>
      </p:sp>
    </p:spTree>
    <p:extLst>
      <p:ext uri="{BB962C8B-B14F-4D97-AF65-F5344CB8AC3E}">
        <p14:creationId xmlns:p14="http://schemas.microsoft.com/office/powerpoint/2010/main" val="33732245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6"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290">
                                          <p:stCondLst>
                                            <p:cond delay="0"/>
                                          </p:stCondLst>
                                        </p:cTn>
                                        <p:tgtEl>
                                          <p:spTgt spid="7"/>
                                        </p:tgtEl>
                                      </p:cBhvr>
                                    </p:animEffect>
                                    <p:anim calcmode="lin" valueType="num">
                                      <p:cBhvr>
                                        <p:cTn id="11" dur="911"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2" dur="332"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3" dur="332" tmFilter="0, 0; 0.125,0.2665; 0.25,0.4; 0.375,0.465; 0.5,0.5;  0.625,0.535; 0.75,0.6; 0.875,0.7335; 1,1">
                                          <p:stCondLst>
                                            <p:cond delay="332"/>
                                          </p:stCondLst>
                                        </p:cTn>
                                        <p:tgtEl>
                                          <p:spTgt spid="7"/>
                                        </p:tgtEl>
                                        <p:attrNameLst>
                                          <p:attrName>ppt_y</p:attrName>
                                        </p:attrNameLst>
                                      </p:cBhvr>
                                      <p:tavLst>
                                        <p:tav tm="0" fmla="#ppt_y-sin(pi*$)/9">
                                          <p:val>
                                            <p:fltVal val="0"/>
                                          </p:val>
                                        </p:tav>
                                        <p:tav tm="100000">
                                          <p:val>
                                            <p:fltVal val="1"/>
                                          </p:val>
                                        </p:tav>
                                      </p:tavLst>
                                    </p:anim>
                                    <p:anim calcmode="lin" valueType="num">
                                      <p:cBhvr>
                                        <p:cTn id="14" dur="166" tmFilter="0, 0; 0.125,0.2665; 0.25,0.4; 0.375,0.465; 0.5,0.5;  0.625,0.535; 0.75,0.6; 0.875,0.7335; 1,1">
                                          <p:stCondLst>
                                            <p:cond delay="662"/>
                                          </p:stCondLst>
                                        </p:cTn>
                                        <p:tgtEl>
                                          <p:spTgt spid="7"/>
                                        </p:tgtEl>
                                        <p:attrNameLst>
                                          <p:attrName>ppt_y</p:attrName>
                                        </p:attrNameLst>
                                      </p:cBhvr>
                                      <p:tavLst>
                                        <p:tav tm="0" fmla="#ppt_y-sin(pi*$)/27">
                                          <p:val>
                                            <p:fltVal val="0"/>
                                          </p:val>
                                        </p:tav>
                                        <p:tav tm="100000">
                                          <p:val>
                                            <p:fltVal val="1"/>
                                          </p:val>
                                        </p:tav>
                                      </p:tavLst>
                                    </p:anim>
                                    <p:anim calcmode="lin" valueType="num">
                                      <p:cBhvr>
                                        <p:cTn id="15" dur="82" tmFilter="0, 0; 0.125,0.2665; 0.25,0.4; 0.375,0.465; 0.5,0.5;  0.625,0.535; 0.75,0.6; 0.875,0.7335; 1,1">
                                          <p:stCondLst>
                                            <p:cond delay="828"/>
                                          </p:stCondLst>
                                        </p:cTn>
                                        <p:tgtEl>
                                          <p:spTgt spid="7"/>
                                        </p:tgtEl>
                                        <p:attrNameLst>
                                          <p:attrName>ppt_y</p:attrName>
                                        </p:attrNameLst>
                                      </p:cBhvr>
                                      <p:tavLst>
                                        <p:tav tm="0" fmla="#ppt_y-sin(pi*$)/81">
                                          <p:val>
                                            <p:fltVal val="0"/>
                                          </p:val>
                                        </p:tav>
                                        <p:tav tm="100000">
                                          <p:val>
                                            <p:fltVal val="1"/>
                                          </p:val>
                                        </p:tav>
                                      </p:tavLst>
                                    </p:anim>
                                    <p:animScale>
                                      <p:cBhvr>
                                        <p:cTn id="16" dur="13">
                                          <p:stCondLst>
                                            <p:cond delay="325"/>
                                          </p:stCondLst>
                                        </p:cTn>
                                        <p:tgtEl>
                                          <p:spTgt spid="7"/>
                                        </p:tgtEl>
                                      </p:cBhvr>
                                      <p:to x="100000" y="60000"/>
                                    </p:animScale>
                                    <p:animScale>
                                      <p:cBhvr>
                                        <p:cTn id="17" dur="83" decel="50000">
                                          <p:stCondLst>
                                            <p:cond delay="338"/>
                                          </p:stCondLst>
                                        </p:cTn>
                                        <p:tgtEl>
                                          <p:spTgt spid="7"/>
                                        </p:tgtEl>
                                      </p:cBhvr>
                                      <p:to x="100000" y="100000"/>
                                    </p:animScale>
                                    <p:animScale>
                                      <p:cBhvr>
                                        <p:cTn id="18" dur="13">
                                          <p:stCondLst>
                                            <p:cond delay="656"/>
                                          </p:stCondLst>
                                        </p:cTn>
                                        <p:tgtEl>
                                          <p:spTgt spid="7"/>
                                        </p:tgtEl>
                                      </p:cBhvr>
                                      <p:to x="100000" y="80000"/>
                                    </p:animScale>
                                    <p:animScale>
                                      <p:cBhvr>
                                        <p:cTn id="19" dur="83" decel="50000">
                                          <p:stCondLst>
                                            <p:cond delay="669"/>
                                          </p:stCondLst>
                                        </p:cTn>
                                        <p:tgtEl>
                                          <p:spTgt spid="7"/>
                                        </p:tgtEl>
                                      </p:cBhvr>
                                      <p:to x="100000" y="100000"/>
                                    </p:animScale>
                                    <p:animScale>
                                      <p:cBhvr>
                                        <p:cTn id="20" dur="13">
                                          <p:stCondLst>
                                            <p:cond delay="821"/>
                                          </p:stCondLst>
                                        </p:cTn>
                                        <p:tgtEl>
                                          <p:spTgt spid="7"/>
                                        </p:tgtEl>
                                      </p:cBhvr>
                                      <p:to x="100000" y="90000"/>
                                    </p:animScale>
                                    <p:animScale>
                                      <p:cBhvr>
                                        <p:cTn id="21" dur="83" decel="50000">
                                          <p:stCondLst>
                                            <p:cond delay="834"/>
                                          </p:stCondLst>
                                        </p:cTn>
                                        <p:tgtEl>
                                          <p:spTgt spid="7"/>
                                        </p:tgtEl>
                                      </p:cBhvr>
                                      <p:to x="100000" y="100000"/>
                                    </p:animScale>
                                    <p:animScale>
                                      <p:cBhvr>
                                        <p:cTn id="22" dur="13">
                                          <p:stCondLst>
                                            <p:cond delay="904"/>
                                          </p:stCondLst>
                                        </p:cTn>
                                        <p:tgtEl>
                                          <p:spTgt spid="7"/>
                                        </p:tgtEl>
                                      </p:cBhvr>
                                      <p:to x="100000" y="95000"/>
                                    </p:animScale>
                                    <p:animScale>
                                      <p:cBhvr>
                                        <p:cTn id="23" dur="83" decel="50000">
                                          <p:stCondLst>
                                            <p:cond delay="917"/>
                                          </p:stCondLst>
                                        </p:cTn>
                                        <p:tgtEl>
                                          <p:spTgt spid="7"/>
                                        </p:tgtEl>
                                      </p:cBhvr>
                                      <p:to x="100000" y="100000"/>
                                    </p:animScale>
                                  </p:childTnLst>
                                </p:cTn>
                              </p:par>
                            </p:childTnLst>
                          </p:cTn>
                        </p:par>
                        <p:par>
                          <p:cTn id="24" fill="hold" nodeType="afterGroup">
                            <p:stCondLst>
                              <p:cond delay="1000"/>
                            </p:stCondLst>
                            <p:childTnLst>
                              <p:par>
                                <p:cTn id="25" presetID="9"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par>
                          <p:cTn id="28" fill="hold" nodeType="afterGroup">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64514"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WordArt 22"/>
          <p:cNvSpPr>
            <a:spLocks noChangeArrowheads="1" noChangeShapeType="1" noTextEdit="1"/>
          </p:cNvSpPr>
          <p:nvPr/>
        </p:nvSpPr>
        <p:spPr bwMode="auto">
          <a:xfrm>
            <a:off x="755576" y="1383123"/>
            <a:ext cx="6840760" cy="368785"/>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C00000"/>
                </a:solidFill>
                <a:effectLst>
                  <a:outerShdw blurRad="76200" dist="50800" dir="5400000" algn="tl" rotWithShape="0">
                    <a:srgbClr val="000000">
                      <a:alpha val="65000"/>
                    </a:srgbClr>
                  </a:outerShdw>
                </a:effectLst>
                <a:latin typeface="Arial Black"/>
              </a:rPr>
              <a:t>G- DISTRIBUTION OF OIL PRODUCTS</a:t>
            </a:r>
          </a:p>
        </p:txBody>
      </p:sp>
      <p:cxnSp>
        <p:nvCxnSpPr>
          <p:cNvPr id="8" name="Connecteur droit 7"/>
          <p:cNvCxnSpPr/>
          <p:nvPr/>
        </p:nvCxnSpPr>
        <p:spPr>
          <a:xfrm>
            <a:off x="1285875" y="1050925"/>
            <a:ext cx="7358063" cy="1588"/>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9" name="WordArt 22"/>
          <p:cNvSpPr>
            <a:spLocks noChangeArrowheads="1" noChangeShapeType="1" noTextEdit="1"/>
          </p:cNvSpPr>
          <p:nvPr/>
        </p:nvSpPr>
        <p:spPr bwMode="auto">
          <a:xfrm>
            <a:off x="1173189" y="191490"/>
            <a:ext cx="7470749" cy="717230"/>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7030A0"/>
                </a:solidFill>
                <a:effectLst>
                  <a:outerShdw blurRad="76200" dist="50800" dir="5400000" algn="tl" rotWithShape="0">
                    <a:srgbClr val="000000">
                      <a:alpha val="65000"/>
                    </a:srgbClr>
                  </a:outerShdw>
                </a:effectLst>
                <a:latin typeface="Arial Black"/>
              </a:rPr>
              <a:t>V- SUPPLY MECHANISMS OF THE DOMESTIC MARKET </a:t>
            </a:r>
          </a:p>
          <a:p>
            <a:pPr algn="ctr" eaLnBrk="1" fontAlgn="auto" hangingPunct="1">
              <a:spcBef>
                <a:spcPts val="0"/>
              </a:spcBef>
              <a:spcAft>
                <a:spcPts val="0"/>
              </a:spcAft>
              <a:defRPr/>
            </a:pPr>
            <a:r>
              <a:rPr lang="en-GB" sz="3600" b="1">
                <a:ln w="11430"/>
                <a:solidFill>
                  <a:srgbClr val="7030A0"/>
                </a:solidFill>
                <a:effectLst>
                  <a:outerShdw blurRad="76200" dist="50800" dir="5400000" algn="tl" rotWithShape="0">
                    <a:srgbClr val="000000">
                      <a:alpha val="65000"/>
                    </a:srgbClr>
                  </a:outerShdw>
                </a:effectLst>
                <a:latin typeface="Arial Black"/>
              </a:rPr>
              <a:t>WITH OIL AND GAZ PRODUCTS</a:t>
            </a:r>
          </a:p>
        </p:txBody>
      </p:sp>
      <p:sp>
        <p:nvSpPr>
          <p:cNvPr id="12" name="ZoneTexte 11"/>
          <p:cNvSpPr txBox="1">
            <a:spLocks noChangeArrowheads="1"/>
          </p:cNvSpPr>
          <p:nvPr/>
        </p:nvSpPr>
        <p:spPr bwMode="auto">
          <a:xfrm>
            <a:off x="1285875" y="2000250"/>
            <a:ext cx="7643813"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Aft>
                <a:spcPts val="1200"/>
              </a:spcAft>
              <a:buFont typeface="Arial" panose="020B0604020202020204" pitchFamily="34" charset="0"/>
              <a:buNone/>
            </a:pPr>
            <a:r>
              <a:rPr lang="en-GB" sz="2200" b="1" dirty="0">
                <a:latin typeface="Calibri" panose="020F0502020204030204" pitchFamily="34" charset="0"/>
              </a:rPr>
              <a:t>This is the process of acquiring petroleum products from local refineries or by importing them, storing them in oil depots and returning them for the supply of consumption facilities, ships and aircraft. </a:t>
            </a:r>
          </a:p>
          <a:p>
            <a:pPr algn="just" eaLnBrk="1" hangingPunct="1">
              <a:spcAft>
                <a:spcPts val="1200"/>
              </a:spcAft>
              <a:buFont typeface="Arial" panose="020B0604020202020204" pitchFamily="34" charset="0"/>
              <a:buNone/>
            </a:pPr>
            <a:r>
              <a:rPr lang="en-GB" sz="2200" b="1" dirty="0">
                <a:solidFill>
                  <a:srgbClr val="00B050"/>
                </a:solidFill>
                <a:latin typeface="Calibri" panose="020F0502020204030204" pitchFamily="34" charset="0"/>
              </a:rPr>
              <a:t>The HPSF intervenes by ensuring healthy competition between distributors and by protecting consumers in monopoly areas.</a:t>
            </a:r>
          </a:p>
        </p:txBody>
      </p:sp>
      <p:sp>
        <p:nvSpPr>
          <p:cNvPr id="64519"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8E188B5-8A68-4FF9-9133-4D439424FCBA}" type="datetime1">
              <a:rPr lang="fr-FR" altLang="fr-FR" smtClean="0">
                <a:solidFill>
                  <a:srgbClr val="FFFF00"/>
                </a:solidFill>
              </a:rPr>
              <a:pPr/>
              <a:t>01/09/2021</a:t>
            </a:fld>
            <a:endParaRPr lang="fr-FR" altLang="fr-FR" smtClean="0">
              <a:solidFill>
                <a:srgbClr val="FFFF00"/>
              </a:solidFill>
            </a:endParaRPr>
          </a:p>
        </p:txBody>
      </p:sp>
      <p:sp>
        <p:nvSpPr>
          <p:cNvPr id="64520"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1534CD3-A08D-4D4B-BD0E-70FC468C3299}" type="slidenum">
              <a:rPr lang="fr-FR" altLang="fr-FR" sz="1000" b="1" smtClean="0">
                <a:solidFill>
                  <a:srgbClr val="0000FF"/>
                </a:solidFill>
              </a:rPr>
              <a:pPr/>
              <a:t>57</a:t>
            </a:fld>
            <a:endParaRPr lang="fr-FR" altLang="fr-FR" sz="1000" b="1" smtClean="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6"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290">
                                          <p:stCondLst>
                                            <p:cond delay="0"/>
                                          </p:stCondLst>
                                        </p:cTn>
                                        <p:tgtEl>
                                          <p:spTgt spid="7"/>
                                        </p:tgtEl>
                                      </p:cBhvr>
                                    </p:animEffect>
                                    <p:anim calcmode="lin" valueType="num">
                                      <p:cBhvr>
                                        <p:cTn id="11" dur="911"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2" dur="332"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3" dur="332" tmFilter="0, 0; 0.125,0.2665; 0.25,0.4; 0.375,0.465; 0.5,0.5;  0.625,0.535; 0.75,0.6; 0.875,0.7335; 1,1">
                                          <p:stCondLst>
                                            <p:cond delay="332"/>
                                          </p:stCondLst>
                                        </p:cTn>
                                        <p:tgtEl>
                                          <p:spTgt spid="7"/>
                                        </p:tgtEl>
                                        <p:attrNameLst>
                                          <p:attrName>ppt_y</p:attrName>
                                        </p:attrNameLst>
                                      </p:cBhvr>
                                      <p:tavLst>
                                        <p:tav tm="0" fmla="#ppt_y-sin(pi*$)/9">
                                          <p:val>
                                            <p:fltVal val="0"/>
                                          </p:val>
                                        </p:tav>
                                        <p:tav tm="100000">
                                          <p:val>
                                            <p:fltVal val="1"/>
                                          </p:val>
                                        </p:tav>
                                      </p:tavLst>
                                    </p:anim>
                                    <p:anim calcmode="lin" valueType="num">
                                      <p:cBhvr>
                                        <p:cTn id="14" dur="166" tmFilter="0, 0; 0.125,0.2665; 0.25,0.4; 0.375,0.465; 0.5,0.5;  0.625,0.535; 0.75,0.6; 0.875,0.7335; 1,1">
                                          <p:stCondLst>
                                            <p:cond delay="662"/>
                                          </p:stCondLst>
                                        </p:cTn>
                                        <p:tgtEl>
                                          <p:spTgt spid="7"/>
                                        </p:tgtEl>
                                        <p:attrNameLst>
                                          <p:attrName>ppt_y</p:attrName>
                                        </p:attrNameLst>
                                      </p:cBhvr>
                                      <p:tavLst>
                                        <p:tav tm="0" fmla="#ppt_y-sin(pi*$)/27">
                                          <p:val>
                                            <p:fltVal val="0"/>
                                          </p:val>
                                        </p:tav>
                                        <p:tav tm="100000">
                                          <p:val>
                                            <p:fltVal val="1"/>
                                          </p:val>
                                        </p:tav>
                                      </p:tavLst>
                                    </p:anim>
                                    <p:anim calcmode="lin" valueType="num">
                                      <p:cBhvr>
                                        <p:cTn id="15" dur="82" tmFilter="0, 0; 0.125,0.2665; 0.25,0.4; 0.375,0.465; 0.5,0.5;  0.625,0.535; 0.75,0.6; 0.875,0.7335; 1,1">
                                          <p:stCondLst>
                                            <p:cond delay="828"/>
                                          </p:stCondLst>
                                        </p:cTn>
                                        <p:tgtEl>
                                          <p:spTgt spid="7"/>
                                        </p:tgtEl>
                                        <p:attrNameLst>
                                          <p:attrName>ppt_y</p:attrName>
                                        </p:attrNameLst>
                                      </p:cBhvr>
                                      <p:tavLst>
                                        <p:tav tm="0" fmla="#ppt_y-sin(pi*$)/81">
                                          <p:val>
                                            <p:fltVal val="0"/>
                                          </p:val>
                                        </p:tav>
                                        <p:tav tm="100000">
                                          <p:val>
                                            <p:fltVal val="1"/>
                                          </p:val>
                                        </p:tav>
                                      </p:tavLst>
                                    </p:anim>
                                    <p:animScale>
                                      <p:cBhvr>
                                        <p:cTn id="16" dur="13">
                                          <p:stCondLst>
                                            <p:cond delay="325"/>
                                          </p:stCondLst>
                                        </p:cTn>
                                        <p:tgtEl>
                                          <p:spTgt spid="7"/>
                                        </p:tgtEl>
                                      </p:cBhvr>
                                      <p:to x="100000" y="60000"/>
                                    </p:animScale>
                                    <p:animScale>
                                      <p:cBhvr>
                                        <p:cTn id="17" dur="83" decel="50000">
                                          <p:stCondLst>
                                            <p:cond delay="338"/>
                                          </p:stCondLst>
                                        </p:cTn>
                                        <p:tgtEl>
                                          <p:spTgt spid="7"/>
                                        </p:tgtEl>
                                      </p:cBhvr>
                                      <p:to x="100000" y="100000"/>
                                    </p:animScale>
                                    <p:animScale>
                                      <p:cBhvr>
                                        <p:cTn id="18" dur="13">
                                          <p:stCondLst>
                                            <p:cond delay="656"/>
                                          </p:stCondLst>
                                        </p:cTn>
                                        <p:tgtEl>
                                          <p:spTgt spid="7"/>
                                        </p:tgtEl>
                                      </p:cBhvr>
                                      <p:to x="100000" y="80000"/>
                                    </p:animScale>
                                    <p:animScale>
                                      <p:cBhvr>
                                        <p:cTn id="19" dur="83" decel="50000">
                                          <p:stCondLst>
                                            <p:cond delay="669"/>
                                          </p:stCondLst>
                                        </p:cTn>
                                        <p:tgtEl>
                                          <p:spTgt spid="7"/>
                                        </p:tgtEl>
                                      </p:cBhvr>
                                      <p:to x="100000" y="100000"/>
                                    </p:animScale>
                                    <p:animScale>
                                      <p:cBhvr>
                                        <p:cTn id="20" dur="13">
                                          <p:stCondLst>
                                            <p:cond delay="821"/>
                                          </p:stCondLst>
                                        </p:cTn>
                                        <p:tgtEl>
                                          <p:spTgt spid="7"/>
                                        </p:tgtEl>
                                      </p:cBhvr>
                                      <p:to x="100000" y="90000"/>
                                    </p:animScale>
                                    <p:animScale>
                                      <p:cBhvr>
                                        <p:cTn id="21" dur="83" decel="50000">
                                          <p:stCondLst>
                                            <p:cond delay="834"/>
                                          </p:stCondLst>
                                        </p:cTn>
                                        <p:tgtEl>
                                          <p:spTgt spid="7"/>
                                        </p:tgtEl>
                                      </p:cBhvr>
                                      <p:to x="100000" y="100000"/>
                                    </p:animScale>
                                    <p:animScale>
                                      <p:cBhvr>
                                        <p:cTn id="22" dur="13">
                                          <p:stCondLst>
                                            <p:cond delay="904"/>
                                          </p:stCondLst>
                                        </p:cTn>
                                        <p:tgtEl>
                                          <p:spTgt spid="7"/>
                                        </p:tgtEl>
                                      </p:cBhvr>
                                      <p:to x="100000" y="95000"/>
                                    </p:animScale>
                                    <p:animScale>
                                      <p:cBhvr>
                                        <p:cTn id="23" dur="83" decel="50000">
                                          <p:stCondLst>
                                            <p:cond delay="917"/>
                                          </p:stCondLst>
                                        </p:cTn>
                                        <p:tgtEl>
                                          <p:spTgt spid="7"/>
                                        </p:tgtEl>
                                      </p:cBhvr>
                                      <p:to x="100000" y="100000"/>
                                    </p:animScale>
                                  </p:childTnLst>
                                </p:cTn>
                              </p:par>
                            </p:childTnLst>
                          </p:cTn>
                        </p:par>
                        <p:par>
                          <p:cTn id="24" fill="hold" nodeType="afterGroup">
                            <p:stCondLst>
                              <p:cond delay="1000"/>
                            </p:stCondLst>
                            <p:childTnLst>
                              <p:par>
                                <p:cTn id="25" presetID="9"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par>
                          <p:cTn id="28" fill="hold" nodeType="afterGroup">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65538"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WordArt 22"/>
          <p:cNvSpPr>
            <a:spLocks noChangeArrowheads="1" noChangeShapeType="1" noTextEdit="1"/>
          </p:cNvSpPr>
          <p:nvPr/>
        </p:nvSpPr>
        <p:spPr bwMode="auto">
          <a:xfrm>
            <a:off x="755576" y="1253629"/>
            <a:ext cx="7200800" cy="498279"/>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C00000"/>
                </a:solidFill>
                <a:effectLst>
                  <a:outerShdw blurRad="76200" dist="50800" dir="5400000" algn="tl" rotWithShape="0">
                    <a:srgbClr val="000000">
                      <a:alpha val="65000"/>
                    </a:srgbClr>
                  </a:outerShdw>
                </a:effectLst>
                <a:latin typeface="Arial Black"/>
              </a:rPr>
              <a:t>H- QUALITY CONTROL AND FIGHT AGAINST FRAUD</a:t>
            </a:r>
          </a:p>
        </p:txBody>
      </p:sp>
      <p:cxnSp>
        <p:nvCxnSpPr>
          <p:cNvPr id="8" name="Connecteur droit 7"/>
          <p:cNvCxnSpPr/>
          <p:nvPr/>
        </p:nvCxnSpPr>
        <p:spPr>
          <a:xfrm>
            <a:off x="1285875" y="1050925"/>
            <a:ext cx="7358063" cy="1588"/>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9" name="WordArt 22"/>
          <p:cNvSpPr>
            <a:spLocks noChangeArrowheads="1" noChangeShapeType="1" noTextEdit="1"/>
          </p:cNvSpPr>
          <p:nvPr/>
        </p:nvSpPr>
        <p:spPr bwMode="auto">
          <a:xfrm>
            <a:off x="1173189" y="191490"/>
            <a:ext cx="7470749" cy="717230"/>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7030A0"/>
                </a:solidFill>
                <a:effectLst>
                  <a:outerShdw blurRad="76200" dist="50800" dir="5400000" algn="tl" rotWithShape="0">
                    <a:srgbClr val="000000">
                      <a:alpha val="65000"/>
                    </a:srgbClr>
                  </a:outerShdw>
                </a:effectLst>
                <a:latin typeface="Arial Black"/>
              </a:rPr>
              <a:t>V- SUPPLY MECHANISMS OF THE DOMESTIC MARKET </a:t>
            </a:r>
          </a:p>
          <a:p>
            <a:pPr algn="ctr" eaLnBrk="1" fontAlgn="auto" hangingPunct="1">
              <a:spcBef>
                <a:spcPts val="0"/>
              </a:spcBef>
              <a:spcAft>
                <a:spcPts val="0"/>
              </a:spcAft>
              <a:defRPr/>
            </a:pPr>
            <a:r>
              <a:rPr lang="en-GB" sz="3600" b="1">
                <a:ln w="11430"/>
                <a:solidFill>
                  <a:srgbClr val="7030A0"/>
                </a:solidFill>
                <a:effectLst>
                  <a:outerShdw blurRad="76200" dist="50800" dir="5400000" algn="tl" rotWithShape="0">
                    <a:srgbClr val="000000">
                      <a:alpha val="65000"/>
                    </a:srgbClr>
                  </a:outerShdw>
                </a:effectLst>
                <a:latin typeface="Arial Black"/>
              </a:rPr>
              <a:t>WITH OIL AND GAZ PRODUCTS</a:t>
            </a:r>
          </a:p>
        </p:txBody>
      </p:sp>
      <p:sp>
        <p:nvSpPr>
          <p:cNvPr id="12" name="ZoneTexte 11"/>
          <p:cNvSpPr txBox="1">
            <a:spLocks noChangeArrowheads="1"/>
          </p:cNvSpPr>
          <p:nvPr/>
        </p:nvSpPr>
        <p:spPr bwMode="auto">
          <a:xfrm>
            <a:off x="1285875" y="2000250"/>
            <a:ext cx="7643813"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GB" sz="1900" dirty="0"/>
              <a:t>The quality control of petroleum products is carried out by HYDRAC on behalf of SONARA at the SCDP depot in Douala during deliveries by Cap </a:t>
            </a:r>
            <a:r>
              <a:rPr lang="en-GB" sz="1900" dirty="0" err="1"/>
              <a:t>Limboh</a:t>
            </a:r>
            <a:r>
              <a:rPr lang="en-GB" sz="1900" dirty="0"/>
              <a:t> and by HYDRAC or SGS for imports. </a:t>
            </a:r>
          </a:p>
          <a:p>
            <a:pPr algn="just"/>
            <a:r>
              <a:rPr lang="en-GB" sz="1900" dirty="0"/>
              <a:t>During transfers from the depots to the (SCDP) depots or from (SONARA) to the SCDP Bafoussam depot, the control is carried out jointly by the SCDP and HYDRAC agents before any unloading. </a:t>
            </a:r>
          </a:p>
          <a:p>
            <a:pPr algn="just"/>
            <a:r>
              <a:rPr lang="en-GB" sz="1900" dirty="0"/>
              <a:t>Finally, during service station deliveries, before unloading the products, the control is carried out by the personnel of those stations </a:t>
            </a:r>
          </a:p>
          <a:p>
            <a:pPr algn="just"/>
            <a:endParaRPr lang="fr-FR" altLang="fr-FR" sz="1200" dirty="0" smtClean="0"/>
          </a:p>
          <a:p>
            <a:pPr algn="just"/>
            <a:r>
              <a:rPr lang="en-GB" sz="1900" dirty="0"/>
              <a:t>A Committee for the Fight against Fraud in Oil </a:t>
            </a:r>
            <a:r>
              <a:rPr lang="en-GB" sz="1900" dirty="0" err="1"/>
              <a:t>Products,was</a:t>
            </a:r>
            <a:r>
              <a:rPr lang="en-GB" sz="1900" dirty="0"/>
              <a:t> created by decree no. 2002/2044/PM of 20 November 2002 modified and supplemented by decree no. 2009/1593/PM of 22 July 2009.</a:t>
            </a:r>
          </a:p>
          <a:p>
            <a:pPr algn="just"/>
            <a:endParaRPr lang="fr-FR" altLang="fr-FR" sz="2400" dirty="0"/>
          </a:p>
        </p:txBody>
      </p:sp>
      <p:sp>
        <p:nvSpPr>
          <p:cNvPr id="65543"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5718CDE-9AAE-4439-803E-57F59FD55AAF}" type="datetime1">
              <a:rPr lang="fr-FR" altLang="fr-FR" smtClean="0">
                <a:solidFill>
                  <a:srgbClr val="FFFF00"/>
                </a:solidFill>
              </a:rPr>
              <a:pPr/>
              <a:t>01/09/2021</a:t>
            </a:fld>
            <a:endParaRPr lang="fr-FR" altLang="fr-FR" smtClean="0">
              <a:solidFill>
                <a:srgbClr val="FFFF00"/>
              </a:solidFill>
            </a:endParaRPr>
          </a:p>
        </p:txBody>
      </p:sp>
      <p:sp>
        <p:nvSpPr>
          <p:cNvPr id="65544"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0B0483C-5CAD-4C63-9353-20DF37612301}" type="slidenum">
              <a:rPr lang="fr-FR" altLang="fr-FR" sz="1000" b="1" smtClean="0">
                <a:solidFill>
                  <a:srgbClr val="0000FF"/>
                </a:solidFill>
              </a:rPr>
              <a:pPr/>
              <a:t>58</a:t>
            </a:fld>
            <a:endParaRPr lang="fr-FR" altLang="fr-FR" sz="1000" b="1" smtClean="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6"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290">
                                          <p:stCondLst>
                                            <p:cond delay="0"/>
                                          </p:stCondLst>
                                        </p:cTn>
                                        <p:tgtEl>
                                          <p:spTgt spid="7"/>
                                        </p:tgtEl>
                                      </p:cBhvr>
                                    </p:animEffect>
                                    <p:anim calcmode="lin" valueType="num">
                                      <p:cBhvr>
                                        <p:cTn id="11" dur="911"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2" dur="332"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3" dur="332" tmFilter="0, 0; 0.125,0.2665; 0.25,0.4; 0.375,0.465; 0.5,0.5;  0.625,0.535; 0.75,0.6; 0.875,0.7335; 1,1">
                                          <p:stCondLst>
                                            <p:cond delay="332"/>
                                          </p:stCondLst>
                                        </p:cTn>
                                        <p:tgtEl>
                                          <p:spTgt spid="7"/>
                                        </p:tgtEl>
                                        <p:attrNameLst>
                                          <p:attrName>ppt_y</p:attrName>
                                        </p:attrNameLst>
                                      </p:cBhvr>
                                      <p:tavLst>
                                        <p:tav tm="0" fmla="#ppt_y-sin(pi*$)/9">
                                          <p:val>
                                            <p:fltVal val="0"/>
                                          </p:val>
                                        </p:tav>
                                        <p:tav tm="100000">
                                          <p:val>
                                            <p:fltVal val="1"/>
                                          </p:val>
                                        </p:tav>
                                      </p:tavLst>
                                    </p:anim>
                                    <p:anim calcmode="lin" valueType="num">
                                      <p:cBhvr>
                                        <p:cTn id="14" dur="166" tmFilter="0, 0; 0.125,0.2665; 0.25,0.4; 0.375,0.465; 0.5,0.5;  0.625,0.535; 0.75,0.6; 0.875,0.7335; 1,1">
                                          <p:stCondLst>
                                            <p:cond delay="662"/>
                                          </p:stCondLst>
                                        </p:cTn>
                                        <p:tgtEl>
                                          <p:spTgt spid="7"/>
                                        </p:tgtEl>
                                        <p:attrNameLst>
                                          <p:attrName>ppt_y</p:attrName>
                                        </p:attrNameLst>
                                      </p:cBhvr>
                                      <p:tavLst>
                                        <p:tav tm="0" fmla="#ppt_y-sin(pi*$)/27">
                                          <p:val>
                                            <p:fltVal val="0"/>
                                          </p:val>
                                        </p:tav>
                                        <p:tav tm="100000">
                                          <p:val>
                                            <p:fltVal val="1"/>
                                          </p:val>
                                        </p:tav>
                                      </p:tavLst>
                                    </p:anim>
                                    <p:anim calcmode="lin" valueType="num">
                                      <p:cBhvr>
                                        <p:cTn id="15" dur="82" tmFilter="0, 0; 0.125,0.2665; 0.25,0.4; 0.375,0.465; 0.5,0.5;  0.625,0.535; 0.75,0.6; 0.875,0.7335; 1,1">
                                          <p:stCondLst>
                                            <p:cond delay="828"/>
                                          </p:stCondLst>
                                        </p:cTn>
                                        <p:tgtEl>
                                          <p:spTgt spid="7"/>
                                        </p:tgtEl>
                                        <p:attrNameLst>
                                          <p:attrName>ppt_y</p:attrName>
                                        </p:attrNameLst>
                                      </p:cBhvr>
                                      <p:tavLst>
                                        <p:tav tm="0" fmla="#ppt_y-sin(pi*$)/81">
                                          <p:val>
                                            <p:fltVal val="0"/>
                                          </p:val>
                                        </p:tav>
                                        <p:tav tm="100000">
                                          <p:val>
                                            <p:fltVal val="1"/>
                                          </p:val>
                                        </p:tav>
                                      </p:tavLst>
                                    </p:anim>
                                    <p:animScale>
                                      <p:cBhvr>
                                        <p:cTn id="16" dur="13">
                                          <p:stCondLst>
                                            <p:cond delay="325"/>
                                          </p:stCondLst>
                                        </p:cTn>
                                        <p:tgtEl>
                                          <p:spTgt spid="7"/>
                                        </p:tgtEl>
                                      </p:cBhvr>
                                      <p:to x="100000" y="60000"/>
                                    </p:animScale>
                                    <p:animScale>
                                      <p:cBhvr>
                                        <p:cTn id="17" dur="83" decel="50000">
                                          <p:stCondLst>
                                            <p:cond delay="338"/>
                                          </p:stCondLst>
                                        </p:cTn>
                                        <p:tgtEl>
                                          <p:spTgt spid="7"/>
                                        </p:tgtEl>
                                      </p:cBhvr>
                                      <p:to x="100000" y="100000"/>
                                    </p:animScale>
                                    <p:animScale>
                                      <p:cBhvr>
                                        <p:cTn id="18" dur="13">
                                          <p:stCondLst>
                                            <p:cond delay="656"/>
                                          </p:stCondLst>
                                        </p:cTn>
                                        <p:tgtEl>
                                          <p:spTgt spid="7"/>
                                        </p:tgtEl>
                                      </p:cBhvr>
                                      <p:to x="100000" y="80000"/>
                                    </p:animScale>
                                    <p:animScale>
                                      <p:cBhvr>
                                        <p:cTn id="19" dur="83" decel="50000">
                                          <p:stCondLst>
                                            <p:cond delay="669"/>
                                          </p:stCondLst>
                                        </p:cTn>
                                        <p:tgtEl>
                                          <p:spTgt spid="7"/>
                                        </p:tgtEl>
                                      </p:cBhvr>
                                      <p:to x="100000" y="100000"/>
                                    </p:animScale>
                                    <p:animScale>
                                      <p:cBhvr>
                                        <p:cTn id="20" dur="13">
                                          <p:stCondLst>
                                            <p:cond delay="821"/>
                                          </p:stCondLst>
                                        </p:cTn>
                                        <p:tgtEl>
                                          <p:spTgt spid="7"/>
                                        </p:tgtEl>
                                      </p:cBhvr>
                                      <p:to x="100000" y="90000"/>
                                    </p:animScale>
                                    <p:animScale>
                                      <p:cBhvr>
                                        <p:cTn id="21" dur="83" decel="50000">
                                          <p:stCondLst>
                                            <p:cond delay="834"/>
                                          </p:stCondLst>
                                        </p:cTn>
                                        <p:tgtEl>
                                          <p:spTgt spid="7"/>
                                        </p:tgtEl>
                                      </p:cBhvr>
                                      <p:to x="100000" y="100000"/>
                                    </p:animScale>
                                    <p:animScale>
                                      <p:cBhvr>
                                        <p:cTn id="22" dur="13">
                                          <p:stCondLst>
                                            <p:cond delay="904"/>
                                          </p:stCondLst>
                                        </p:cTn>
                                        <p:tgtEl>
                                          <p:spTgt spid="7"/>
                                        </p:tgtEl>
                                      </p:cBhvr>
                                      <p:to x="100000" y="95000"/>
                                    </p:animScale>
                                    <p:animScale>
                                      <p:cBhvr>
                                        <p:cTn id="23" dur="83" decel="50000">
                                          <p:stCondLst>
                                            <p:cond delay="917"/>
                                          </p:stCondLst>
                                        </p:cTn>
                                        <p:tgtEl>
                                          <p:spTgt spid="7"/>
                                        </p:tgtEl>
                                      </p:cBhvr>
                                      <p:to x="100000" y="100000"/>
                                    </p:animScale>
                                  </p:childTnLst>
                                </p:cTn>
                              </p:par>
                            </p:childTnLst>
                          </p:cTn>
                        </p:par>
                        <p:par>
                          <p:cTn id="24" fill="hold" nodeType="afterGroup">
                            <p:stCondLst>
                              <p:cond delay="1000"/>
                            </p:stCondLst>
                            <p:childTnLst>
                              <p:par>
                                <p:cTn id="25" presetID="9"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par>
                          <p:cTn id="28" fill="hold" nodeType="afterGroup">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66562"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WordArt 22"/>
          <p:cNvSpPr>
            <a:spLocks noChangeArrowheads="1" noChangeShapeType="1" noTextEdit="1"/>
          </p:cNvSpPr>
          <p:nvPr/>
        </p:nvSpPr>
        <p:spPr bwMode="auto">
          <a:xfrm>
            <a:off x="755576" y="1196752"/>
            <a:ext cx="6840760" cy="368785"/>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C00000"/>
                </a:solidFill>
                <a:effectLst>
                  <a:outerShdw blurRad="76200" dist="50800" dir="5400000" algn="tl" rotWithShape="0">
                    <a:srgbClr val="000000">
                      <a:alpha val="65000"/>
                    </a:srgbClr>
                  </a:outerShdw>
                </a:effectLst>
                <a:latin typeface="Arial Black"/>
              </a:rPr>
              <a:t>H- QUALITY CONTROL AND FIGHT AGAINST FRAUD</a:t>
            </a:r>
          </a:p>
        </p:txBody>
      </p:sp>
      <p:cxnSp>
        <p:nvCxnSpPr>
          <p:cNvPr id="8" name="Connecteur droit 7"/>
          <p:cNvCxnSpPr/>
          <p:nvPr/>
        </p:nvCxnSpPr>
        <p:spPr>
          <a:xfrm>
            <a:off x="1285875" y="1050925"/>
            <a:ext cx="7358063" cy="1588"/>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9" name="WordArt 22"/>
          <p:cNvSpPr>
            <a:spLocks noChangeArrowheads="1" noChangeShapeType="1" noTextEdit="1"/>
          </p:cNvSpPr>
          <p:nvPr/>
        </p:nvSpPr>
        <p:spPr bwMode="auto">
          <a:xfrm>
            <a:off x="1173189" y="191490"/>
            <a:ext cx="7470749" cy="717230"/>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7030A0"/>
                </a:solidFill>
                <a:effectLst>
                  <a:outerShdw blurRad="76200" dist="50800" dir="5400000" algn="tl" rotWithShape="0">
                    <a:srgbClr val="000000">
                      <a:alpha val="65000"/>
                    </a:srgbClr>
                  </a:outerShdw>
                </a:effectLst>
                <a:latin typeface="Arial Black"/>
              </a:rPr>
              <a:t>V- SUPPLY MECHANISMS OF THE DOMESTIC MARKET </a:t>
            </a:r>
          </a:p>
          <a:p>
            <a:pPr algn="ctr" eaLnBrk="1" fontAlgn="auto" hangingPunct="1">
              <a:spcBef>
                <a:spcPts val="0"/>
              </a:spcBef>
              <a:spcAft>
                <a:spcPts val="0"/>
              </a:spcAft>
              <a:defRPr/>
            </a:pPr>
            <a:r>
              <a:rPr lang="en-GB" sz="3600" b="1">
                <a:ln w="11430"/>
                <a:solidFill>
                  <a:srgbClr val="7030A0"/>
                </a:solidFill>
                <a:effectLst>
                  <a:outerShdw blurRad="76200" dist="50800" dir="5400000" algn="tl" rotWithShape="0">
                    <a:srgbClr val="000000">
                      <a:alpha val="65000"/>
                    </a:srgbClr>
                  </a:outerShdw>
                </a:effectLst>
                <a:latin typeface="Arial Black"/>
              </a:rPr>
              <a:t>WITH OIL AND GAZ PRODUCTS</a:t>
            </a:r>
          </a:p>
        </p:txBody>
      </p:sp>
      <p:sp>
        <p:nvSpPr>
          <p:cNvPr id="12" name="ZoneTexte 11"/>
          <p:cNvSpPr txBox="1">
            <a:spLocks noChangeArrowheads="1"/>
          </p:cNvSpPr>
          <p:nvPr/>
        </p:nvSpPr>
        <p:spPr bwMode="auto">
          <a:xfrm>
            <a:off x="1285875" y="1628800"/>
            <a:ext cx="7643813" cy="4932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defRPr/>
            </a:pPr>
            <a:endParaRPr lang="fr-FR" sz="2000" dirty="0" smtClean="0"/>
          </a:p>
          <a:p>
            <a:pPr algn="just">
              <a:defRPr/>
            </a:pPr>
            <a:r>
              <a:rPr lang="en-GB" sz="2000" dirty="0"/>
              <a:t>This Committee shall be responsible in particular for the fight against the illegal import, export, possession, denaturing, transport, sale and consumption of petroleum products.</a:t>
            </a:r>
          </a:p>
          <a:p>
            <a:pPr algn="just">
              <a:defRPr/>
            </a:pPr>
            <a:endParaRPr lang="fr-FR" sz="1100" dirty="0" smtClean="0"/>
          </a:p>
          <a:p>
            <a:pPr algn="just">
              <a:defRPr/>
            </a:pPr>
            <a:r>
              <a:rPr lang="en-GB" sz="2000" dirty="0"/>
              <a:t>It should be recalled that at its creation, this Committee was based at the Ministry of Finance and chaired by the Head of this Ministerial Department. Thanks to decree no. 2009/1593 of 22 July 2009, it was brought back to the Minister in charge of petroleum products.</a:t>
            </a:r>
          </a:p>
          <a:p>
            <a:pPr algn="just">
              <a:defRPr/>
            </a:pPr>
            <a:endParaRPr lang="fr-FR" sz="1050" dirty="0" smtClean="0"/>
          </a:p>
          <a:p>
            <a:pPr algn="just">
              <a:defRPr/>
            </a:pPr>
            <a:r>
              <a:rPr lang="en-GB" sz="2000" dirty="0"/>
              <a:t>Control operations in the field are carried out by the Oil Product Chemical Labelling Brigade, created by Decree no. 2010/3032/PM of 08 November 2010 and Crack Down Operations and Punctual Interventions by the MINEE's Mobile Intervention Brigade. </a:t>
            </a:r>
          </a:p>
          <a:p>
            <a:pPr algn="just">
              <a:defRPr/>
            </a:pPr>
            <a:endParaRPr lang="fr-FR" sz="2400" dirty="0" smtClean="0"/>
          </a:p>
        </p:txBody>
      </p:sp>
      <p:sp>
        <p:nvSpPr>
          <p:cNvPr id="66567"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DB5C441-C7FE-4065-9591-E83474C8B7A3}" type="datetime1">
              <a:rPr lang="fr-FR" altLang="fr-FR" smtClean="0">
                <a:solidFill>
                  <a:srgbClr val="FFFF00"/>
                </a:solidFill>
              </a:rPr>
              <a:pPr/>
              <a:t>01/09/2021</a:t>
            </a:fld>
            <a:endParaRPr lang="fr-FR" altLang="fr-FR" smtClean="0">
              <a:solidFill>
                <a:srgbClr val="FFFF00"/>
              </a:solidFill>
            </a:endParaRPr>
          </a:p>
        </p:txBody>
      </p:sp>
      <p:sp>
        <p:nvSpPr>
          <p:cNvPr id="66568"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AEB6464-1E7E-4F9A-BE9F-7B8B254933E6}" type="slidenum">
              <a:rPr lang="fr-FR" altLang="fr-FR" sz="1000" b="1" smtClean="0">
                <a:solidFill>
                  <a:srgbClr val="0000FF"/>
                </a:solidFill>
              </a:rPr>
              <a:pPr/>
              <a:t>59</a:t>
            </a:fld>
            <a:endParaRPr lang="fr-FR" altLang="fr-FR" sz="1000" b="1" smtClean="0">
              <a:solidFill>
                <a:srgbClr val="0000FF"/>
              </a:solidFill>
            </a:endParaRPr>
          </a:p>
        </p:txBody>
      </p:sp>
      <p:sp>
        <p:nvSpPr>
          <p:cNvPr id="11" name="WordArt 22"/>
          <p:cNvSpPr>
            <a:spLocks noChangeArrowheads="1" noChangeShapeType="1" noTextEdit="1"/>
          </p:cNvSpPr>
          <p:nvPr/>
        </p:nvSpPr>
        <p:spPr bwMode="auto">
          <a:xfrm>
            <a:off x="7740352" y="1268760"/>
            <a:ext cx="1080120" cy="285752"/>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chemeClr val="accent2">
                    <a:lumMod val="75000"/>
                  </a:schemeClr>
                </a:solidFill>
                <a:effectLst>
                  <a:outerShdw blurRad="76200" dist="50800" dir="5400000" algn="tl" rotWithShape="0">
                    <a:srgbClr val="000000">
                      <a:alpha val="65000"/>
                    </a:srgbClr>
                  </a:outerShdw>
                </a:effectLst>
                <a:latin typeface="Arial Black"/>
              </a:rPr>
              <a:t>(Continuation and end)</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6"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290">
                                          <p:stCondLst>
                                            <p:cond delay="0"/>
                                          </p:stCondLst>
                                        </p:cTn>
                                        <p:tgtEl>
                                          <p:spTgt spid="7"/>
                                        </p:tgtEl>
                                      </p:cBhvr>
                                    </p:animEffect>
                                    <p:anim calcmode="lin" valueType="num">
                                      <p:cBhvr>
                                        <p:cTn id="11" dur="911"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2" dur="332"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3" dur="332" tmFilter="0, 0; 0.125,0.2665; 0.25,0.4; 0.375,0.465; 0.5,0.5;  0.625,0.535; 0.75,0.6; 0.875,0.7335; 1,1">
                                          <p:stCondLst>
                                            <p:cond delay="332"/>
                                          </p:stCondLst>
                                        </p:cTn>
                                        <p:tgtEl>
                                          <p:spTgt spid="7"/>
                                        </p:tgtEl>
                                        <p:attrNameLst>
                                          <p:attrName>ppt_y</p:attrName>
                                        </p:attrNameLst>
                                      </p:cBhvr>
                                      <p:tavLst>
                                        <p:tav tm="0" fmla="#ppt_y-sin(pi*$)/9">
                                          <p:val>
                                            <p:fltVal val="0"/>
                                          </p:val>
                                        </p:tav>
                                        <p:tav tm="100000">
                                          <p:val>
                                            <p:fltVal val="1"/>
                                          </p:val>
                                        </p:tav>
                                      </p:tavLst>
                                    </p:anim>
                                    <p:anim calcmode="lin" valueType="num">
                                      <p:cBhvr>
                                        <p:cTn id="14" dur="166" tmFilter="0, 0; 0.125,0.2665; 0.25,0.4; 0.375,0.465; 0.5,0.5;  0.625,0.535; 0.75,0.6; 0.875,0.7335; 1,1">
                                          <p:stCondLst>
                                            <p:cond delay="662"/>
                                          </p:stCondLst>
                                        </p:cTn>
                                        <p:tgtEl>
                                          <p:spTgt spid="7"/>
                                        </p:tgtEl>
                                        <p:attrNameLst>
                                          <p:attrName>ppt_y</p:attrName>
                                        </p:attrNameLst>
                                      </p:cBhvr>
                                      <p:tavLst>
                                        <p:tav tm="0" fmla="#ppt_y-sin(pi*$)/27">
                                          <p:val>
                                            <p:fltVal val="0"/>
                                          </p:val>
                                        </p:tav>
                                        <p:tav tm="100000">
                                          <p:val>
                                            <p:fltVal val="1"/>
                                          </p:val>
                                        </p:tav>
                                      </p:tavLst>
                                    </p:anim>
                                    <p:anim calcmode="lin" valueType="num">
                                      <p:cBhvr>
                                        <p:cTn id="15" dur="82" tmFilter="0, 0; 0.125,0.2665; 0.25,0.4; 0.375,0.465; 0.5,0.5;  0.625,0.535; 0.75,0.6; 0.875,0.7335; 1,1">
                                          <p:stCondLst>
                                            <p:cond delay="828"/>
                                          </p:stCondLst>
                                        </p:cTn>
                                        <p:tgtEl>
                                          <p:spTgt spid="7"/>
                                        </p:tgtEl>
                                        <p:attrNameLst>
                                          <p:attrName>ppt_y</p:attrName>
                                        </p:attrNameLst>
                                      </p:cBhvr>
                                      <p:tavLst>
                                        <p:tav tm="0" fmla="#ppt_y-sin(pi*$)/81">
                                          <p:val>
                                            <p:fltVal val="0"/>
                                          </p:val>
                                        </p:tav>
                                        <p:tav tm="100000">
                                          <p:val>
                                            <p:fltVal val="1"/>
                                          </p:val>
                                        </p:tav>
                                      </p:tavLst>
                                    </p:anim>
                                    <p:animScale>
                                      <p:cBhvr>
                                        <p:cTn id="16" dur="13">
                                          <p:stCondLst>
                                            <p:cond delay="325"/>
                                          </p:stCondLst>
                                        </p:cTn>
                                        <p:tgtEl>
                                          <p:spTgt spid="7"/>
                                        </p:tgtEl>
                                      </p:cBhvr>
                                      <p:to x="100000" y="60000"/>
                                    </p:animScale>
                                    <p:animScale>
                                      <p:cBhvr>
                                        <p:cTn id="17" dur="83" decel="50000">
                                          <p:stCondLst>
                                            <p:cond delay="338"/>
                                          </p:stCondLst>
                                        </p:cTn>
                                        <p:tgtEl>
                                          <p:spTgt spid="7"/>
                                        </p:tgtEl>
                                      </p:cBhvr>
                                      <p:to x="100000" y="100000"/>
                                    </p:animScale>
                                    <p:animScale>
                                      <p:cBhvr>
                                        <p:cTn id="18" dur="13">
                                          <p:stCondLst>
                                            <p:cond delay="656"/>
                                          </p:stCondLst>
                                        </p:cTn>
                                        <p:tgtEl>
                                          <p:spTgt spid="7"/>
                                        </p:tgtEl>
                                      </p:cBhvr>
                                      <p:to x="100000" y="80000"/>
                                    </p:animScale>
                                    <p:animScale>
                                      <p:cBhvr>
                                        <p:cTn id="19" dur="83" decel="50000">
                                          <p:stCondLst>
                                            <p:cond delay="669"/>
                                          </p:stCondLst>
                                        </p:cTn>
                                        <p:tgtEl>
                                          <p:spTgt spid="7"/>
                                        </p:tgtEl>
                                      </p:cBhvr>
                                      <p:to x="100000" y="100000"/>
                                    </p:animScale>
                                    <p:animScale>
                                      <p:cBhvr>
                                        <p:cTn id="20" dur="13">
                                          <p:stCondLst>
                                            <p:cond delay="821"/>
                                          </p:stCondLst>
                                        </p:cTn>
                                        <p:tgtEl>
                                          <p:spTgt spid="7"/>
                                        </p:tgtEl>
                                      </p:cBhvr>
                                      <p:to x="100000" y="90000"/>
                                    </p:animScale>
                                    <p:animScale>
                                      <p:cBhvr>
                                        <p:cTn id="21" dur="83" decel="50000">
                                          <p:stCondLst>
                                            <p:cond delay="834"/>
                                          </p:stCondLst>
                                        </p:cTn>
                                        <p:tgtEl>
                                          <p:spTgt spid="7"/>
                                        </p:tgtEl>
                                      </p:cBhvr>
                                      <p:to x="100000" y="100000"/>
                                    </p:animScale>
                                    <p:animScale>
                                      <p:cBhvr>
                                        <p:cTn id="22" dur="13">
                                          <p:stCondLst>
                                            <p:cond delay="904"/>
                                          </p:stCondLst>
                                        </p:cTn>
                                        <p:tgtEl>
                                          <p:spTgt spid="7"/>
                                        </p:tgtEl>
                                      </p:cBhvr>
                                      <p:to x="100000" y="95000"/>
                                    </p:animScale>
                                    <p:animScale>
                                      <p:cBhvr>
                                        <p:cTn id="23" dur="83" decel="50000">
                                          <p:stCondLst>
                                            <p:cond delay="917"/>
                                          </p:stCondLst>
                                        </p:cTn>
                                        <p:tgtEl>
                                          <p:spTgt spid="7"/>
                                        </p:tgtEl>
                                      </p:cBhvr>
                                      <p:to x="100000" y="100000"/>
                                    </p:animScale>
                                  </p:childTnLst>
                                </p:cTn>
                              </p:par>
                            </p:childTnLst>
                          </p:cTn>
                        </p:par>
                        <p:par>
                          <p:cTn id="24" fill="hold" nodeType="afterGroup">
                            <p:stCondLst>
                              <p:cond delay="1000"/>
                            </p:stCondLst>
                            <p:childTnLst>
                              <p:par>
                                <p:cTn id="25" presetID="9"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par>
                          <p:cTn id="28" fill="hold" nodeType="afterGroup">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 name="ZoneTexte 8"/>
          <p:cNvSpPr txBox="1">
            <a:spLocks noChangeArrowheads="1"/>
          </p:cNvSpPr>
          <p:nvPr/>
        </p:nvSpPr>
        <p:spPr bwMode="auto">
          <a:xfrm>
            <a:off x="1187450" y="841375"/>
            <a:ext cx="7429500" cy="5053691"/>
          </a:xfrm>
          <a:prstGeom prst="rect">
            <a:avLst/>
          </a:prstGeom>
          <a:solidFill>
            <a:schemeClr val="bg1"/>
          </a:solidFill>
          <a:ln>
            <a:noFill/>
          </a:ln>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just">
              <a:buFont typeface="Arial" panose="020B0604020202020204" pitchFamily="34" charset="0"/>
              <a:buNone/>
              <a:defRPr/>
            </a:pPr>
            <a:r>
              <a:rPr lang="en-GB" sz="2400" dirty="0"/>
              <a:t>Oil activity in Cameroon is based on two sectors: the upstream and downstream oil sectors. </a:t>
            </a:r>
          </a:p>
          <a:p>
            <a:pPr marL="342900" indent="-342900" algn="just">
              <a:buFont typeface="Wingdings" panose="05000000000000000000" pitchFamily="2" charset="2"/>
              <a:buChar char="q"/>
              <a:defRPr/>
            </a:pPr>
            <a:r>
              <a:rPr lang="en-GB" sz="2400" b="1" dirty="0"/>
              <a:t>The upstream sector</a:t>
            </a:r>
            <a:r>
              <a:rPr lang="en-GB" sz="2400" dirty="0"/>
              <a:t> consists of research, exploration and production;</a:t>
            </a:r>
          </a:p>
          <a:p>
            <a:pPr marL="342900" indent="-342900" algn="just">
              <a:buFont typeface="Wingdings" panose="05000000000000000000" pitchFamily="2" charset="2"/>
              <a:buChar char="q"/>
              <a:defRPr/>
            </a:pPr>
            <a:r>
              <a:rPr lang="en-GB" sz="2400" b="1" dirty="0"/>
              <a:t>the downstream sector </a:t>
            </a:r>
            <a:r>
              <a:rPr lang="en-GB" sz="2400" dirty="0"/>
              <a:t>comprises refining, storage, transport, distribution and quality control of finished or semi-finished petroleum products.</a:t>
            </a:r>
          </a:p>
          <a:p>
            <a:pPr algn="just">
              <a:buFont typeface="Arial" panose="020B0604020202020204" pitchFamily="34" charset="0"/>
              <a:buNone/>
              <a:defRPr/>
            </a:pPr>
            <a:r>
              <a:rPr lang="en-GB" sz="2400" dirty="0"/>
              <a:t>While the upstream sector was harmonised through the implementation of a petroleum code and a gas code, the downstream sector on its part is subject to a regulatory system (decrees and orders), particularly Decree No. 2000/935/PM of 13 November 2000 setting conditions for the conduct of downstream oil sector activities and its implementing decrees.</a:t>
            </a:r>
          </a:p>
        </p:txBody>
      </p:sp>
      <p:pic>
        <p:nvPicPr>
          <p:cNvPr id="13315"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WordArt 22"/>
          <p:cNvSpPr>
            <a:spLocks noChangeArrowheads="1" noChangeShapeType="1" noTextEdit="1"/>
          </p:cNvSpPr>
          <p:nvPr/>
        </p:nvSpPr>
        <p:spPr bwMode="auto">
          <a:xfrm>
            <a:off x="2708176" y="403222"/>
            <a:ext cx="4027318" cy="285752"/>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0033CC"/>
                </a:solidFill>
                <a:effectLst>
                  <a:outerShdw blurRad="76200" dist="50800" dir="5400000" algn="tl" rotWithShape="0">
                    <a:srgbClr val="000000">
                      <a:alpha val="65000"/>
                    </a:srgbClr>
                  </a:outerShdw>
                </a:effectLst>
                <a:latin typeface="Arial Black"/>
              </a:rPr>
              <a:t>INTRODUCTION</a:t>
            </a:r>
          </a:p>
        </p:txBody>
      </p:sp>
      <p:cxnSp>
        <p:nvCxnSpPr>
          <p:cNvPr id="8" name="Connecteur droit 7"/>
          <p:cNvCxnSpPr/>
          <p:nvPr/>
        </p:nvCxnSpPr>
        <p:spPr>
          <a:xfrm>
            <a:off x="1366838" y="866775"/>
            <a:ext cx="7358062" cy="1588"/>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13318"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DD509F9-6D12-4585-8346-236E702A6301}" type="datetime1">
              <a:rPr lang="fr-FR" altLang="fr-FR" smtClean="0">
                <a:solidFill>
                  <a:srgbClr val="FFFF00"/>
                </a:solidFill>
              </a:rPr>
              <a:pPr/>
              <a:t>01/09/2021</a:t>
            </a:fld>
            <a:endParaRPr lang="fr-FR" altLang="fr-FR" smtClean="0">
              <a:solidFill>
                <a:srgbClr val="FFFF00"/>
              </a:solidFill>
            </a:endParaRPr>
          </a:p>
        </p:txBody>
      </p:sp>
      <p:sp>
        <p:nvSpPr>
          <p:cNvPr id="13319" name="Espace réservé du numéro de diapositive 1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54461BF-C560-4473-831D-3E622D264747}" type="slidenum">
              <a:rPr lang="fr-FR" altLang="fr-FR" sz="1000" b="1" smtClean="0">
                <a:solidFill>
                  <a:srgbClr val="0000FF"/>
                </a:solidFill>
              </a:rPr>
              <a:pPr/>
              <a:t>6</a:t>
            </a:fld>
            <a:endParaRPr lang="fr-FR" altLang="fr-FR" sz="1000" b="1" smtClean="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1000"/>
                                        <p:tgtEl>
                                          <p:spTgt spid="8"/>
                                        </p:tgtEl>
                                      </p:cBhvr>
                                    </p:animEffect>
                                  </p:childTnLst>
                                </p:cTn>
                              </p:par>
                            </p:childTnLst>
                          </p:cTn>
                        </p:par>
                        <p:par>
                          <p:cTn id="12" fill="hold" nodeType="afterGroup">
                            <p:stCondLst>
                              <p:cond delay="1500"/>
                            </p:stCondLst>
                            <p:childTnLst>
                              <p:par>
                                <p:cTn id="13" presetID="22"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67586"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WordArt 22"/>
          <p:cNvSpPr>
            <a:spLocks noChangeArrowheads="1" noChangeShapeType="1" noTextEdit="1"/>
          </p:cNvSpPr>
          <p:nvPr/>
        </p:nvSpPr>
        <p:spPr bwMode="auto">
          <a:xfrm>
            <a:off x="1187624" y="1383123"/>
            <a:ext cx="6840760" cy="368785"/>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dirty="0">
                <a:ln w="11430"/>
                <a:solidFill>
                  <a:srgbClr val="C00000"/>
                </a:solidFill>
                <a:effectLst>
                  <a:outerShdw blurRad="76200" dist="50800" dir="5400000" algn="tl" rotWithShape="0">
                    <a:srgbClr val="000000">
                      <a:alpha val="65000"/>
                    </a:srgbClr>
                  </a:outerShdw>
                </a:effectLst>
                <a:latin typeface="Arial Black"/>
              </a:rPr>
              <a:t>I- ROLE OF REGIONAL SERVICES OF THE HPSF</a:t>
            </a:r>
          </a:p>
        </p:txBody>
      </p:sp>
      <p:cxnSp>
        <p:nvCxnSpPr>
          <p:cNvPr id="8" name="Connecteur droit 7"/>
          <p:cNvCxnSpPr/>
          <p:nvPr/>
        </p:nvCxnSpPr>
        <p:spPr>
          <a:xfrm>
            <a:off x="1285875" y="1050925"/>
            <a:ext cx="7358063" cy="1588"/>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9" name="WordArt 22"/>
          <p:cNvSpPr>
            <a:spLocks noChangeArrowheads="1" noChangeShapeType="1" noTextEdit="1"/>
          </p:cNvSpPr>
          <p:nvPr/>
        </p:nvSpPr>
        <p:spPr bwMode="auto">
          <a:xfrm>
            <a:off x="1173189" y="191490"/>
            <a:ext cx="7470749" cy="717230"/>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7030A0"/>
                </a:solidFill>
                <a:effectLst>
                  <a:outerShdw blurRad="76200" dist="50800" dir="5400000" algn="tl" rotWithShape="0">
                    <a:srgbClr val="000000">
                      <a:alpha val="65000"/>
                    </a:srgbClr>
                  </a:outerShdw>
                </a:effectLst>
                <a:latin typeface="Arial Black"/>
              </a:rPr>
              <a:t>V- SUPPLY MECHANISMS OF THE DOMESTIC MARKET </a:t>
            </a:r>
          </a:p>
          <a:p>
            <a:pPr algn="ctr" eaLnBrk="1" fontAlgn="auto" hangingPunct="1">
              <a:spcBef>
                <a:spcPts val="0"/>
              </a:spcBef>
              <a:spcAft>
                <a:spcPts val="0"/>
              </a:spcAft>
              <a:defRPr/>
            </a:pPr>
            <a:r>
              <a:rPr lang="en-GB" sz="3600" b="1">
                <a:ln w="11430"/>
                <a:solidFill>
                  <a:srgbClr val="7030A0"/>
                </a:solidFill>
                <a:effectLst>
                  <a:outerShdw blurRad="76200" dist="50800" dir="5400000" algn="tl" rotWithShape="0">
                    <a:srgbClr val="000000">
                      <a:alpha val="65000"/>
                    </a:srgbClr>
                  </a:outerShdw>
                </a:effectLst>
                <a:latin typeface="Arial Black"/>
              </a:rPr>
              <a:t>WITH OIL AND GAZ PRODUCTS</a:t>
            </a:r>
          </a:p>
        </p:txBody>
      </p:sp>
      <p:sp>
        <p:nvSpPr>
          <p:cNvPr id="12" name="ZoneTexte 11"/>
          <p:cNvSpPr txBox="1">
            <a:spLocks noChangeArrowheads="1"/>
          </p:cNvSpPr>
          <p:nvPr/>
        </p:nvSpPr>
        <p:spPr bwMode="auto">
          <a:xfrm>
            <a:off x="1116013" y="2000250"/>
            <a:ext cx="7858125"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defRPr/>
            </a:pPr>
            <a:r>
              <a:rPr lang="en-GB" sz="2200" dirty="0"/>
              <a:t>To better monitor transfers and stocks of petroleum products, the General Manager of the HPSF created regional services in Bafoussam, Belabo and Ngaoundere. </a:t>
            </a:r>
          </a:p>
          <a:p>
            <a:pPr algn="just">
              <a:defRPr/>
            </a:pPr>
            <a:r>
              <a:rPr lang="en-GB" sz="2200" dirty="0"/>
              <a:t>Their missions are as follows:</a:t>
            </a:r>
          </a:p>
          <a:p>
            <a:pPr marL="342900" indent="-342900" algn="just">
              <a:buFont typeface="Wingdings" panose="05000000000000000000" pitchFamily="2" charset="2"/>
              <a:buChar char="§"/>
              <a:defRPr/>
            </a:pPr>
            <a:r>
              <a:rPr lang="en-GB" sz="2200" dirty="0"/>
              <a:t>The follow-up of authorised transfers by trucks;</a:t>
            </a:r>
          </a:p>
          <a:p>
            <a:pPr marL="342900" indent="-342900" algn="just">
              <a:buFont typeface="Wingdings" panose="05000000000000000000" pitchFamily="2" charset="2"/>
              <a:buChar char="§"/>
              <a:defRPr/>
            </a:pPr>
            <a:r>
              <a:rPr lang="en-GB" dirty="0"/>
              <a:t>the follow-up of the effectiveness of the consumption of lamp oil in accordance with circular no. 00062/CSPH/D of 23 January 2004;</a:t>
            </a:r>
          </a:p>
          <a:p>
            <a:pPr marL="342900" indent="-342900" algn="just">
              <a:buFont typeface="Wingdings" panose="05000000000000000000" pitchFamily="2" charset="2"/>
              <a:buChar char="§"/>
              <a:defRPr/>
            </a:pPr>
            <a:r>
              <a:rPr lang="en-GB" sz="2200" dirty="0"/>
              <a:t>The follow-up of LPG sales from private filler centres;</a:t>
            </a:r>
          </a:p>
          <a:p>
            <a:pPr marL="342900" indent="-342900" algn="just">
              <a:buFont typeface="Wingdings" panose="05000000000000000000" pitchFamily="2" charset="2"/>
              <a:buChar char="§"/>
              <a:defRPr/>
            </a:pPr>
            <a:r>
              <a:rPr lang="en-GB" sz="2200" dirty="0"/>
              <a:t>the follow-up of daily stocks of petroleum products.</a:t>
            </a:r>
          </a:p>
        </p:txBody>
      </p:sp>
      <p:sp>
        <p:nvSpPr>
          <p:cNvPr id="67591"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122856A-21D9-4034-A080-202735EDABF6}" type="datetime1">
              <a:rPr lang="fr-FR" altLang="fr-FR" smtClean="0">
                <a:solidFill>
                  <a:srgbClr val="FFFF00"/>
                </a:solidFill>
              </a:rPr>
              <a:pPr/>
              <a:t>01/09/2021</a:t>
            </a:fld>
            <a:endParaRPr lang="fr-FR" altLang="fr-FR" smtClean="0">
              <a:solidFill>
                <a:srgbClr val="FFFF00"/>
              </a:solidFill>
            </a:endParaRPr>
          </a:p>
        </p:txBody>
      </p:sp>
      <p:sp>
        <p:nvSpPr>
          <p:cNvPr id="67592"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983EB40-096F-4B1B-98B2-EE8E734EA53C}" type="slidenum">
              <a:rPr lang="fr-FR" altLang="fr-FR" sz="1000" b="1" smtClean="0">
                <a:solidFill>
                  <a:srgbClr val="0000FF"/>
                </a:solidFill>
              </a:rPr>
              <a:pPr/>
              <a:t>60</a:t>
            </a:fld>
            <a:endParaRPr lang="fr-FR" altLang="fr-FR" sz="1000" b="1" smtClean="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6"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290">
                                          <p:stCondLst>
                                            <p:cond delay="0"/>
                                          </p:stCondLst>
                                        </p:cTn>
                                        <p:tgtEl>
                                          <p:spTgt spid="7"/>
                                        </p:tgtEl>
                                      </p:cBhvr>
                                    </p:animEffect>
                                    <p:anim calcmode="lin" valueType="num">
                                      <p:cBhvr>
                                        <p:cTn id="11" dur="911"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2" dur="332"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3" dur="332" tmFilter="0, 0; 0.125,0.2665; 0.25,0.4; 0.375,0.465; 0.5,0.5;  0.625,0.535; 0.75,0.6; 0.875,0.7335; 1,1">
                                          <p:stCondLst>
                                            <p:cond delay="332"/>
                                          </p:stCondLst>
                                        </p:cTn>
                                        <p:tgtEl>
                                          <p:spTgt spid="7"/>
                                        </p:tgtEl>
                                        <p:attrNameLst>
                                          <p:attrName>ppt_y</p:attrName>
                                        </p:attrNameLst>
                                      </p:cBhvr>
                                      <p:tavLst>
                                        <p:tav tm="0" fmla="#ppt_y-sin(pi*$)/9">
                                          <p:val>
                                            <p:fltVal val="0"/>
                                          </p:val>
                                        </p:tav>
                                        <p:tav tm="100000">
                                          <p:val>
                                            <p:fltVal val="1"/>
                                          </p:val>
                                        </p:tav>
                                      </p:tavLst>
                                    </p:anim>
                                    <p:anim calcmode="lin" valueType="num">
                                      <p:cBhvr>
                                        <p:cTn id="14" dur="166" tmFilter="0, 0; 0.125,0.2665; 0.25,0.4; 0.375,0.465; 0.5,0.5;  0.625,0.535; 0.75,0.6; 0.875,0.7335; 1,1">
                                          <p:stCondLst>
                                            <p:cond delay="662"/>
                                          </p:stCondLst>
                                        </p:cTn>
                                        <p:tgtEl>
                                          <p:spTgt spid="7"/>
                                        </p:tgtEl>
                                        <p:attrNameLst>
                                          <p:attrName>ppt_y</p:attrName>
                                        </p:attrNameLst>
                                      </p:cBhvr>
                                      <p:tavLst>
                                        <p:tav tm="0" fmla="#ppt_y-sin(pi*$)/27">
                                          <p:val>
                                            <p:fltVal val="0"/>
                                          </p:val>
                                        </p:tav>
                                        <p:tav tm="100000">
                                          <p:val>
                                            <p:fltVal val="1"/>
                                          </p:val>
                                        </p:tav>
                                      </p:tavLst>
                                    </p:anim>
                                    <p:anim calcmode="lin" valueType="num">
                                      <p:cBhvr>
                                        <p:cTn id="15" dur="82" tmFilter="0, 0; 0.125,0.2665; 0.25,0.4; 0.375,0.465; 0.5,0.5;  0.625,0.535; 0.75,0.6; 0.875,0.7335; 1,1">
                                          <p:stCondLst>
                                            <p:cond delay="828"/>
                                          </p:stCondLst>
                                        </p:cTn>
                                        <p:tgtEl>
                                          <p:spTgt spid="7"/>
                                        </p:tgtEl>
                                        <p:attrNameLst>
                                          <p:attrName>ppt_y</p:attrName>
                                        </p:attrNameLst>
                                      </p:cBhvr>
                                      <p:tavLst>
                                        <p:tav tm="0" fmla="#ppt_y-sin(pi*$)/81">
                                          <p:val>
                                            <p:fltVal val="0"/>
                                          </p:val>
                                        </p:tav>
                                        <p:tav tm="100000">
                                          <p:val>
                                            <p:fltVal val="1"/>
                                          </p:val>
                                        </p:tav>
                                      </p:tavLst>
                                    </p:anim>
                                    <p:animScale>
                                      <p:cBhvr>
                                        <p:cTn id="16" dur="13">
                                          <p:stCondLst>
                                            <p:cond delay="325"/>
                                          </p:stCondLst>
                                        </p:cTn>
                                        <p:tgtEl>
                                          <p:spTgt spid="7"/>
                                        </p:tgtEl>
                                      </p:cBhvr>
                                      <p:to x="100000" y="60000"/>
                                    </p:animScale>
                                    <p:animScale>
                                      <p:cBhvr>
                                        <p:cTn id="17" dur="83" decel="50000">
                                          <p:stCondLst>
                                            <p:cond delay="338"/>
                                          </p:stCondLst>
                                        </p:cTn>
                                        <p:tgtEl>
                                          <p:spTgt spid="7"/>
                                        </p:tgtEl>
                                      </p:cBhvr>
                                      <p:to x="100000" y="100000"/>
                                    </p:animScale>
                                    <p:animScale>
                                      <p:cBhvr>
                                        <p:cTn id="18" dur="13">
                                          <p:stCondLst>
                                            <p:cond delay="656"/>
                                          </p:stCondLst>
                                        </p:cTn>
                                        <p:tgtEl>
                                          <p:spTgt spid="7"/>
                                        </p:tgtEl>
                                      </p:cBhvr>
                                      <p:to x="100000" y="80000"/>
                                    </p:animScale>
                                    <p:animScale>
                                      <p:cBhvr>
                                        <p:cTn id="19" dur="83" decel="50000">
                                          <p:stCondLst>
                                            <p:cond delay="669"/>
                                          </p:stCondLst>
                                        </p:cTn>
                                        <p:tgtEl>
                                          <p:spTgt spid="7"/>
                                        </p:tgtEl>
                                      </p:cBhvr>
                                      <p:to x="100000" y="100000"/>
                                    </p:animScale>
                                    <p:animScale>
                                      <p:cBhvr>
                                        <p:cTn id="20" dur="13">
                                          <p:stCondLst>
                                            <p:cond delay="821"/>
                                          </p:stCondLst>
                                        </p:cTn>
                                        <p:tgtEl>
                                          <p:spTgt spid="7"/>
                                        </p:tgtEl>
                                      </p:cBhvr>
                                      <p:to x="100000" y="90000"/>
                                    </p:animScale>
                                    <p:animScale>
                                      <p:cBhvr>
                                        <p:cTn id="21" dur="83" decel="50000">
                                          <p:stCondLst>
                                            <p:cond delay="834"/>
                                          </p:stCondLst>
                                        </p:cTn>
                                        <p:tgtEl>
                                          <p:spTgt spid="7"/>
                                        </p:tgtEl>
                                      </p:cBhvr>
                                      <p:to x="100000" y="100000"/>
                                    </p:animScale>
                                    <p:animScale>
                                      <p:cBhvr>
                                        <p:cTn id="22" dur="13">
                                          <p:stCondLst>
                                            <p:cond delay="904"/>
                                          </p:stCondLst>
                                        </p:cTn>
                                        <p:tgtEl>
                                          <p:spTgt spid="7"/>
                                        </p:tgtEl>
                                      </p:cBhvr>
                                      <p:to x="100000" y="95000"/>
                                    </p:animScale>
                                    <p:animScale>
                                      <p:cBhvr>
                                        <p:cTn id="23" dur="83" decel="50000">
                                          <p:stCondLst>
                                            <p:cond delay="917"/>
                                          </p:stCondLst>
                                        </p:cTn>
                                        <p:tgtEl>
                                          <p:spTgt spid="7"/>
                                        </p:tgtEl>
                                      </p:cBhvr>
                                      <p:to x="100000" y="100000"/>
                                    </p:animScale>
                                  </p:childTnLst>
                                </p:cTn>
                              </p:par>
                            </p:childTnLst>
                          </p:cTn>
                        </p:par>
                        <p:par>
                          <p:cTn id="24" fill="hold" nodeType="afterGroup">
                            <p:stCondLst>
                              <p:cond delay="1000"/>
                            </p:stCondLst>
                            <p:childTnLst>
                              <p:par>
                                <p:cTn id="25" presetID="9"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par>
                          <p:cTn id="28" fill="hold" nodeType="afterGroup">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68610"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1"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C38DD32-24FB-49F3-8E46-FB438F831358}" type="datetime1">
              <a:rPr lang="fr-FR" altLang="fr-FR" smtClean="0">
                <a:solidFill>
                  <a:srgbClr val="FFFF00"/>
                </a:solidFill>
              </a:rPr>
              <a:pPr/>
              <a:t>01/09/2021</a:t>
            </a:fld>
            <a:endParaRPr lang="fr-FR" altLang="fr-FR" smtClean="0">
              <a:solidFill>
                <a:srgbClr val="FFFF00"/>
              </a:solidFill>
            </a:endParaRPr>
          </a:p>
        </p:txBody>
      </p:sp>
      <p:sp>
        <p:nvSpPr>
          <p:cNvPr id="68612"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687ACC7-D399-4684-84F9-AF57FF0DF069}" type="slidenum">
              <a:rPr lang="fr-FR" altLang="fr-FR" sz="1000" b="1" smtClean="0">
                <a:solidFill>
                  <a:srgbClr val="0000FF"/>
                </a:solidFill>
              </a:rPr>
              <a:pPr/>
              <a:t>61</a:t>
            </a:fld>
            <a:endParaRPr lang="fr-FR" altLang="fr-FR" sz="1000" b="1" smtClean="0">
              <a:solidFill>
                <a:srgbClr val="0000FF"/>
              </a:solidFill>
            </a:endParaRPr>
          </a:p>
        </p:txBody>
      </p:sp>
      <p:cxnSp>
        <p:nvCxnSpPr>
          <p:cNvPr id="10" name="Connecteur droit 9"/>
          <p:cNvCxnSpPr/>
          <p:nvPr/>
        </p:nvCxnSpPr>
        <p:spPr>
          <a:xfrm>
            <a:off x="1285875" y="5213350"/>
            <a:ext cx="7358063" cy="1588"/>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11" name="WordArt 22"/>
          <p:cNvSpPr>
            <a:spLocks noChangeArrowheads="1" noChangeShapeType="1" noTextEdit="1"/>
          </p:cNvSpPr>
          <p:nvPr/>
        </p:nvSpPr>
        <p:spPr bwMode="auto">
          <a:xfrm>
            <a:off x="1285852" y="3286124"/>
            <a:ext cx="7098513" cy="1357322"/>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00B0F0"/>
                </a:solidFill>
                <a:effectLst>
                  <a:outerShdw blurRad="76200" dist="50800" dir="5400000" algn="tl" rotWithShape="0">
                    <a:srgbClr val="000000">
                      <a:alpha val="65000"/>
                    </a:srgbClr>
                  </a:outerShdw>
                </a:effectLst>
                <a:latin typeface="Arial Black"/>
              </a:rPr>
              <a:t>VI- CHALLENGES AND PROSPECTS</a:t>
            </a:r>
          </a:p>
        </p:txBody>
      </p:sp>
      <p:sp>
        <p:nvSpPr>
          <p:cNvPr id="13" name="WordArt 22"/>
          <p:cNvSpPr>
            <a:spLocks noChangeArrowheads="1" noChangeShapeType="1" noTextEdit="1"/>
          </p:cNvSpPr>
          <p:nvPr/>
        </p:nvSpPr>
        <p:spPr bwMode="auto">
          <a:xfrm>
            <a:off x="1259701" y="1285860"/>
            <a:ext cx="7098513" cy="1143008"/>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u="sng">
                <a:ln w="11430">
                  <a:solidFill>
                    <a:srgbClr val="FFC000"/>
                  </a:solidFill>
                </a:ln>
                <a:solidFill>
                  <a:srgbClr val="D31D7C"/>
                </a:solidFill>
                <a:effectLst>
                  <a:outerShdw blurRad="76200" dist="50800" dir="5400000" algn="tl" rotWithShape="0">
                    <a:srgbClr val="000000">
                      <a:alpha val="65000"/>
                    </a:srgbClr>
                  </a:outerShdw>
                </a:effectLst>
                <a:latin typeface="Arial Black"/>
              </a:rPr>
              <a:t>SECTION VI</a:t>
            </a:r>
            <a:r>
              <a:rPr lang="en-GB" sz="3600" b="1">
                <a:ln w="11430">
                  <a:solidFill>
                    <a:srgbClr val="FFC000"/>
                  </a:solidFill>
                </a:ln>
                <a:solidFill>
                  <a:srgbClr val="D31D7C"/>
                </a:solidFill>
                <a:effectLst>
                  <a:outerShdw blurRad="76200" dist="50800" dir="5400000" algn="tl" rotWithShape="0">
                    <a:srgbClr val="000000">
                      <a:alpha val="65000"/>
                    </a:srgbClr>
                  </a:outerShdw>
                </a:effectLst>
                <a:latin typeface="Arial Black"/>
              </a:rPr>
              <a:t>: </a:t>
            </a:r>
          </a:p>
        </p:txBody>
      </p:sp>
      <p:cxnSp>
        <p:nvCxnSpPr>
          <p:cNvPr id="14" name="Connecteur droit 13"/>
          <p:cNvCxnSpPr/>
          <p:nvPr/>
        </p:nvCxnSpPr>
        <p:spPr>
          <a:xfrm>
            <a:off x="1214438" y="714375"/>
            <a:ext cx="7358062" cy="1588"/>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par>
                          <p:cTn id="8" fill="hold" nodeType="afterGroup">
                            <p:stCondLst>
                              <p:cond delay="1000"/>
                            </p:stCondLst>
                            <p:childTnLst>
                              <p:par>
                                <p:cTn id="9" presetID="9"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dissolve">
                                      <p:cBhvr>
                                        <p:cTn id="11" dur="500"/>
                                        <p:tgtEl>
                                          <p:spTgt spid="11"/>
                                        </p:tgtEl>
                                      </p:cBhvr>
                                    </p:animEffect>
                                  </p:childTnLst>
                                </p:cTn>
                              </p:par>
                            </p:childTnLst>
                          </p:cTn>
                        </p:par>
                        <p:par>
                          <p:cTn id="12" fill="hold" nodeType="afterGroup">
                            <p:stCondLst>
                              <p:cond delay="1500"/>
                            </p:stCondLst>
                            <p:childTnLst>
                              <p:par>
                                <p:cTn id="13" presetID="9" presetClass="entr" presetSubtype="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dissolve">
                                      <p:cBhvr>
                                        <p:cTn id="15" dur="500"/>
                                        <p:tgtEl>
                                          <p:spTgt spid="13"/>
                                        </p:tgtEl>
                                      </p:cBhvr>
                                    </p:animEffect>
                                  </p:childTnLst>
                                </p:cTn>
                              </p:par>
                            </p:childTnLst>
                          </p:cTn>
                        </p:par>
                        <p:par>
                          <p:cTn id="16" fill="hold" nodeType="afterGroup">
                            <p:stCondLst>
                              <p:cond delay="2000"/>
                            </p:stCondLst>
                            <p:childTnLst>
                              <p:par>
                                <p:cTn id="17" presetID="22" presetClass="entr" presetSubtype="8"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69634"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WordArt 22"/>
          <p:cNvSpPr>
            <a:spLocks noChangeArrowheads="1" noChangeShapeType="1" noTextEdit="1"/>
          </p:cNvSpPr>
          <p:nvPr/>
        </p:nvSpPr>
        <p:spPr bwMode="auto">
          <a:xfrm>
            <a:off x="971600" y="188640"/>
            <a:ext cx="7143772" cy="596014"/>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0033CC"/>
                </a:solidFill>
                <a:effectLst>
                  <a:outerShdw blurRad="76200" dist="50800" dir="5400000" algn="tl" rotWithShape="0">
                    <a:srgbClr val="000000">
                      <a:alpha val="65000"/>
                    </a:srgbClr>
                  </a:outerShdw>
                </a:effectLst>
                <a:latin typeface="Arial Black"/>
              </a:rPr>
              <a:t>VI- CHALLENGES AND PROSPECTS </a:t>
            </a:r>
          </a:p>
        </p:txBody>
      </p:sp>
      <p:cxnSp>
        <p:nvCxnSpPr>
          <p:cNvPr id="5" name="Connecteur droit 4"/>
          <p:cNvCxnSpPr/>
          <p:nvPr/>
        </p:nvCxnSpPr>
        <p:spPr>
          <a:xfrm>
            <a:off x="1285875" y="1051149"/>
            <a:ext cx="7358063" cy="1587"/>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7" name="ZoneTexte 6"/>
          <p:cNvSpPr txBox="1">
            <a:spLocks noChangeArrowheads="1"/>
          </p:cNvSpPr>
          <p:nvPr/>
        </p:nvSpPr>
        <p:spPr bwMode="auto">
          <a:xfrm>
            <a:off x="985838" y="1857375"/>
            <a:ext cx="7943850" cy="4580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ts val="3500"/>
              </a:lnSpc>
            </a:pPr>
            <a:r>
              <a:rPr lang="en-GB" sz="2600" b="1">
                <a:latin typeface="Calibri" panose="020F0502020204030204" pitchFamily="34" charset="0"/>
              </a:rPr>
              <a:t>In order to bring petroleum products closer to low-income consumers or those living in localities far from depots, the HPSF should continue to build pilot service stations and filler centres.</a:t>
            </a:r>
          </a:p>
          <a:p>
            <a:pPr algn="just" eaLnBrk="1" hangingPunct="1">
              <a:lnSpc>
                <a:spcPts val="3500"/>
              </a:lnSpc>
            </a:pPr>
            <a:r>
              <a:rPr lang="en-GB" sz="2600" b="1">
                <a:solidFill>
                  <a:srgbClr val="00B050"/>
                </a:solidFill>
                <a:latin typeface="Calibri" panose="020F0502020204030204" pitchFamily="34" charset="0"/>
              </a:rPr>
              <a:t>To this end, the HPSF is planning to standardise the prices of petroleum products nationwide so as to re-establish social justice. The related feasibility studies are under completion by the BZ Consulting firm.</a:t>
            </a:r>
          </a:p>
        </p:txBody>
      </p:sp>
      <p:sp>
        <p:nvSpPr>
          <p:cNvPr id="69638"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03BC13F-C4FE-4786-8A52-0B262603024E}" type="datetime1">
              <a:rPr lang="fr-FR" altLang="fr-FR" smtClean="0">
                <a:solidFill>
                  <a:srgbClr val="FFFF00"/>
                </a:solidFill>
              </a:rPr>
              <a:pPr/>
              <a:t>01/09/2021</a:t>
            </a:fld>
            <a:endParaRPr lang="fr-FR" altLang="fr-FR" smtClean="0">
              <a:solidFill>
                <a:srgbClr val="FFFF00"/>
              </a:solidFill>
            </a:endParaRPr>
          </a:p>
        </p:txBody>
      </p:sp>
      <p:sp>
        <p:nvSpPr>
          <p:cNvPr id="69639" name="Espace réservé du numéro de diapositiv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8CC053C-BBF1-45CE-8AF5-5983A973E526}" type="slidenum">
              <a:rPr lang="fr-FR" altLang="fr-FR" sz="1000" b="1" smtClean="0">
                <a:solidFill>
                  <a:srgbClr val="0000FF"/>
                </a:solidFill>
              </a:rPr>
              <a:pPr/>
              <a:t>62</a:t>
            </a:fld>
            <a:endParaRPr lang="fr-FR" altLang="fr-FR" sz="1000" b="1" smtClean="0">
              <a:solidFill>
                <a:srgbClr val="0000FF"/>
              </a:solidFill>
            </a:endParaRPr>
          </a:p>
        </p:txBody>
      </p:sp>
      <p:sp>
        <p:nvSpPr>
          <p:cNvPr id="11" name="WordArt 22"/>
          <p:cNvSpPr>
            <a:spLocks noChangeArrowheads="1" noChangeShapeType="1" noTextEdit="1"/>
          </p:cNvSpPr>
          <p:nvPr/>
        </p:nvSpPr>
        <p:spPr bwMode="auto">
          <a:xfrm>
            <a:off x="899592" y="1151123"/>
            <a:ext cx="6383062" cy="333661"/>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2800" b="1">
                <a:ln w="11430"/>
                <a:solidFill>
                  <a:srgbClr val="C00000"/>
                </a:solidFill>
                <a:effectLst>
                  <a:outerShdw blurRad="76200" dist="50800" dir="5400000" algn="tl" rotWithShape="0">
                    <a:srgbClr val="000000">
                      <a:alpha val="65000"/>
                    </a:srgbClr>
                  </a:outerShdw>
                </a:effectLst>
                <a:latin typeface="Arial Black"/>
              </a:rPr>
              <a:t>A- Accessibility to oil and gas products</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1000"/>
                                        <p:tgtEl>
                                          <p:spTgt spid="5"/>
                                        </p:tgtEl>
                                      </p:cBhvr>
                                    </p:animEffect>
                                  </p:childTnLst>
                                </p:cTn>
                              </p:par>
                            </p:childTnLst>
                          </p:cTn>
                        </p:par>
                        <p:par>
                          <p:cTn id="12" fill="hold" nodeType="afterGroup">
                            <p:stCondLst>
                              <p:cond delay="1500"/>
                            </p:stCondLst>
                            <p:childTnLst>
                              <p:par>
                                <p:cTn id="13" presetID="18" presetClass="entr" presetSubtype="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strips(downRight)">
                                      <p:cBhvr>
                                        <p:cTn id="15" dur="1000"/>
                                        <p:tgtEl>
                                          <p:spTgt spid="7"/>
                                        </p:tgtEl>
                                      </p:cBhvr>
                                    </p:animEffect>
                                  </p:childTnLst>
                                </p:cTn>
                              </p:par>
                              <p:par>
                                <p:cTn id="16" presetID="26"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290">
                                          <p:stCondLst>
                                            <p:cond delay="0"/>
                                          </p:stCondLst>
                                        </p:cTn>
                                        <p:tgtEl>
                                          <p:spTgt spid="11"/>
                                        </p:tgtEl>
                                      </p:cBhvr>
                                    </p:animEffect>
                                    <p:anim calcmode="lin" valueType="num">
                                      <p:cBhvr>
                                        <p:cTn id="19" dur="911"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20" dur="332"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21" dur="332" tmFilter="0, 0; 0.125,0.2665; 0.25,0.4; 0.375,0.465; 0.5,0.5;  0.625,0.535; 0.75,0.6; 0.875,0.7335; 1,1">
                                          <p:stCondLst>
                                            <p:cond delay="332"/>
                                          </p:stCondLst>
                                        </p:cTn>
                                        <p:tgtEl>
                                          <p:spTgt spid="11"/>
                                        </p:tgtEl>
                                        <p:attrNameLst>
                                          <p:attrName>ppt_y</p:attrName>
                                        </p:attrNameLst>
                                      </p:cBhvr>
                                      <p:tavLst>
                                        <p:tav tm="0" fmla="#ppt_y-sin(pi*$)/9">
                                          <p:val>
                                            <p:fltVal val="0"/>
                                          </p:val>
                                        </p:tav>
                                        <p:tav tm="100000">
                                          <p:val>
                                            <p:fltVal val="1"/>
                                          </p:val>
                                        </p:tav>
                                      </p:tavLst>
                                    </p:anim>
                                    <p:anim calcmode="lin" valueType="num">
                                      <p:cBhvr>
                                        <p:cTn id="22" dur="166" tmFilter="0, 0; 0.125,0.2665; 0.25,0.4; 0.375,0.465; 0.5,0.5;  0.625,0.535; 0.75,0.6; 0.875,0.7335; 1,1">
                                          <p:stCondLst>
                                            <p:cond delay="662"/>
                                          </p:stCondLst>
                                        </p:cTn>
                                        <p:tgtEl>
                                          <p:spTgt spid="11"/>
                                        </p:tgtEl>
                                        <p:attrNameLst>
                                          <p:attrName>ppt_y</p:attrName>
                                        </p:attrNameLst>
                                      </p:cBhvr>
                                      <p:tavLst>
                                        <p:tav tm="0" fmla="#ppt_y-sin(pi*$)/27">
                                          <p:val>
                                            <p:fltVal val="0"/>
                                          </p:val>
                                        </p:tav>
                                        <p:tav tm="100000">
                                          <p:val>
                                            <p:fltVal val="1"/>
                                          </p:val>
                                        </p:tav>
                                      </p:tavLst>
                                    </p:anim>
                                    <p:anim calcmode="lin" valueType="num">
                                      <p:cBhvr>
                                        <p:cTn id="23" dur="82" tmFilter="0, 0; 0.125,0.2665; 0.25,0.4; 0.375,0.465; 0.5,0.5;  0.625,0.535; 0.75,0.6; 0.875,0.7335; 1,1">
                                          <p:stCondLst>
                                            <p:cond delay="828"/>
                                          </p:stCondLst>
                                        </p:cTn>
                                        <p:tgtEl>
                                          <p:spTgt spid="11"/>
                                        </p:tgtEl>
                                        <p:attrNameLst>
                                          <p:attrName>ppt_y</p:attrName>
                                        </p:attrNameLst>
                                      </p:cBhvr>
                                      <p:tavLst>
                                        <p:tav tm="0" fmla="#ppt_y-sin(pi*$)/81">
                                          <p:val>
                                            <p:fltVal val="0"/>
                                          </p:val>
                                        </p:tav>
                                        <p:tav tm="100000">
                                          <p:val>
                                            <p:fltVal val="1"/>
                                          </p:val>
                                        </p:tav>
                                      </p:tavLst>
                                    </p:anim>
                                    <p:animScale>
                                      <p:cBhvr>
                                        <p:cTn id="24" dur="13">
                                          <p:stCondLst>
                                            <p:cond delay="325"/>
                                          </p:stCondLst>
                                        </p:cTn>
                                        <p:tgtEl>
                                          <p:spTgt spid="11"/>
                                        </p:tgtEl>
                                      </p:cBhvr>
                                      <p:to x="100000" y="60000"/>
                                    </p:animScale>
                                    <p:animScale>
                                      <p:cBhvr>
                                        <p:cTn id="25" dur="83" decel="50000">
                                          <p:stCondLst>
                                            <p:cond delay="338"/>
                                          </p:stCondLst>
                                        </p:cTn>
                                        <p:tgtEl>
                                          <p:spTgt spid="11"/>
                                        </p:tgtEl>
                                      </p:cBhvr>
                                      <p:to x="100000" y="100000"/>
                                    </p:animScale>
                                    <p:animScale>
                                      <p:cBhvr>
                                        <p:cTn id="26" dur="13">
                                          <p:stCondLst>
                                            <p:cond delay="656"/>
                                          </p:stCondLst>
                                        </p:cTn>
                                        <p:tgtEl>
                                          <p:spTgt spid="11"/>
                                        </p:tgtEl>
                                      </p:cBhvr>
                                      <p:to x="100000" y="80000"/>
                                    </p:animScale>
                                    <p:animScale>
                                      <p:cBhvr>
                                        <p:cTn id="27" dur="83" decel="50000">
                                          <p:stCondLst>
                                            <p:cond delay="669"/>
                                          </p:stCondLst>
                                        </p:cTn>
                                        <p:tgtEl>
                                          <p:spTgt spid="11"/>
                                        </p:tgtEl>
                                      </p:cBhvr>
                                      <p:to x="100000" y="100000"/>
                                    </p:animScale>
                                    <p:animScale>
                                      <p:cBhvr>
                                        <p:cTn id="28" dur="13">
                                          <p:stCondLst>
                                            <p:cond delay="821"/>
                                          </p:stCondLst>
                                        </p:cTn>
                                        <p:tgtEl>
                                          <p:spTgt spid="11"/>
                                        </p:tgtEl>
                                      </p:cBhvr>
                                      <p:to x="100000" y="90000"/>
                                    </p:animScale>
                                    <p:animScale>
                                      <p:cBhvr>
                                        <p:cTn id="29" dur="83" decel="50000">
                                          <p:stCondLst>
                                            <p:cond delay="834"/>
                                          </p:stCondLst>
                                        </p:cTn>
                                        <p:tgtEl>
                                          <p:spTgt spid="11"/>
                                        </p:tgtEl>
                                      </p:cBhvr>
                                      <p:to x="100000" y="100000"/>
                                    </p:animScale>
                                    <p:animScale>
                                      <p:cBhvr>
                                        <p:cTn id="30" dur="13">
                                          <p:stCondLst>
                                            <p:cond delay="904"/>
                                          </p:stCondLst>
                                        </p:cTn>
                                        <p:tgtEl>
                                          <p:spTgt spid="11"/>
                                        </p:tgtEl>
                                      </p:cBhvr>
                                      <p:to x="100000" y="95000"/>
                                    </p:animScale>
                                    <p:animScale>
                                      <p:cBhvr>
                                        <p:cTn id="31" dur="83" decel="50000">
                                          <p:stCondLst>
                                            <p:cond delay="917"/>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69634"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WordArt 22"/>
          <p:cNvSpPr>
            <a:spLocks noChangeArrowheads="1" noChangeShapeType="1" noTextEdit="1"/>
          </p:cNvSpPr>
          <p:nvPr/>
        </p:nvSpPr>
        <p:spPr bwMode="auto">
          <a:xfrm>
            <a:off x="1115616" y="404664"/>
            <a:ext cx="7015184" cy="524006"/>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0033CC"/>
                </a:solidFill>
                <a:effectLst>
                  <a:outerShdw blurRad="76200" dist="50800" dir="5400000" algn="tl" rotWithShape="0">
                    <a:srgbClr val="000000">
                      <a:alpha val="65000"/>
                    </a:srgbClr>
                  </a:outerShdw>
                </a:effectLst>
                <a:latin typeface="Arial Black"/>
              </a:rPr>
              <a:t>VI- CHALLENGES AND PROSPECTS </a:t>
            </a:r>
          </a:p>
        </p:txBody>
      </p:sp>
      <p:cxnSp>
        <p:nvCxnSpPr>
          <p:cNvPr id="5" name="Connecteur droit 4"/>
          <p:cNvCxnSpPr/>
          <p:nvPr/>
        </p:nvCxnSpPr>
        <p:spPr>
          <a:xfrm>
            <a:off x="899592" y="1051149"/>
            <a:ext cx="7358063" cy="1587"/>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7" name="ZoneTexte 6"/>
          <p:cNvSpPr txBox="1">
            <a:spLocks noChangeArrowheads="1"/>
          </p:cNvSpPr>
          <p:nvPr/>
        </p:nvSpPr>
        <p:spPr bwMode="auto">
          <a:xfrm>
            <a:off x="985838" y="1857375"/>
            <a:ext cx="7943850" cy="4580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ts val="3500"/>
              </a:lnSpc>
            </a:pPr>
            <a:r>
              <a:rPr lang="en-GB" sz="2400" b="1">
                <a:latin typeface="Calibri" panose="020F0502020204030204" pitchFamily="34" charset="0"/>
              </a:rPr>
              <a:t>It should be noted that the standardisation of prices currently applied is limited to localities with storage depots, whereas in localities located beyond a radius of 25 km around each depot, the said prices are subject to transportation costs from the depots to release for consumption facilities ( service stations and other consumer outlets). </a:t>
            </a:r>
          </a:p>
          <a:p>
            <a:pPr algn="just" eaLnBrk="1" hangingPunct="1">
              <a:lnSpc>
                <a:spcPts val="3500"/>
              </a:lnSpc>
            </a:pPr>
            <a:r>
              <a:rPr lang="en-GB" sz="2400" b="1">
                <a:latin typeface="Calibri" panose="020F0502020204030204" pitchFamily="34" charset="0"/>
              </a:rPr>
              <a:t>         As an example, the following gaps are              </a:t>
            </a:r>
          </a:p>
          <a:p>
            <a:pPr algn="just" eaLnBrk="1" hangingPunct="1">
              <a:lnSpc>
                <a:spcPts val="3500"/>
              </a:lnSpc>
            </a:pPr>
            <a:r>
              <a:rPr lang="en-GB" sz="2400" b="1">
                <a:latin typeface="Calibri" panose="020F0502020204030204" pitchFamily="34" charset="0"/>
              </a:rPr>
              <a:t>          noted:</a:t>
            </a:r>
          </a:p>
          <a:p>
            <a:pPr algn="just" eaLnBrk="1" hangingPunct="1">
              <a:lnSpc>
                <a:spcPts val="3500"/>
              </a:lnSpc>
            </a:pPr>
            <a:r>
              <a:rPr lang="en-GB" sz="2600" b="1">
                <a:solidFill>
                  <a:srgbClr val="00B050"/>
                </a:solidFill>
                <a:latin typeface="Calibri" panose="020F0502020204030204" pitchFamily="34" charset="0"/>
              </a:rPr>
              <a:t>. </a:t>
            </a:r>
          </a:p>
        </p:txBody>
      </p:sp>
      <p:sp>
        <p:nvSpPr>
          <p:cNvPr id="69638"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03BC13F-C4FE-4786-8A52-0B262603024E}" type="datetime1">
              <a:rPr lang="fr-FR" altLang="fr-FR" smtClean="0">
                <a:solidFill>
                  <a:srgbClr val="FFFF00"/>
                </a:solidFill>
              </a:rPr>
              <a:pPr/>
              <a:t>01/09/2021</a:t>
            </a:fld>
            <a:endParaRPr lang="fr-FR" altLang="fr-FR" smtClean="0">
              <a:solidFill>
                <a:srgbClr val="FFFF00"/>
              </a:solidFill>
            </a:endParaRPr>
          </a:p>
        </p:txBody>
      </p:sp>
      <p:sp>
        <p:nvSpPr>
          <p:cNvPr id="69639" name="Espace réservé du numéro de diapositiv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8CC053C-BBF1-45CE-8AF5-5983A973E526}" type="slidenum">
              <a:rPr lang="fr-FR" altLang="fr-FR" sz="1000" b="1" smtClean="0">
                <a:solidFill>
                  <a:srgbClr val="0000FF"/>
                </a:solidFill>
              </a:rPr>
              <a:pPr/>
              <a:t>63</a:t>
            </a:fld>
            <a:endParaRPr lang="fr-FR" altLang="fr-FR" sz="1000" b="1" smtClean="0">
              <a:solidFill>
                <a:srgbClr val="0000FF"/>
              </a:solidFill>
            </a:endParaRPr>
          </a:p>
        </p:txBody>
      </p:sp>
      <p:sp>
        <p:nvSpPr>
          <p:cNvPr id="11" name="WordArt 22"/>
          <p:cNvSpPr>
            <a:spLocks noChangeArrowheads="1" noChangeShapeType="1" noTextEdit="1"/>
          </p:cNvSpPr>
          <p:nvPr/>
        </p:nvSpPr>
        <p:spPr bwMode="auto">
          <a:xfrm>
            <a:off x="899592" y="1151123"/>
            <a:ext cx="6383062" cy="333661"/>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2800" b="1">
                <a:ln w="11430"/>
                <a:solidFill>
                  <a:srgbClr val="C00000"/>
                </a:solidFill>
                <a:effectLst>
                  <a:outerShdw blurRad="76200" dist="50800" dir="5400000" algn="tl" rotWithShape="0">
                    <a:srgbClr val="000000">
                      <a:alpha val="65000"/>
                    </a:srgbClr>
                  </a:outerShdw>
                </a:effectLst>
                <a:latin typeface="Arial Black"/>
              </a:rPr>
              <a:t>A- Accessibility to oil and gas products</a:t>
            </a:r>
          </a:p>
        </p:txBody>
      </p:sp>
    </p:spTree>
    <p:extLst>
      <p:ext uri="{BB962C8B-B14F-4D97-AF65-F5344CB8AC3E}">
        <p14:creationId xmlns:p14="http://schemas.microsoft.com/office/powerpoint/2010/main" val="35393765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1000"/>
                                        <p:tgtEl>
                                          <p:spTgt spid="5"/>
                                        </p:tgtEl>
                                      </p:cBhvr>
                                    </p:animEffect>
                                  </p:childTnLst>
                                </p:cTn>
                              </p:par>
                            </p:childTnLst>
                          </p:cTn>
                        </p:par>
                        <p:par>
                          <p:cTn id="12" fill="hold" nodeType="afterGroup">
                            <p:stCondLst>
                              <p:cond delay="1500"/>
                            </p:stCondLst>
                            <p:childTnLst>
                              <p:par>
                                <p:cTn id="13" presetID="18" presetClass="entr" presetSubtype="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strips(downRight)">
                                      <p:cBhvr>
                                        <p:cTn id="15" dur="1000"/>
                                        <p:tgtEl>
                                          <p:spTgt spid="7"/>
                                        </p:tgtEl>
                                      </p:cBhvr>
                                    </p:animEffect>
                                  </p:childTnLst>
                                </p:cTn>
                              </p:par>
                              <p:par>
                                <p:cTn id="16" presetID="26"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290">
                                          <p:stCondLst>
                                            <p:cond delay="0"/>
                                          </p:stCondLst>
                                        </p:cTn>
                                        <p:tgtEl>
                                          <p:spTgt spid="11"/>
                                        </p:tgtEl>
                                      </p:cBhvr>
                                    </p:animEffect>
                                    <p:anim calcmode="lin" valueType="num">
                                      <p:cBhvr>
                                        <p:cTn id="19" dur="911"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20" dur="332"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21" dur="332" tmFilter="0, 0; 0.125,0.2665; 0.25,0.4; 0.375,0.465; 0.5,0.5;  0.625,0.535; 0.75,0.6; 0.875,0.7335; 1,1">
                                          <p:stCondLst>
                                            <p:cond delay="332"/>
                                          </p:stCondLst>
                                        </p:cTn>
                                        <p:tgtEl>
                                          <p:spTgt spid="11"/>
                                        </p:tgtEl>
                                        <p:attrNameLst>
                                          <p:attrName>ppt_y</p:attrName>
                                        </p:attrNameLst>
                                      </p:cBhvr>
                                      <p:tavLst>
                                        <p:tav tm="0" fmla="#ppt_y-sin(pi*$)/9">
                                          <p:val>
                                            <p:fltVal val="0"/>
                                          </p:val>
                                        </p:tav>
                                        <p:tav tm="100000">
                                          <p:val>
                                            <p:fltVal val="1"/>
                                          </p:val>
                                        </p:tav>
                                      </p:tavLst>
                                    </p:anim>
                                    <p:anim calcmode="lin" valueType="num">
                                      <p:cBhvr>
                                        <p:cTn id="22" dur="166" tmFilter="0, 0; 0.125,0.2665; 0.25,0.4; 0.375,0.465; 0.5,0.5;  0.625,0.535; 0.75,0.6; 0.875,0.7335; 1,1">
                                          <p:stCondLst>
                                            <p:cond delay="662"/>
                                          </p:stCondLst>
                                        </p:cTn>
                                        <p:tgtEl>
                                          <p:spTgt spid="11"/>
                                        </p:tgtEl>
                                        <p:attrNameLst>
                                          <p:attrName>ppt_y</p:attrName>
                                        </p:attrNameLst>
                                      </p:cBhvr>
                                      <p:tavLst>
                                        <p:tav tm="0" fmla="#ppt_y-sin(pi*$)/27">
                                          <p:val>
                                            <p:fltVal val="0"/>
                                          </p:val>
                                        </p:tav>
                                        <p:tav tm="100000">
                                          <p:val>
                                            <p:fltVal val="1"/>
                                          </p:val>
                                        </p:tav>
                                      </p:tavLst>
                                    </p:anim>
                                    <p:anim calcmode="lin" valueType="num">
                                      <p:cBhvr>
                                        <p:cTn id="23" dur="82" tmFilter="0, 0; 0.125,0.2665; 0.25,0.4; 0.375,0.465; 0.5,0.5;  0.625,0.535; 0.75,0.6; 0.875,0.7335; 1,1">
                                          <p:stCondLst>
                                            <p:cond delay="828"/>
                                          </p:stCondLst>
                                        </p:cTn>
                                        <p:tgtEl>
                                          <p:spTgt spid="11"/>
                                        </p:tgtEl>
                                        <p:attrNameLst>
                                          <p:attrName>ppt_y</p:attrName>
                                        </p:attrNameLst>
                                      </p:cBhvr>
                                      <p:tavLst>
                                        <p:tav tm="0" fmla="#ppt_y-sin(pi*$)/81">
                                          <p:val>
                                            <p:fltVal val="0"/>
                                          </p:val>
                                        </p:tav>
                                        <p:tav tm="100000">
                                          <p:val>
                                            <p:fltVal val="1"/>
                                          </p:val>
                                        </p:tav>
                                      </p:tavLst>
                                    </p:anim>
                                    <p:animScale>
                                      <p:cBhvr>
                                        <p:cTn id="24" dur="13">
                                          <p:stCondLst>
                                            <p:cond delay="325"/>
                                          </p:stCondLst>
                                        </p:cTn>
                                        <p:tgtEl>
                                          <p:spTgt spid="11"/>
                                        </p:tgtEl>
                                      </p:cBhvr>
                                      <p:to x="100000" y="60000"/>
                                    </p:animScale>
                                    <p:animScale>
                                      <p:cBhvr>
                                        <p:cTn id="25" dur="83" decel="50000">
                                          <p:stCondLst>
                                            <p:cond delay="338"/>
                                          </p:stCondLst>
                                        </p:cTn>
                                        <p:tgtEl>
                                          <p:spTgt spid="11"/>
                                        </p:tgtEl>
                                      </p:cBhvr>
                                      <p:to x="100000" y="100000"/>
                                    </p:animScale>
                                    <p:animScale>
                                      <p:cBhvr>
                                        <p:cTn id="26" dur="13">
                                          <p:stCondLst>
                                            <p:cond delay="656"/>
                                          </p:stCondLst>
                                        </p:cTn>
                                        <p:tgtEl>
                                          <p:spTgt spid="11"/>
                                        </p:tgtEl>
                                      </p:cBhvr>
                                      <p:to x="100000" y="80000"/>
                                    </p:animScale>
                                    <p:animScale>
                                      <p:cBhvr>
                                        <p:cTn id="27" dur="83" decel="50000">
                                          <p:stCondLst>
                                            <p:cond delay="669"/>
                                          </p:stCondLst>
                                        </p:cTn>
                                        <p:tgtEl>
                                          <p:spTgt spid="11"/>
                                        </p:tgtEl>
                                      </p:cBhvr>
                                      <p:to x="100000" y="100000"/>
                                    </p:animScale>
                                    <p:animScale>
                                      <p:cBhvr>
                                        <p:cTn id="28" dur="13">
                                          <p:stCondLst>
                                            <p:cond delay="821"/>
                                          </p:stCondLst>
                                        </p:cTn>
                                        <p:tgtEl>
                                          <p:spTgt spid="11"/>
                                        </p:tgtEl>
                                      </p:cBhvr>
                                      <p:to x="100000" y="90000"/>
                                    </p:animScale>
                                    <p:animScale>
                                      <p:cBhvr>
                                        <p:cTn id="29" dur="83" decel="50000">
                                          <p:stCondLst>
                                            <p:cond delay="834"/>
                                          </p:stCondLst>
                                        </p:cTn>
                                        <p:tgtEl>
                                          <p:spTgt spid="11"/>
                                        </p:tgtEl>
                                      </p:cBhvr>
                                      <p:to x="100000" y="100000"/>
                                    </p:animScale>
                                    <p:animScale>
                                      <p:cBhvr>
                                        <p:cTn id="30" dur="13">
                                          <p:stCondLst>
                                            <p:cond delay="904"/>
                                          </p:stCondLst>
                                        </p:cTn>
                                        <p:tgtEl>
                                          <p:spTgt spid="11"/>
                                        </p:tgtEl>
                                      </p:cBhvr>
                                      <p:to x="100000" y="95000"/>
                                    </p:animScale>
                                    <p:animScale>
                                      <p:cBhvr>
                                        <p:cTn id="31" dur="83" decel="50000">
                                          <p:stCondLst>
                                            <p:cond delay="917"/>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69634"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312" y="4985298"/>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WordArt 22"/>
          <p:cNvSpPr>
            <a:spLocks noChangeArrowheads="1" noChangeShapeType="1" noTextEdit="1"/>
          </p:cNvSpPr>
          <p:nvPr/>
        </p:nvSpPr>
        <p:spPr bwMode="auto">
          <a:xfrm>
            <a:off x="1500166" y="332656"/>
            <a:ext cx="6600226" cy="407124"/>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0033CC"/>
                </a:solidFill>
                <a:effectLst>
                  <a:outerShdw blurRad="76200" dist="50800" dir="5400000" algn="tl" rotWithShape="0">
                    <a:srgbClr val="000000">
                      <a:alpha val="65000"/>
                    </a:srgbClr>
                  </a:outerShdw>
                </a:effectLst>
                <a:latin typeface="Arial Black"/>
              </a:rPr>
              <a:t>VI- CHALLENGES AND PROSPECTS </a:t>
            </a:r>
          </a:p>
        </p:txBody>
      </p:sp>
      <p:cxnSp>
        <p:nvCxnSpPr>
          <p:cNvPr id="5" name="Connecteur droit 4"/>
          <p:cNvCxnSpPr/>
          <p:nvPr/>
        </p:nvCxnSpPr>
        <p:spPr>
          <a:xfrm>
            <a:off x="1257000" y="980728"/>
            <a:ext cx="7358063" cy="1587"/>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69638"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03BC13F-C4FE-4786-8A52-0B262603024E}" type="datetime1">
              <a:rPr lang="fr-FR" altLang="fr-FR" smtClean="0">
                <a:solidFill>
                  <a:srgbClr val="FFFF00"/>
                </a:solidFill>
              </a:rPr>
              <a:pPr/>
              <a:t>01/09/2021</a:t>
            </a:fld>
            <a:endParaRPr lang="fr-FR" altLang="fr-FR" smtClean="0">
              <a:solidFill>
                <a:srgbClr val="FFFF00"/>
              </a:solidFill>
            </a:endParaRPr>
          </a:p>
        </p:txBody>
      </p:sp>
      <p:sp>
        <p:nvSpPr>
          <p:cNvPr id="69639" name="Espace réservé du numéro de diapositiv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8CC053C-BBF1-45CE-8AF5-5983A973E526}" type="slidenum">
              <a:rPr lang="fr-FR" altLang="fr-FR" sz="1000" b="1" smtClean="0">
                <a:solidFill>
                  <a:srgbClr val="0000FF"/>
                </a:solidFill>
              </a:rPr>
              <a:pPr/>
              <a:t>64</a:t>
            </a:fld>
            <a:endParaRPr lang="fr-FR" altLang="fr-FR" sz="1000" b="1" smtClean="0">
              <a:solidFill>
                <a:srgbClr val="0000FF"/>
              </a:solidFill>
            </a:endParaRPr>
          </a:p>
        </p:txBody>
      </p:sp>
      <p:sp>
        <p:nvSpPr>
          <p:cNvPr id="11" name="WordArt 22"/>
          <p:cNvSpPr>
            <a:spLocks noChangeArrowheads="1" noChangeShapeType="1" noTextEdit="1"/>
          </p:cNvSpPr>
          <p:nvPr/>
        </p:nvSpPr>
        <p:spPr bwMode="auto">
          <a:xfrm>
            <a:off x="899592" y="1151123"/>
            <a:ext cx="6383062" cy="333661"/>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2800" b="1">
                <a:ln w="11430"/>
                <a:solidFill>
                  <a:srgbClr val="C00000"/>
                </a:solidFill>
                <a:effectLst>
                  <a:outerShdw blurRad="76200" dist="50800" dir="5400000" algn="tl" rotWithShape="0">
                    <a:srgbClr val="000000">
                      <a:alpha val="65000"/>
                    </a:srgbClr>
                  </a:outerShdw>
                </a:effectLst>
                <a:latin typeface="Arial Black"/>
              </a:rPr>
              <a:t>A- Accessibility to oil and gas products</a:t>
            </a:r>
          </a:p>
        </p:txBody>
      </p:sp>
      <p:graphicFrame>
        <p:nvGraphicFramePr>
          <p:cNvPr id="2" name="Tableau 1"/>
          <p:cNvGraphicFramePr>
            <a:graphicFrameLocks noGrp="1"/>
          </p:cNvGraphicFramePr>
          <p:nvPr>
            <p:extLst>
              <p:ext uri="{D42A27DB-BD31-4B8C-83A1-F6EECF244321}">
                <p14:modId xmlns:p14="http://schemas.microsoft.com/office/powerpoint/2010/main" val="1070210892"/>
              </p:ext>
            </p:extLst>
          </p:nvPr>
        </p:nvGraphicFramePr>
        <p:xfrm>
          <a:off x="1403648" y="2086393"/>
          <a:ext cx="6552728" cy="2054065"/>
        </p:xfrm>
        <a:graphic>
          <a:graphicData uri="http://schemas.openxmlformats.org/drawingml/2006/table">
            <a:tbl>
              <a:tblPr firstRow="1" firstCol="1" bandRow="1">
                <a:tableStyleId>{5C22544A-7EE6-4342-B048-85BDC9FD1C3A}</a:tableStyleId>
              </a:tblPr>
              <a:tblGrid>
                <a:gridCol w="1148076">
                  <a:extLst>
                    <a:ext uri="{9D8B030D-6E8A-4147-A177-3AD203B41FA5}">
                      <a16:colId xmlns:a16="http://schemas.microsoft.com/office/drawing/2014/main" xmlns="" val="20000"/>
                    </a:ext>
                  </a:extLst>
                </a:gridCol>
                <a:gridCol w="772394">
                  <a:extLst>
                    <a:ext uri="{9D8B030D-6E8A-4147-A177-3AD203B41FA5}">
                      <a16:colId xmlns:a16="http://schemas.microsoft.com/office/drawing/2014/main" xmlns="" val="20001"/>
                    </a:ext>
                  </a:extLst>
                </a:gridCol>
                <a:gridCol w="1354843">
                  <a:extLst>
                    <a:ext uri="{9D8B030D-6E8A-4147-A177-3AD203B41FA5}">
                      <a16:colId xmlns:a16="http://schemas.microsoft.com/office/drawing/2014/main" xmlns="" val="20002"/>
                    </a:ext>
                  </a:extLst>
                </a:gridCol>
                <a:gridCol w="894351">
                  <a:extLst>
                    <a:ext uri="{9D8B030D-6E8A-4147-A177-3AD203B41FA5}">
                      <a16:colId xmlns:a16="http://schemas.microsoft.com/office/drawing/2014/main" xmlns="" val="20003"/>
                    </a:ext>
                  </a:extLst>
                </a:gridCol>
                <a:gridCol w="1191532">
                  <a:extLst>
                    <a:ext uri="{9D8B030D-6E8A-4147-A177-3AD203B41FA5}">
                      <a16:colId xmlns:a16="http://schemas.microsoft.com/office/drawing/2014/main" xmlns="" val="20004"/>
                    </a:ext>
                  </a:extLst>
                </a:gridCol>
                <a:gridCol w="1191532">
                  <a:extLst>
                    <a:ext uri="{9D8B030D-6E8A-4147-A177-3AD203B41FA5}">
                      <a16:colId xmlns:a16="http://schemas.microsoft.com/office/drawing/2014/main" xmlns="" val="20005"/>
                    </a:ext>
                  </a:extLst>
                </a:gridCol>
              </a:tblGrid>
              <a:tr h="372952">
                <a:tc>
                  <a:txBody>
                    <a:bodyPr/>
                    <a:lstStyle/>
                    <a:p>
                      <a:pPr algn="ctr">
                        <a:spcAft>
                          <a:spcPts val="0"/>
                        </a:spcAft>
                      </a:pPr>
                      <a:r>
                        <a:rPr lang="en-GB" sz="1100"/>
                        <a:t>DEPOTS</a:t>
                      </a:r>
                    </a:p>
                  </a:txBody>
                  <a:tcPr marL="68580" marR="68580" marT="0" marB="0"/>
                </a:tc>
                <a:tc>
                  <a:txBody>
                    <a:bodyPr/>
                    <a:lstStyle/>
                    <a:p>
                      <a:pPr algn="ctr">
                        <a:spcAft>
                          <a:spcPts val="0"/>
                        </a:spcAft>
                      </a:pPr>
                      <a:r>
                        <a:rPr lang="en-GB" sz="1100"/>
                        <a:t>DEPOT PRICES</a:t>
                      </a:r>
                    </a:p>
                  </a:txBody>
                  <a:tcPr marL="68580" marR="68580" marT="0" marB="0"/>
                </a:tc>
                <a:tc>
                  <a:txBody>
                    <a:bodyPr/>
                    <a:lstStyle/>
                    <a:p>
                      <a:pPr algn="ctr">
                        <a:spcAft>
                          <a:spcPts val="0"/>
                        </a:spcAft>
                      </a:pPr>
                      <a:r>
                        <a:rPr lang="en-GB" sz="1100"/>
                        <a:t>MOST REMOTE LOCALITY</a:t>
                      </a:r>
                    </a:p>
                  </a:txBody>
                  <a:tcPr marL="68580" marR="68580" marT="0" marB="0"/>
                </a:tc>
                <a:tc>
                  <a:txBody>
                    <a:bodyPr/>
                    <a:lstStyle/>
                    <a:p>
                      <a:pPr algn="ctr">
                        <a:spcAft>
                          <a:spcPts val="0"/>
                        </a:spcAft>
                      </a:pPr>
                      <a:r>
                        <a:rPr lang="en-GB" sz="1100"/>
                        <a:t>LOCALITY PRICES</a:t>
                      </a:r>
                    </a:p>
                  </a:txBody>
                  <a:tcPr marL="68580" marR="68580" marT="0" marB="0"/>
                </a:tc>
                <a:tc>
                  <a:txBody>
                    <a:bodyPr/>
                    <a:lstStyle/>
                    <a:p>
                      <a:pPr algn="ctr">
                        <a:spcAft>
                          <a:spcPts val="0"/>
                        </a:spcAft>
                      </a:pPr>
                      <a:r>
                        <a:rPr lang="en-GB" sz="1100"/>
                        <a:t>INCREASE</a:t>
                      </a:r>
                    </a:p>
                  </a:txBody>
                  <a:tcPr marL="68580" marR="68580" marT="0" marB="0"/>
                </a:tc>
                <a:tc>
                  <a:txBody>
                    <a:bodyPr/>
                    <a:lstStyle/>
                    <a:p>
                      <a:pPr algn="ctr">
                        <a:spcAft>
                          <a:spcPts val="0"/>
                        </a:spcAft>
                      </a:pPr>
                      <a:r>
                        <a:rPr lang="en-GB" sz="1100"/>
                        <a:t>REMARKS</a:t>
                      </a:r>
                    </a:p>
                  </a:txBody>
                  <a:tcPr marL="68580" marR="68580" marT="0" marB="0"/>
                </a:tc>
                <a:extLst>
                  <a:ext uri="{0D108BD9-81ED-4DB2-BD59-A6C34878D82A}">
                    <a16:rowId xmlns:a16="http://schemas.microsoft.com/office/drawing/2014/main" xmlns="" val="10000"/>
                  </a:ext>
                </a:extLst>
              </a:tr>
              <a:tr h="240159">
                <a:tc>
                  <a:txBody>
                    <a:bodyPr/>
                    <a:lstStyle/>
                    <a:p>
                      <a:pPr algn="just">
                        <a:lnSpc>
                          <a:spcPct val="115000"/>
                        </a:lnSpc>
                        <a:spcAft>
                          <a:spcPts val="0"/>
                        </a:spcAft>
                      </a:pPr>
                      <a:r>
                        <a:rPr lang="en-GB" sz="1100"/>
                        <a:t>DOUALA</a:t>
                      </a:r>
                    </a:p>
                  </a:txBody>
                  <a:tcPr marL="68580" marR="68580" marT="0" marB="0"/>
                </a:tc>
                <a:tc>
                  <a:txBody>
                    <a:bodyPr/>
                    <a:lstStyle/>
                    <a:p>
                      <a:pPr algn="ctr">
                        <a:lnSpc>
                          <a:spcPct val="115000"/>
                        </a:lnSpc>
                        <a:spcAft>
                          <a:spcPts val="0"/>
                        </a:spcAft>
                      </a:pPr>
                      <a:r>
                        <a:rPr lang="en-GB" sz="1100"/>
                        <a:t>630</a:t>
                      </a:r>
                    </a:p>
                  </a:txBody>
                  <a:tcPr marL="68580" marR="68580" marT="0" marB="0"/>
                </a:tc>
                <a:tc>
                  <a:txBody>
                    <a:bodyPr/>
                    <a:lstStyle/>
                    <a:p>
                      <a:pPr algn="just">
                        <a:lnSpc>
                          <a:spcPct val="115000"/>
                        </a:lnSpc>
                        <a:spcAft>
                          <a:spcPts val="0"/>
                        </a:spcAft>
                      </a:pPr>
                      <a:r>
                        <a:rPr lang="en-GB" sz="1100"/>
                        <a:t>CAMPO</a:t>
                      </a:r>
                    </a:p>
                  </a:txBody>
                  <a:tcPr marL="68580" marR="68580" marT="0" marB="0"/>
                </a:tc>
                <a:tc>
                  <a:txBody>
                    <a:bodyPr/>
                    <a:lstStyle/>
                    <a:p>
                      <a:pPr algn="ctr">
                        <a:lnSpc>
                          <a:spcPct val="115000"/>
                        </a:lnSpc>
                        <a:spcAft>
                          <a:spcPts val="0"/>
                        </a:spcAft>
                      </a:pPr>
                      <a:r>
                        <a:rPr lang="en-GB" sz="1100"/>
                        <a:t>660</a:t>
                      </a:r>
                    </a:p>
                  </a:txBody>
                  <a:tcPr marL="68580" marR="68580" marT="0" marB="0"/>
                </a:tc>
                <a:tc>
                  <a:txBody>
                    <a:bodyPr/>
                    <a:lstStyle/>
                    <a:p>
                      <a:pPr algn="ctr">
                        <a:lnSpc>
                          <a:spcPct val="115000"/>
                        </a:lnSpc>
                        <a:spcAft>
                          <a:spcPts val="0"/>
                        </a:spcAft>
                      </a:pPr>
                      <a:r>
                        <a:rPr lang="en-GB" sz="1100"/>
                        <a:t>30</a:t>
                      </a:r>
                    </a:p>
                  </a:txBody>
                  <a:tcPr marL="68580" marR="68580" marT="0" marB="0"/>
                </a:tc>
                <a:tc>
                  <a:txBody>
                    <a:bodyPr/>
                    <a:lstStyle/>
                    <a:p>
                      <a:pPr algn="just">
                        <a:lnSpc>
                          <a:spcPct val="115000"/>
                        </a:lnSpc>
                        <a:spcAft>
                          <a:spcPts val="0"/>
                        </a:spcAft>
                      </a:pPr>
                      <a:r>
                        <a:rPr lang="en-GB" sz="1100"/>
                        <a:t> </a:t>
                      </a:r>
                    </a:p>
                  </a:txBody>
                  <a:tcPr marL="68580" marR="68580" marT="0" marB="0"/>
                </a:tc>
                <a:extLst>
                  <a:ext uri="{0D108BD9-81ED-4DB2-BD59-A6C34878D82A}">
                    <a16:rowId xmlns:a16="http://schemas.microsoft.com/office/drawing/2014/main" xmlns="" val="10001"/>
                  </a:ext>
                </a:extLst>
              </a:tr>
              <a:tr h="240159">
                <a:tc>
                  <a:txBody>
                    <a:bodyPr/>
                    <a:lstStyle/>
                    <a:p>
                      <a:pPr algn="just">
                        <a:lnSpc>
                          <a:spcPct val="115000"/>
                        </a:lnSpc>
                        <a:spcAft>
                          <a:spcPts val="0"/>
                        </a:spcAft>
                      </a:pPr>
                      <a:r>
                        <a:rPr lang="en-GB" sz="1100"/>
                        <a:t>YAOUNDE</a:t>
                      </a:r>
                    </a:p>
                  </a:txBody>
                  <a:tcPr marL="68580" marR="68580" marT="0" marB="0"/>
                </a:tc>
                <a:tc>
                  <a:txBody>
                    <a:bodyPr/>
                    <a:lstStyle/>
                    <a:p>
                      <a:pPr algn="ctr">
                        <a:lnSpc>
                          <a:spcPct val="115000"/>
                        </a:lnSpc>
                        <a:spcAft>
                          <a:spcPts val="0"/>
                        </a:spcAft>
                      </a:pPr>
                      <a:r>
                        <a:rPr lang="en-GB" sz="1100"/>
                        <a:t>630</a:t>
                      </a:r>
                    </a:p>
                  </a:txBody>
                  <a:tcPr marL="68580" marR="68580" marT="0" marB="0"/>
                </a:tc>
                <a:tc>
                  <a:txBody>
                    <a:bodyPr/>
                    <a:lstStyle/>
                    <a:p>
                      <a:pPr algn="just">
                        <a:lnSpc>
                          <a:spcPct val="115000"/>
                        </a:lnSpc>
                        <a:spcAft>
                          <a:spcPts val="0"/>
                        </a:spcAft>
                      </a:pPr>
                      <a:r>
                        <a:rPr lang="en-GB" sz="1100"/>
                        <a:t>DJOUM</a:t>
                      </a:r>
                    </a:p>
                  </a:txBody>
                  <a:tcPr marL="68580" marR="68580" marT="0" marB="0"/>
                </a:tc>
                <a:tc>
                  <a:txBody>
                    <a:bodyPr/>
                    <a:lstStyle/>
                    <a:p>
                      <a:pPr algn="ctr">
                        <a:lnSpc>
                          <a:spcPct val="115000"/>
                        </a:lnSpc>
                        <a:spcAft>
                          <a:spcPts val="0"/>
                        </a:spcAft>
                      </a:pPr>
                      <a:r>
                        <a:rPr lang="en-GB" sz="1100"/>
                        <a:t>662</a:t>
                      </a:r>
                    </a:p>
                  </a:txBody>
                  <a:tcPr marL="68580" marR="68580" marT="0" marB="0"/>
                </a:tc>
                <a:tc>
                  <a:txBody>
                    <a:bodyPr/>
                    <a:lstStyle/>
                    <a:p>
                      <a:pPr algn="ctr">
                        <a:lnSpc>
                          <a:spcPct val="115000"/>
                        </a:lnSpc>
                        <a:spcAft>
                          <a:spcPts val="0"/>
                        </a:spcAft>
                      </a:pPr>
                      <a:r>
                        <a:rPr lang="en-GB" sz="1100"/>
                        <a:t>32</a:t>
                      </a:r>
                    </a:p>
                  </a:txBody>
                  <a:tcPr marL="68580" marR="68580" marT="0" marB="0"/>
                </a:tc>
                <a:tc>
                  <a:txBody>
                    <a:bodyPr/>
                    <a:lstStyle/>
                    <a:p>
                      <a:pPr algn="just">
                        <a:lnSpc>
                          <a:spcPct val="115000"/>
                        </a:lnSpc>
                        <a:spcAft>
                          <a:spcPts val="0"/>
                        </a:spcAft>
                      </a:pPr>
                      <a:r>
                        <a:rPr lang="en-GB" sz="1100"/>
                        <a:t> </a:t>
                      </a:r>
                    </a:p>
                  </a:txBody>
                  <a:tcPr marL="68580" marR="68580" marT="0" marB="0"/>
                </a:tc>
                <a:extLst>
                  <a:ext uri="{0D108BD9-81ED-4DB2-BD59-A6C34878D82A}">
                    <a16:rowId xmlns:a16="http://schemas.microsoft.com/office/drawing/2014/main" xmlns="" val="10002"/>
                  </a:ext>
                </a:extLst>
              </a:tr>
              <a:tr h="240159">
                <a:tc>
                  <a:txBody>
                    <a:bodyPr/>
                    <a:lstStyle/>
                    <a:p>
                      <a:pPr algn="just">
                        <a:lnSpc>
                          <a:spcPct val="115000"/>
                        </a:lnSpc>
                        <a:spcAft>
                          <a:spcPts val="0"/>
                        </a:spcAft>
                      </a:pPr>
                      <a:r>
                        <a:rPr lang="en-GB" sz="1100"/>
                        <a:t>BELABO</a:t>
                      </a:r>
                    </a:p>
                  </a:txBody>
                  <a:tcPr marL="68580" marR="68580" marT="0" marB="0"/>
                </a:tc>
                <a:tc>
                  <a:txBody>
                    <a:bodyPr/>
                    <a:lstStyle/>
                    <a:p>
                      <a:pPr algn="ctr">
                        <a:lnSpc>
                          <a:spcPct val="115000"/>
                        </a:lnSpc>
                        <a:spcAft>
                          <a:spcPts val="0"/>
                        </a:spcAft>
                      </a:pPr>
                      <a:r>
                        <a:rPr lang="en-GB" sz="1100"/>
                        <a:t>630</a:t>
                      </a:r>
                    </a:p>
                  </a:txBody>
                  <a:tcPr marL="68580" marR="68580" marT="0" marB="0"/>
                </a:tc>
                <a:tc>
                  <a:txBody>
                    <a:bodyPr/>
                    <a:lstStyle/>
                    <a:p>
                      <a:pPr algn="just">
                        <a:lnSpc>
                          <a:spcPct val="115000"/>
                        </a:lnSpc>
                        <a:spcAft>
                          <a:spcPts val="0"/>
                        </a:spcAft>
                      </a:pPr>
                      <a:r>
                        <a:rPr lang="en-GB" sz="1100"/>
                        <a:t>Mouloundou</a:t>
                      </a:r>
                    </a:p>
                  </a:txBody>
                  <a:tcPr marL="68580" marR="68580" marT="0" marB="0"/>
                </a:tc>
                <a:tc>
                  <a:txBody>
                    <a:bodyPr/>
                    <a:lstStyle/>
                    <a:p>
                      <a:pPr algn="ctr">
                        <a:lnSpc>
                          <a:spcPct val="115000"/>
                        </a:lnSpc>
                        <a:spcAft>
                          <a:spcPts val="0"/>
                        </a:spcAft>
                      </a:pPr>
                      <a:r>
                        <a:rPr lang="en-GB" sz="1100"/>
                        <a:t>702</a:t>
                      </a:r>
                    </a:p>
                  </a:txBody>
                  <a:tcPr marL="68580" marR="68580" marT="0" marB="0"/>
                </a:tc>
                <a:tc>
                  <a:txBody>
                    <a:bodyPr/>
                    <a:lstStyle/>
                    <a:p>
                      <a:pPr algn="ctr">
                        <a:lnSpc>
                          <a:spcPct val="115000"/>
                        </a:lnSpc>
                        <a:spcAft>
                          <a:spcPts val="0"/>
                        </a:spcAft>
                      </a:pPr>
                      <a:r>
                        <a:rPr lang="en-GB" sz="1100"/>
                        <a:t>72</a:t>
                      </a:r>
                    </a:p>
                  </a:txBody>
                  <a:tcPr marL="68580" marR="68580" marT="0" marB="0"/>
                </a:tc>
                <a:tc>
                  <a:txBody>
                    <a:bodyPr/>
                    <a:lstStyle/>
                    <a:p>
                      <a:pPr algn="just">
                        <a:lnSpc>
                          <a:spcPct val="115000"/>
                        </a:lnSpc>
                        <a:spcAft>
                          <a:spcPts val="0"/>
                        </a:spcAft>
                      </a:pPr>
                      <a:r>
                        <a:rPr lang="en-GB" sz="1100"/>
                        <a:t> </a:t>
                      </a:r>
                    </a:p>
                  </a:txBody>
                  <a:tcPr marL="68580" marR="68580" marT="0" marB="0"/>
                </a:tc>
                <a:extLst>
                  <a:ext uri="{0D108BD9-81ED-4DB2-BD59-A6C34878D82A}">
                    <a16:rowId xmlns:a16="http://schemas.microsoft.com/office/drawing/2014/main" xmlns="" val="10003"/>
                  </a:ext>
                </a:extLst>
              </a:tr>
              <a:tr h="240159">
                <a:tc>
                  <a:txBody>
                    <a:bodyPr/>
                    <a:lstStyle/>
                    <a:p>
                      <a:pPr algn="just">
                        <a:lnSpc>
                          <a:spcPct val="115000"/>
                        </a:lnSpc>
                        <a:spcAft>
                          <a:spcPts val="0"/>
                        </a:spcAft>
                      </a:pPr>
                      <a:r>
                        <a:rPr lang="en-GB" sz="1100"/>
                        <a:t>NGAOUNDERE</a:t>
                      </a:r>
                    </a:p>
                  </a:txBody>
                  <a:tcPr marL="68580" marR="68580" marT="0" marB="0"/>
                </a:tc>
                <a:tc>
                  <a:txBody>
                    <a:bodyPr/>
                    <a:lstStyle/>
                    <a:p>
                      <a:pPr algn="ctr">
                        <a:lnSpc>
                          <a:spcPct val="115000"/>
                        </a:lnSpc>
                        <a:spcAft>
                          <a:spcPts val="0"/>
                        </a:spcAft>
                      </a:pPr>
                      <a:r>
                        <a:rPr lang="en-GB" sz="1100"/>
                        <a:t>630</a:t>
                      </a:r>
                    </a:p>
                  </a:txBody>
                  <a:tcPr marL="68580" marR="68580" marT="0" marB="0"/>
                </a:tc>
                <a:tc>
                  <a:txBody>
                    <a:bodyPr/>
                    <a:lstStyle/>
                    <a:p>
                      <a:pPr algn="just">
                        <a:lnSpc>
                          <a:spcPct val="115000"/>
                        </a:lnSpc>
                        <a:spcAft>
                          <a:spcPts val="0"/>
                        </a:spcAft>
                      </a:pPr>
                      <a:r>
                        <a:rPr lang="en-GB" sz="1100"/>
                        <a:t>NGAWI</a:t>
                      </a:r>
                    </a:p>
                  </a:txBody>
                  <a:tcPr marL="68580" marR="68580" marT="0" marB="0"/>
                </a:tc>
                <a:tc>
                  <a:txBody>
                    <a:bodyPr/>
                    <a:lstStyle/>
                    <a:p>
                      <a:pPr algn="ctr">
                        <a:lnSpc>
                          <a:spcPct val="115000"/>
                        </a:lnSpc>
                        <a:spcAft>
                          <a:spcPts val="0"/>
                        </a:spcAft>
                      </a:pPr>
                      <a:r>
                        <a:rPr lang="en-GB" sz="1100"/>
                        <a:t>667</a:t>
                      </a:r>
                    </a:p>
                  </a:txBody>
                  <a:tcPr marL="68580" marR="68580" marT="0" marB="0"/>
                </a:tc>
                <a:tc>
                  <a:txBody>
                    <a:bodyPr/>
                    <a:lstStyle/>
                    <a:p>
                      <a:pPr algn="ctr">
                        <a:lnSpc>
                          <a:spcPct val="115000"/>
                        </a:lnSpc>
                        <a:spcAft>
                          <a:spcPts val="0"/>
                        </a:spcAft>
                      </a:pPr>
                      <a:r>
                        <a:rPr lang="en-GB" sz="1100"/>
                        <a:t>37</a:t>
                      </a:r>
                    </a:p>
                  </a:txBody>
                  <a:tcPr marL="68580" marR="68580" marT="0" marB="0"/>
                </a:tc>
                <a:tc>
                  <a:txBody>
                    <a:bodyPr/>
                    <a:lstStyle/>
                    <a:p>
                      <a:pPr algn="just">
                        <a:lnSpc>
                          <a:spcPct val="115000"/>
                        </a:lnSpc>
                        <a:spcAft>
                          <a:spcPts val="0"/>
                        </a:spcAft>
                      </a:pPr>
                      <a:r>
                        <a:rPr lang="en-GB" sz="1100"/>
                        <a:t> </a:t>
                      </a:r>
                    </a:p>
                  </a:txBody>
                  <a:tcPr marL="68580" marR="68580" marT="0" marB="0"/>
                </a:tc>
                <a:extLst>
                  <a:ext uri="{0D108BD9-81ED-4DB2-BD59-A6C34878D82A}">
                    <a16:rowId xmlns:a16="http://schemas.microsoft.com/office/drawing/2014/main" xmlns="" val="10004"/>
                  </a:ext>
                </a:extLst>
              </a:tr>
              <a:tr h="240159">
                <a:tc>
                  <a:txBody>
                    <a:bodyPr/>
                    <a:lstStyle/>
                    <a:p>
                      <a:pPr algn="just">
                        <a:lnSpc>
                          <a:spcPct val="115000"/>
                        </a:lnSpc>
                        <a:spcAft>
                          <a:spcPts val="0"/>
                        </a:spcAft>
                      </a:pPr>
                      <a:r>
                        <a:rPr lang="en-GB" sz="1100"/>
                        <a:t>GAROUA</a:t>
                      </a:r>
                    </a:p>
                  </a:txBody>
                  <a:tcPr marL="68580" marR="68580" marT="0" marB="0"/>
                </a:tc>
                <a:tc>
                  <a:txBody>
                    <a:bodyPr/>
                    <a:lstStyle/>
                    <a:p>
                      <a:pPr algn="ctr">
                        <a:lnSpc>
                          <a:spcPct val="115000"/>
                        </a:lnSpc>
                        <a:spcAft>
                          <a:spcPts val="0"/>
                        </a:spcAft>
                      </a:pPr>
                      <a:r>
                        <a:rPr lang="en-GB" sz="1100"/>
                        <a:t>630</a:t>
                      </a:r>
                    </a:p>
                  </a:txBody>
                  <a:tcPr marL="68580" marR="68580" marT="0" marB="0"/>
                </a:tc>
                <a:tc>
                  <a:txBody>
                    <a:bodyPr/>
                    <a:lstStyle/>
                    <a:p>
                      <a:pPr algn="just">
                        <a:lnSpc>
                          <a:spcPct val="115000"/>
                        </a:lnSpc>
                        <a:spcAft>
                          <a:spcPts val="0"/>
                        </a:spcAft>
                      </a:pPr>
                      <a:r>
                        <a:rPr lang="en-GB" sz="1100"/>
                        <a:t>KOUSSERI</a:t>
                      </a:r>
                    </a:p>
                  </a:txBody>
                  <a:tcPr marL="68580" marR="68580" marT="0" marB="0"/>
                </a:tc>
                <a:tc>
                  <a:txBody>
                    <a:bodyPr/>
                    <a:lstStyle/>
                    <a:p>
                      <a:pPr algn="ctr">
                        <a:lnSpc>
                          <a:spcPct val="115000"/>
                        </a:lnSpc>
                        <a:spcAft>
                          <a:spcPts val="0"/>
                        </a:spcAft>
                      </a:pPr>
                      <a:r>
                        <a:rPr lang="en-GB" sz="1100"/>
                        <a:t>684</a:t>
                      </a:r>
                    </a:p>
                  </a:txBody>
                  <a:tcPr marL="68580" marR="68580" marT="0" marB="0"/>
                </a:tc>
                <a:tc>
                  <a:txBody>
                    <a:bodyPr/>
                    <a:lstStyle/>
                    <a:p>
                      <a:pPr algn="ctr">
                        <a:lnSpc>
                          <a:spcPct val="115000"/>
                        </a:lnSpc>
                        <a:spcAft>
                          <a:spcPts val="0"/>
                        </a:spcAft>
                      </a:pPr>
                      <a:r>
                        <a:rPr lang="en-GB" sz="1100"/>
                        <a:t>54</a:t>
                      </a:r>
                    </a:p>
                  </a:txBody>
                  <a:tcPr marL="68580" marR="68580" marT="0" marB="0"/>
                </a:tc>
                <a:tc>
                  <a:txBody>
                    <a:bodyPr/>
                    <a:lstStyle/>
                    <a:p>
                      <a:pPr algn="just">
                        <a:lnSpc>
                          <a:spcPct val="115000"/>
                        </a:lnSpc>
                        <a:spcAft>
                          <a:spcPts val="0"/>
                        </a:spcAft>
                      </a:pPr>
                      <a:r>
                        <a:rPr lang="en-GB" sz="1100"/>
                        <a:t> </a:t>
                      </a:r>
                    </a:p>
                  </a:txBody>
                  <a:tcPr marL="68580" marR="68580" marT="0" marB="0"/>
                </a:tc>
                <a:extLst>
                  <a:ext uri="{0D108BD9-81ED-4DB2-BD59-A6C34878D82A}">
                    <a16:rowId xmlns:a16="http://schemas.microsoft.com/office/drawing/2014/main" xmlns="" val="10005"/>
                  </a:ext>
                </a:extLst>
              </a:tr>
              <a:tr h="240159">
                <a:tc>
                  <a:txBody>
                    <a:bodyPr/>
                    <a:lstStyle/>
                    <a:p>
                      <a:pPr algn="just">
                        <a:lnSpc>
                          <a:spcPct val="115000"/>
                        </a:lnSpc>
                        <a:spcAft>
                          <a:spcPts val="0"/>
                        </a:spcAft>
                      </a:pPr>
                      <a:r>
                        <a:rPr lang="en-GB" sz="1100"/>
                        <a:t>LIMBE</a:t>
                      </a:r>
                    </a:p>
                  </a:txBody>
                  <a:tcPr marL="68580" marR="68580" marT="0" marB="0"/>
                </a:tc>
                <a:tc>
                  <a:txBody>
                    <a:bodyPr/>
                    <a:lstStyle/>
                    <a:p>
                      <a:pPr algn="ctr">
                        <a:lnSpc>
                          <a:spcPct val="115000"/>
                        </a:lnSpc>
                        <a:spcAft>
                          <a:spcPts val="0"/>
                        </a:spcAft>
                      </a:pPr>
                      <a:r>
                        <a:rPr lang="en-GB" sz="1100"/>
                        <a:t>630</a:t>
                      </a:r>
                    </a:p>
                  </a:txBody>
                  <a:tcPr marL="68580" marR="68580" marT="0" marB="0"/>
                </a:tc>
                <a:tc>
                  <a:txBody>
                    <a:bodyPr/>
                    <a:lstStyle/>
                    <a:p>
                      <a:pPr algn="just">
                        <a:lnSpc>
                          <a:spcPct val="115000"/>
                        </a:lnSpc>
                        <a:spcAft>
                          <a:spcPts val="0"/>
                        </a:spcAft>
                      </a:pPr>
                      <a:r>
                        <a:rPr lang="en-GB" sz="1100"/>
                        <a:t>MAMFE</a:t>
                      </a:r>
                    </a:p>
                  </a:txBody>
                  <a:tcPr marL="68580" marR="68580" marT="0" marB="0"/>
                </a:tc>
                <a:tc>
                  <a:txBody>
                    <a:bodyPr/>
                    <a:lstStyle/>
                    <a:p>
                      <a:pPr algn="ctr">
                        <a:lnSpc>
                          <a:spcPct val="115000"/>
                        </a:lnSpc>
                        <a:spcAft>
                          <a:spcPts val="0"/>
                        </a:spcAft>
                      </a:pPr>
                      <a:r>
                        <a:rPr lang="en-GB" sz="1100"/>
                        <a:t>663</a:t>
                      </a:r>
                    </a:p>
                  </a:txBody>
                  <a:tcPr marL="68580" marR="68580" marT="0" marB="0"/>
                </a:tc>
                <a:tc>
                  <a:txBody>
                    <a:bodyPr/>
                    <a:lstStyle/>
                    <a:p>
                      <a:pPr algn="ctr">
                        <a:lnSpc>
                          <a:spcPct val="115000"/>
                        </a:lnSpc>
                        <a:spcAft>
                          <a:spcPts val="0"/>
                        </a:spcAft>
                      </a:pPr>
                      <a:r>
                        <a:rPr lang="en-GB" sz="1100"/>
                        <a:t>33</a:t>
                      </a:r>
                    </a:p>
                  </a:txBody>
                  <a:tcPr marL="68580" marR="68580" marT="0" marB="0"/>
                </a:tc>
                <a:tc>
                  <a:txBody>
                    <a:bodyPr/>
                    <a:lstStyle/>
                    <a:p>
                      <a:pPr algn="just">
                        <a:lnSpc>
                          <a:spcPct val="115000"/>
                        </a:lnSpc>
                        <a:spcAft>
                          <a:spcPts val="0"/>
                        </a:spcAft>
                      </a:pPr>
                      <a:r>
                        <a:rPr lang="en-GB" sz="1100"/>
                        <a:t> </a:t>
                      </a:r>
                    </a:p>
                  </a:txBody>
                  <a:tcPr marL="68580" marR="68580" marT="0" marB="0"/>
                </a:tc>
                <a:extLst>
                  <a:ext uri="{0D108BD9-81ED-4DB2-BD59-A6C34878D82A}">
                    <a16:rowId xmlns:a16="http://schemas.microsoft.com/office/drawing/2014/main" xmlns="" val="10006"/>
                  </a:ext>
                </a:extLst>
              </a:tr>
              <a:tr h="240159">
                <a:tc>
                  <a:txBody>
                    <a:bodyPr/>
                    <a:lstStyle/>
                    <a:p>
                      <a:pPr algn="just">
                        <a:lnSpc>
                          <a:spcPct val="115000"/>
                        </a:lnSpc>
                        <a:spcAft>
                          <a:spcPts val="0"/>
                        </a:spcAft>
                      </a:pPr>
                      <a:r>
                        <a:rPr lang="en-GB" sz="1100"/>
                        <a:t>BAFOUSSAM</a:t>
                      </a:r>
                    </a:p>
                  </a:txBody>
                  <a:tcPr marL="68580" marR="68580" marT="0" marB="0"/>
                </a:tc>
                <a:tc>
                  <a:txBody>
                    <a:bodyPr/>
                    <a:lstStyle/>
                    <a:p>
                      <a:pPr algn="ctr">
                        <a:lnSpc>
                          <a:spcPct val="115000"/>
                        </a:lnSpc>
                        <a:spcAft>
                          <a:spcPts val="0"/>
                        </a:spcAft>
                      </a:pPr>
                      <a:r>
                        <a:rPr lang="en-GB" sz="1100"/>
                        <a:t>630</a:t>
                      </a:r>
                    </a:p>
                  </a:txBody>
                  <a:tcPr marL="68580" marR="68580" marT="0" marB="0"/>
                </a:tc>
                <a:tc>
                  <a:txBody>
                    <a:bodyPr/>
                    <a:lstStyle/>
                    <a:p>
                      <a:pPr algn="just">
                        <a:lnSpc>
                          <a:spcPct val="115000"/>
                        </a:lnSpc>
                        <a:spcAft>
                          <a:spcPts val="0"/>
                        </a:spcAft>
                      </a:pPr>
                      <a:r>
                        <a:rPr lang="en-GB" sz="1100"/>
                        <a:t>NKAMBE</a:t>
                      </a:r>
                    </a:p>
                  </a:txBody>
                  <a:tcPr marL="68580" marR="68580" marT="0" marB="0"/>
                </a:tc>
                <a:tc>
                  <a:txBody>
                    <a:bodyPr/>
                    <a:lstStyle/>
                    <a:p>
                      <a:pPr algn="ctr">
                        <a:lnSpc>
                          <a:spcPct val="115000"/>
                        </a:lnSpc>
                        <a:spcAft>
                          <a:spcPts val="0"/>
                        </a:spcAft>
                      </a:pPr>
                      <a:r>
                        <a:rPr lang="en-GB" sz="1100"/>
                        <a:t>658</a:t>
                      </a:r>
                    </a:p>
                  </a:txBody>
                  <a:tcPr marL="68580" marR="68580" marT="0" marB="0"/>
                </a:tc>
                <a:tc>
                  <a:txBody>
                    <a:bodyPr/>
                    <a:lstStyle/>
                    <a:p>
                      <a:pPr algn="ctr">
                        <a:lnSpc>
                          <a:spcPct val="115000"/>
                        </a:lnSpc>
                        <a:spcAft>
                          <a:spcPts val="0"/>
                        </a:spcAft>
                      </a:pPr>
                      <a:r>
                        <a:rPr lang="en-GB" sz="1100"/>
                        <a:t>28</a:t>
                      </a:r>
                    </a:p>
                  </a:txBody>
                  <a:tcPr marL="68580" marR="68580" marT="0" marB="0"/>
                </a:tc>
                <a:tc>
                  <a:txBody>
                    <a:bodyPr/>
                    <a:lstStyle/>
                    <a:p>
                      <a:pPr algn="just">
                        <a:lnSpc>
                          <a:spcPct val="115000"/>
                        </a:lnSpc>
                        <a:spcAft>
                          <a:spcPts val="0"/>
                        </a:spcAft>
                      </a:pPr>
                      <a:r>
                        <a:rPr lang="en-GB" sz="1100"/>
                        <a:t> </a:t>
                      </a:r>
                    </a:p>
                  </a:txBody>
                  <a:tcPr marL="68580" marR="68580" marT="0" marB="0"/>
                </a:tc>
                <a:extLst>
                  <a:ext uri="{0D108BD9-81ED-4DB2-BD59-A6C34878D82A}">
                    <a16:rowId xmlns:a16="http://schemas.microsoft.com/office/drawing/2014/main" xmlns="" val="10007"/>
                  </a:ext>
                </a:extLst>
              </a:tr>
            </a:tbl>
          </a:graphicData>
        </a:graphic>
      </p:graphicFrame>
      <p:sp>
        <p:nvSpPr>
          <p:cNvPr id="3" name="Rectangle 1"/>
          <p:cNvSpPr>
            <a:spLocks noChangeArrowheads="1"/>
          </p:cNvSpPr>
          <p:nvPr/>
        </p:nvSpPr>
        <p:spPr bwMode="auto">
          <a:xfrm>
            <a:off x="1257000" y="1726355"/>
            <a:ext cx="702977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a:r>
              <a:rPr kumimoji="0" lang="en-GB" sz="1100" b="1" i="0" u="none" strike="noStrike" cap="none" normalizeH="0" baseline="0">
                <a:ln>
                  <a:noFill/>
                </a:ln>
                <a:solidFill>
                  <a:schemeClr val="tx1"/>
                </a:solidFill>
              </a:rPr>
              <a:t>Table</a:t>
            </a:r>
            <a:r>
              <a:rPr kumimoji="0" lang="en-GB" sz="1100" b="1" i="0" u="none" strike="noStrike" cap="none" normalizeH="0">
                <a:ln>
                  <a:noFill/>
                </a:ln>
                <a:solidFill>
                  <a:schemeClr val="tx1"/>
                </a:solidFill>
              </a:rPr>
              <a:t> 1:</a:t>
            </a:r>
            <a:r>
              <a:rPr kumimoji="0" lang="en-GB" sz="1100" b="1" i="0" u="none" strike="noStrike" cap="none" normalizeH="0" baseline="0">
                <a:ln>
                  <a:noFill/>
                </a:ln>
                <a:solidFill>
                  <a:schemeClr val="tx1"/>
                </a:solidFill>
                <a:latin typeface="Arial Narrow" panose="020B0606020202030204" pitchFamily="34" charset="0"/>
              </a:rPr>
              <a:t> </a:t>
            </a:r>
            <a:r>
              <a:rPr kumimoji="0" lang="en-GB" sz="1100" b="1" i="0" u="none" strike="noStrike" cap="none" normalizeH="0">
                <a:ln>
                  <a:noFill/>
                </a:ln>
                <a:solidFill>
                  <a:schemeClr val="tx1"/>
                </a:solidFill>
              </a:rPr>
              <a:t>PRICE OF SUPER IN LOCALITIES FAR AWAY FROM DELIVERY DEPOTS (CFA F/LITRE)</a:t>
            </a:r>
            <a:r>
              <a:rPr kumimoji="0" lang="en-GB" sz="1100" b="1" i="0" u="none" strike="noStrike" cap="none" normalizeH="0" baseline="0">
                <a:ln>
                  <a:noFill/>
                </a:ln>
                <a:solidFill>
                  <a:schemeClr val="tx1"/>
                </a:solidFill>
                <a:latin typeface="Arial Narrow" panose="020B0606020202030204" pitchFamily="34" charset="0"/>
                <a:ea typeface="Calibri" panose="020F0502020204030204" pitchFamily="34" charset="0"/>
                <a:cs typeface="Times New Roman" panose="02020603050405020304" pitchFamily="18" charset="0"/>
              </a:rPr>
              <a:t> </a:t>
            </a:r>
          </a:p>
          <a:p>
            <a:pPr lvl="0" algn="just">
              <a:lnSpc>
                <a:spcPct val="150000"/>
              </a:lnSpc>
            </a:pPr>
            <a:r>
              <a:rPr kumimoji="0" lang="en-GB" sz="1100" b="0" i="0" u="none" strike="noStrike" cap="none" normalizeH="0" baseline="0">
                <a:ln>
                  <a:noFill/>
                </a:ln>
                <a:solidFill>
                  <a:schemeClr val="tx1"/>
                </a:solidFill>
                <a:latin typeface="Arial Narrow" panose="020B0606020202030204" pitchFamily="34" charset="0"/>
                <a:ea typeface="Calibri" panose="020F0502020204030204" pitchFamily="34" charset="0"/>
                <a:cs typeface="Times New Roman" panose="02020603050405020304" pitchFamily="18" charset="0"/>
              </a:rPr>
              <a:t>					 	 	 		</a:t>
            </a:r>
          </a:p>
        </p:txBody>
      </p:sp>
      <p:sp>
        <p:nvSpPr>
          <p:cNvPr id="6" name="Rectangle 5"/>
          <p:cNvSpPr/>
          <p:nvPr/>
        </p:nvSpPr>
        <p:spPr>
          <a:xfrm>
            <a:off x="1331640" y="4221088"/>
            <a:ext cx="7344816" cy="2031325"/>
          </a:xfrm>
          <a:prstGeom prst="rect">
            <a:avLst/>
          </a:prstGeom>
        </p:spPr>
        <p:txBody>
          <a:bodyPr wrap="square">
            <a:spAutoFit/>
          </a:bodyPr>
          <a:lstStyle/>
          <a:p>
            <a:pPr algn="just"/>
            <a:r>
              <a:rPr lang="en-GB"/>
              <a:t>The work carried out by </a:t>
            </a:r>
            <a:r>
              <a:rPr lang="en-GB" b="1"/>
              <a:t>the BZ CONSULTING firm</a:t>
            </a:r>
            <a:r>
              <a:rPr lang="en-GB"/>
              <a:t> has enabled the preparation of simulations which established at 5 F CFA per litre, the financial impact of the rebalancing of the domestic prices of land fuels (super, lamp oil and gasoil) throughout the national territory, that is an overall amount of CFA F 8.4 billion for the first year of the implementation of the mechanism, all other things being equal.</a:t>
            </a:r>
          </a:p>
        </p:txBody>
      </p:sp>
    </p:spTree>
    <p:extLst>
      <p:ext uri="{BB962C8B-B14F-4D97-AF65-F5344CB8AC3E}">
        <p14:creationId xmlns:p14="http://schemas.microsoft.com/office/powerpoint/2010/main" val="28897181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11"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69634"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WordArt 22"/>
          <p:cNvSpPr>
            <a:spLocks noChangeArrowheads="1" noChangeShapeType="1" noTextEdit="1"/>
          </p:cNvSpPr>
          <p:nvPr/>
        </p:nvSpPr>
        <p:spPr bwMode="auto">
          <a:xfrm>
            <a:off x="1500166" y="404664"/>
            <a:ext cx="6786609" cy="524006"/>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b="1">
                <a:ln w="11430"/>
                <a:solidFill>
                  <a:srgbClr val="0033CC"/>
                </a:solidFill>
                <a:effectLst>
                  <a:outerShdw blurRad="76200" dist="50800" dir="5400000" algn="tl" rotWithShape="0">
                    <a:srgbClr val="000000">
                      <a:alpha val="65000"/>
                    </a:srgbClr>
                  </a:outerShdw>
                </a:effectLst>
                <a:latin typeface="Arial Black"/>
              </a:rPr>
              <a:t>VI- CHALLENGES AND PROSPECTS</a:t>
            </a:r>
            <a:r>
              <a:rPr lang="en-GB" sz="3600" b="1">
                <a:ln w="11430"/>
                <a:solidFill>
                  <a:srgbClr val="0033CC"/>
                </a:solidFill>
                <a:effectLst>
                  <a:outerShdw blurRad="76200" dist="50800" dir="5400000" algn="tl" rotWithShape="0">
                    <a:srgbClr val="000000">
                      <a:alpha val="65000"/>
                    </a:srgbClr>
                  </a:outerShdw>
                </a:effectLst>
                <a:latin typeface="Arial Black"/>
              </a:rPr>
              <a:t> </a:t>
            </a:r>
          </a:p>
        </p:txBody>
      </p:sp>
      <p:cxnSp>
        <p:nvCxnSpPr>
          <p:cNvPr id="5" name="Connecteur droit 4"/>
          <p:cNvCxnSpPr/>
          <p:nvPr/>
        </p:nvCxnSpPr>
        <p:spPr>
          <a:xfrm>
            <a:off x="1257000" y="1123157"/>
            <a:ext cx="7358063" cy="1587"/>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69638"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03BC13F-C4FE-4786-8A52-0B262603024E}" type="datetime1">
              <a:rPr lang="fr-FR" altLang="fr-FR" smtClean="0">
                <a:solidFill>
                  <a:srgbClr val="FFFF00"/>
                </a:solidFill>
              </a:rPr>
              <a:pPr/>
              <a:t>01/09/2021</a:t>
            </a:fld>
            <a:endParaRPr lang="fr-FR" altLang="fr-FR" smtClean="0">
              <a:solidFill>
                <a:srgbClr val="FFFF00"/>
              </a:solidFill>
            </a:endParaRPr>
          </a:p>
        </p:txBody>
      </p:sp>
      <p:sp>
        <p:nvSpPr>
          <p:cNvPr id="69639" name="Espace réservé du numéro de diapositiv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8CC053C-BBF1-45CE-8AF5-5983A973E526}" type="slidenum">
              <a:rPr lang="fr-FR" altLang="fr-FR" sz="1000" b="1" smtClean="0">
                <a:solidFill>
                  <a:srgbClr val="0000FF"/>
                </a:solidFill>
              </a:rPr>
              <a:pPr/>
              <a:t>65</a:t>
            </a:fld>
            <a:endParaRPr lang="fr-FR" altLang="fr-FR" sz="1000" b="1" smtClean="0">
              <a:solidFill>
                <a:srgbClr val="0000FF"/>
              </a:solidFill>
            </a:endParaRPr>
          </a:p>
        </p:txBody>
      </p:sp>
      <p:sp>
        <p:nvSpPr>
          <p:cNvPr id="11" name="WordArt 22"/>
          <p:cNvSpPr>
            <a:spLocks noChangeArrowheads="1" noChangeShapeType="1" noTextEdit="1"/>
          </p:cNvSpPr>
          <p:nvPr/>
        </p:nvSpPr>
        <p:spPr bwMode="auto">
          <a:xfrm>
            <a:off x="1141266" y="1340768"/>
            <a:ext cx="6383062" cy="333661"/>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2800" b="1">
                <a:ln w="11430"/>
                <a:solidFill>
                  <a:srgbClr val="C00000"/>
                </a:solidFill>
                <a:effectLst>
                  <a:outerShdw blurRad="76200" dist="50800" dir="5400000" algn="tl" rotWithShape="0">
                    <a:srgbClr val="000000">
                      <a:alpha val="65000"/>
                    </a:srgbClr>
                  </a:outerShdw>
                </a:effectLst>
                <a:latin typeface="Arial Black"/>
              </a:rPr>
              <a:t>A- Accessibility to oil and gas products</a:t>
            </a:r>
          </a:p>
        </p:txBody>
      </p:sp>
      <p:sp>
        <p:nvSpPr>
          <p:cNvPr id="7" name="Rectangle 6"/>
          <p:cNvSpPr/>
          <p:nvPr/>
        </p:nvSpPr>
        <p:spPr>
          <a:xfrm>
            <a:off x="1043609" y="1700808"/>
            <a:ext cx="7704856" cy="2069797"/>
          </a:xfrm>
          <a:prstGeom prst="rect">
            <a:avLst/>
          </a:prstGeom>
        </p:spPr>
        <p:txBody>
          <a:bodyPr wrap="square">
            <a:spAutoFit/>
          </a:bodyPr>
          <a:lstStyle/>
          <a:p>
            <a:pPr algn="just"/>
            <a:r>
              <a:rPr lang="en-GB"/>
              <a:t>Three options were specifically considered to address the financial impact of the implementation related to the implementation of the price standardisation measure:</a:t>
            </a:r>
          </a:p>
          <a:p>
            <a:pPr algn="just"/>
            <a:r>
              <a:rPr lang="en-GB" sz="1600" b="1"/>
              <a:t>1) the cost to be borne by the State budget; </a:t>
            </a:r>
          </a:p>
          <a:p>
            <a:pPr algn="just"/>
            <a:r>
              <a:rPr lang="en-GB" sz="1600" b="1"/>
              <a:t>2) the cost to be borne by the HPSF from its own budget,</a:t>
            </a:r>
          </a:p>
          <a:p>
            <a:pPr algn="just"/>
            <a:r>
              <a:rPr lang="en-GB" sz="1600" b="1"/>
              <a:t>3) the cost to be born by consumers.</a:t>
            </a:r>
          </a:p>
          <a:p>
            <a:pPr algn="just"/>
            <a:endParaRPr lang="fr-FR" sz="700" b="1" dirty="0" smtClean="0"/>
          </a:p>
          <a:p>
            <a:pPr algn="just"/>
            <a:r>
              <a:rPr lang="en-GB" sz="1600" b="1"/>
              <a:t>The standardisation at CFAF 5 /L will lead to the following reductions: </a:t>
            </a:r>
          </a:p>
        </p:txBody>
      </p:sp>
      <p:sp>
        <p:nvSpPr>
          <p:cNvPr id="8" name="Rectangle 7"/>
          <p:cNvSpPr/>
          <p:nvPr/>
        </p:nvSpPr>
        <p:spPr>
          <a:xfrm>
            <a:off x="899592" y="3732133"/>
            <a:ext cx="7992889" cy="461665"/>
          </a:xfrm>
          <a:prstGeom prst="rect">
            <a:avLst/>
          </a:prstGeom>
        </p:spPr>
        <p:txBody>
          <a:bodyPr wrap="square">
            <a:spAutoFit/>
          </a:bodyPr>
          <a:lstStyle/>
          <a:p>
            <a:pPr marL="900430" indent="-900430">
              <a:spcAft>
                <a:spcPts val="0"/>
              </a:spcAft>
            </a:pPr>
            <a:r>
              <a:rPr lang="en-GB" sz="1200" b="1">
                <a:latin typeface="Arial Narrow" panose="020B0606020202030204" pitchFamily="34" charset="0"/>
              </a:rPr>
              <a:t>TABLE 2: DROP IN SUPER PRICES IN LOCALITIES MOST DISTANT FROM DELIVERY DEPOTS AFTER REBALANCING     </a:t>
            </a:r>
          </a:p>
        </p:txBody>
      </p:sp>
      <p:graphicFrame>
        <p:nvGraphicFramePr>
          <p:cNvPr id="9" name="Tableau 8"/>
          <p:cNvGraphicFramePr>
            <a:graphicFrameLocks noGrp="1"/>
          </p:cNvGraphicFramePr>
          <p:nvPr>
            <p:extLst>
              <p:ext uri="{D42A27DB-BD31-4B8C-83A1-F6EECF244321}">
                <p14:modId xmlns:p14="http://schemas.microsoft.com/office/powerpoint/2010/main" val="520810085"/>
              </p:ext>
            </p:extLst>
          </p:nvPr>
        </p:nvGraphicFramePr>
        <p:xfrm>
          <a:off x="1691680" y="4286131"/>
          <a:ext cx="6595095" cy="1961058"/>
        </p:xfrm>
        <a:graphic>
          <a:graphicData uri="http://schemas.openxmlformats.org/drawingml/2006/table">
            <a:tbl>
              <a:tblPr firstRow="1" firstCol="1" bandRow="1">
                <a:tableStyleId>{5C22544A-7EE6-4342-B048-85BDC9FD1C3A}</a:tableStyleId>
              </a:tblPr>
              <a:tblGrid>
                <a:gridCol w="1053253">
                  <a:extLst>
                    <a:ext uri="{9D8B030D-6E8A-4147-A177-3AD203B41FA5}">
                      <a16:colId xmlns:a16="http://schemas.microsoft.com/office/drawing/2014/main" xmlns="" val="20000"/>
                    </a:ext>
                  </a:extLst>
                </a:gridCol>
                <a:gridCol w="865688">
                  <a:extLst>
                    <a:ext uri="{9D8B030D-6E8A-4147-A177-3AD203B41FA5}">
                      <a16:colId xmlns:a16="http://schemas.microsoft.com/office/drawing/2014/main" xmlns="" val="20001"/>
                    </a:ext>
                  </a:extLst>
                </a:gridCol>
                <a:gridCol w="1386542">
                  <a:extLst>
                    <a:ext uri="{9D8B030D-6E8A-4147-A177-3AD203B41FA5}">
                      <a16:colId xmlns:a16="http://schemas.microsoft.com/office/drawing/2014/main" xmlns="" val="20002"/>
                    </a:ext>
                  </a:extLst>
                </a:gridCol>
                <a:gridCol w="1211962">
                  <a:extLst>
                    <a:ext uri="{9D8B030D-6E8A-4147-A177-3AD203B41FA5}">
                      <a16:colId xmlns:a16="http://schemas.microsoft.com/office/drawing/2014/main" xmlns="" val="20003"/>
                    </a:ext>
                  </a:extLst>
                </a:gridCol>
                <a:gridCol w="1211962">
                  <a:extLst>
                    <a:ext uri="{9D8B030D-6E8A-4147-A177-3AD203B41FA5}">
                      <a16:colId xmlns:a16="http://schemas.microsoft.com/office/drawing/2014/main" xmlns="" val="20004"/>
                    </a:ext>
                  </a:extLst>
                </a:gridCol>
                <a:gridCol w="865688">
                  <a:extLst>
                    <a:ext uri="{9D8B030D-6E8A-4147-A177-3AD203B41FA5}">
                      <a16:colId xmlns:a16="http://schemas.microsoft.com/office/drawing/2014/main" xmlns="" val="20005"/>
                    </a:ext>
                  </a:extLst>
                </a:gridCol>
              </a:tblGrid>
              <a:tr h="435191">
                <a:tc>
                  <a:txBody>
                    <a:bodyPr/>
                    <a:lstStyle/>
                    <a:p>
                      <a:pPr algn="ctr">
                        <a:lnSpc>
                          <a:spcPct val="107000"/>
                        </a:lnSpc>
                        <a:spcAft>
                          <a:spcPts val="0"/>
                        </a:spcAft>
                      </a:pPr>
                      <a:r>
                        <a:rPr lang="en-GB" sz="1100"/>
                        <a:t>DEPOTS</a:t>
                      </a:r>
                    </a:p>
                  </a:txBody>
                  <a:tcPr marL="44450" marR="44450" marT="0" marB="0" anchor="ctr"/>
                </a:tc>
                <a:tc>
                  <a:txBody>
                    <a:bodyPr/>
                    <a:lstStyle/>
                    <a:p>
                      <a:pPr algn="ctr">
                        <a:lnSpc>
                          <a:spcPct val="107000"/>
                        </a:lnSpc>
                        <a:spcAft>
                          <a:spcPts val="0"/>
                        </a:spcAft>
                      </a:pPr>
                      <a:r>
                        <a:rPr lang="en-GB" sz="1100"/>
                        <a:t>DEPOT PRICES</a:t>
                      </a:r>
                    </a:p>
                  </a:txBody>
                  <a:tcPr marL="44450" marR="44450" marT="0" marB="0" anchor="ctr"/>
                </a:tc>
                <a:tc>
                  <a:txBody>
                    <a:bodyPr/>
                    <a:lstStyle/>
                    <a:p>
                      <a:pPr algn="ctr">
                        <a:lnSpc>
                          <a:spcPct val="107000"/>
                        </a:lnSpc>
                        <a:spcAft>
                          <a:spcPts val="0"/>
                        </a:spcAft>
                      </a:pPr>
                      <a:r>
                        <a:rPr lang="en-GB" sz="1100"/>
                        <a:t>MOST REMOTE LOCALITY</a:t>
                      </a:r>
                    </a:p>
                  </a:txBody>
                  <a:tcPr marL="44450" marR="44450" marT="0" marB="0" anchor="ctr"/>
                </a:tc>
                <a:tc>
                  <a:txBody>
                    <a:bodyPr/>
                    <a:lstStyle/>
                    <a:p>
                      <a:pPr algn="ctr">
                        <a:lnSpc>
                          <a:spcPct val="107000"/>
                        </a:lnSpc>
                        <a:spcAft>
                          <a:spcPts val="0"/>
                        </a:spcAft>
                      </a:pPr>
                      <a:r>
                        <a:rPr lang="en-GB" sz="1100"/>
                        <a:t>LOCALITY PRICES</a:t>
                      </a:r>
                    </a:p>
                  </a:txBody>
                  <a:tcPr marL="44450" marR="44450" marT="0" marB="0" anchor="ctr"/>
                </a:tc>
                <a:tc>
                  <a:txBody>
                    <a:bodyPr/>
                    <a:lstStyle/>
                    <a:p>
                      <a:pPr algn="ctr">
                        <a:lnSpc>
                          <a:spcPct val="107000"/>
                        </a:lnSpc>
                        <a:spcAft>
                          <a:spcPts val="0"/>
                        </a:spcAft>
                      </a:pPr>
                      <a:r>
                        <a:rPr lang="en-GB" sz="1100"/>
                        <a:t>REVISED PRICES OF THE LOCALITIES</a:t>
                      </a:r>
                    </a:p>
                  </a:txBody>
                  <a:tcPr marL="44450" marR="44450" marT="0" marB="0" anchor="ctr"/>
                </a:tc>
                <a:tc>
                  <a:txBody>
                    <a:bodyPr/>
                    <a:lstStyle/>
                    <a:p>
                      <a:pPr algn="ctr">
                        <a:lnSpc>
                          <a:spcPct val="107000"/>
                        </a:lnSpc>
                        <a:spcAft>
                          <a:spcPts val="0"/>
                        </a:spcAft>
                      </a:pPr>
                      <a:r>
                        <a:rPr lang="en-GB" sz="1100"/>
                        <a:t>DROP</a:t>
                      </a:r>
                    </a:p>
                  </a:txBody>
                  <a:tcPr marL="44450" marR="44450" marT="0" marB="0" anchor="ctr"/>
                </a:tc>
                <a:extLst>
                  <a:ext uri="{0D108BD9-81ED-4DB2-BD59-A6C34878D82A}">
                    <a16:rowId xmlns:a16="http://schemas.microsoft.com/office/drawing/2014/main" xmlns="" val="10000"/>
                  </a:ext>
                </a:extLst>
              </a:tr>
              <a:tr h="217981">
                <a:tc>
                  <a:txBody>
                    <a:bodyPr/>
                    <a:lstStyle/>
                    <a:p>
                      <a:pPr algn="just">
                        <a:lnSpc>
                          <a:spcPct val="107000"/>
                        </a:lnSpc>
                        <a:spcAft>
                          <a:spcPts val="0"/>
                        </a:spcAft>
                      </a:pPr>
                      <a:r>
                        <a:rPr lang="en-GB" sz="1100"/>
                        <a:t>DOUALA</a:t>
                      </a:r>
                    </a:p>
                  </a:txBody>
                  <a:tcPr marL="44450" marR="44450" marT="0" marB="0" anchor="ctr"/>
                </a:tc>
                <a:tc>
                  <a:txBody>
                    <a:bodyPr/>
                    <a:lstStyle/>
                    <a:p>
                      <a:pPr algn="ctr">
                        <a:lnSpc>
                          <a:spcPct val="107000"/>
                        </a:lnSpc>
                        <a:spcAft>
                          <a:spcPts val="0"/>
                        </a:spcAft>
                      </a:pPr>
                      <a:r>
                        <a:rPr lang="en-GB" sz="1100"/>
                        <a:t>635</a:t>
                      </a:r>
                    </a:p>
                  </a:txBody>
                  <a:tcPr marL="44450" marR="44450" marT="0" marB="0" anchor="ctr"/>
                </a:tc>
                <a:tc>
                  <a:txBody>
                    <a:bodyPr/>
                    <a:lstStyle/>
                    <a:p>
                      <a:pPr algn="just">
                        <a:lnSpc>
                          <a:spcPct val="107000"/>
                        </a:lnSpc>
                        <a:spcAft>
                          <a:spcPts val="0"/>
                        </a:spcAft>
                      </a:pPr>
                      <a:r>
                        <a:rPr lang="en-GB" sz="1100"/>
                        <a:t>CAMPO</a:t>
                      </a:r>
                    </a:p>
                  </a:txBody>
                  <a:tcPr marL="44450" marR="44450" marT="0" marB="0" anchor="ctr"/>
                </a:tc>
                <a:tc>
                  <a:txBody>
                    <a:bodyPr/>
                    <a:lstStyle/>
                    <a:p>
                      <a:pPr algn="ctr">
                        <a:lnSpc>
                          <a:spcPct val="107000"/>
                        </a:lnSpc>
                        <a:spcAft>
                          <a:spcPts val="0"/>
                        </a:spcAft>
                      </a:pPr>
                      <a:r>
                        <a:rPr lang="en-GB" sz="1100"/>
                        <a:t>660</a:t>
                      </a:r>
                    </a:p>
                  </a:txBody>
                  <a:tcPr marL="44450" marR="44450" marT="0" marB="0" anchor="ctr"/>
                </a:tc>
                <a:tc>
                  <a:txBody>
                    <a:bodyPr/>
                    <a:lstStyle/>
                    <a:p>
                      <a:pPr algn="ctr">
                        <a:lnSpc>
                          <a:spcPct val="107000"/>
                        </a:lnSpc>
                        <a:spcAft>
                          <a:spcPts val="0"/>
                        </a:spcAft>
                      </a:pPr>
                      <a:r>
                        <a:rPr lang="en-GB" sz="1100"/>
                        <a:t>635</a:t>
                      </a:r>
                    </a:p>
                  </a:txBody>
                  <a:tcPr marL="44450" marR="44450" marT="0" marB="0" anchor="ctr"/>
                </a:tc>
                <a:tc>
                  <a:txBody>
                    <a:bodyPr/>
                    <a:lstStyle/>
                    <a:p>
                      <a:pPr algn="ctr">
                        <a:lnSpc>
                          <a:spcPct val="107000"/>
                        </a:lnSpc>
                        <a:spcAft>
                          <a:spcPts val="0"/>
                        </a:spcAft>
                      </a:pPr>
                      <a:r>
                        <a:rPr lang="en-GB" sz="1100"/>
                        <a:t>25</a:t>
                      </a:r>
                    </a:p>
                  </a:txBody>
                  <a:tcPr marL="44450" marR="44450" marT="0" marB="0" anchor="ctr"/>
                </a:tc>
                <a:extLst>
                  <a:ext uri="{0D108BD9-81ED-4DB2-BD59-A6C34878D82A}">
                    <a16:rowId xmlns:a16="http://schemas.microsoft.com/office/drawing/2014/main" xmlns="" val="10001"/>
                  </a:ext>
                </a:extLst>
              </a:tr>
              <a:tr h="217981">
                <a:tc>
                  <a:txBody>
                    <a:bodyPr/>
                    <a:lstStyle/>
                    <a:p>
                      <a:pPr algn="just">
                        <a:lnSpc>
                          <a:spcPct val="107000"/>
                        </a:lnSpc>
                        <a:spcAft>
                          <a:spcPts val="0"/>
                        </a:spcAft>
                      </a:pPr>
                      <a:r>
                        <a:rPr lang="en-GB" sz="1100"/>
                        <a:t>YAOUNDE</a:t>
                      </a:r>
                    </a:p>
                  </a:txBody>
                  <a:tcPr marL="44450" marR="44450" marT="0" marB="0" anchor="ctr"/>
                </a:tc>
                <a:tc>
                  <a:txBody>
                    <a:bodyPr/>
                    <a:lstStyle/>
                    <a:p>
                      <a:pPr algn="ctr">
                        <a:lnSpc>
                          <a:spcPct val="107000"/>
                        </a:lnSpc>
                        <a:spcAft>
                          <a:spcPts val="0"/>
                        </a:spcAft>
                      </a:pPr>
                      <a:r>
                        <a:rPr lang="en-GB" sz="1100"/>
                        <a:t>635</a:t>
                      </a:r>
                    </a:p>
                  </a:txBody>
                  <a:tcPr marL="44450" marR="44450" marT="0" marB="0" anchor="ctr"/>
                </a:tc>
                <a:tc>
                  <a:txBody>
                    <a:bodyPr/>
                    <a:lstStyle/>
                    <a:p>
                      <a:pPr algn="just">
                        <a:lnSpc>
                          <a:spcPct val="107000"/>
                        </a:lnSpc>
                        <a:spcAft>
                          <a:spcPts val="0"/>
                        </a:spcAft>
                      </a:pPr>
                      <a:r>
                        <a:rPr lang="en-GB" sz="1100"/>
                        <a:t>DJOUM</a:t>
                      </a:r>
                    </a:p>
                  </a:txBody>
                  <a:tcPr marL="44450" marR="44450" marT="0" marB="0" anchor="ctr"/>
                </a:tc>
                <a:tc>
                  <a:txBody>
                    <a:bodyPr/>
                    <a:lstStyle/>
                    <a:p>
                      <a:pPr algn="ctr">
                        <a:lnSpc>
                          <a:spcPct val="107000"/>
                        </a:lnSpc>
                        <a:spcAft>
                          <a:spcPts val="0"/>
                        </a:spcAft>
                      </a:pPr>
                      <a:r>
                        <a:rPr lang="en-GB" sz="1100"/>
                        <a:t>662</a:t>
                      </a:r>
                    </a:p>
                  </a:txBody>
                  <a:tcPr marL="44450" marR="44450" marT="0" marB="0" anchor="ctr"/>
                </a:tc>
                <a:tc>
                  <a:txBody>
                    <a:bodyPr/>
                    <a:lstStyle/>
                    <a:p>
                      <a:pPr algn="ctr">
                        <a:lnSpc>
                          <a:spcPct val="107000"/>
                        </a:lnSpc>
                        <a:spcAft>
                          <a:spcPts val="0"/>
                        </a:spcAft>
                      </a:pPr>
                      <a:r>
                        <a:rPr lang="en-GB" sz="1100"/>
                        <a:t>635</a:t>
                      </a:r>
                    </a:p>
                  </a:txBody>
                  <a:tcPr marL="44450" marR="44450" marT="0" marB="0" anchor="ctr"/>
                </a:tc>
                <a:tc>
                  <a:txBody>
                    <a:bodyPr/>
                    <a:lstStyle/>
                    <a:p>
                      <a:pPr algn="ctr">
                        <a:lnSpc>
                          <a:spcPct val="107000"/>
                        </a:lnSpc>
                        <a:spcAft>
                          <a:spcPts val="0"/>
                        </a:spcAft>
                      </a:pPr>
                      <a:r>
                        <a:rPr lang="en-GB" sz="1100"/>
                        <a:t>27</a:t>
                      </a:r>
                    </a:p>
                  </a:txBody>
                  <a:tcPr marL="44450" marR="44450" marT="0" marB="0" anchor="ctr"/>
                </a:tc>
                <a:extLst>
                  <a:ext uri="{0D108BD9-81ED-4DB2-BD59-A6C34878D82A}">
                    <a16:rowId xmlns:a16="http://schemas.microsoft.com/office/drawing/2014/main" xmlns="" val="10002"/>
                  </a:ext>
                </a:extLst>
              </a:tr>
              <a:tr h="217981">
                <a:tc>
                  <a:txBody>
                    <a:bodyPr/>
                    <a:lstStyle/>
                    <a:p>
                      <a:pPr algn="just">
                        <a:lnSpc>
                          <a:spcPct val="107000"/>
                        </a:lnSpc>
                        <a:spcAft>
                          <a:spcPts val="0"/>
                        </a:spcAft>
                      </a:pPr>
                      <a:r>
                        <a:rPr lang="en-GB" sz="1100"/>
                        <a:t>BELABO</a:t>
                      </a:r>
                    </a:p>
                  </a:txBody>
                  <a:tcPr marL="44450" marR="44450" marT="0" marB="0" anchor="ctr"/>
                </a:tc>
                <a:tc>
                  <a:txBody>
                    <a:bodyPr/>
                    <a:lstStyle/>
                    <a:p>
                      <a:pPr algn="ctr">
                        <a:lnSpc>
                          <a:spcPct val="107000"/>
                        </a:lnSpc>
                        <a:spcAft>
                          <a:spcPts val="0"/>
                        </a:spcAft>
                      </a:pPr>
                      <a:r>
                        <a:rPr lang="en-GB" sz="1100"/>
                        <a:t>635</a:t>
                      </a:r>
                    </a:p>
                  </a:txBody>
                  <a:tcPr marL="44450" marR="44450" marT="0" marB="0" anchor="ctr"/>
                </a:tc>
                <a:tc>
                  <a:txBody>
                    <a:bodyPr/>
                    <a:lstStyle/>
                    <a:p>
                      <a:pPr algn="just">
                        <a:lnSpc>
                          <a:spcPct val="107000"/>
                        </a:lnSpc>
                        <a:spcAft>
                          <a:spcPts val="0"/>
                        </a:spcAft>
                      </a:pPr>
                      <a:r>
                        <a:rPr lang="en-GB" sz="1100"/>
                        <a:t>Mouloundou</a:t>
                      </a:r>
                    </a:p>
                  </a:txBody>
                  <a:tcPr marL="44450" marR="44450" marT="0" marB="0" anchor="ctr"/>
                </a:tc>
                <a:tc>
                  <a:txBody>
                    <a:bodyPr/>
                    <a:lstStyle/>
                    <a:p>
                      <a:pPr algn="ctr">
                        <a:lnSpc>
                          <a:spcPct val="107000"/>
                        </a:lnSpc>
                        <a:spcAft>
                          <a:spcPts val="0"/>
                        </a:spcAft>
                      </a:pPr>
                      <a:r>
                        <a:rPr lang="en-GB" sz="1100"/>
                        <a:t>702</a:t>
                      </a:r>
                    </a:p>
                  </a:txBody>
                  <a:tcPr marL="44450" marR="44450" marT="0" marB="0" anchor="ctr"/>
                </a:tc>
                <a:tc>
                  <a:txBody>
                    <a:bodyPr/>
                    <a:lstStyle/>
                    <a:p>
                      <a:pPr algn="ctr">
                        <a:lnSpc>
                          <a:spcPct val="107000"/>
                        </a:lnSpc>
                        <a:spcAft>
                          <a:spcPts val="0"/>
                        </a:spcAft>
                      </a:pPr>
                      <a:r>
                        <a:rPr lang="en-GB" sz="1100"/>
                        <a:t>635</a:t>
                      </a:r>
                    </a:p>
                  </a:txBody>
                  <a:tcPr marL="44450" marR="44450" marT="0" marB="0" anchor="ctr"/>
                </a:tc>
                <a:tc>
                  <a:txBody>
                    <a:bodyPr/>
                    <a:lstStyle/>
                    <a:p>
                      <a:pPr algn="ctr">
                        <a:lnSpc>
                          <a:spcPct val="107000"/>
                        </a:lnSpc>
                        <a:spcAft>
                          <a:spcPts val="0"/>
                        </a:spcAft>
                      </a:pPr>
                      <a:r>
                        <a:rPr lang="en-GB" sz="1100"/>
                        <a:t>67</a:t>
                      </a:r>
                    </a:p>
                  </a:txBody>
                  <a:tcPr marL="44450" marR="44450" marT="0" marB="0" anchor="ctr"/>
                </a:tc>
                <a:extLst>
                  <a:ext uri="{0D108BD9-81ED-4DB2-BD59-A6C34878D82A}">
                    <a16:rowId xmlns:a16="http://schemas.microsoft.com/office/drawing/2014/main" xmlns="" val="10003"/>
                  </a:ext>
                </a:extLst>
              </a:tr>
              <a:tr h="217981">
                <a:tc>
                  <a:txBody>
                    <a:bodyPr/>
                    <a:lstStyle/>
                    <a:p>
                      <a:pPr algn="just">
                        <a:lnSpc>
                          <a:spcPct val="107000"/>
                        </a:lnSpc>
                        <a:spcAft>
                          <a:spcPts val="0"/>
                        </a:spcAft>
                      </a:pPr>
                      <a:r>
                        <a:rPr lang="en-GB" sz="1100"/>
                        <a:t>NGAOUNDERE</a:t>
                      </a:r>
                    </a:p>
                  </a:txBody>
                  <a:tcPr marL="44450" marR="44450" marT="0" marB="0" anchor="ctr"/>
                </a:tc>
                <a:tc>
                  <a:txBody>
                    <a:bodyPr/>
                    <a:lstStyle/>
                    <a:p>
                      <a:pPr algn="ctr">
                        <a:lnSpc>
                          <a:spcPct val="107000"/>
                        </a:lnSpc>
                        <a:spcAft>
                          <a:spcPts val="0"/>
                        </a:spcAft>
                      </a:pPr>
                      <a:r>
                        <a:rPr lang="en-GB" sz="1100"/>
                        <a:t>635</a:t>
                      </a:r>
                    </a:p>
                  </a:txBody>
                  <a:tcPr marL="44450" marR="44450" marT="0" marB="0" anchor="ctr"/>
                </a:tc>
                <a:tc>
                  <a:txBody>
                    <a:bodyPr/>
                    <a:lstStyle/>
                    <a:p>
                      <a:pPr algn="just">
                        <a:lnSpc>
                          <a:spcPct val="107000"/>
                        </a:lnSpc>
                        <a:spcAft>
                          <a:spcPts val="0"/>
                        </a:spcAft>
                      </a:pPr>
                      <a:r>
                        <a:rPr lang="en-GB" sz="1100"/>
                        <a:t>NGAWI</a:t>
                      </a:r>
                    </a:p>
                  </a:txBody>
                  <a:tcPr marL="44450" marR="44450" marT="0" marB="0" anchor="ctr"/>
                </a:tc>
                <a:tc>
                  <a:txBody>
                    <a:bodyPr/>
                    <a:lstStyle/>
                    <a:p>
                      <a:pPr algn="ctr">
                        <a:lnSpc>
                          <a:spcPct val="107000"/>
                        </a:lnSpc>
                        <a:spcAft>
                          <a:spcPts val="0"/>
                        </a:spcAft>
                      </a:pPr>
                      <a:r>
                        <a:rPr lang="en-GB" sz="1100"/>
                        <a:t>667</a:t>
                      </a:r>
                    </a:p>
                  </a:txBody>
                  <a:tcPr marL="44450" marR="44450" marT="0" marB="0" anchor="ctr"/>
                </a:tc>
                <a:tc>
                  <a:txBody>
                    <a:bodyPr/>
                    <a:lstStyle/>
                    <a:p>
                      <a:pPr algn="ctr">
                        <a:lnSpc>
                          <a:spcPct val="107000"/>
                        </a:lnSpc>
                        <a:spcAft>
                          <a:spcPts val="0"/>
                        </a:spcAft>
                      </a:pPr>
                      <a:r>
                        <a:rPr lang="en-GB" sz="1100"/>
                        <a:t>635</a:t>
                      </a:r>
                    </a:p>
                  </a:txBody>
                  <a:tcPr marL="44450" marR="44450" marT="0" marB="0" anchor="ctr"/>
                </a:tc>
                <a:tc>
                  <a:txBody>
                    <a:bodyPr/>
                    <a:lstStyle/>
                    <a:p>
                      <a:pPr algn="ctr">
                        <a:lnSpc>
                          <a:spcPct val="107000"/>
                        </a:lnSpc>
                        <a:spcAft>
                          <a:spcPts val="0"/>
                        </a:spcAft>
                      </a:pPr>
                      <a:r>
                        <a:rPr lang="en-GB" sz="1100"/>
                        <a:t>32</a:t>
                      </a:r>
                    </a:p>
                  </a:txBody>
                  <a:tcPr marL="44450" marR="44450" marT="0" marB="0" anchor="ctr"/>
                </a:tc>
                <a:extLst>
                  <a:ext uri="{0D108BD9-81ED-4DB2-BD59-A6C34878D82A}">
                    <a16:rowId xmlns:a16="http://schemas.microsoft.com/office/drawing/2014/main" xmlns="" val="10004"/>
                  </a:ext>
                </a:extLst>
              </a:tr>
              <a:tr h="217981">
                <a:tc>
                  <a:txBody>
                    <a:bodyPr/>
                    <a:lstStyle/>
                    <a:p>
                      <a:pPr algn="just">
                        <a:lnSpc>
                          <a:spcPct val="107000"/>
                        </a:lnSpc>
                        <a:spcAft>
                          <a:spcPts val="0"/>
                        </a:spcAft>
                      </a:pPr>
                      <a:r>
                        <a:rPr lang="en-GB" sz="1100"/>
                        <a:t>GAROUA</a:t>
                      </a:r>
                    </a:p>
                  </a:txBody>
                  <a:tcPr marL="44450" marR="44450" marT="0" marB="0" anchor="ctr"/>
                </a:tc>
                <a:tc>
                  <a:txBody>
                    <a:bodyPr/>
                    <a:lstStyle/>
                    <a:p>
                      <a:pPr algn="ctr">
                        <a:lnSpc>
                          <a:spcPct val="107000"/>
                        </a:lnSpc>
                        <a:spcAft>
                          <a:spcPts val="0"/>
                        </a:spcAft>
                      </a:pPr>
                      <a:r>
                        <a:rPr lang="en-GB" sz="1100"/>
                        <a:t>635</a:t>
                      </a:r>
                    </a:p>
                  </a:txBody>
                  <a:tcPr marL="44450" marR="44450" marT="0" marB="0" anchor="ctr"/>
                </a:tc>
                <a:tc>
                  <a:txBody>
                    <a:bodyPr/>
                    <a:lstStyle/>
                    <a:p>
                      <a:pPr algn="just">
                        <a:lnSpc>
                          <a:spcPct val="107000"/>
                        </a:lnSpc>
                        <a:spcAft>
                          <a:spcPts val="0"/>
                        </a:spcAft>
                      </a:pPr>
                      <a:r>
                        <a:rPr lang="en-GB" sz="1100"/>
                        <a:t>KOUSSERI</a:t>
                      </a:r>
                    </a:p>
                  </a:txBody>
                  <a:tcPr marL="44450" marR="44450" marT="0" marB="0" anchor="ctr"/>
                </a:tc>
                <a:tc>
                  <a:txBody>
                    <a:bodyPr/>
                    <a:lstStyle/>
                    <a:p>
                      <a:pPr algn="ctr">
                        <a:lnSpc>
                          <a:spcPct val="107000"/>
                        </a:lnSpc>
                        <a:spcAft>
                          <a:spcPts val="0"/>
                        </a:spcAft>
                      </a:pPr>
                      <a:r>
                        <a:rPr lang="en-GB" sz="1100"/>
                        <a:t>684</a:t>
                      </a:r>
                    </a:p>
                  </a:txBody>
                  <a:tcPr marL="44450" marR="44450" marT="0" marB="0" anchor="ctr"/>
                </a:tc>
                <a:tc>
                  <a:txBody>
                    <a:bodyPr/>
                    <a:lstStyle/>
                    <a:p>
                      <a:pPr algn="ctr">
                        <a:lnSpc>
                          <a:spcPct val="107000"/>
                        </a:lnSpc>
                        <a:spcAft>
                          <a:spcPts val="0"/>
                        </a:spcAft>
                      </a:pPr>
                      <a:r>
                        <a:rPr lang="en-GB" sz="1100"/>
                        <a:t>635</a:t>
                      </a:r>
                    </a:p>
                  </a:txBody>
                  <a:tcPr marL="44450" marR="44450" marT="0" marB="0" anchor="ctr"/>
                </a:tc>
                <a:tc>
                  <a:txBody>
                    <a:bodyPr/>
                    <a:lstStyle/>
                    <a:p>
                      <a:pPr algn="ctr">
                        <a:lnSpc>
                          <a:spcPct val="107000"/>
                        </a:lnSpc>
                        <a:spcAft>
                          <a:spcPts val="0"/>
                        </a:spcAft>
                      </a:pPr>
                      <a:r>
                        <a:rPr lang="en-GB" sz="1100"/>
                        <a:t>46</a:t>
                      </a:r>
                    </a:p>
                  </a:txBody>
                  <a:tcPr marL="44450" marR="44450" marT="0" marB="0" anchor="ctr"/>
                </a:tc>
                <a:extLst>
                  <a:ext uri="{0D108BD9-81ED-4DB2-BD59-A6C34878D82A}">
                    <a16:rowId xmlns:a16="http://schemas.microsoft.com/office/drawing/2014/main" xmlns="" val="10005"/>
                  </a:ext>
                </a:extLst>
              </a:tr>
              <a:tr h="217981">
                <a:tc>
                  <a:txBody>
                    <a:bodyPr/>
                    <a:lstStyle/>
                    <a:p>
                      <a:pPr algn="just">
                        <a:lnSpc>
                          <a:spcPct val="107000"/>
                        </a:lnSpc>
                        <a:spcAft>
                          <a:spcPts val="0"/>
                        </a:spcAft>
                      </a:pPr>
                      <a:r>
                        <a:rPr lang="en-GB" sz="1100"/>
                        <a:t>LIMBE</a:t>
                      </a:r>
                    </a:p>
                  </a:txBody>
                  <a:tcPr marL="44450" marR="44450" marT="0" marB="0" anchor="ctr"/>
                </a:tc>
                <a:tc>
                  <a:txBody>
                    <a:bodyPr/>
                    <a:lstStyle/>
                    <a:p>
                      <a:pPr algn="ctr">
                        <a:lnSpc>
                          <a:spcPct val="107000"/>
                        </a:lnSpc>
                        <a:spcAft>
                          <a:spcPts val="0"/>
                        </a:spcAft>
                      </a:pPr>
                      <a:r>
                        <a:rPr lang="en-GB" sz="1100"/>
                        <a:t>635</a:t>
                      </a:r>
                    </a:p>
                  </a:txBody>
                  <a:tcPr marL="44450" marR="44450" marT="0" marB="0" anchor="ctr"/>
                </a:tc>
                <a:tc>
                  <a:txBody>
                    <a:bodyPr/>
                    <a:lstStyle/>
                    <a:p>
                      <a:pPr algn="just">
                        <a:lnSpc>
                          <a:spcPct val="107000"/>
                        </a:lnSpc>
                        <a:spcAft>
                          <a:spcPts val="0"/>
                        </a:spcAft>
                      </a:pPr>
                      <a:r>
                        <a:rPr lang="en-GB" sz="1100"/>
                        <a:t>MAMFE</a:t>
                      </a:r>
                    </a:p>
                  </a:txBody>
                  <a:tcPr marL="44450" marR="44450" marT="0" marB="0" anchor="ctr"/>
                </a:tc>
                <a:tc>
                  <a:txBody>
                    <a:bodyPr/>
                    <a:lstStyle/>
                    <a:p>
                      <a:pPr algn="ctr">
                        <a:lnSpc>
                          <a:spcPct val="107000"/>
                        </a:lnSpc>
                        <a:spcAft>
                          <a:spcPts val="0"/>
                        </a:spcAft>
                      </a:pPr>
                      <a:r>
                        <a:rPr lang="en-GB" sz="1100"/>
                        <a:t>663</a:t>
                      </a:r>
                    </a:p>
                  </a:txBody>
                  <a:tcPr marL="44450" marR="44450" marT="0" marB="0" anchor="ctr"/>
                </a:tc>
                <a:tc>
                  <a:txBody>
                    <a:bodyPr/>
                    <a:lstStyle/>
                    <a:p>
                      <a:pPr algn="ctr">
                        <a:lnSpc>
                          <a:spcPct val="107000"/>
                        </a:lnSpc>
                        <a:spcAft>
                          <a:spcPts val="0"/>
                        </a:spcAft>
                      </a:pPr>
                      <a:r>
                        <a:rPr lang="en-GB" sz="1100"/>
                        <a:t>635</a:t>
                      </a:r>
                    </a:p>
                  </a:txBody>
                  <a:tcPr marL="44450" marR="44450" marT="0" marB="0" anchor="ctr"/>
                </a:tc>
                <a:tc>
                  <a:txBody>
                    <a:bodyPr/>
                    <a:lstStyle/>
                    <a:p>
                      <a:pPr algn="ctr">
                        <a:lnSpc>
                          <a:spcPct val="107000"/>
                        </a:lnSpc>
                        <a:spcAft>
                          <a:spcPts val="0"/>
                        </a:spcAft>
                      </a:pPr>
                      <a:r>
                        <a:rPr lang="en-GB" sz="1100"/>
                        <a:t>28</a:t>
                      </a:r>
                    </a:p>
                  </a:txBody>
                  <a:tcPr marL="44450" marR="44450" marT="0" marB="0" anchor="ctr"/>
                </a:tc>
                <a:extLst>
                  <a:ext uri="{0D108BD9-81ED-4DB2-BD59-A6C34878D82A}">
                    <a16:rowId xmlns:a16="http://schemas.microsoft.com/office/drawing/2014/main" xmlns="" val="10006"/>
                  </a:ext>
                </a:extLst>
              </a:tr>
              <a:tr h="217981">
                <a:tc>
                  <a:txBody>
                    <a:bodyPr/>
                    <a:lstStyle/>
                    <a:p>
                      <a:pPr algn="just">
                        <a:lnSpc>
                          <a:spcPct val="107000"/>
                        </a:lnSpc>
                        <a:spcAft>
                          <a:spcPts val="0"/>
                        </a:spcAft>
                      </a:pPr>
                      <a:r>
                        <a:rPr lang="en-GB" sz="1100"/>
                        <a:t>BAFOUSSAM</a:t>
                      </a:r>
                    </a:p>
                  </a:txBody>
                  <a:tcPr marL="44450" marR="44450" marT="0" marB="0" anchor="ctr"/>
                </a:tc>
                <a:tc>
                  <a:txBody>
                    <a:bodyPr/>
                    <a:lstStyle/>
                    <a:p>
                      <a:pPr algn="ctr">
                        <a:lnSpc>
                          <a:spcPct val="107000"/>
                        </a:lnSpc>
                        <a:spcAft>
                          <a:spcPts val="0"/>
                        </a:spcAft>
                      </a:pPr>
                      <a:r>
                        <a:rPr lang="en-GB" sz="1100"/>
                        <a:t>635</a:t>
                      </a:r>
                    </a:p>
                  </a:txBody>
                  <a:tcPr marL="44450" marR="44450" marT="0" marB="0" anchor="ctr"/>
                </a:tc>
                <a:tc>
                  <a:txBody>
                    <a:bodyPr/>
                    <a:lstStyle/>
                    <a:p>
                      <a:pPr algn="just">
                        <a:lnSpc>
                          <a:spcPct val="107000"/>
                        </a:lnSpc>
                        <a:spcAft>
                          <a:spcPts val="0"/>
                        </a:spcAft>
                      </a:pPr>
                      <a:r>
                        <a:rPr lang="en-GB" sz="1100"/>
                        <a:t>NKAMBE</a:t>
                      </a:r>
                    </a:p>
                  </a:txBody>
                  <a:tcPr marL="44450" marR="44450" marT="0" marB="0" anchor="ctr"/>
                </a:tc>
                <a:tc>
                  <a:txBody>
                    <a:bodyPr/>
                    <a:lstStyle/>
                    <a:p>
                      <a:pPr algn="ctr">
                        <a:lnSpc>
                          <a:spcPct val="107000"/>
                        </a:lnSpc>
                        <a:spcAft>
                          <a:spcPts val="0"/>
                        </a:spcAft>
                      </a:pPr>
                      <a:r>
                        <a:rPr lang="en-GB" sz="1100"/>
                        <a:t>658</a:t>
                      </a:r>
                    </a:p>
                  </a:txBody>
                  <a:tcPr marL="44450" marR="44450" marT="0" marB="0" anchor="ctr"/>
                </a:tc>
                <a:tc>
                  <a:txBody>
                    <a:bodyPr/>
                    <a:lstStyle/>
                    <a:p>
                      <a:pPr algn="ctr">
                        <a:lnSpc>
                          <a:spcPct val="107000"/>
                        </a:lnSpc>
                        <a:spcAft>
                          <a:spcPts val="0"/>
                        </a:spcAft>
                      </a:pPr>
                      <a:r>
                        <a:rPr lang="en-GB" sz="1100"/>
                        <a:t>635</a:t>
                      </a:r>
                    </a:p>
                  </a:txBody>
                  <a:tcPr marL="44450" marR="44450" marT="0" marB="0" anchor="ctr"/>
                </a:tc>
                <a:tc>
                  <a:txBody>
                    <a:bodyPr/>
                    <a:lstStyle/>
                    <a:p>
                      <a:pPr algn="ctr">
                        <a:lnSpc>
                          <a:spcPct val="107000"/>
                        </a:lnSpc>
                        <a:spcAft>
                          <a:spcPts val="0"/>
                        </a:spcAft>
                      </a:pPr>
                      <a:r>
                        <a:rPr lang="en-GB" sz="1100"/>
                        <a:t>23</a:t>
                      </a:r>
                    </a:p>
                  </a:txBody>
                  <a:tcPr marL="44450" marR="44450" marT="0" marB="0" anchor="ct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24362420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11"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69634"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WordArt 22"/>
          <p:cNvSpPr>
            <a:spLocks noChangeArrowheads="1" noChangeShapeType="1" noTextEdit="1"/>
          </p:cNvSpPr>
          <p:nvPr/>
        </p:nvSpPr>
        <p:spPr bwMode="auto">
          <a:xfrm>
            <a:off x="1500166" y="404664"/>
            <a:ext cx="6786609" cy="524006"/>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b="1">
                <a:ln w="11430"/>
                <a:solidFill>
                  <a:srgbClr val="0033CC"/>
                </a:solidFill>
                <a:effectLst>
                  <a:outerShdw blurRad="76200" dist="50800" dir="5400000" algn="tl" rotWithShape="0">
                    <a:srgbClr val="000000">
                      <a:alpha val="65000"/>
                    </a:srgbClr>
                  </a:outerShdw>
                </a:effectLst>
                <a:latin typeface="Arial Black"/>
              </a:rPr>
              <a:t>VI- CHALLENGES AND PROSPECTS</a:t>
            </a:r>
            <a:r>
              <a:rPr lang="en-GB" sz="3600" b="1">
                <a:ln w="11430"/>
                <a:solidFill>
                  <a:srgbClr val="0033CC"/>
                </a:solidFill>
                <a:effectLst>
                  <a:outerShdw blurRad="76200" dist="50800" dir="5400000" algn="tl" rotWithShape="0">
                    <a:srgbClr val="000000">
                      <a:alpha val="65000"/>
                    </a:srgbClr>
                  </a:outerShdw>
                </a:effectLst>
                <a:latin typeface="Arial Black"/>
              </a:rPr>
              <a:t> </a:t>
            </a:r>
          </a:p>
        </p:txBody>
      </p:sp>
      <p:cxnSp>
        <p:nvCxnSpPr>
          <p:cNvPr id="5" name="Connecteur droit 4"/>
          <p:cNvCxnSpPr/>
          <p:nvPr/>
        </p:nvCxnSpPr>
        <p:spPr>
          <a:xfrm>
            <a:off x="1257000" y="1123157"/>
            <a:ext cx="7358063" cy="1587"/>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69638"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03BC13F-C4FE-4786-8A52-0B262603024E}" type="datetime1">
              <a:rPr lang="fr-FR" altLang="fr-FR" smtClean="0">
                <a:solidFill>
                  <a:srgbClr val="FFFF00"/>
                </a:solidFill>
              </a:rPr>
              <a:pPr/>
              <a:t>01/09/2021</a:t>
            </a:fld>
            <a:endParaRPr lang="fr-FR" altLang="fr-FR" smtClean="0">
              <a:solidFill>
                <a:srgbClr val="FFFF00"/>
              </a:solidFill>
            </a:endParaRPr>
          </a:p>
        </p:txBody>
      </p:sp>
      <p:sp>
        <p:nvSpPr>
          <p:cNvPr id="69639" name="Espace réservé du numéro de diapositiv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8CC053C-BBF1-45CE-8AF5-5983A973E526}" type="slidenum">
              <a:rPr lang="fr-FR" altLang="fr-FR" sz="1000" b="1" smtClean="0">
                <a:solidFill>
                  <a:srgbClr val="0000FF"/>
                </a:solidFill>
              </a:rPr>
              <a:pPr/>
              <a:t>66</a:t>
            </a:fld>
            <a:endParaRPr lang="fr-FR" altLang="fr-FR" sz="1000" b="1" smtClean="0">
              <a:solidFill>
                <a:srgbClr val="0000FF"/>
              </a:solidFill>
            </a:endParaRPr>
          </a:p>
        </p:txBody>
      </p:sp>
      <p:sp>
        <p:nvSpPr>
          <p:cNvPr id="11" name="WordArt 22"/>
          <p:cNvSpPr>
            <a:spLocks noChangeArrowheads="1" noChangeShapeType="1" noTextEdit="1"/>
          </p:cNvSpPr>
          <p:nvPr/>
        </p:nvSpPr>
        <p:spPr bwMode="auto">
          <a:xfrm>
            <a:off x="1141266" y="1340768"/>
            <a:ext cx="6383062" cy="333661"/>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2800" b="1">
                <a:ln w="11430"/>
                <a:solidFill>
                  <a:srgbClr val="C00000"/>
                </a:solidFill>
                <a:effectLst>
                  <a:outerShdw blurRad="76200" dist="50800" dir="5400000" algn="tl" rotWithShape="0">
                    <a:srgbClr val="000000">
                      <a:alpha val="65000"/>
                    </a:srgbClr>
                  </a:outerShdw>
                </a:effectLst>
                <a:latin typeface="Arial Black"/>
              </a:rPr>
              <a:t>A- Accessibility to oil and gas products</a:t>
            </a:r>
          </a:p>
        </p:txBody>
      </p:sp>
      <p:sp>
        <p:nvSpPr>
          <p:cNvPr id="2" name="Rectangle 1"/>
          <p:cNvSpPr/>
          <p:nvPr/>
        </p:nvSpPr>
        <p:spPr>
          <a:xfrm>
            <a:off x="1562700" y="1865665"/>
            <a:ext cx="7473796" cy="4862870"/>
          </a:xfrm>
          <a:prstGeom prst="rect">
            <a:avLst/>
          </a:prstGeom>
        </p:spPr>
        <p:txBody>
          <a:bodyPr wrap="square">
            <a:spAutoFit/>
          </a:bodyPr>
          <a:lstStyle/>
          <a:p>
            <a:pPr indent="226695" algn="just">
              <a:spcAft>
                <a:spcPts val="600"/>
              </a:spcAft>
            </a:pPr>
            <a:r>
              <a:rPr lang="en-GB" sz="2000">
                <a:latin typeface="Arial Narrow" panose="020B0606020202030204" pitchFamily="34" charset="0"/>
                <a:ea typeface="Calibri" panose="020F0502020204030204" pitchFamily="34" charset="0"/>
                <a:cs typeface="Times New Roman" panose="02020603050405020304" pitchFamily="18" charset="0"/>
              </a:rPr>
              <a:t>Moreover, the standardisation of prices in Cameroon will enable: </a:t>
            </a:r>
          </a:p>
          <a:p>
            <a:pPr indent="226695" algn="just">
              <a:spcAft>
                <a:spcPts val="600"/>
              </a:spcAft>
            </a:pPr>
            <a:r>
              <a:rPr lang="en-GB" sz="2000" b="1">
                <a:latin typeface="Arial Narrow" panose="020B0606020202030204" pitchFamily="34" charset="0"/>
                <a:ea typeface="Calibri" panose="020F0502020204030204" pitchFamily="34" charset="0"/>
                <a:cs typeface="Times New Roman" panose="02020603050405020304" pitchFamily="18" charset="0"/>
              </a:rPr>
              <a:t>on the socio-economic level ,to: </a:t>
            </a:r>
          </a:p>
          <a:p>
            <a:pPr marL="342900" lvl="0" indent="-342900" algn="just">
              <a:spcAft>
                <a:spcPts val="600"/>
              </a:spcAft>
              <a:buFont typeface="Arial Narrow" panose="020B0606020202030204" pitchFamily="34" charset="0"/>
              <a:buChar char="-"/>
            </a:pPr>
            <a:r>
              <a:rPr lang="en-GB" sz="2000">
                <a:latin typeface="Arial Narrow" panose="020B0606020202030204" pitchFamily="34" charset="0"/>
                <a:ea typeface="Calibri" panose="020F0502020204030204" pitchFamily="34" charset="0"/>
                <a:cs typeface="Times New Roman" panose="02020603050405020304" pitchFamily="18" charset="0"/>
              </a:rPr>
              <a:t>restore equity in access to energy;</a:t>
            </a:r>
          </a:p>
          <a:p>
            <a:pPr marL="342900" lvl="0" indent="-342900" algn="just">
              <a:spcAft>
                <a:spcPts val="600"/>
              </a:spcAft>
              <a:buFont typeface="Arial Narrow" panose="020B0606020202030204" pitchFamily="34" charset="0"/>
              <a:buChar char="-"/>
            </a:pPr>
            <a:r>
              <a:rPr lang="en-GB" sz="2000">
                <a:latin typeface="Arial Narrow" panose="020B0606020202030204" pitchFamily="34" charset="0"/>
                <a:ea typeface="Calibri" panose="020F0502020204030204" pitchFamily="34" charset="0"/>
                <a:cs typeface="Times New Roman" panose="02020603050405020304" pitchFamily="18" charset="0"/>
              </a:rPr>
              <a:t>boost domestic consumption and production of petroleum products, hence economic activity;</a:t>
            </a:r>
          </a:p>
          <a:p>
            <a:pPr marL="342900" lvl="0" indent="-342900" algn="just">
              <a:spcAft>
                <a:spcPts val="600"/>
              </a:spcAft>
              <a:buFont typeface="Arial Narrow" panose="020B0606020202030204" pitchFamily="34" charset="0"/>
              <a:buChar char="-"/>
            </a:pPr>
            <a:r>
              <a:rPr lang="en-GB" sz="2000">
                <a:latin typeface="Arial Narrow" panose="020B0606020202030204" pitchFamily="34" charset="0"/>
                <a:ea typeface="Calibri" panose="020F0502020204030204" pitchFamily="34" charset="0"/>
                <a:cs typeface="Times New Roman" panose="02020603050405020304" pitchFamily="18" charset="0"/>
              </a:rPr>
              <a:t>establish conditions conducive to the equitable development of decentralised local and regional collectivities;</a:t>
            </a:r>
          </a:p>
          <a:p>
            <a:pPr marL="342900" lvl="0" indent="-342900" algn="just">
              <a:spcAft>
                <a:spcPts val="600"/>
              </a:spcAft>
              <a:buFont typeface="Arial Narrow" panose="020B0606020202030204" pitchFamily="34" charset="0"/>
              <a:buChar char="-"/>
            </a:pPr>
            <a:r>
              <a:rPr lang="en-GB" sz="2000">
                <a:latin typeface="Arial Narrow" panose="020B0606020202030204" pitchFamily="34" charset="0"/>
                <a:ea typeface="Calibri" panose="020F0502020204030204" pitchFamily="34" charset="0"/>
                <a:cs typeface="Times New Roman" panose="02020603050405020304" pitchFamily="18" charset="0"/>
              </a:rPr>
              <a:t>improve the purchasing power of rural populations, but also their living conditions, particularly in the provision of drinking water and electricity supply by generators in health centres in remote areas.</a:t>
            </a:r>
          </a:p>
          <a:p>
            <a:pPr indent="226695" algn="just">
              <a:spcAft>
                <a:spcPts val="600"/>
              </a:spcAft>
            </a:pPr>
            <a:r>
              <a:rPr lang="en-GB" sz="2000" b="1">
                <a:latin typeface="Arial Narrow" panose="020B0606020202030204" pitchFamily="34" charset="0"/>
                <a:ea typeface="Calibri" panose="020F0502020204030204" pitchFamily="34" charset="0"/>
                <a:cs typeface="Times New Roman" panose="02020603050405020304" pitchFamily="18" charset="0"/>
              </a:rPr>
              <a:t>On the political level,</a:t>
            </a:r>
            <a:r>
              <a:rPr lang="en-GB" sz="2000">
                <a:latin typeface="Arial Narrow" panose="020B0606020202030204" pitchFamily="34" charset="0"/>
                <a:ea typeface="Calibri" panose="020F0502020204030204" pitchFamily="34" charset="0"/>
                <a:cs typeface="Times New Roman" panose="02020603050405020304" pitchFamily="18" charset="0"/>
              </a:rPr>
              <a:t> it will serve as a catalyst for the reconstruction of socio-economic infrastructures in the South-West and North-West regions.</a:t>
            </a:r>
          </a:p>
        </p:txBody>
      </p:sp>
    </p:spTree>
    <p:extLst>
      <p:ext uri="{BB962C8B-B14F-4D97-AF65-F5344CB8AC3E}">
        <p14:creationId xmlns:p14="http://schemas.microsoft.com/office/powerpoint/2010/main" val="30066633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11"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70658"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WordArt 22"/>
          <p:cNvSpPr>
            <a:spLocks noChangeArrowheads="1" noChangeShapeType="1" noTextEdit="1"/>
          </p:cNvSpPr>
          <p:nvPr/>
        </p:nvSpPr>
        <p:spPr bwMode="auto">
          <a:xfrm>
            <a:off x="1643042" y="285728"/>
            <a:ext cx="6643734" cy="428628"/>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0033CC"/>
                </a:solidFill>
                <a:effectLst>
                  <a:outerShdw blurRad="76200" dist="50800" dir="5400000" algn="tl" rotWithShape="0">
                    <a:srgbClr val="000000">
                      <a:alpha val="65000"/>
                    </a:srgbClr>
                  </a:outerShdw>
                </a:effectLst>
                <a:latin typeface="Arial Black"/>
              </a:rPr>
              <a:t>VI- CHALLENGES AND PROSPECTS</a:t>
            </a:r>
          </a:p>
        </p:txBody>
      </p:sp>
      <p:cxnSp>
        <p:nvCxnSpPr>
          <p:cNvPr id="5" name="Connecteur droit 4"/>
          <p:cNvCxnSpPr/>
          <p:nvPr/>
        </p:nvCxnSpPr>
        <p:spPr>
          <a:xfrm>
            <a:off x="1285875" y="928688"/>
            <a:ext cx="7358063" cy="1587"/>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7" name="ZoneTexte 6"/>
          <p:cNvSpPr txBox="1">
            <a:spLocks noChangeArrowheads="1"/>
          </p:cNvSpPr>
          <p:nvPr/>
        </p:nvSpPr>
        <p:spPr bwMode="auto">
          <a:xfrm>
            <a:off x="1076325" y="1714500"/>
            <a:ext cx="7777163" cy="429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lnSpc>
                <a:spcPct val="90000"/>
              </a:lnSpc>
              <a:spcBef>
                <a:spcPts val="750"/>
              </a:spcBef>
              <a:buFont typeface="Wingdings" panose="05000000000000000000" pitchFamily="2" charset="2"/>
              <a:buChar char="q"/>
            </a:pPr>
            <a:r>
              <a:rPr lang="en-GB" sz="2400">
                <a:latin typeface="Calibri" panose="020F0502020204030204" pitchFamily="34" charset="0"/>
              </a:rPr>
              <a:t>Currently, there is a significant shortage of storage capacity for oil and gas products.</a:t>
            </a:r>
          </a:p>
          <a:p>
            <a:pPr marL="0" indent="0" algn="just">
              <a:lnSpc>
                <a:spcPct val="90000"/>
              </a:lnSpc>
              <a:spcBef>
                <a:spcPts val="750"/>
              </a:spcBef>
            </a:pPr>
            <a:endParaRPr lang="fr-FR" altLang="fr-FR" sz="100" b="1" dirty="0">
              <a:solidFill>
                <a:srgbClr val="FF0000"/>
              </a:solidFill>
              <a:latin typeface="Calibri" panose="020F0502020204030204" pitchFamily="34" charset="0"/>
            </a:endParaRPr>
          </a:p>
          <a:p>
            <a:pPr algn="just">
              <a:lnSpc>
                <a:spcPct val="90000"/>
              </a:lnSpc>
              <a:spcBef>
                <a:spcPts val="750"/>
              </a:spcBef>
              <a:buFont typeface="Wingdings" panose="05000000000000000000" pitchFamily="2" charset="2"/>
              <a:buChar char="q"/>
            </a:pPr>
            <a:r>
              <a:rPr lang="en-GB" sz="2400" b="1">
                <a:latin typeface="Calibri" panose="020F0502020204030204" pitchFamily="34" charset="0"/>
              </a:rPr>
              <a:t>Over the next 10 years, the existing storage capacity of 240,000 m³ all products combined must be increased to 400,000 m³</a:t>
            </a:r>
            <a:r>
              <a:rPr lang="en-GB" sz="2400">
                <a:latin typeface="Calibri" panose="020F0502020204030204" pitchFamily="34" charset="0"/>
              </a:rPr>
              <a:t> so as to decongest the main warehouse in Douala, reduce demurrage expenses generated by the prolonged waiting time for import ships (boarding time) and guarantee the autonomy of regulatory stocks.</a:t>
            </a:r>
          </a:p>
          <a:p>
            <a:pPr marL="0" indent="0" algn="just">
              <a:lnSpc>
                <a:spcPct val="90000"/>
              </a:lnSpc>
              <a:spcBef>
                <a:spcPts val="750"/>
              </a:spcBef>
            </a:pPr>
            <a:endParaRPr lang="fr-FR" altLang="fr-FR" sz="600" dirty="0">
              <a:latin typeface="Calibri" panose="020F0502020204030204" pitchFamily="34" charset="0"/>
            </a:endParaRPr>
          </a:p>
          <a:p>
            <a:pPr algn="just">
              <a:lnSpc>
                <a:spcPct val="90000"/>
              </a:lnSpc>
              <a:spcBef>
                <a:spcPts val="750"/>
              </a:spcBef>
              <a:buFont typeface="Wingdings" panose="05000000000000000000" pitchFamily="2" charset="2"/>
              <a:buChar char="q"/>
            </a:pPr>
            <a:r>
              <a:rPr lang="en-GB" sz="2400">
                <a:latin typeface="Calibri" panose="020F0502020204030204" pitchFamily="34" charset="0"/>
              </a:rPr>
              <a:t>It is also important to build up LPG security stocks.</a:t>
            </a:r>
          </a:p>
        </p:txBody>
      </p:sp>
      <p:sp>
        <p:nvSpPr>
          <p:cNvPr id="70662"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0F70A65-FE2B-4B83-9D3E-A997218D90EF}" type="datetime1">
              <a:rPr lang="fr-FR" altLang="fr-FR" smtClean="0">
                <a:solidFill>
                  <a:srgbClr val="FFFF00"/>
                </a:solidFill>
              </a:rPr>
              <a:pPr/>
              <a:t>01/09/2021</a:t>
            </a:fld>
            <a:endParaRPr lang="fr-FR" altLang="fr-FR" smtClean="0">
              <a:solidFill>
                <a:srgbClr val="FFFF00"/>
              </a:solidFill>
            </a:endParaRPr>
          </a:p>
        </p:txBody>
      </p:sp>
      <p:sp>
        <p:nvSpPr>
          <p:cNvPr id="70663" name="Espace réservé du numéro de diapositiv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0B94859-3B9F-465C-809D-EA9C03859CF0}" type="slidenum">
              <a:rPr lang="fr-FR" altLang="fr-FR" sz="1000" b="1" smtClean="0">
                <a:solidFill>
                  <a:srgbClr val="0000FF"/>
                </a:solidFill>
              </a:rPr>
              <a:pPr/>
              <a:t>67</a:t>
            </a:fld>
            <a:endParaRPr lang="fr-FR" altLang="fr-FR" sz="1000" b="1" smtClean="0">
              <a:solidFill>
                <a:srgbClr val="0000FF"/>
              </a:solidFill>
            </a:endParaRPr>
          </a:p>
        </p:txBody>
      </p:sp>
      <p:sp>
        <p:nvSpPr>
          <p:cNvPr id="11" name="WordArt 22"/>
          <p:cNvSpPr>
            <a:spLocks noChangeArrowheads="1" noChangeShapeType="1" noTextEdit="1"/>
          </p:cNvSpPr>
          <p:nvPr/>
        </p:nvSpPr>
        <p:spPr bwMode="auto">
          <a:xfrm>
            <a:off x="899592" y="1151123"/>
            <a:ext cx="6383062" cy="333661"/>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2800" b="1">
                <a:ln w="11430"/>
                <a:solidFill>
                  <a:srgbClr val="C00000"/>
                </a:solidFill>
                <a:effectLst>
                  <a:outerShdw blurRad="76200" dist="50800" dir="5400000" algn="tl" rotWithShape="0">
                    <a:srgbClr val="000000">
                      <a:alpha val="65000"/>
                    </a:srgbClr>
                  </a:outerShdw>
                </a:effectLst>
                <a:latin typeface="Arial Black"/>
              </a:rPr>
              <a:t>B- STORAGE CAPACITY OF PETROLEUM PRODUCTS</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1000"/>
                                        <p:tgtEl>
                                          <p:spTgt spid="5"/>
                                        </p:tgtEl>
                                      </p:cBhvr>
                                    </p:animEffect>
                                  </p:childTnLst>
                                </p:cTn>
                              </p:par>
                            </p:childTnLst>
                          </p:cTn>
                        </p:par>
                        <p:par>
                          <p:cTn id="12" fill="hold" nodeType="afterGroup">
                            <p:stCondLst>
                              <p:cond delay="1500"/>
                            </p:stCondLst>
                            <p:childTnLst>
                              <p:par>
                                <p:cTn id="13" presetID="18" presetClass="entr" presetSubtype="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strips(downRight)">
                                      <p:cBhvr>
                                        <p:cTn id="15" dur="1000"/>
                                        <p:tgtEl>
                                          <p:spTgt spid="7"/>
                                        </p:tgtEl>
                                      </p:cBhvr>
                                    </p:animEffect>
                                  </p:childTnLst>
                                </p:cTn>
                              </p:par>
                              <p:par>
                                <p:cTn id="16" presetID="26"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290">
                                          <p:stCondLst>
                                            <p:cond delay="0"/>
                                          </p:stCondLst>
                                        </p:cTn>
                                        <p:tgtEl>
                                          <p:spTgt spid="11"/>
                                        </p:tgtEl>
                                      </p:cBhvr>
                                    </p:animEffect>
                                    <p:anim calcmode="lin" valueType="num">
                                      <p:cBhvr>
                                        <p:cTn id="19" dur="911"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20" dur="332"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21" dur="332" tmFilter="0, 0; 0.125,0.2665; 0.25,0.4; 0.375,0.465; 0.5,0.5;  0.625,0.535; 0.75,0.6; 0.875,0.7335; 1,1">
                                          <p:stCondLst>
                                            <p:cond delay="332"/>
                                          </p:stCondLst>
                                        </p:cTn>
                                        <p:tgtEl>
                                          <p:spTgt spid="11"/>
                                        </p:tgtEl>
                                        <p:attrNameLst>
                                          <p:attrName>ppt_y</p:attrName>
                                        </p:attrNameLst>
                                      </p:cBhvr>
                                      <p:tavLst>
                                        <p:tav tm="0" fmla="#ppt_y-sin(pi*$)/9">
                                          <p:val>
                                            <p:fltVal val="0"/>
                                          </p:val>
                                        </p:tav>
                                        <p:tav tm="100000">
                                          <p:val>
                                            <p:fltVal val="1"/>
                                          </p:val>
                                        </p:tav>
                                      </p:tavLst>
                                    </p:anim>
                                    <p:anim calcmode="lin" valueType="num">
                                      <p:cBhvr>
                                        <p:cTn id="22" dur="166" tmFilter="0, 0; 0.125,0.2665; 0.25,0.4; 0.375,0.465; 0.5,0.5;  0.625,0.535; 0.75,0.6; 0.875,0.7335; 1,1">
                                          <p:stCondLst>
                                            <p:cond delay="662"/>
                                          </p:stCondLst>
                                        </p:cTn>
                                        <p:tgtEl>
                                          <p:spTgt spid="11"/>
                                        </p:tgtEl>
                                        <p:attrNameLst>
                                          <p:attrName>ppt_y</p:attrName>
                                        </p:attrNameLst>
                                      </p:cBhvr>
                                      <p:tavLst>
                                        <p:tav tm="0" fmla="#ppt_y-sin(pi*$)/27">
                                          <p:val>
                                            <p:fltVal val="0"/>
                                          </p:val>
                                        </p:tav>
                                        <p:tav tm="100000">
                                          <p:val>
                                            <p:fltVal val="1"/>
                                          </p:val>
                                        </p:tav>
                                      </p:tavLst>
                                    </p:anim>
                                    <p:anim calcmode="lin" valueType="num">
                                      <p:cBhvr>
                                        <p:cTn id="23" dur="82" tmFilter="0, 0; 0.125,0.2665; 0.25,0.4; 0.375,0.465; 0.5,0.5;  0.625,0.535; 0.75,0.6; 0.875,0.7335; 1,1">
                                          <p:stCondLst>
                                            <p:cond delay="828"/>
                                          </p:stCondLst>
                                        </p:cTn>
                                        <p:tgtEl>
                                          <p:spTgt spid="11"/>
                                        </p:tgtEl>
                                        <p:attrNameLst>
                                          <p:attrName>ppt_y</p:attrName>
                                        </p:attrNameLst>
                                      </p:cBhvr>
                                      <p:tavLst>
                                        <p:tav tm="0" fmla="#ppt_y-sin(pi*$)/81">
                                          <p:val>
                                            <p:fltVal val="0"/>
                                          </p:val>
                                        </p:tav>
                                        <p:tav tm="100000">
                                          <p:val>
                                            <p:fltVal val="1"/>
                                          </p:val>
                                        </p:tav>
                                      </p:tavLst>
                                    </p:anim>
                                    <p:animScale>
                                      <p:cBhvr>
                                        <p:cTn id="24" dur="13">
                                          <p:stCondLst>
                                            <p:cond delay="325"/>
                                          </p:stCondLst>
                                        </p:cTn>
                                        <p:tgtEl>
                                          <p:spTgt spid="11"/>
                                        </p:tgtEl>
                                      </p:cBhvr>
                                      <p:to x="100000" y="60000"/>
                                    </p:animScale>
                                    <p:animScale>
                                      <p:cBhvr>
                                        <p:cTn id="25" dur="83" decel="50000">
                                          <p:stCondLst>
                                            <p:cond delay="338"/>
                                          </p:stCondLst>
                                        </p:cTn>
                                        <p:tgtEl>
                                          <p:spTgt spid="11"/>
                                        </p:tgtEl>
                                      </p:cBhvr>
                                      <p:to x="100000" y="100000"/>
                                    </p:animScale>
                                    <p:animScale>
                                      <p:cBhvr>
                                        <p:cTn id="26" dur="13">
                                          <p:stCondLst>
                                            <p:cond delay="656"/>
                                          </p:stCondLst>
                                        </p:cTn>
                                        <p:tgtEl>
                                          <p:spTgt spid="11"/>
                                        </p:tgtEl>
                                      </p:cBhvr>
                                      <p:to x="100000" y="80000"/>
                                    </p:animScale>
                                    <p:animScale>
                                      <p:cBhvr>
                                        <p:cTn id="27" dur="83" decel="50000">
                                          <p:stCondLst>
                                            <p:cond delay="669"/>
                                          </p:stCondLst>
                                        </p:cTn>
                                        <p:tgtEl>
                                          <p:spTgt spid="11"/>
                                        </p:tgtEl>
                                      </p:cBhvr>
                                      <p:to x="100000" y="100000"/>
                                    </p:animScale>
                                    <p:animScale>
                                      <p:cBhvr>
                                        <p:cTn id="28" dur="13">
                                          <p:stCondLst>
                                            <p:cond delay="821"/>
                                          </p:stCondLst>
                                        </p:cTn>
                                        <p:tgtEl>
                                          <p:spTgt spid="11"/>
                                        </p:tgtEl>
                                      </p:cBhvr>
                                      <p:to x="100000" y="90000"/>
                                    </p:animScale>
                                    <p:animScale>
                                      <p:cBhvr>
                                        <p:cTn id="29" dur="83" decel="50000">
                                          <p:stCondLst>
                                            <p:cond delay="834"/>
                                          </p:stCondLst>
                                        </p:cTn>
                                        <p:tgtEl>
                                          <p:spTgt spid="11"/>
                                        </p:tgtEl>
                                      </p:cBhvr>
                                      <p:to x="100000" y="100000"/>
                                    </p:animScale>
                                    <p:animScale>
                                      <p:cBhvr>
                                        <p:cTn id="30" dur="13">
                                          <p:stCondLst>
                                            <p:cond delay="904"/>
                                          </p:stCondLst>
                                        </p:cTn>
                                        <p:tgtEl>
                                          <p:spTgt spid="11"/>
                                        </p:tgtEl>
                                      </p:cBhvr>
                                      <p:to x="100000" y="95000"/>
                                    </p:animScale>
                                    <p:animScale>
                                      <p:cBhvr>
                                        <p:cTn id="31" dur="83" decel="50000">
                                          <p:stCondLst>
                                            <p:cond delay="917"/>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71682"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WordArt 22"/>
          <p:cNvSpPr>
            <a:spLocks noChangeArrowheads="1" noChangeShapeType="1" noTextEdit="1"/>
          </p:cNvSpPr>
          <p:nvPr/>
        </p:nvSpPr>
        <p:spPr bwMode="auto">
          <a:xfrm>
            <a:off x="1500166" y="142852"/>
            <a:ext cx="6786610" cy="714380"/>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0033CC"/>
                </a:solidFill>
                <a:effectLst>
                  <a:outerShdw blurRad="76200" dist="50800" dir="5400000" algn="tl" rotWithShape="0">
                    <a:srgbClr val="000000">
                      <a:alpha val="65000"/>
                    </a:srgbClr>
                  </a:outerShdw>
                </a:effectLst>
                <a:latin typeface="Arial Black"/>
              </a:rPr>
              <a:t>V- CHALLENGES AND PROSPECTS </a:t>
            </a:r>
          </a:p>
        </p:txBody>
      </p:sp>
      <p:cxnSp>
        <p:nvCxnSpPr>
          <p:cNvPr id="5" name="Connecteur droit 4"/>
          <p:cNvCxnSpPr/>
          <p:nvPr/>
        </p:nvCxnSpPr>
        <p:spPr>
          <a:xfrm>
            <a:off x="1285875" y="928688"/>
            <a:ext cx="7358063" cy="1587"/>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7" name="ZoneTexte 6"/>
          <p:cNvSpPr txBox="1">
            <a:spLocks noChangeArrowheads="1"/>
          </p:cNvSpPr>
          <p:nvPr/>
        </p:nvSpPr>
        <p:spPr bwMode="auto">
          <a:xfrm>
            <a:off x="1008063" y="1643063"/>
            <a:ext cx="7707312"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lnSpc>
                <a:spcPct val="90000"/>
              </a:lnSpc>
              <a:spcBef>
                <a:spcPts val="750"/>
              </a:spcBef>
              <a:buFont typeface="Wingdings" panose="05000000000000000000" pitchFamily="2" charset="2"/>
              <a:buChar char="q"/>
            </a:pPr>
            <a:r>
              <a:rPr lang="en-GB" sz="2000" dirty="0">
                <a:latin typeface="Calibri" panose="020F0502020204030204" pitchFamily="34" charset="0"/>
              </a:rPr>
              <a:t>To ensure the safety of petroleum products transported by road and to fight against fraud during the transport of these products, the HPSF plans to </a:t>
            </a:r>
            <a:r>
              <a:rPr lang="en-GB" sz="2000" dirty="0" err="1">
                <a:latin typeface="Calibri" panose="020F0502020204030204" pitchFamily="34" charset="0"/>
              </a:rPr>
              <a:t>geolocate</a:t>
            </a:r>
            <a:r>
              <a:rPr lang="en-GB" sz="2000" dirty="0">
                <a:latin typeface="Calibri" panose="020F0502020204030204" pitchFamily="34" charset="0"/>
              </a:rPr>
              <a:t> tanker trucks.</a:t>
            </a:r>
          </a:p>
          <a:p>
            <a:pPr algn="just">
              <a:lnSpc>
                <a:spcPct val="90000"/>
              </a:lnSpc>
              <a:spcBef>
                <a:spcPts val="750"/>
              </a:spcBef>
              <a:buFont typeface="Wingdings" panose="05000000000000000000" pitchFamily="2" charset="2"/>
              <a:buChar char="q"/>
            </a:pPr>
            <a:r>
              <a:rPr lang="en-GB" sz="2000" dirty="0">
                <a:latin typeface="Calibri" panose="020F0502020204030204" pitchFamily="34" charset="0"/>
              </a:rPr>
              <a:t>Securing domestic gas cylinders to avoid handling at sales outlets also remains a challenge for the HPSF.</a:t>
            </a:r>
          </a:p>
          <a:p>
            <a:pPr algn="just">
              <a:lnSpc>
                <a:spcPct val="90000"/>
              </a:lnSpc>
              <a:spcBef>
                <a:spcPts val="750"/>
              </a:spcBef>
              <a:buFont typeface="Wingdings" panose="05000000000000000000" pitchFamily="2" charset="2"/>
              <a:buChar char="q"/>
            </a:pPr>
            <a:r>
              <a:rPr lang="en-GB" sz="2000" dirty="0">
                <a:latin typeface="Calibri" panose="020F0502020204030204" pitchFamily="34" charset="0"/>
              </a:rPr>
              <a:t>In order to better facilitate the supply of the domestic market with petroleum products, the construction of a pipeline linking the refinery and the SCDP depots in Douala and Yaounde would be a major contribution to reducing the cost of transportation of petroleum products.</a:t>
            </a:r>
          </a:p>
          <a:p>
            <a:pPr algn="just">
              <a:lnSpc>
                <a:spcPct val="90000"/>
              </a:lnSpc>
              <a:spcBef>
                <a:spcPts val="750"/>
              </a:spcBef>
              <a:buFont typeface="Wingdings" panose="05000000000000000000" pitchFamily="2" charset="2"/>
              <a:buChar char="q"/>
            </a:pPr>
            <a:r>
              <a:rPr lang="en-GB" sz="2000" dirty="0">
                <a:latin typeface="Calibri" panose="020F0502020204030204" pitchFamily="34" charset="0"/>
              </a:rPr>
              <a:t>Similarly, to optimise mass transfers to other interior depots by following the conventional logistical itinerary</a:t>
            </a:r>
            <a:r>
              <a:rPr lang="en-GB" sz="2000" dirty="0" smtClean="0">
                <a:latin typeface="Calibri" panose="020F0502020204030204" pitchFamily="34" charset="0"/>
              </a:rPr>
              <a:t>, in </a:t>
            </a:r>
            <a:r>
              <a:rPr lang="en-GB" sz="2000" dirty="0">
                <a:latin typeface="Calibri" panose="020F0502020204030204" pitchFamily="34" charset="0"/>
              </a:rPr>
              <a:t>the short term, the acquisition of tank-wagons with most significant capacity, traction locomotives and tank trucks could be envisaged.</a:t>
            </a:r>
          </a:p>
        </p:txBody>
      </p:sp>
      <p:sp>
        <p:nvSpPr>
          <p:cNvPr id="71686"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B1B4BDA-5F6F-495A-9F22-8E2493A3C6FF}" type="datetime1">
              <a:rPr lang="fr-FR" altLang="fr-FR" smtClean="0">
                <a:solidFill>
                  <a:srgbClr val="FFFF00"/>
                </a:solidFill>
              </a:rPr>
              <a:pPr/>
              <a:t>01/09/2021</a:t>
            </a:fld>
            <a:endParaRPr lang="fr-FR" altLang="fr-FR" smtClean="0">
              <a:solidFill>
                <a:srgbClr val="FFFF00"/>
              </a:solidFill>
            </a:endParaRPr>
          </a:p>
        </p:txBody>
      </p:sp>
      <p:sp>
        <p:nvSpPr>
          <p:cNvPr id="71687" name="Espace réservé du numéro de diapositiv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31E523A-B49B-4A06-8910-A13FBABF43DE}" type="slidenum">
              <a:rPr lang="fr-FR" altLang="fr-FR" sz="1000" b="1" smtClean="0">
                <a:solidFill>
                  <a:srgbClr val="0000FF"/>
                </a:solidFill>
              </a:rPr>
              <a:pPr/>
              <a:t>68</a:t>
            </a:fld>
            <a:endParaRPr lang="fr-FR" altLang="fr-FR" sz="1000" b="1" smtClean="0">
              <a:solidFill>
                <a:srgbClr val="0000FF"/>
              </a:solidFill>
            </a:endParaRPr>
          </a:p>
        </p:txBody>
      </p:sp>
      <p:sp>
        <p:nvSpPr>
          <p:cNvPr id="11" name="WordArt 22"/>
          <p:cNvSpPr>
            <a:spLocks noChangeArrowheads="1" noChangeShapeType="1" noTextEdit="1"/>
          </p:cNvSpPr>
          <p:nvPr/>
        </p:nvSpPr>
        <p:spPr bwMode="auto">
          <a:xfrm>
            <a:off x="899592" y="1151123"/>
            <a:ext cx="6383062" cy="333661"/>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2800" b="1">
                <a:ln w="11430"/>
                <a:solidFill>
                  <a:srgbClr val="C00000"/>
                </a:solidFill>
                <a:effectLst>
                  <a:outerShdw blurRad="76200" dist="50800" dir="5400000" algn="tl" rotWithShape="0">
                    <a:srgbClr val="000000">
                      <a:alpha val="65000"/>
                    </a:srgbClr>
                  </a:outerShdw>
                </a:effectLst>
                <a:latin typeface="Arial Black"/>
              </a:rPr>
              <a:t>C- Transport logistics</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1000"/>
                                        <p:tgtEl>
                                          <p:spTgt spid="5"/>
                                        </p:tgtEl>
                                      </p:cBhvr>
                                    </p:animEffect>
                                  </p:childTnLst>
                                </p:cTn>
                              </p:par>
                            </p:childTnLst>
                          </p:cTn>
                        </p:par>
                        <p:par>
                          <p:cTn id="12" fill="hold" nodeType="afterGroup">
                            <p:stCondLst>
                              <p:cond delay="1500"/>
                            </p:stCondLst>
                            <p:childTnLst>
                              <p:par>
                                <p:cTn id="13" presetID="18" presetClass="entr" presetSubtype="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strips(downRight)">
                                      <p:cBhvr>
                                        <p:cTn id="15" dur="1000"/>
                                        <p:tgtEl>
                                          <p:spTgt spid="7"/>
                                        </p:tgtEl>
                                      </p:cBhvr>
                                    </p:animEffect>
                                  </p:childTnLst>
                                </p:cTn>
                              </p:par>
                              <p:par>
                                <p:cTn id="16" presetID="26"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290">
                                          <p:stCondLst>
                                            <p:cond delay="0"/>
                                          </p:stCondLst>
                                        </p:cTn>
                                        <p:tgtEl>
                                          <p:spTgt spid="11"/>
                                        </p:tgtEl>
                                      </p:cBhvr>
                                    </p:animEffect>
                                    <p:anim calcmode="lin" valueType="num">
                                      <p:cBhvr>
                                        <p:cTn id="19" dur="911"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20" dur="332"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21" dur="332" tmFilter="0, 0; 0.125,0.2665; 0.25,0.4; 0.375,0.465; 0.5,0.5;  0.625,0.535; 0.75,0.6; 0.875,0.7335; 1,1">
                                          <p:stCondLst>
                                            <p:cond delay="332"/>
                                          </p:stCondLst>
                                        </p:cTn>
                                        <p:tgtEl>
                                          <p:spTgt spid="11"/>
                                        </p:tgtEl>
                                        <p:attrNameLst>
                                          <p:attrName>ppt_y</p:attrName>
                                        </p:attrNameLst>
                                      </p:cBhvr>
                                      <p:tavLst>
                                        <p:tav tm="0" fmla="#ppt_y-sin(pi*$)/9">
                                          <p:val>
                                            <p:fltVal val="0"/>
                                          </p:val>
                                        </p:tav>
                                        <p:tav tm="100000">
                                          <p:val>
                                            <p:fltVal val="1"/>
                                          </p:val>
                                        </p:tav>
                                      </p:tavLst>
                                    </p:anim>
                                    <p:anim calcmode="lin" valueType="num">
                                      <p:cBhvr>
                                        <p:cTn id="22" dur="166" tmFilter="0, 0; 0.125,0.2665; 0.25,0.4; 0.375,0.465; 0.5,0.5;  0.625,0.535; 0.75,0.6; 0.875,0.7335; 1,1">
                                          <p:stCondLst>
                                            <p:cond delay="662"/>
                                          </p:stCondLst>
                                        </p:cTn>
                                        <p:tgtEl>
                                          <p:spTgt spid="11"/>
                                        </p:tgtEl>
                                        <p:attrNameLst>
                                          <p:attrName>ppt_y</p:attrName>
                                        </p:attrNameLst>
                                      </p:cBhvr>
                                      <p:tavLst>
                                        <p:tav tm="0" fmla="#ppt_y-sin(pi*$)/27">
                                          <p:val>
                                            <p:fltVal val="0"/>
                                          </p:val>
                                        </p:tav>
                                        <p:tav tm="100000">
                                          <p:val>
                                            <p:fltVal val="1"/>
                                          </p:val>
                                        </p:tav>
                                      </p:tavLst>
                                    </p:anim>
                                    <p:anim calcmode="lin" valueType="num">
                                      <p:cBhvr>
                                        <p:cTn id="23" dur="82" tmFilter="0, 0; 0.125,0.2665; 0.25,0.4; 0.375,0.465; 0.5,0.5;  0.625,0.535; 0.75,0.6; 0.875,0.7335; 1,1">
                                          <p:stCondLst>
                                            <p:cond delay="828"/>
                                          </p:stCondLst>
                                        </p:cTn>
                                        <p:tgtEl>
                                          <p:spTgt spid="11"/>
                                        </p:tgtEl>
                                        <p:attrNameLst>
                                          <p:attrName>ppt_y</p:attrName>
                                        </p:attrNameLst>
                                      </p:cBhvr>
                                      <p:tavLst>
                                        <p:tav tm="0" fmla="#ppt_y-sin(pi*$)/81">
                                          <p:val>
                                            <p:fltVal val="0"/>
                                          </p:val>
                                        </p:tav>
                                        <p:tav tm="100000">
                                          <p:val>
                                            <p:fltVal val="1"/>
                                          </p:val>
                                        </p:tav>
                                      </p:tavLst>
                                    </p:anim>
                                    <p:animScale>
                                      <p:cBhvr>
                                        <p:cTn id="24" dur="13">
                                          <p:stCondLst>
                                            <p:cond delay="325"/>
                                          </p:stCondLst>
                                        </p:cTn>
                                        <p:tgtEl>
                                          <p:spTgt spid="11"/>
                                        </p:tgtEl>
                                      </p:cBhvr>
                                      <p:to x="100000" y="60000"/>
                                    </p:animScale>
                                    <p:animScale>
                                      <p:cBhvr>
                                        <p:cTn id="25" dur="83" decel="50000">
                                          <p:stCondLst>
                                            <p:cond delay="338"/>
                                          </p:stCondLst>
                                        </p:cTn>
                                        <p:tgtEl>
                                          <p:spTgt spid="11"/>
                                        </p:tgtEl>
                                      </p:cBhvr>
                                      <p:to x="100000" y="100000"/>
                                    </p:animScale>
                                    <p:animScale>
                                      <p:cBhvr>
                                        <p:cTn id="26" dur="13">
                                          <p:stCondLst>
                                            <p:cond delay="656"/>
                                          </p:stCondLst>
                                        </p:cTn>
                                        <p:tgtEl>
                                          <p:spTgt spid="11"/>
                                        </p:tgtEl>
                                      </p:cBhvr>
                                      <p:to x="100000" y="80000"/>
                                    </p:animScale>
                                    <p:animScale>
                                      <p:cBhvr>
                                        <p:cTn id="27" dur="83" decel="50000">
                                          <p:stCondLst>
                                            <p:cond delay="669"/>
                                          </p:stCondLst>
                                        </p:cTn>
                                        <p:tgtEl>
                                          <p:spTgt spid="11"/>
                                        </p:tgtEl>
                                      </p:cBhvr>
                                      <p:to x="100000" y="100000"/>
                                    </p:animScale>
                                    <p:animScale>
                                      <p:cBhvr>
                                        <p:cTn id="28" dur="13">
                                          <p:stCondLst>
                                            <p:cond delay="821"/>
                                          </p:stCondLst>
                                        </p:cTn>
                                        <p:tgtEl>
                                          <p:spTgt spid="11"/>
                                        </p:tgtEl>
                                      </p:cBhvr>
                                      <p:to x="100000" y="90000"/>
                                    </p:animScale>
                                    <p:animScale>
                                      <p:cBhvr>
                                        <p:cTn id="29" dur="83" decel="50000">
                                          <p:stCondLst>
                                            <p:cond delay="834"/>
                                          </p:stCondLst>
                                        </p:cTn>
                                        <p:tgtEl>
                                          <p:spTgt spid="11"/>
                                        </p:tgtEl>
                                      </p:cBhvr>
                                      <p:to x="100000" y="100000"/>
                                    </p:animScale>
                                    <p:animScale>
                                      <p:cBhvr>
                                        <p:cTn id="30" dur="13">
                                          <p:stCondLst>
                                            <p:cond delay="904"/>
                                          </p:stCondLst>
                                        </p:cTn>
                                        <p:tgtEl>
                                          <p:spTgt spid="11"/>
                                        </p:tgtEl>
                                      </p:cBhvr>
                                      <p:to x="100000" y="95000"/>
                                    </p:animScale>
                                    <p:animScale>
                                      <p:cBhvr>
                                        <p:cTn id="31" dur="83" decel="50000">
                                          <p:stCondLst>
                                            <p:cond delay="917"/>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72706"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WordArt 22"/>
          <p:cNvSpPr>
            <a:spLocks noChangeArrowheads="1" noChangeShapeType="1" noTextEdit="1"/>
          </p:cNvSpPr>
          <p:nvPr/>
        </p:nvSpPr>
        <p:spPr bwMode="auto">
          <a:xfrm>
            <a:off x="1643042" y="142852"/>
            <a:ext cx="6643734" cy="714380"/>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0033CC"/>
                </a:solidFill>
                <a:effectLst>
                  <a:outerShdw blurRad="76200" dist="50800" dir="5400000" algn="tl" rotWithShape="0">
                    <a:srgbClr val="000000">
                      <a:alpha val="65000"/>
                    </a:srgbClr>
                  </a:outerShdw>
                </a:effectLst>
                <a:latin typeface="Arial Black"/>
              </a:rPr>
              <a:t>V- CHALLENGES AND PROSPECTS </a:t>
            </a:r>
          </a:p>
        </p:txBody>
      </p:sp>
      <p:cxnSp>
        <p:nvCxnSpPr>
          <p:cNvPr id="5" name="Connecteur droit 4"/>
          <p:cNvCxnSpPr/>
          <p:nvPr/>
        </p:nvCxnSpPr>
        <p:spPr>
          <a:xfrm>
            <a:off x="1285875" y="928688"/>
            <a:ext cx="7358063" cy="1587"/>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7" name="ZoneTexte 6"/>
          <p:cNvSpPr txBox="1">
            <a:spLocks noChangeArrowheads="1"/>
          </p:cNvSpPr>
          <p:nvPr/>
        </p:nvSpPr>
        <p:spPr bwMode="auto">
          <a:xfrm>
            <a:off x="1184275" y="1600200"/>
            <a:ext cx="7745413" cy="5075748"/>
          </a:xfrm>
          <a:prstGeom prst="rect">
            <a:avLst/>
          </a:prstGeom>
          <a:noFill/>
          <a:ln>
            <a:noFill/>
          </a:ln>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457200" indent="-457200" algn="just">
              <a:buFont typeface="Wingdings" panose="05000000000000000000" pitchFamily="2" charset="2"/>
              <a:buChar char="q"/>
              <a:defRPr/>
            </a:pPr>
            <a:r>
              <a:rPr lang="en-GB" sz="2300"/>
              <a:t>It is in the best interest of the HPSF for SONARA to be operational and for its production capacities to be improved. This would enable it to significantly reduce the costs involved in supporting the import of domestic gas.</a:t>
            </a:r>
          </a:p>
          <a:p>
            <a:pPr marL="457200" indent="-457200" algn="just">
              <a:buFont typeface="Wingdings" panose="05000000000000000000" pitchFamily="2" charset="2"/>
              <a:buChar char="q"/>
              <a:defRPr/>
            </a:pPr>
            <a:r>
              <a:rPr lang="en-GB" sz="2300"/>
              <a:t>To ensure energy independence from imports, the modernisation of SONARA through the installation of a hydrocracker to refine 100% of Cameroon's crude oil is very important.</a:t>
            </a:r>
          </a:p>
          <a:p>
            <a:pPr marL="342900" indent="-342900" algn="just">
              <a:buFont typeface="Wingdings" panose="05000000000000000000" pitchFamily="2" charset="2"/>
              <a:buChar char="q"/>
              <a:defRPr/>
            </a:pPr>
            <a:r>
              <a:rPr lang="en-GB" sz="2300"/>
              <a:t>The continuation of negotiations between the State of Cameroon represented by NHC and NEW AGE for the conclusion of a final contract for the supply of domestic gas from the Etinde block, covering an area of 2,316 km</a:t>
            </a:r>
            <a:r>
              <a:rPr lang="en-GB" sz="2300" baseline="30000"/>
              <a:t>2</a:t>
            </a:r>
            <a:r>
              <a:rPr lang="en-GB" sz="2300"/>
              <a:t>, in the South-West Region of Cameroon, </a:t>
            </a:r>
            <a:r>
              <a:rPr lang="en-GB" sz="2300" b="1"/>
              <a:t>would be a good breath of fresh air for the HPSF.</a:t>
            </a:r>
          </a:p>
        </p:txBody>
      </p:sp>
      <p:sp>
        <p:nvSpPr>
          <p:cNvPr id="72710"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35B1050-10BE-409B-984D-0295FC369772}" type="datetime1">
              <a:rPr lang="fr-FR" altLang="fr-FR" smtClean="0">
                <a:solidFill>
                  <a:srgbClr val="FFFF00"/>
                </a:solidFill>
              </a:rPr>
              <a:pPr/>
              <a:t>01/09/2021</a:t>
            </a:fld>
            <a:endParaRPr lang="fr-FR" altLang="fr-FR" smtClean="0">
              <a:solidFill>
                <a:srgbClr val="FFFF00"/>
              </a:solidFill>
            </a:endParaRPr>
          </a:p>
        </p:txBody>
      </p:sp>
      <p:sp>
        <p:nvSpPr>
          <p:cNvPr id="72711" name="Espace réservé du numéro de diapositiv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08F357B-9D56-480B-A47A-032AC55173E9}" type="slidenum">
              <a:rPr lang="fr-FR" altLang="fr-FR" sz="1000" b="1" smtClean="0">
                <a:solidFill>
                  <a:srgbClr val="0000FF"/>
                </a:solidFill>
              </a:rPr>
              <a:pPr/>
              <a:t>69</a:t>
            </a:fld>
            <a:endParaRPr lang="fr-FR" altLang="fr-FR" sz="1000" b="1" smtClean="0">
              <a:solidFill>
                <a:srgbClr val="0000FF"/>
              </a:solidFill>
            </a:endParaRPr>
          </a:p>
        </p:txBody>
      </p:sp>
      <p:sp>
        <p:nvSpPr>
          <p:cNvPr id="11" name="WordArt 22"/>
          <p:cNvSpPr>
            <a:spLocks noChangeArrowheads="1" noChangeShapeType="1" noTextEdit="1"/>
          </p:cNvSpPr>
          <p:nvPr/>
        </p:nvSpPr>
        <p:spPr bwMode="auto">
          <a:xfrm>
            <a:off x="899592" y="1151123"/>
            <a:ext cx="7615758" cy="333661"/>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2800" b="1">
                <a:ln w="11430"/>
                <a:solidFill>
                  <a:srgbClr val="C00000"/>
                </a:solidFill>
                <a:effectLst>
                  <a:outerShdw blurRad="76200" dist="50800" dir="5400000" algn="tl" rotWithShape="0">
                    <a:srgbClr val="000000">
                      <a:alpha val="65000"/>
                    </a:srgbClr>
                  </a:outerShdw>
                </a:effectLst>
                <a:latin typeface="Arial Black"/>
              </a:rPr>
              <a:t>D- Improvement of national production capacity</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1000"/>
                                        <p:tgtEl>
                                          <p:spTgt spid="5"/>
                                        </p:tgtEl>
                                      </p:cBhvr>
                                    </p:animEffect>
                                  </p:childTnLst>
                                </p:cTn>
                              </p:par>
                            </p:childTnLst>
                          </p:cTn>
                        </p:par>
                        <p:par>
                          <p:cTn id="12" fill="hold" nodeType="afterGroup">
                            <p:stCondLst>
                              <p:cond delay="1500"/>
                            </p:stCondLst>
                            <p:childTnLst>
                              <p:par>
                                <p:cTn id="13" presetID="18" presetClass="entr" presetSubtype="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strips(downRight)">
                                      <p:cBhvr>
                                        <p:cTn id="15" dur="1000"/>
                                        <p:tgtEl>
                                          <p:spTgt spid="7"/>
                                        </p:tgtEl>
                                      </p:cBhvr>
                                    </p:animEffect>
                                  </p:childTnLst>
                                </p:cTn>
                              </p:par>
                              <p:par>
                                <p:cTn id="16" presetID="26"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290">
                                          <p:stCondLst>
                                            <p:cond delay="0"/>
                                          </p:stCondLst>
                                        </p:cTn>
                                        <p:tgtEl>
                                          <p:spTgt spid="11"/>
                                        </p:tgtEl>
                                      </p:cBhvr>
                                    </p:animEffect>
                                    <p:anim calcmode="lin" valueType="num">
                                      <p:cBhvr>
                                        <p:cTn id="19" dur="911"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20" dur="332"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21" dur="332" tmFilter="0, 0; 0.125,0.2665; 0.25,0.4; 0.375,0.465; 0.5,0.5;  0.625,0.535; 0.75,0.6; 0.875,0.7335; 1,1">
                                          <p:stCondLst>
                                            <p:cond delay="332"/>
                                          </p:stCondLst>
                                        </p:cTn>
                                        <p:tgtEl>
                                          <p:spTgt spid="11"/>
                                        </p:tgtEl>
                                        <p:attrNameLst>
                                          <p:attrName>ppt_y</p:attrName>
                                        </p:attrNameLst>
                                      </p:cBhvr>
                                      <p:tavLst>
                                        <p:tav tm="0" fmla="#ppt_y-sin(pi*$)/9">
                                          <p:val>
                                            <p:fltVal val="0"/>
                                          </p:val>
                                        </p:tav>
                                        <p:tav tm="100000">
                                          <p:val>
                                            <p:fltVal val="1"/>
                                          </p:val>
                                        </p:tav>
                                      </p:tavLst>
                                    </p:anim>
                                    <p:anim calcmode="lin" valueType="num">
                                      <p:cBhvr>
                                        <p:cTn id="22" dur="166" tmFilter="0, 0; 0.125,0.2665; 0.25,0.4; 0.375,0.465; 0.5,0.5;  0.625,0.535; 0.75,0.6; 0.875,0.7335; 1,1">
                                          <p:stCondLst>
                                            <p:cond delay="662"/>
                                          </p:stCondLst>
                                        </p:cTn>
                                        <p:tgtEl>
                                          <p:spTgt spid="11"/>
                                        </p:tgtEl>
                                        <p:attrNameLst>
                                          <p:attrName>ppt_y</p:attrName>
                                        </p:attrNameLst>
                                      </p:cBhvr>
                                      <p:tavLst>
                                        <p:tav tm="0" fmla="#ppt_y-sin(pi*$)/27">
                                          <p:val>
                                            <p:fltVal val="0"/>
                                          </p:val>
                                        </p:tav>
                                        <p:tav tm="100000">
                                          <p:val>
                                            <p:fltVal val="1"/>
                                          </p:val>
                                        </p:tav>
                                      </p:tavLst>
                                    </p:anim>
                                    <p:anim calcmode="lin" valueType="num">
                                      <p:cBhvr>
                                        <p:cTn id="23" dur="82" tmFilter="0, 0; 0.125,0.2665; 0.25,0.4; 0.375,0.465; 0.5,0.5;  0.625,0.535; 0.75,0.6; 0.875,0.7335; 1,1">
                                          <p:stCondLst>
                                            <p:cond delay="828"/>
                                          </p:stCondLst>
                                        </p:cTn>
                                        <p:tgtEl>
                                          <p:spTgt spid="11"/>
                                        </p:tgtEl>
                                        <p:attrNameLst>
                                          <p:attrName>ppt_y</p:attrName>
                                        </p:attrNameLst>
                                      </p:cBhvr>
                                      <p:tavLst>
                                        <p:tav tm="0" fmla="#ppt_y-sin(pi*$)/81">
                                          <p:val>
                                            <p:fltVal val="0"/>
                                          </p:val>
                                        </p:tav>
                                        <p:tav tm="100000">
                                          <p:val>
                                            <p:fltVal val="1"/>
                                          </p:val>
                                        </p:tav>
                                      </p:tavLst>
                                    </p:anim>
                                    <p:animScale>
                                      <p:cBhvr>
                                        <p:cTn id="24" dur="13">
                                          <p:stCondLst>
                                            <p:cond delay="325"/>
                                          </p:stCondLst>
                                        </p:cTn>
                                        <p:tgtEl>
                                          <p:spTgt spid="11"/>
                                        </p:tgtEl>
                                      </p:cBhvr>
                                      <p:to x="100000" y="60000"/>
                                    </p:animScale>
                                    <p:animScale>
                                      <p:cBhvr>
                                        <p:cTn id="25" dur="83" decel="50000">
                                          <p:stCondLst>
                                            <p:cond delay="338"/>
                                          </p:stCondLst>
                                        </p:cTn>
                                        <p:tgtEl>
                                          <p:spTgt spid="11"/>
                                        </p:tgtEl>
                                      </p:cBhvr>
                                      <p:to x="100000" y="100000"/>
                                    </p:animScale>
                                    <p:animScale>
                                      <p:cBhvr>
                                        <p:cTn id="26" dur="13">
                                          <p:stCondLst>
                                            <p:cond delay="656"/>
                                          </p:stCondLst>
                                        </p:cTn>
                                        <p:tgtEl>
                                          <p:spTgt spid="11"/>
                                        </p:tgtEl>
                                      </p:cBhvr>
                                      <p:to x="100000" y="80000"/>
                                    </p:animScale>
                                    <p:animScale>
                                      <p:cBhvr>
                                        <p:cTn id="27" dur="83" decel="50000">
                                          <p:stCondLst>
                                            <p:cond delay="669"/>
                                          </p:stCondLst>
                                        </p:cTn>
                                        <p:tgtEl>
                                          <p:spTgt spid="11"/>
                                        </p:tgtEl>
                                      </p:cBhvr>
                                      <p:to x="100000" y="100000"/>
                                    </p:animScale>
                                    <p:animScale>
                                      <p:cBhvr>
                                        <p:cTn id="28" dur="13">
                                          <p:stCondLst>
                                            <p:cond delay="821"/>
                                          </p:stCondLst>
                                        </p:cTn>
                                        <p:tgtEl>
                                          <p:spTgt spid="11"/>
                                        </p:tgtEl>
                                      </p:cBhvr>
                                      <p:to x="100000" y="90000"/>
                                    </p:animScale>
                                    <p:animScale>
                                      <p:cBhvr>
                                        <p:cTn id="29" dur="83" decel="50000">
                                          <p:stCondLst>
                                            <p:cond delay="834"/>
                                          </p:stCondLst>
                                        </p:cTn>
                                        <p:tgtEl>
                                          <p:spTgt spid="11"/>
                                        </p:tgtEl>
                                      </p:cBhvr>
                                      <p:to x="100000" y="100000"/>
                                    </p:animScale>
                                    <p:animScale>
                                      <p:cBhvr>
                                        <p:cTn id="30" dur="13">
                                          <p:stCondLst>
                                            <p:cond delay="904"/>
                                          </p:stCondLst>
                                        </p:cTn>
                                        <p:tgtEl>
                                          <p:spTgt spid="11"/>
                                        </p:tgtEl>
                                      </p:cBhvr>
                                      <p:to x="100000" y="95000"/>
                                    </p:animScale>
                                    <p:animScale>
                                      <p:cBhvr>
                                        <p:cTn id="31" dur="83" decel="50000">
                                          <p:stCondLst>
                                            <p:cond delay="917"/>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14338"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Espace réservé de la date 10"/>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2B2ED3D-8D39-4F9A-A89B-4BD0B8D96B46}" type="datetime1">
              <a:rPr lang="fr-FR" altLang="fr-FR" smtClean="0">
                <a:solidFill>
                  <a:srgbClr val="FFFF00"/>
                </a:solidFill>
              </a:rPr>
              <a:pPr/>
              <a:t>01/09/2021</a:t>
            </a:fld>
            <a:endParaRPr lang="fr-FR" altLang="fr-FR" smtClean="0">
              <a:solidFill>
                <a:srgbClr val="FFFF00"/>
              </a:solidFill>
            </a:endParaRPr>
          </a:p>
        </p:txBody>
      </p:sp>
      <p:sp>
        <p:nvSpPr>
          <p:cNvPr id="14340" name="Espace réservé du numéro de diapositive 1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56F73AA-1202-41B6-9EC0-D03150B4E45F}" type="slidenum">
              <a:rPr lang="fr-FR" altLang="fr-FR" sz="1000" b="1" smtClean="0">
                <a:solidFill>
                  <a:srgbClr val="0000FF"/>
                </a:solidFill>
              </a:rPr>
              <a:pPr/>
              <a:t>7</a:t>
            </a:fld>
            <a:endParaRPr lang="fr-FR" altLang="fr-FR" sz="1000" b="1" smtClean="0">
              <a:solidFill>
                <a:srgbClr val="0000FF"/>
              </a:solidFill>
            </a:endParaRPr>
          </a:p>
        </p:txBody>
      </p:sp>
      <p:cxnSp>
        <p:nvCxnSpPr>
          <p:cNvPr id="11" name="Connecteur droit 10"/>
          <p:cNvCxnSpPr/>
          <p:nvPr/>
        </p:nvCxnSpPr>
        <p:spPr>
          <a:xfrm>
            <a:off x="1285875" y="5213350"/>
            <a:ext cx="7358063" cy="1588"/>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14" name="WordArt 22"/>
          <p:cNvSpPr>
            <a:spLocks noChangeArrowheads="1" noChangeShapeType="1" noTextEdit="1"/>
          </p:cNvSpPr>
          <p:nvPr/>
        </p:nvSpPr>
        <p:spPr bwMode="auto">
          <a:xfrm>
            <a:off x="1259701" y="1285860"/>
            <a:ext cx="7098513" cy="1143008"/>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FFC000"/>
                  </a:solidFill>
                </a:ln>
                <a:solidFill>
                  <a:srgbClr val="D31D7C"/>
                </a:solidFill>
                <a:effectLst>
                  <a:outerShdw blurRad="76200" dist="50800" dir="5400000" algn="tl" rotWithShape="0">
                    <a:srgbClr val="000000">
                      <a:alpha val="65000"/>
                    </a:srgbClr>
                  </a:outerShdw>
                </a:effectLst>
                <a:latin typeface="Arial Black"/>
              </a:rPr>
              <a:t>SECTION I: </a:t>
            </a:r>
          </a:p>
        </p:txBody>
      </p:sp>
      <p:cxnSp>
        <p:nvCxnSpPr>
          <p:cNvPr id="15" name="Connecteur droit 14"/>
          <p:cNvCxnSpPr/>
          <p:nvPr/>
        </p:nvCxnSpPr>
        <p:spPr>
          <a:xfrm>
            <a:off x="1214438" y="714375"/>
            <a:ext cx="7358062" cy="1588"/>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10" name="WordArt 22"/>
          <p:cNvSpPr>
            <a:spLocks noChangeArrowheads="1" noChangeShapeType="1" noTextEdit="1"/>
          </p:cNvSpPr>
          <p:nvPr/>
        </p:nvSpPr>
        <p:spPr bwMode="auto">
          <a:xfrm>
            <a:off x="1285852" y="3286124"/>
            <a:ext cx="7098513" cy="1357322"/>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00B0F0"/>
                </a:solidFill>
                <a:effectLst>
                  <a:outerShdw blurRad="76200" dist="50800" dir="5400000" algn="tl" rotWithShape="0">
                    <a:srgbClr val="000000">
                      <a:alpha val="65000"/>
                    </a:srgbClr>
                  </a:outerShdw>
                </a:effectLst>
                <a:latin typeface="Arial Black"/>
              </a:rPr>
              <a:t>THE SUPERVISORY BODIES OF THE HPSF</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childTnLst>
                          </p:cTn>
                        </p:par>
                        <p:par>
                          <p:cTn id="8" fill="hold" nodeType="afterGroup">
                            <p:stCondLst>
                              <p:cond delay="1000"/>
                            </p:stCondLst>
                            <p:childTnLst>
                              <p:par>
                                <p:cTn id="9" presetID="9"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dissolve">
                                      <p:cBhvr>
                                        <p:cTn id="11" dur="500"/>
                                        <p:tgtEl>
                                          <p:spTgt spid="14"/>
                                        </p:tgtEl>
                                      </p:cBhvr>
                                    </p:animEffect>
                                  </p:childTnLst>
                                </p:cTn>
                              </p:par>
                            </p:childTnLst>
                          </p:cTn>
                        </p:par>
                        <p:par>
                          <p:cTn id="12" fill="hold" nodeType="afterGroup">
                            <p:stCondLst>
                              <p:cond delay="1500"/>
                            </p:stCondLst>
                            <p:childTnLst>
                              <p:par>
                                <p:cTn id="13" presetID="2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1000"/>
                                        <p:tgtEl>
                                          <p:spTgt spid="15"/>
                                        </p:tgtEl>
                                      </p:cBhvr>
                                    </p:animEffect>
                                  </p:childTnLst>
                                </p:cTn>
                              </p:par>
                            </p:childTnLst>
                          </p:cTn>
                        </p:par>
                        <p:par>
                          <p:cTn id="16" fill="hold">
                            <p:stCondLst>
                              <p:cond delay="2500"/>
                            </p:stCondLst>
                            <p:childTnLst>
                              <p:par>
                                <p:cTn id="17" presetID="9"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dissolv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73730"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1"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F0CB2F1-711E-4EA9-8BA1-70EC84C09B39}" type="datetime1">
              <a:rPr lang="fr-FR" altLang="fr-FR" smtClean="0">
                <a:solidFill>
                  <a:srgbClr val="FFFF00"/>
                </a:solidFill>
              </a:rPr>
              <a:pPr/>
              <a:t>01/09/2021</a:t>
            </a:fld>
            <a:endParaRPr lang="fr-FR" altLang="fr-FR" smtClean="0">
              <a:solidFill>
                <a:srgbClr val="FFFF00"/>
              </a:solidFill>
            </a:endParaRPr>
          </a:p>
        </p:txBody>
      </p:sp>
      <p:sp>
        <p:nvSpPr>
          <p:cNvPr id="73732" name="Espace réservé du numéro de diapositiv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A797D5F-BF92-49E8-AAC2-D727520766AA}" type="slidenum">
              <a:rPr lang="fr-FR" altLang="fr-FR" sz="1000" b="1" smtClean="0">
                <a:solidFill>
                  <a:srgbClr val="0000FF"/>
                </a:solidFill>
              </a:rPr>
              <a:pPr/>
              <a:t>70</a:t>
            </a:fld>
            <a:endParaRPr lang="fr-FR" altLang="fr-FR" sz="1000" b="1" smtClean="0">
              <a:solidFill>
                <a:srgbClr val="0000FF"/>
              </a:solidFill>
            </a:endParaRPr>
          </a:p>
        </p:txBody>
      </p:sp>
      <p:cxnSp>
        <p:nvCxnSpPr>
          <p:cNvPr id="9" name="Connecteur droit 8"/>
          <p:cNvCxnSpPr/>
          <p:nvPr/>
        </p:nvCxnSpPr>
        <p:spPr>
          <a:xfrm>
            <a:off x="1214438" y="714375"/>
            <a:ext cx="7358062" cy="1588"/>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10" name="Connecteur droit 9"/>
          <p:cNvCxnSpPr/>
          <p:nvPr/>
        </p:nvCxnSpPr>
        <p:spPr>
          <a:xfrm>
            <a:off x="1285875" y="5641975"/>
            <a:ext cx="7358063" cy="1588"/>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12" name="WordArt 22"/>
          <p:cNvSpPr>
            <a:spLocks noChangeArrowheads="1" noChangeShapeType="1" noTextEdit="1"/>
          </p:cNvSpPr>
          <p:nvPr/>
        </p:nvSpPr>
        <p:spPr bwMode="auto">
          <a:xfrm>
            <a:off x="1259701" y="2571744"/>
            <a:ext cx="7098513" cy="1143008"/>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FFC000"/>
                  </a:solidFill>
                </a:ln>
                <a:solidFill>
                  <a:srgbClr val="D31D7C"/>
                </a:solidFill>
                <a:effectLst>
                  <a:outerShdw blurRad="76200" dist="50800" dir="5400000" algn="tl" rotWithShape="0">
                    <a:srgbClr val="000000">
                      <a:alpha val="65000"/>
                    </a:srgbClr>
                  </a:outerShdw>
                </a:effectLst>
                <a:latin typeface="Arial Black"/>
              </a:rPr>
              <a:t>CONCLUSION </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1000"/>
                                        <p:tgtEl>
                                          <p:spTgt spid="10"/>
                                        </p:tgtEl>
                                      </p:cBhvr>
                                    </p:animEffect>
                                  </p:childTnLst>
                                </p:cTn>
                              </p:par>
                            </p:childTnLst>
                          </p:cTn>
                        </p:par>
                        <p:par>
                          <p:cTn id="12" fill="hold" nodeType="afterGroup">
                            <p:stCondLst>
                              <p:cond delay="2000"/>
                            </p:stCondLst>
                            <p:childTnLst>
                              <p:par>
                                <p:cTn id="13" presetID="9"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74754"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p:cNvSpPr txBox="1">
            <a:spLocks noChangeArrowheads="1"/>
          </p:cNvSpPr>
          <p:nvPr/>
        </p:nvSpPr>
        <p:spPr bwMode="auto">
          <a:xfrm>
            <a:off x="900113" y="1143000"/>
            <a:ext cx="7958137"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ts val="3500"/>
              </a:lnSpc>
              <a:spcAft>
                <a:spcPts val="1200"/>
              </a:spcAft>
            </a:pPr>
            <a:r>
              <a:rPr lang="en-GB" sz="2600" b="1">
                <a:latin typeface="Calibri" panose="020F0502020204030204" pitchFamily="34" charset="0"/>
              </a:rPr>
              <a:t>The mission of regulating the supplies of domestic market with petroleum and gas products gives the HPSF a strategic position in the downstream petroleum sector. The HPSF through this role, contributes to the economic stability of the country. Any lack of supply has a direct impact on the various sectors of the economy, in particular on the production and transport activities and on the prices of goods and services, especially basic necessities. </a:t>
            </a:r>
          </a:p>
        </p:txBody>
      </p:sp>
      <p:sp>
        <p:nvSpPr>
          <p:cNvPr id="5" name="WordArt 22"/>
          <p:cNvSpPr>
            <a:spLocks noChangeArrowheads="1" noChangeShapeType="1" noTextEdit="1"/>
          </p:cNvSpPr>
          <p:nvPr/>
        </p:nvSpPr>
        <p:spPr bwMode="auto">
          <a:xfrm>
            <a:off x="1674050" y="357166"/>
            <a:ext cx="2826512" cy="285752"/>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0033CC"/>
                </a:solidFill>
                <a:effectLst>
                  <a:outerShdw blurRad="76200" dist="50800" dir="5400000" algn="tl" rotWithShape="0">
                    <a:srgbClr val="000000">
                      <a:alpha val="65000"/>
                    </a:srgbClr>
                  </a:outerShdw>
                </a:effectLst>
                <a:latin typeface="Arial Black"/>
              </a:rPr>
              <a:t>CONCLUSION</a:t>
            </a:r>
          </a:p>
        </p:txBody>
      </p:sp>
      <p:sp>
        <p:nvSpPr>
          <p:cNvPr id="74757"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D89A97B-C735-4B87-95AC-1B429A60CE61}" type="datetime1">
              <a:rPr lang="fr-FR" altLang="fr-FR" smtClean="0">
                <a:solidFill>
                  <a:srgbClr val="FFFF00"/>
                </a:solidFill>
              </a:rPr>
              <a:pPr/>
              <a:t>01/09/2021</a:t>
            </a:fld>
            <a:endParaRPr lang="fr-FR" altLang="fr-FR" smtClean="0">
              <a:solidFill>
                <a:srgbClr val="FFFF00"/>
              </a:solidFill>
            </a:endParaRPr>
          </a:p>
        </p:txBody>
      </p:sp>
      <p:sp>
        <p:nvSpPr>
          <p:cNvPr id="74758" name="Espace réservé du numéro de diapositiv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0DE3DB6-85C5-4FFB-A83E-6F2992F7B616}" type="slidenum">
              <a:rPr lang="fr-FR" altLang="fr-FR" sz="1000" b="1" smtClean="0">
                <a:solidFill>
                  <a:srgbClr val="0000FF"/>
                </a:solidFill>
              </a:rPr>
              <a:pPr/>
              <a:t>71</a:t>
            </a:fld>
            <a:endParaRPr lang="fr-FR" altLang="fr-FR" sz="1000" b="1" smtClean="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1000"/>
                                        <p:tgtEl>
                                          <p:spTgt spid="4"/>
                                        </p:tgtEl>
                                      </p:cBhvr>
                                    </p:animEffect>
                                  </p:childTnLst>
                                </p:cTn>
                              </p:par>
                            </p:childTnLst>
                          </p:cTn>
                        </p:par>
                        <p:par>
                          <p:cTn id="8" fill="hold" nodeType="afterGroup">
                            <p:stCondLst>
                              <p:cond delay="1000"/>
                            </p:stCondLst>
                            <p:childTnLst>
                              <p:par>
                                <p:cTn id="9" presetID="9"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75778"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WordArt 22"/>
          <p:cNvSpPr>
            <a:spLocks noChangeArrowheads="1" noChangeShapeType="1" noTextEdit="1"/>
          </p:cNvSpPr>
          <p:nvPr/>
        </p:nvSpPr>
        <p:spPr bwMode="auto">
          <a:xfrm>
            <a:off x="1475656" y="1365278"/>
            <a:ext cx="6768752" cy="3143842"/>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chemeClr val="accent6"/>
                </a:solidFill>
                <a:effectLst>
                  <a:outerShdw blurRad="76200" dist="50800" dir="5400000" algn="tl" rotWithShape="0">
                    <a:srgbClr val="000000">
                      <a:alpha val="65000"/>
                    </a:srgbClr>
                  </a:outerShdw>
                </a:effectLst>
                <a:latin typeface="Arial Black"/>
              </a:rPr>
              <a:t>A TEAM </a:t>
            </a:r>
            <a:r>
              <a:rPr lang="en-GB" sz="3600" b="1">
                <a:ln w="11430"/>
                <a:solidFill>
                  <a:srgbClr val="FFC000"/>
                </a:solidFill>
                <a:effectLst>
                  <a:outerShdw blurRad="76200" dist="50800" dir="5400000" algn="tl" rotWithShape="0">
                    <a:srgbClr val="000000">
                      <a:alpha val="65000"/>
                    </a:srgbClr>
                  </a:outerShdw>
                </a:effectLst>
                <a:latin typeface="Arial Black"/>
              </a:rPr>
              <a:t>SPIRIT</a:t>
            </a:r>
            <a:r>
              <a:rPr lang="en-GB" sz="3600" b="1">
                <a:ln w="11430"/>
                <a:solidFill>
                  <a:schemeClr val="accent4">
                    <a:lumMod val="60000"/>
                    <a:lumOff val="40000"/>
                  </a:schemeClr>
                </a:solidFill>
                <a:effectLst>
                  <a:outerShdw blurRad="76200" dist="50800" dir="5400000" algn="tl" rotWithShape="0">
                    <a:srgbClr val="000000">
                      <a:alpha val="65000"/>
                    </a:srgbClr>
                  </a:outerShdw>
                </a:effectLst>
                <a:latin typeface="Arial Black"/>
              </a:rPr>
              <a:t>,</a:t>
            </a:r>
            <a:r>
              <a:rPr lang="en-GB" sz="3600" b="1">
                <a:ln w="11430"/>
                <a:solidFill>
                  <a:srgbClr val="0033CC"/>
                </a:solidFill>
                <a:effectLst>
                  <a:outerShdw blurRad="76200" dist="50800" dir="5400000" algn="tl" rotWithShape="0">
                    <a:srgbClr val="000000">
                      <a:alpha val="65000"/>
                    </a:srgbClr>
                  </a:outerShdw>
                </a:effectLst>
                <a:latin typeface="Arial Black"/>
              </a:rPr>
              <a:t> </a:t>
            </a:r>
          </a:p>
          <a:p>
            <a:pPr algn="ctr" eaLnBrk="1" fontAlgn="auto" hangingPunct="1">
              <a:spcBef>
                <a:spcPts val="0"/>
              </a:spcBef>
              <a:spcAft>
                <a:spcPts val="0"/>
              </a:spcAft>
              <a:defRPr/>
            </a:pPr>
            <a:r>
              <a:rPr lang="en-GB" sz="3600" b="1">
                <a:ln w="11430"/>
                <a:effectLst>
                  <a:outerShdw blurRad="76200" dist="50800" dir="5400000" algn="tl" rotWithShape="0">
                    <a:srgbClr val="000000">
                      <a:alpha val="65000"/>
                    </a:srgbClr>
                  </a:outerShdw>
                </a:effectLst>
                <a:latin typeface="Arial Black"/>
              </a:rPr>
              <a:t>ONE FAMILY</a:t>
            </a:r>
          </a:p>
        </p:txBody>
      </p:sp>
      <p:sp>
        <p:nvSpPr>
          <p:cNvPr id="75780"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BFB8430-F030-425F-8884-3D94A0CC9C33}" type="datetime1">
              <a:rPr lang="fr-FR" altLang="fr-FR" smtClean="0">
                <a:solidFill>
                  <a:srgbClr val="FFFF00"/>
                </a:solidFill>
              </a:rPr>
              <a:pPr/>
              <a:t>01/09/2021</a:t>
            </a:fld>
            <a:endParaRPr lang="fr-FR" altLang="fr-FR" smtClean="0">
              <a:solidFill>
                <a:srgbClr val="FFFF00"/>
              </a:solidFill>
            </a:endParaRPr>
          </a:p>
        </p:txBody>
      </p:sp>
      <p:sp>
        <p:nvSpPr>
          <p:cNvPr id="75781" name="Espace réservé du numéro de diapositiv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47CD38C-D4BC-4202-80BC-7F60B76B1FD3}" type="slidenum">
              <a:rPr lang="fr-FR" altLang="fr-FR" sz="1000" b="1" smtClean="0">
                <a:solidFill>
                  <a:srgbClr val="0000FF"/>
                </a:solidFill>
              </a:rPr>
              <a:pPr/>
              <a:t>72</a:t>
            </a:fld>
            <a:endParaRPr lang="fr-FR" altLang="fr-FR" sz="1000" b="1" smtClean="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76802"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WordArt 22"/>
          <p:cNvSpPr>
            <a:spLocks noChangeArrowheads="1" noChangeShapeType="1" noTextEdit="1"/>
          </p:cNvSpPr>
          <p:nvPr/>
        </p:nvSpPr>
        <p:spPr bwMode="auto">
          <a:xfrm>
            <a:off x="1000100" y="2285992"/>
            <a:ext cx="7786742" cy="2214578"/>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0033CC"/>
                </a:solidFill>
                <a:effectLst>
                  <a:outerShdw blurRad="76200" dist="50800" dir="5400000" algn="tl" rotWithShape="0">
                    <a:srgbClr val="000000">
                      <a:alpha val="65000"/>
                    </a:srgbClr>
                  </a:outerShdw>
                </a:effectLst>
                <a:latin typeface="Arial Black"/>
              </a:rPr>
              <a:t>THANK YOU FOR </a:t>
            </a:r>
          </a:p>
          <a:p>
            <a:pPr algn="ctr" eaLnBrk="1" fontAlgn="auto" hangingPunct="1">
              <a:spcBef>
                <a:spcPts val="0"/>
              </a:spcBef>
              <a:spcAft>
                <a:spcPts val="0"/>
              </a:spcAft>
              <a:defRPr/>
            </a:pPr>
            <a:r>
              <a:rPr lang="en-GB" sz="3600" b="1">
                <a:ln w="11430"/>
                <a:solidFill>
                  <a:srgbClr val="0033CC"/>
                </a:solidFill>
                <a:effectLst>
                  <a:outerShdw blurRad="76200" dist="50800" dir="5400000" algn="tl" rotWithShape="0">
                    <a:srgbClr val="000000">
                      <a:alpha val="65000"/>
                    </a:srgbClr>
                  </a:outerShdw>
                </a:effectLst>
                <a:latin typeface="Arial Black"/>
              </a:rPr>
              <a:t>YOUR KIND ATTENTION</a:t>
            </a:r>
          </a:p>
        </p:txBody>
      </p:sp>
      <p:grpSp>
        <p:nvGrpSpPr>
          <p:cNvPr id="76804" name="Groupe 4"/>
          <p:cNvGrpSpPr>
            <a:grpSpLocks/>
          </p:cNvGrpSpPr>
          <p:nvPr/>
        </p:nvGrpSpPr>
        <p:grpSpPr bwMode="auto">
          <a:xfrm>
            <a:off x="1331913" y="90488"/>
            <a:ext cx="6807200" cy="1338262"/>
            <a:chOff x="0" y="0"/>
            <a:chExt cx="6806696" cy="1338721"/>
          </a:xfrm>
        </p:grpSpPr>
        <p:pic>
          <p:nvPicPr>
            <p:cNvPr id="76807" name="Imag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47825" y="285750"/>
              <a:ext cx="3505200" cy="1046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6808" name="Groupe 7"/>
            <p:cNvGrpSpPr>
              <a:grpSpLocks/>
            </p:cNvGrpSpPr>
            <p:nvPr/>
          </p:nvGrpSpPr>
          <p:grpSpPr bwMode="auto">
            <a:xfrm>
              <a:off x="0" y="0"/>
              <a:ext cx="6806696" cy="819150"/>
              <a:chOff x="0" y="0"/>
              <a:chExt cx="6806696" cy="568668"/>
            </a:xfrm>
          </p:grpSpPr>
          <p:sp>
            <p:nvSpPr>
              <p:cNvPr id="10" name="Text Box 9"/>
              <p:cNvSpPr txBox="1">
                <a:spLocks noChangeArrowheads="1"/>
              </p:cNvSpPr>
              <p:nvPr/>
            </p:nvSpPr>
            <p:spPr bwMode="auto">
              <a:xfrm>
                <a:off x="0" y="0"/>
                <a:ext cx="2130267" cy="568863"/>
              </a:xfrm>
              <a:prstGeom prst="rect">
                <a:avLst/>
              </a:prstGeom>
              <a:noFill/>
              <a:ln>
                <a:noFill/>
              </a:ln>
              <a:extLst/>
            </p:spPr>
            <p:txBody>
              <a:bodyPr upright="1"/>
              <a:lstStyle/>
              <a:p>
                <a:pPr algn="ctr">
                  <a:lnSpc>
                    <a:spcPct val="107000"/>
                  </a:lnSpc>
                  <a:spcAft>
                    <a:spcPts val="0"/>
                  </a:spcAft>
                  <a:defRPr/>
                </a:pPr>
                <a:r>
                  <a:rPr lang="en-GB" sz="1150">
                    <a:latin typeface="Calibri" panose="020F0502020204030204" pitchFamily="34" charset="0"/>
                    <a:ea typeface="Calibri" panose="020F0502020204030204" pitchFamily="34" charset="0"/>
                    <a:cs typeface="Arial" panose="020B0604020202020204" pitchFamily="34" charset="0"/>
                  </a:rPr>
                  <a:t> </a:t>
                </a:r>
              </a:p>
              <a:p>
                <a:pPr algn="ctr">
                  <a:lnSpc>
                    <a:spcPct val="107000"/>
                  </a:lnSpc>
                  <a:spcAft>
                    <a:spcPts val="0"/>
                  </a:spcAft>
                  <a:defRPr/>
                </a:pPr>
                <a:r>
                  <a:rPr lang="en-GB" sz="1150" b="1">
                    <a:latin typeface="Calibri" panose="020F0502020204030204" pitchFamily="34" charset="0"/>
                    <a:ea typeface="Calibri" panose="020F0502020204030204" pitchFamily="34" charset="0"/>
                    <a:cs typeface="Arial" panose="020B0604020202020204" pitchFamily="34" charset="0"/>
                  </a:rPr>
                  <a:t>REPUBLIC OF CAMEROON</a:t>
                </a:r>
              </a:p>
              <a:p>
                <a:pPr algn="ctr">
                  <a:lnSpc>
                    <a:spcPct val="107000"/>
                  </a:lnSpc>
                  <a:spcAft>
                    <a:spcPts val="0"/>
                  </a:spcAft>
                  <a:defRPr/>
                </a:pPr>
                <a:r>
                  <a:rPr lang="en-GB" sz="1000" b="1">
                    <a:latin typeface="Calibri" panose="020F0502020204030204" pitchFamily="34" charset="0"/>
                    <a:ea typeface="Calibri" panose="020F0502020204030204" pitchFamily="34" charset="0"/>
                    <a:cs typeface="Arial" panose="020B0604020202020204" pitchFamily="34" charset="0"/>
                  </a:rPr>
                  <a:t>Peace - Work - Fatherland</a:t>
                </a:r>
              </a:p>
              <a:p>
                <a:pPr algn="ctr">
                  <a:lnSpc>
                    <a:spcPct val="107000"/>
                  </a:lnSpc>
                  <a:spcAft>
                    <a:spcPts val="0"/>
                  </a:spcAft>
                  <a:defRPr/>
                </a:pPr>
                <a:r>
                  <a:rPr lang="en-GB" sz="1150">
                    <a:latin typeface="Calibri" panose="020F0502020204030204" pitchFamily="34" charset="0"/>
                    <a:ea typeface="Calibri" panose="020F0502020204030204" pitchFamily="34" charset="0"/>
                    <a:cs typeface="Arial" panose="020B0604020202020204" pitchFamily="34" charset="0"/>
                  </a:rPr>
                  <a:t>---------------</a:t>
                </a:r>
              </a:p>
            </p:txBody>
          </p:sp>
          <p:sp>
            <p:nvSpPr>
              <p:cNvPr id="11" name="Text Box 10"/>
              <p:cNvSpPr txBox="1">
                <a:spLocks noChangeArrowheads="1"/>
              </p:cNvSpPr>
              <p:nvPr/>
            </p:nvSpPr>
            <p:spPr bwMode="auto">
              <a:xfrm>
                <a:off x="4676429" y="0"/>
                <a:ext cx="2130267" cy="568863"/>
              </a:xfrm>
              <a:prstGeom prst="rect">
                <a:avLst/>
              </a:prstGeom>
              <a:noFill/>
              <a:ln>
                <a:noFill/>
              </a:ln>
              <a:extLst/>
            </p:spPr>
            <p:txBody>
              <a:bodyPr upright="1"/>
              <a:lstStyle/>
              <a:p>
                <a:pPr algn="ctr">
                  <a:lnSpc>
                    <a:spcPct val="107000"/>
                  </a:lnSpc>
                  <a:spcAft>
                    <a:spcPts val="0"/>
                  </a:spcAft>
                  <a:defRPr/>
                </a:pPr>
                <a:r>
                  <a:rPr lang="en-GB" sz="1150">
                    <a:latin typeface="Calibri" panose="020F0502020204030204" pitchFamily="34" charset="0"/>
                    <a:ea typeface="Calibri" panose="020F0502020204030204" pitchFamily="34" charset="0"/>
                    <a:cs typeface="Arial" panose="020B0604020202020204" pitchFamily="34" charset="0"/>
                  </a:rPr>
                  <a:t> </a:t>
                </a:r>
              </a:p>
              <a:p>
                <a:pPr algn="ctr">
                  <a:lnSpc>
                    <a:spcPct val="107000"/>
                  </a:lnSpc>
                  <a:spcAft>
                    <a:spcPts val="0"/>
                  </a:spcAft>
                  <a:defRPr/>
                </a:pPr>
                <a:r>
                  <a:rPr lang="en-GB" sz="1150" b="1">
                    <a:latin typeface="Calibri" panose="020F0502020204030204" pitchFamily="34" charset="0"/>
                    <a:ea typeface="Calibri" panose="020F0502020204030204" pitchFamily="34" charset="0"/>
                    <a:cs typeface="Arial" panose="020B0604020202020204" pitchFamily="34" charset="0"/>
                  </a:rPr>
                  <a:t>RÉPUBLIQUE DU CAMEROUN</a:t>
                </a:r>
              </a:p>
              <a:p>
                <a:pPr algn="ctr">
                  <a:lnSpc>
                    <a:spcPct val="107000"/>
                  </a:lnSpc>
                  <a:spcAft>
                    <a:spcPts val="0"/>
                  </a:spcAft>
                  <a:defRPr/>
                </a:pPr>
                <a:r>
                  <a:rPr lang="en-GB" sz="1000" b="1">
                    <a:latin typeface="Calibri" panose="020F0502020204030204" pitchFamily="34" charset="0"/>
                    <a:ea typeface="Calibri" panose="020F0502020204030204" pitchFamily="34" charset="0"/>
                    <a:cs typeface="Arial" panose="020B0604020202020204" pitchFamily="34" charset="0"/>
                  </a:rPr>
                  <a:t>Paix - Travail - Patrie</a:t>
                </a:r>
              </a:p>
              <a:p>
                <a:pPr algn="ctr">
                  <a:lnSpc>
                    <a:spcPct val="107000"/>
                  </a:lnSpc>
                  <a:spcAft>
                    <a:spcPts val="0"/>
                  </a:spcAft>
                  <a:defRPr/>
                </a:pPr>
                <a:r>
                  <a:rPr lang="en-GB" sz="1150">
                    <a:latin typeface="Calibri" panose="020F0502020204030204" pitchFamily="34" charset="0"/>
                    <a:ea typeface="Calibri" panose="020F0502020204030204" pitchFamily="34" charset="0"/>
                    <a:cs typeface="Arial" panose="020B0604020202020204" pitchFamily="34" charset="0"/>
                  </a:rPr>
                  <a:t>---------------</a:t>
                </a:r>
              </a:p>
            </p:txBody>
          </p:sp>
        </p:grpSp>
        <p:pic>
          <p:nvPicPr>
            <p:cNvPr id="76809" name="Imag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50748" y="292241"/>
              <a:ext cx="3505200" cy="1046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6805" name="Espace réservé de la date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A70846C-2814-4E84-A92F-3526BBEF3785}" type="datetime1">
              <a:rPr lang="fr-FR" altLang="fr-FR" smtClean="0">
                <a:solidFill>
                  <a:srgbClr val="FFFF00"/>
                </a:solidFill>
              </a:rPr>
              <a:pPr/>
              <a:t>01/09/2021</a:t>
            </a:fld>
            <a:endParaRPr lang="fr-FR" altLang="fr-FR" smtClean="0">
              <a:solidFill>
                <a:srgbClr val="FFFF00"/>
              </a:solidFill>
            </a:endParaRPr>
          </a:p>
        </p:txBody>
      </p:sp>
      <p:sp>
        <p:nvSpPr>
          <p:cNvPr id="76806" name="Espace réservé du numéro de diapositive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C1156AB-1B25-43FE-96F0-99EC936A06C4}" type="slidenum">
              <a:rPr lang="fr-FR" altLang="fr-FR" sz="1000" b="1" smtClean="0">
                <a:solidFill>
                  <a:srgbClr val="0000FF"/>
                </a:solidFill>
              </a:rPr>
              <a:pPr/>
              <a:t>73</a:t>
            </a:fld>
            <a:endParaRPr lang="fr-FR" altLang="fr-FR" sz="1000" b="1" smtClean="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4818"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WordArt 22"/>
          <p:cNvSpPr>
            <a:spLocks noChangeArrowheads="1" noChangeShapeType="1" noTextEdit="1"/>
          </p:cNvSpPr>
          <p:nvPr/>
        </p:nvSpPr>
        <p:spPr bwMode="auto">
          <a:xfrm>
            <a:off x="1415649" y="476247"/>
            <a:ext cx="7098513" cy="357190"/>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b="1">
                <a:ln w="11430"/>
                <a:solidFill>
                  <a:srgbClr val="0033CC"/>
                </a:solidFill>
                <a:effectLst>
                  <a:outerShdw blurRad="76200" dist="50800" dir="5400000" algn="tl" rotWithShape="0">
                    <a:srgbClr val="000000">
                      <a:alpha val="65000"/>
                    </a:srgbClr>
                  </a:outerShdw>
                </a:effectLst>
                <a:latin typeface="Arial Black"/>
              </a:rPr>
              <a:t>I- CREATION OF THE HPSF</a:t>
            </a:r>
          </a:p>
        </p:txBody>
      </p:sp>
      <p:cxnSp>
        <p:nvCxnSpPr>
          <p:cNvPr id="11" name="Connecteur droit 10"/>
          <p:cNvCxnSpPr/>
          <p:nvPr/>
        </p:nvCxnSpPr>
        <p:spPr>
          <a:xfrm>
            <a:off x="1285875" y="1071563"/>
            <a:ext cx="7358063" cy="1587"/>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12" name="ZoneTexte 11"/>
          <p:cNvSpPr txBox="1">
            <a:spLocks noChangeArrowheads="1"/>
          </p:cNvSpPr>
          <p:nvPr/>
        </p:nvSpPr>
        <p:spPr bwMode="auto">
          <a:xfrm>
            <a:off x="785813" y="2039938"/>
            <a:ext cx="82153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44500" indent="-4445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buFont typeface="Wingdings" panose="05000000000000000000" pitchFamily="2" charset="2"/>
              <a:buChar char="ü"/>
            </a:pPr>
            <a:r>
              <a:rPr lang="en-GB" b="1" dirty="0">
                <a:solidFill>
                  <a:prstClr val="black"/>
                </a:solidFill>
                <a:latin typeface="Calibri" panose="020F0502020204030204" pitchFamily="34" charset="0"/>
              </a:rPr>
              <a:t>Created by decree No. 74/458 of 10 May 1974, after the first oil shock, to protect the national economy from the fluctuations of hydrocarbon prices on the international market; </a:t>
            </a:r>
          </a:p>
        </p:txBody>
      </p:sp>
      <p:sp>
        <p:nvSpPr>
          <p:cNvPr id="13" name="WordArt 22"/>
          <p:cNvSpPr>
            <a:spLocks noChangeArrowheads="1" noChangeShapeType="1" noTextEdit="1"/>
          </p:cNvSpPr>
          <p:nvPr/>
        </p:nvSpPr>
        <p:spPr bwMode="auto">
          <a:xfrm>
            <a:off x="928662" y="1311277"/>
            <a:ext cx="4435426" cy="488948"/>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C00000"/>
                </a:solidFill>
                <a:effectLst>
                  <a:outerShdw blurRad="76200" dist="50800" dir="5400000" algn="tl" rotWithShape="0">
                    <a:srgbClr val="000000">
                      <a:alpha val="65000"/>
                    </a:srgbClr>
                  </a:outerShdw>
                </a:effectLst>
                <a:latin typeface="Arial Black"/>
              </a:rPr>
              <a:t>A.- </a:t>
            </a:r>
            <a:r>
              <a:rPr lang="en-GB" sz="3200" b="1">
                <a:ln w="11430"/>
                <a:solidFill>
                  <a:srgbClr val="C00000"/>
                </a:solidFill>
                <a:effectLst>
                  <a:outerShdw blurRad="76200" dist="50800" dir="5400000" algn="tl" rotWithShape="0">
                    <a:srgbClr val="000000">
                      <a:alpha val="65000"/>
                    </a:srgbClr>
                  </a:outerShdw>
                </a:effectLst>
                <a:latin typeface="Arial Black"/>
              </a:rPr>
              <a:t>HISTORY</a:t>
            </a:r>
          </a:p>
        </p:txBody>
      </p:sp>
      <p:sp>
        <p:nvSpPr>
          <p:cNvPr id="16" name="ZoneTexte 15"/>
          <p:cNvSpPr txBox="1">
            <a:spLocks noChangeArrowheads="1"/>
          </p:cNvSpPr>
          <p:nvPr/>
        </p:nvSpPr>
        <p:spPr bwMode="auto">
          <a:xfrm>
            <a:off x="785813" y="2997200"/>
            <a:ext cx="8215312"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44500" indent="-4445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buFont typeface="Wingdings" panose="05000000000000000000" pitchFamily="2" charset="2"/>
              <a:buChar char="ü"/>
            </a:pPr>
            <a:r>
              <a:rPr lang="en-GB" b="1" dirty="0">
                <a:solidFill>
                  <a:prstClr val="black"/>
                </a:solidFill>
                <a:latin typeface="Calibri" panose="020F0502020204030204" pitchFamily="34" charset="0"/>
              </a:rPr>
              <a:t>Reorganised for the first time by decree No. 98/165 of 26 August 1998, this reorganisation reflects the government's desire to modernise its management and increase the efficiency of its services.</a:t>
            </a:r>
          </a:p>
        </p:txBody>
      </p:sp>
      <p:sp>
        <p:nvSpPr>
          <p:cNvPr id="34824"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9A8BA79-3B01-45C9-A4E8-AEAFFB4E0FCB}" type="datetime1">
              <a:rPr lang="fr-FR" altLang="fr-FR" smtClean="0">
                <a:solidFill>
                  <a:srgbClr val="FFFF00"/>
                </a:solidFill>
              </a:rPr>
              <a:pPr/>
              <a:t>01/09/2021</a:t>
            </a:fld>
            <a:endParaRPr lang="fr-FR" altLang="fr-FR" smtClean="0">
              <a:solidFill>
                <a:srgbClr val="FFFF00"/>
              </a:solidFill>
            </a:endParaRPr>
          </a:p>
        </p:txBody>
      </p:sp>
      <p:sp>
        <p:nvSpPr>
          <p:cNvPr id="34825"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E710F93-5FE7-41B3-9087-A0A71ACA7A26}" type="slidenum">
              <a:rPr lang="fr-FR" altLang="fr-FR" sz="1000" b="1" smtClean="0">
                <a:solidFill>
                  <a:srgbClr val="0000FF"/>
                </a:solidFill>
              </a:rPr>
              <a:pPr/>
              <a:t>8</a:t>
            </a:fld>
            <a:endParaRPr lang="fr-FR" altLang="fr-FR" sz="1000" b="1" smtClean="0">
              <a:solidFill>
                <a:srgbClr val="0000FF"/>
              </a:solidFill>
            </a:endParaRPr>
          </a:p>
        </p:txBody>
      </p:sp>
      <p:sp>
        <p:nvSpPr>
          <p:cNvPr id="14" name="ZoneTexte 13"/>
          <p:cNvSpPr txBox="1">
            <a:spLocks noChangeArrowheads="1"/>
          </p:cNvSpPr>
          <p:nvPr/>
        </p:nvSpPr>
        <p:spPr bwMode="auto">
          <a:xfrm>
            <a:off x="1414463" y="3863975"/>
            <a:ext cx="7634287"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44500" indent="-4445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indent="0" algn="just" eaLnBrk="1" hangingPunct="1">
              <a:defRPr/>
            </a:pPr>
            <a:r>
              <a:rPr lang="en-GB" b="1" dirty="0">
                <a:latin typeface="Calibri" panose="020F0502020204030204" pitchFamily="34" charset="0"/>
              </a:rPr>
              <a:t>Henceforth, the </a:t>
            </a:r>
            <a:r>
              <a:rPr lang="en-GB" b="1" dirty="0" smtClean="0">
                <a:latin typeface="Calibri" panose="020F0502020204030204" pitchFamily="34" charset="0"/>
              </a:rPr>
              <a:t>HPSF:</a:t>
            </a:r>
            <a:endParaRPr lang="en-GB" b="1" dirty="0">
              <a:latin typeface="Calibri" panose="020F0502020204030204" pitchFamily="34" charset="0"/>
            </a:endParaRPr>
          </a:p>
          <a:p>
            <a:pPr marL="285750" indent="-285750" algn="just" eaLnBrk="1" hangingPunct="1">
              <a:buFont typeface="Wingdings" panose="05000000000000000000" pitchFamily="2" charset="2"/>
              <a:buChar char="ü"/>
              <a:defRPr/>
            </a:pPr>
            <a:r>
              <a:rPr lang="en-GB" b="1" dirty="0" smtClean="0">
                <a:latin typeface="Calibri" panose="020F0502020204030204" pitchFamily="34" charset="0"/>
              </a:rPr>
              <a:t>Is endowed </a:t>
            </a:r>
            <a:r>
              <a:rPr lang="en-GB" b="1" dirty="0">
                <a:latin typeface="Calibri" panose="020F0502020204030204" pitchFamily="34" charset="0"/>
              </a:rPr>
              <a:t>with a legal personality instead of a civil one;</a:t>
            </a:r>
          </a:p>
          <a:p>
            <a:pPr marL="285750" indent="-285750" algn="just" eaLnBrk="1" hangingPunct="1">
              <a:buFont typeface="Wingdings" panose="05000000000000000000" pitchFamily="2" charset="2"/>
              <a:buChar char="ü"/>
              <a:defRPr/>
            </a:pPr>
            <a:r>
              <a:rPr lang="en-GB" b="1" dirty="0">
                <a:latin typeface="Calibri" panose="020F0502020204030204" pitchFamily="34" charset="0"/>
              </a:rPr>
              <a:t>can set up branches;</a:t>
            </a:r>
          </a:p>
          <a:p>
            <a:pPr marL="285750" indent="-285750" algn="just" eaLnBrk="1" hangingPunct="1">
              <a:buFont typeface="Wingdings" panose="05000000000000000000" pitchFamily="2" charset="2"/>
              <a:buChar char="ü"/>
              <a:defRPr/>
            </a:pPr>
            <a:r>
              <a:rPr lang="en-GB" b="1" dirty="0">
                <a:latin typeface="Calibri" panose="020F0502020204030204" pitchFamily="34" charset="0"/>
              </a:rPr>
              <a:t>is now managed by a Board of Directors rather than a Management Committee;</a:t>
            </a:r>
          </a:p>
          <a:p>
            <a:pPr marL="285750" indent="-285750" algn="just" eaLnBrk="1" hangingPunct="1">
              <a:buFont typeface="Wingdings" panose="05000000000000000000" pitchFamily="2" charset="2"/>
              <a:buChar char="ü"/>
              <a:defRPr/>
            </a:pPr>
            <a:r>
              <a:rPr lang="en-GB" b="1" dirty="0">
                <a:latin typeface="Calibri" panose="020F0502020204030204" pitchFamily="34" charset="0"/>
              </a:rPr>
              <a:t>is headed by a General Manager who is different from the Director of Prices and a Deputy General Manager, both of whom are appointed by Decree of the President of the Republic.</a:t>
            </a:r>
          </a:p>
        </p:txBody>
      </p:sp>
    </p:spTree>
    <p:extLst>
      <p:ext uri="{BB962C8B-B14F-4D97-AF65-F5344CB8AC3E}">
        <p14:creationId xmlns:p14="http://schemas.microsoft.com/office/powerpoint/2010/main" val="12698209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1000"/>
                                        <p:tgtEl>
                                          <p:spTgt spid="11"/>
                                        </p:tgtEl>
                                      </p:cBhvr>
                                    </p:animEffect>
                                  </p:childTnLst>
                                </p:cTn>
                              </p:par>
                            </p:childTnLst>
                          </p:cTn>
                        </p:par>
                        <p:par>
                          <p:cTn id="12" fill="hold" nodeType="afterGroup">
                            <p:stCondLst>
                              <p:cond delay="1500"/>
                            </p:stCondLst>
                            <p:childTnLst>
                              <p:par>
                                <p:cTn id="13" presetID="26" presetClass="entr" presetSubtype="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down)">
                                      <p:cBhvr>
                                        <p:cTn id="15" dur="290">
                                          <p:stCondLst>
                                            <p:cond delay="0"/>
                                          </p:stCondLst>
                                        </p:cTn>
                                        <p:tgtEl>
                                          <p:spTgt spid="13"/>
                                        </p:tgtEl>
                                      </p:cBhvr>
                                    </p:animEffect>
                                    <p:anim calcmode="lin" valueType="num">
                                      <p:cBhvr>
                                        <p:cTn id="16" dur="911"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17" dur="332"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8" dur="332" tmFilter="0, 0; 0.125,0.2665; 0.25,0.4; 0.375,0.465; 0.5,0.5;  0.625,0.535; 0.75,0.6; 0.875,0.7335; 1,1">
                                          <p:stCondLst>
                                            <p:cond delay="332"/>
                                          </p:stCondLst>
                                        </p:cTn>
                                        <p:tgtEl>
                                          <p:spTgt spid="13"/>
                                        </p:tgtEl>
                                        <p:attrNameLst>
                                          <p:attrName>ppt_y</p:attrName>
                                        </p:attrNameLst>
                                      </p:cBhvr>
                                      <p:tavLst>
                                        <p:tav tm="0" fmla="#ppt_y-sin(pi*$)/9">
                                          <p:val>
                                            <p:fltVal val="0"/>
                                          </p:val>
                                        </p:tav>
                                        <p:tav tm="100000">
                                          <p:val>
                                            <p:fltVal val="1"/>
                                          </p:val>
                                        </p:tav>
                                      </p:tavLst>
                                    </p:anim>
                                    <p:anim calcmode="lin" valueType="num">
                                      <p:cBhvr>
                                        <p:cTn id="19" dur="166" tmFilter="0, 0; 0.125,0.2665; 0.25,0.4; 0.375,0.465; 0.5,0.5;  0.625,0.535; 0.75,0.6; 0.875,0.7335; 1,1">
                                          <p:stCondLst>
                                            <p:cond delay="662"/>
                                          </p:stCondLst>
                                        </p:cTn>
                                        <p:tgtEl>
                                          <p:spTgt spid="13"/>
                                        </p:tgtEl>
                                        <p:attrNameLst>
                                          <p:attrName>ppt_y</p:attrName>
                                        </p:attrNameLst>
                                      </p:cBhvr>
                                      <p:tavLst>
                                        <p:tav tm="0" fmla="#ppt_y-sin(pi*$)/27">
                                          <p:val>
                                            <p:fltVal val="0"/>
                                          </p:val>
                                        </p:tav>
                                        <p:tav tm="100000">
                                          <p:val>
                                            <p:fltVal val="1"/>
                                          </p:val>
                                        </p:tav>
                                      </p:tavLst>
                                    </p:anim>
                                    <p:anim calcmode="lin" valueType="num">
                                      <p:cBhvr>
                                        <p:cTn id="20" dur="82" tmFilter="0, 0; 0.125,0.2665; 0.25,0.4; 0.375,0.465; 0.5,0.5;  0.625,0.535; 0.75,0.6; 0.875,0.7335; 1,1">
                                          <p:stCondLst>
                                            <p:cond delay="828"/>
                                          </p:stCondLst>
                                        </p:cTn>
                                        <p:tgtEl>
                                          <p:spTgt spid="13"/>
                                        </p:tgtEl>
                                        <p:attrNameLst>
                                          <p:attrName>ppt_y</p:attrName>
                                        </p:attrNameLst>
                                      </p:cBhvr>
                                      <p:tavLst>
                                        <p:tav tm="0" fmla="#ppt_y-sin(pi*$)/81">
                                          <p:val>
                                            <p:fltVal val="0"/>
                                          </p:val>
                                        </p:tav>
                                        <p:tav tm="100000">
                                          <p:val>
                                            <p:fltVal val="1"/>
                                          </p:val>
                                        </p:tav>
                                      </p:tavLst>
                                    </p:anim>
                                    <p:animScale>
                                      <p:cBhvr>
                                        <p:cTn id="21" dur="13">
                                          <p:stCondLst>
                                            <p:cond delay="325"/>
                                          </p:stCondLst>
                                        </p:cTn>
                                        <p:tgtEl>
                                          <p:spTgt spid="13"/>
                                        </p:tgtEl>
                                      </p:cBhvr>
                                      <p:to x="100000" y="60000"/>
                                    </p:animScale>
                                    <p:animScale>
                                      <p:cBhvr>
                                        <p:cTn id="22" dur="83" decel="50000">
                                          <p:stCondLst>
                                            <p:cond delay="338"/>
                                          </p:stCondLst>
                                        </p:cTn>
                                        <p:tgtEl>
                                          <p:spTgt spid="13"/>
                                        </p:tgtEl>
                                      </p:cBhvr>
                                      <p:to x="100000" y="100000"/>
                                    </p:animScale>
                                    <p:animScale>
                                      <p:cBhvr>
                                        <p:cTn id="23" dur="13">
                                          <p:stCondLst>
                                            <p:cond delay="656"/>
                                          </p:stCondLst>
                                        </p:cTn>
                                        <p:tgtEl>
                                          <p:spTgt spid="13"/>
                                        </p:tgtEl>
                                      </p:cBhvr>
                                      <p:to x="100000" y="80000"/>
                                    </p:animScale>
                                    <p:animScale>
                                      <p:cBhvr>
                                        <p:cTn id="24" dur="83" decel="50000">
                                          <p:stCondLst>
                                            <p:cond delay="669"/>
                                          </p:stCondLst>
                                        </p:cTn>
                                        <p:tgtEl>
                                          <p:spTgt spid="13"/>
                                        </p:tgtEl>
                                      </p:cBhvr>
                                      <p:to x="100000" y="100000"/>
                                    </p:animScale>
                                    <p:animScale>
                                      <p:cBhvr>
                                        <p:cTn id="25" dur="13">
                                          <p:stCondLst>
                                            <p:cond delay="821"/>
                                          </p:stCondLst>
                                        </p:cTn>
                                        <p:tgtEl>
                                          <p:spTgt spid="13"/>
                                        </p:tgtEl>
                                      </p:cBhvr>
                                      <p:to x="100000" y="90000"/>
                                    </p:animScale>
                                    <p:animScale>
                                      <p:cBhvr>
                                        <p:cTn id="26" dur="83" decel="50000">
                                          <p:stCondLst>
                                            <p:cond delay="834"/>
                                          </p:stCondLst>
                                        </p:cTn>
                                        <p:tgtEl>
                                          <p:spTgt spid="13"/>
                                        </p:tgtEl>
                                      </p:cBhvr>
                                      <p:to x="100000" y="100000"/>
                                    </p:animScale>
                                    <p:animScale>
                                      <p:cBhvr>
                                        <p:cTn id="27" dur="13">
                                          <p:stCondLst>
                                            <p:cond delay="904"/>
                                          </p:stCondLst>
                                        </p:cTn>
                                        <p:tgtEl>
                                          <p:spTgt spid="13"/>
                                        </p:tgtEl>
                                      </p:cBhvr>
                                      <p:to x="100000" y="95000"/>
                                    </p:animScale>
                                    <p:animScale>
                                      <p:cBhvr>
                                        <p:cTn id="28" dur="83" decel="50000">
                                          <p:stCondLst>
                                            <p:cond delay="917"/>
                                          </p:stCondLst>
                                        </p:cTn>
                                        <p:tgtEl>
                                          <p:spTgt spid="13"/>
                                        </p:tgtEl>
                                      </p:cBhvr>
                                      <p:to x="100000" y="100000"/>
                                    </p:animScale>
                                  </p:childTnLst>
                                </p:cTn>
                              </p:par>
                            </p:childTnLst>
                          </p:cTn>
                        </p:par>
                        <p:par>
                          <p:cTn id="29" fill="hold" nodeType="afterGroup">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1000"/>
                                        <p:tgtEl>
                                          <p:spTgt spid="12"/>
                                        </p:tgtEl>
                                      </p:cBhvr>
                                    </p:animEffect>
                                  </p:childTnLst>
                                </p:cTn>
                              </p:par>
                            </p:childTnLst>
                          </p:cTn>
                        </p:par>
                        <p:par>
                          <p:cTn id="33" fill="hold" nodeType="afterGroup">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1000"/>
                                        <p:tgtEl>
                                          <p:spTgt spid="16"/>
                                        </p:tgtEl>
                                      </p:cBhvr>
                                    </p:animEffect>
                                  </p:childTnLst>
                                </p:cTn>
                              </p:par>
                            </p:childTnLst>
                          </p:cTn>
                        </p:par>
                        <p:par>
                          <p:cTn id="37" fill="hold" nodeType="afterGroup">
                            <p:stCondLst>
                              <p:cond delay="4500"/>
                            </p:stCondLst>
                            <p:childTnLst>
                              <p:par>
                                <p:cTn id="38" presetID="22" presetClass="entr" presetSubtype="8"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left)">
                                      <p:cBhvr>
                                        <p:cTn id="40"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5842" name="Imag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4797425"/>
            <a:ext cx="14430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Connecteur droit 10"/>
          <p:cNvCxnSpPr/>
          <p:nvPr/>
        </p:nvCxnSpPr>
        <p:spPr>
          <a:xfrm>
            <a:off x="1285875" y="1071563"/>
            <a:ext cx="7358063" cy="1587"/>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13" name="WordArt 22"/>
          <p:cNvSpPr>
            <a:spLocks noChangeArrowheads="1" noChangeShapeType="1" noTextEdit="1"/>
          </p:cNvSpPr>
          <p:nvPr/>
        </p:nvSpPr>
        <p:spPr bwMode="auto">
          <a:xfrm>
            <a:off x="928662" y="1481138"/>
            <a:ext cx="6235626" cy="403226"/>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sz="3600" b="1">
                <a:ln w="11430"/>
                <a:solidFill>
                  <a:srgbClr val="C00000"/>
                </a:solidFill>
                <a:effectLst>
                  <a:outerShdw blurRad="76200" dist="50800" dir="5400000" algn="tl" rotWithShape="0">
                    <a:srgbClr val="000000">
                      <a:alpha val="65000"/>
                    </a:srgbClr>
                  </a:outerShdw>
                </a:effectLst>
                <a:latin typeface="Arial Black"/>
              </a:rPr>
              <a:t>A.- HISTORY (continuation and end)</a:t>
            </a:r>
          </a:p>
        </p:txBody>
      </p:sp>
      <p:sp>
        <p:nvSpPr>
          <p:cNvPr id="16" name="ZoneTexte 15"/>
          <p:cNvSpPr txBox="1">
            <a:spLocks noChangeArrowheads="1"/>
          </p:cNvSpPr>
          <p:nvPr/>
        </p:nvSpPr>
        <p:spPr bwMode="auto">
          <a:xfrm>
            <a:off x="755650" y="1989138"/>
            <a:ext cx="821531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44500" indent="-4445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buFont typeface="Wingdings" panose="05000000000000000000" pitchFamily="2" charset="2"/>
              <a:buChar char="ü"/>
            </a:pPr>
            <a:r>
              <a:rPr lang="en-GB" sz="2400" b="1">
                <a:solidFill>
                  <a:prstClr val="black"/>
                </a:solidFill>
                <a:latin typeface="Calibri" panose="020F0502020204030204" pitchFamily="34" charset="0"/>
              </a:rPr>
              <a:t>Reorganised a second time by Decree No. 2019/032 of 24 January 2019. </a:t>
            </a:r>
          </a:p>
        </p:txBody>
      </p:sp>
      <p:sp>
        <p:nvSpPr>
          <p:cNvPr id="35847" name="Rectangle 16"/>
          <p:cNvSpPr>
            <a:spLocks noChangeArrowheads="1"/>
          </p:cNvSpPr>
          <p:nvPr/>
        </p:nvSpPr>
        <p:spPr bwMode="auto">
          <a:xfrm>
            <a:off x="1168400" y="2924175"/>
            <a:ext cx="76596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t>The HPSF is a special public establishment with legal personality and financial autonomy.</a:t>
            </a:r>
          </a:p>
        </p:txBody>
      </p:sp>
      <p:sp>
        <p:nvSpPr>
          <p:cNvPr id="35848"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433DA07-93DF-43BF-ACED-B62ABEC44884}" type="datetime1">
              <a:rPr lang="fr-FR" altLang="fr-FR" smtClean="0">
                <a:solidFill>
                  <a:srgbClr val="FFFF00"/>
                </a:solidFill>
              </a:rPr>
              <a:pPr/>
              <a:t>01/09/2021</a:t>
            </a:fld>
            <a:endParaRPr lang="fr-FR" altLang="fr-FR" smtClean="0">
              <a:solidFill>
                <a:srgbClr val="FFFF00"/>
              </a:solidFill>
            </a:endParaRPr>
          </a:p>
        </p:txBody>
      </p:sp>
      <p:sp>
        <p:nvSpPr>
          <p:cNvPr id="35849"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B2B6F23-9CC2-4BDE-83A8-D4E5799B6B2A}" type="slidenum">
              <a:rPr lang="fr-FR" altLang="fr-FR" sz="1000" b="1" smtClean="0">
                <a:solidFill>
                  <a:srgbClr val="0000FF"/>
                </a:solidFill>
              </a:rPr>
              <a:pPr/>
              <a:t>9</a:t>
            </a:fld>
            <a:endParaRPr lang="fr-FR" altLang="fr-FR" sz="1000" b="1" smtClean="0">
              <a:solidFill>
                <a:srgbClr val="0000FF"/>
              </a:solidFill>
            </a:endParaRPr>
          </a:p>
        </p:txBody>
      </p:sp>
      <p:sp>
        <p:nvSpPr>
          <p:cNvPr id="14" name="ZoneTexte 13"/>
          <p:cNvSpPr txBox="1">
            <a:spLocks noChangeArrowheads="1"/>
          </p:cNvSpPr>
          <p:nvPr/>
        </p:nvSpPr>
        <p:spPr bwMode="auto">
          <a:xfrm>
            <a:off x="1547813" y="4149725"/>
            <a:ext cx="71310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GB" sz="2000" b="1">
                <a:solidFill>
                  <a:srgbClr val="00B050"/>
                </a:solidFill>
                <a:latin typeface="Calibri" panose="020F0502020204030204" pitchFamily="34" charset="0"/>
              </a:rPr>
              <a:t>Its mission was expanded to ensure the regulation of supplies in addition to the regulation of petroleum product prices, and its operational management body is now a General Management and no longer a Directorate.</a:t>
            </a:r>
          </a:p>
        </p:txBody>
      </p:sp>
      <p:sp>
        <p:nvSpPr>
          <p:cNvPr id="12" name="WordArt 22"/>
          <p:cNvSpPr>
            <a:spLocks noChangeArrowheads="1" noChangeShapeType="1" noTextEdit="1"/>
          </p:cNvSpPr>
          <p:nvPr/>
        </p:nvSpPr>
        <p:spPr bwMode="auto">
          <a:xfrm>
            <a:off x="1415649" y="476247"/>
            <a:ext cx="7098513" cy="357190"/>
          </a:xfrm>
          <a:prstGeom prst="rect">
            <a:avLst/>
          </a:prstGeom>
          <a:effectLst>
            <a:outerShdw blurRad="50800" dist="38100" dir="2700000" algn="tl" rotWithShape="0">
              <a:prstClr val="black">
                <a:alpha val="40000"/>
              </a:prstClr>
            </a:outerShdw>
          </a:effectLst>
          <a:scene3d>
            <a:camera prst="orthographicFront"/>
            <a:lightRig rig="threePt" dir="t"/>
          </a:scene3d>
          <a:sp3d>
            <a:bevelT prst="angle"/>
          </a:sp3d>
        </p:spPr>
        <p:txBody>
          <a:bodyPr wrap="none" fromWordArt="1">
            <a:prstTxWarp prst="textPlain">
              <a:avLst>
                <a:gd name="adj" fmla="val 50000"/>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fontAlgn="auto" hangingPunct="1">
              <a:spcBef>
                <a:spcPts val="0"/>
              </a:spcBef>
              <a:spcAft>
                <a:spcPts val="0"/>
              </a:spcAft>
              <a:defRPr/>
            </a:pPr>
            <a:r>
              <a:rPr lang="en-GB" b="1">
                <a:ln w="11430"/>
                <a:solidFill>
                  <a:srgbClr val="0033CC"/>
                </a:solidFill>
                <a:effectLst>
                  <a:outerShdw blurRad="76200" dist="50800" dir="5400000" algn="tl" rotWithShape="0">
                    <a:srgbClr val="000000">
                      <a:alpha val="65000"/>
                    </a:srgbClr>
                  </a:outerShdw>
                </a:effectLst>
                <a:latin typeface="Arial Black"/>
              </a:rPr>
              <a:t>I- CREATION OF THE HPSF</a:t>
            </a:r>
          </a:p>
        </p:txBody>
      </p:sp>
    </p:spTree>
    <p:extLst>
      <p:ext uri="{BB962C8B-B14F-4D97-AF65-F5344CB8AC3E}">
        <p14:creationId xmlns:p14="http://schemas.microsoft.com/office/powerpoint/2010/main" val="27525124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childTnLst>
                          </p:cTn>
                        </p:par>
                        <p:par>
                          <p:cTn id="8" fill="hold" nodeType="afterGroup">
                            <p:stCondLst>
                              <p:cond delay="1000"/>
                            </p:stCondLst>
                            <p:childTnLst>
                              <p:par>
                                <p:cTn id="9" presetID="26"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down)">
                                      <p:cBhvr>
                                        <p:cTn id="11" dur="290">
                                          <p:stCondLst>
                                            <p:cond delay="0"/>
                                          </p:stCondLst>
                                        </p:cTn>
                                        <p:tgtEl>
                                          <p:spTgt spid="13"/>
                                        </p:tgtEl>
                                      </p:cBhvr>
                                    </p:animEffect>
                                    <p:anim calcmode="lin" valueType="num">
                                      <p:cBhvr>
                                        <p:cTn id="12" dur="911"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13" dur="332"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4" dur="332" tmFilter="0, 0; 0.125,0.2665; 0.25,0.4; 0.375,0.465; 0.5,0.5;  0.625,0.535; 0.75,0.6; 0.875,0.7335; 1,1">
                                          <p:stCondLst>
                                            <p:cond delay="332"/>
                                          </p:stCondLst>
                                        </p:cTn>
                                        <p:tgtEl>
                                          <p:spTgt spid="13"/>
                                        </p:tgtEl>
                                        <p:attrNameLst>
                                          <p:attrName>ppt_y</p:attrName>
                                        </p:attrNameLst>
                                      </p:cBhvr>
                                      <p:tavLst>
                                        <p:tav tm="0" fmla="#ppt_y-sin(pi*$)/9">
                                          <p:val>
                                            <p:fltVal val="0"/>
                                          </p:val>
                                        </p:tav>
                                        <p:tav tm="100000">
                                          <p:val>
                                            <p:fltVal val="1"/>
                                          </p:val>
                                        </p:tav>
                                      </p:tavLst>
                                    </p:anim>
                                    <p:anim calcmode="lin" valueType="num">
                                      <p:cBhvr>
                                        <p:cTn id="15" dur="166" tmFilter="0, 0; 0.125,0.2665; 0.25,0.4; 0.375,0.465; 0.5,0.5;  0.625,0.535; 0.75,0.6; 0.875,0.7335; 1,1">
                                          <p:stCondLst>
                                            <p:cond delay="662"/>
                                          </p:stCondLst>
                                        </p:cTn>
                                        <p:tgtEl>
                                          <p:spTgt spid="13"/>
                                        </p:tgtEl>
                                        <p:attrNameLst>
                                          <p:attrName>ppt_y</p:attrName>
                                        </p:attrNameLst>
                                      </p:cBhvr>
                                      <p:tavLst>
                                        <p:tav tm="0" fmla="#ppt_y-sin(pi*$)/27">
                                          <p:val>
                                            <p:fltVal val="0"/>
                                          </p:val>
                                        </p:tav>
                                        <p:tav tm="100000">
                                          <p:val>
                                            <p:fltVal val="1"/>
                                          </p:val>
                                        </p:tav>
                                      </p:tavLst>
                                    </p:anim>
                                    <p:anim calcmode="lin" valueType="num">
                                      <p:cBhvr>
                                        <p:cTn id="16" dur="82" tmFilter="0, 0; 0.125,0.2665; 0.25,0.4; 0.375,0.465; 0.5,0.5;  0.625,0.535; 0.75,0.6; 0.875,0.7335; 1,1">
                                          <p:stCondLst>
                                            <p:cond delay="828"/>
                                          </p:stCondLst>
                                        </p:cTn>
                                        <p:tgtEl>
                                          <p:spTgt spid="13"/>
                                        </p:tgtEl>
                                        <p:attrNameLst>
                                          <p:attrName>ppt_y</p:attrName>
                                        </p:attrNameLst>
                                      </p:cBhvr>
                                      <p:tavLst>
                                        <p:tav tm="0" fmla="#ppt_y-sin(pi*$)/81">
                                          <p:val>
                                            <p:fltVal val="0"/>
                                          </p:val>
                                        </p:tav>
                                        <p:tav tm="100000">
                                          <p:val>
                                            <p:fltVal val="1"/>
                                          </p:val>
                                        </p:tav>
                                      </p:tavLst>
                                    </p:anim>
                                    <p:animScale>
                                      <p:cBhvr>
                                        <p:cTn id="17" dur="13">
                                          <p:stCondLst>
                                            <p:cond delay="325"/>
                                          </p:stCondLst>
                                        </p:cTn>
                                        <p:tgtEl>
                                          <p:spTgt spid="13"/>
                                        </p:tgtEl>
                                      </p:cBhvr>
                                      <p:to x="100000" y="60000"/>
                                    </p:animScale>
                                    <p:animScale>
                                      <p:cBhvr>
                                        <p:cTn id="18" dur="83" decel="50000">
                                          <p:stCondLst>
                                            <p:cond delay="338"/>
                                          </p:stCondLst>
                                        </p:cTn>
                                        <p:tgtEl>
                                          <p:spTgt spid="13"/>
                                        </p:tgtEl>
                                      </p:cBhvr>
                                      <p:to x="100000" y="100000"/>
                                    </p:animScale>
                                    <p:animScale>
                                      <p:cBhvr>
                                        <p:cTn id="19" dur="13">
                                          <p:stCondLst>
                                            <p:cond delay="656"/>
                                          </p:stCondLst>
                                        </p:cTn>
                                        <p:tgtEl>
                                          <p:spTgt spid="13"/>
                                        </p:tgtEl>
                                      </p:cBhvr>
                                      <p:to x="100000" y="80000"/>
                                    </p:animScale>
                                    <p:animScale>
                                      <p:cBhvr>
                                        <p:cTn id="20" dur="83" decel="50000">
                                          <p:stCondLst>
                                            <p:cond delay="669"/>
                                          </p:stCondLst>
                                        </p:cTn>
                                        <p:tgtEl>
                                          <p:spTgt spid="13"/>
                                        </p:tgtEl>
                                      </p:cBhvr>
                                      <p:to x="100000" y="100000"/>
                                    </p:animScale>
                                    <p:animScale>
                                      <p:cBhvr>
                                        <p:cTn id="21" dur="13">
                                          <p:stCondLst>
                                            <p:cond delay="821"/>
                                          </p:stCondLst>
                                        </p:cTn>
                                        <p:tgtEl>
                                          <p:spTgt spid="13"/>
                                        </p:tgtEl>
                                      </p:cBhvr>
                                      <p:to x="100000" y="90000"/>
                                    </p:animScale>
                                    <p:animScale>
                                      <p:cBhvr>
                                        <p:cTn id="22" dur="83" decel="50000">
                                          <p:stCondLst>
                                            <p:cond delay="834"/>
                                          </p:stCondLst>
                                        </p:cTn>
                                        <p:tgtEl>
                                          <p:spTgt spid="13"/>
                                        </p:tgtEl>
                                      </p:cBhvr>
                                      <p:to x="100000" y="100000"/>
                                    </p:animScale>
                                    <p:animScale>
                                      <p:cBhvr>
                                        <p:cTn id="23" dur="13">
                                          <p:stCondLst>
                                            <p:cond delay="904"/>
                                          </p:stCondLst>
                                        </p:cTn>
                                        <p:tgtEl>
                                          <p:spTgt spid="13"/>
                                        </p:tgtEl>
                                      </p:cBhvr>
                                      <p:to x="100000" y="95000"/>
                                    </p:animScale>
                                    <p:animScale>
                                      <p:cBhvr>
                                        <p:cTn id="24" dur="83" decel="50000">
                                          <p:stCondLst>
                                            <p:cond delay="917"/>
                                          </p:stCondLst>
                                        </p:cTn>
                                        <p:tgtEl>
                                          <p:spTgt spid="13"/>
                                        </p:tgtEl>
                                      </p:cBhvr>
                                      <p:to x="100000" y="100000"/>
                                    </p:animScale>
                                  </p:childTnLst>
                                </p:cTn>
                              </p:par>
                            </p:childTnLst>
                          </p:cTn>
                        </p:par>
                        <p:par>
                          <p:cTn id="25" fill="hold" nodeType="afterGroup">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1000"/>
                                        <p:tgtEl>
                                          <p:spTgt spid="16"/>
                                        </p:tgtEl>
                                      </p:cBhvr>
                                    </p:animEffect>
                                  </p:childTnLst>
                                </p:cTn>
                              </p:par>
                            </p:childTnLst>
                          </p:cTn>
                        </p:par>
                        <p:par>
                          <p:cTn id="29" fill="hold" nodeType="afterGroup">
                            <p:stCondLst>
                              <p:cond delay="3000"/>
                            </p:stCondLst>
                            <p:childTnLst>
                              <p:par>
                                <p:cTn id="30" presetID="22" presetClass="entr" presetSubtype="8"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1000"/>
                                        <p:tgtEl>
                                          <p:spTgt spid="14"/>
                                        </p:tgtEl>
                                      </p:cBhvr>
                                    </p:animEffect>
                                  </p:childTnLst>
                                </p:cTn>
                              </p:par>
                            </p:childTnLst>
                          </p:cTn>
                        </p:par>
                        <p:par>
                          <p:cTn id="33" fill="hold">
                            <p:stCondLst>
                              <p:cond delay="4000"/>
                            </p:stCondLst>
                            <p:childTnLst>
                              <p:par>
                                <p:cTn id="34" presetID="9" presetClass="entr" presetSubtype="0" fill="hold"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dissolve">
                                      <p:cBhvr>
                                        <p:cTn id="3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4"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3965</TotalTime>
  <Words>6537</Words>
  <Application>Microsoft Office PowerPoint</Application>
  <PresentationFormat>Affichage à l'écran (4:3)</PresentationFormat>
  <Paragraphs>786</Paragraphs>
  <Slides>73</Slides>
  <Notes>5</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73</vt:i4>
      </vt:variant>
    </vt:vector>
  </HeadingPairs>
  <TitlesOfParts>
    <vt:vector size="81" baseType="lpstr">
      <vt:lpstr>Arial</vt:lpstr>
      <vt:lpstr>Arial Black</vt:lpstr>
      <vt:lpstr>Arial Narrow</vt:lpstr>
      <vt:lpstr>Calibri</vt:lpstr>
      <vt:lpstr>Calibri Light</vt:lpstr>
      <vt:lpstr>Times New Roman</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CSPH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ONANA MVOGO VICTOR</dc:creator>
  <cp:lastModifiedBy>lenovo</cp:lastModifiedBy>
  <cp:revision>398</cp:revision>
  <cp:lastPrinted>2020-09-15T10:34:57Z</cp:lastPrinted>
  <dcterms:created xsi:type="dcterms:W3CDTF">2010-01-18T08:36:59Z</dcterms:created>
  <dcterms:modified xsi:type="dcterms:W3CDTF">2021-09-01T17:46:28Z</dcterms:modified>
</cp:coreProperties>
</file>