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7" r:id="rId32"/>
    <p:sldId id="288" r:id="rId33"/>
    <p:sldId id="28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61" d="100"/>
          <a:sy n="61" d="100"/>
        </p:scale>
        <p:origin x="869"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1739A-7B56-FF96-2AA5-B3D3E8BA717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0B93C3-655A-55DE-AE95-8D6720C56D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375DE9-BA20-70EA-69F0-464BD42FACD5}"/>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CBC01589-4402-55FF-D7DF-EFA1E50631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81DFAF-3B29-1B93-8487-B52EBDBCDD5F}"/>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447966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0EC28-B17D-4234-F0D6-889A63A96D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6C3A4F-0CD0-DFB3-D5BD-36300AC43B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4A5296-7BE2-CF12-0DF9-5C5A1EF4846C}"/>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E6FF7FC9-0130-1E95-2593-AE949F0844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84C27-B340-35C8-CDC3-39A26BD1C14A}"/>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568383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753F0C-752D-DD1B-91B5-CFB9DFD712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FD8F82C-43A1-3AC2-7A43-5F7E4F708F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0C4C3-A55C-5C1A-E9AD-36856913FE17}"/>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5C23499C-16FD-EA75-8494-968E023375D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9613D3-1002-978F-EA3C-3C97B9FAA963}"/>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18339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6F0F3-0729-4D96-D4E6-E3872E97DB3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ED8708-4FC0-E0CE-5D09-49996F99F6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5ABA4E-430A-F7DD-E025-0B8769575977}"/>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7BAE7C4C-896A-D1E8-874A-5ABC5A3127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9CA78C-755F-B3D7-E0FA-7BAAA03BFD2C}"/>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3042139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6DF9-1B37-6109-A299-518D4DC03A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8C98BC6-3F26-8CF0-7276-5B60348826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96B34D-1396-5A91-D790-64288817847E}"/>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15C106DD-4EEA-5CEA-3E19-8607997F03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323C83-E575-19F9-3580-FE178DD96059}"/>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464507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0FC3-3A1C-0D03-557D-2BE6FAC211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C5F0A6-7B2F-EDAC-8F78-62F8A5C2DD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70A92B-2D27-DB39-D606-25D2AD95D8A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81E8906-4B90-C6BF-1075-9F3E055CC897}"/>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6" name="Footer Placeholder 5">
            <a:extLst>
              <a:ext uri="{FF2B5EF4-FFF2-40B4-BE49-F238E27FC236}">
                <a16:creationId xmlns:a16="http://schemas.microsoft.com/office/drawing/2014/main" id="{61F150A0-1600-0D28-9B29-5983A18584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4A12E6-E9E5-03F7-7EE3-EAE72875E009}"/>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192229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53EE-DABE-8E45-BAF8-3563FCBB353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02C634-711D-EBD2-8467-56FEA5356E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CCDB00-5B29-304B-FE3A-9B0F1DF1FA2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B8550C0-1FE0-4444-D996-26B60373A9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96AE93-D078-C6B4-0FF7-F45BB72DA65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3EF1879-6452-6372-5CFE-181F172D2714}"/>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8" name="Footer Placeholder 7">
            <a:extLst>
              <a:ext uri="{FF2B5EF4-FFF2-40B4-BE49-F238E27FC236}">
                <a16:creationId xmlns:a16="http://schemas.microsoft.com/office/drawing/2014/main" id="{904C96F6-F69F-1886-B794-4EF62103D79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C57E35-AA84-60AA-E093-B9EF029E265A}"/>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205291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2F1D2-5BF2-B9FF-FB6D-12A6E66C2F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958129-0932-3900-394E-0A7758CB0138}"/>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4" name="Footer Placeholder 3">
            <a:extLst>
              <a:ext uri="{FF2B5EF4-FFF2-40B4-BE49-F238E27FC236}">
                <a16:creationId xmlns:a16="http://schemas.microsoft.com/office/drawing/2014/main" id="{95EFFDA4-E678-CFCF-5D82-3FD499F24B1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ACC5B80-3B82-91DF-6F77-5435841488C8}"/>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225489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1AE49-C2E3-DF5D-4233-CD38F172CE04}"/>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3" name="Footer Placeholder 2">
            <a:extLst>
              <a:ext uri="{FF2B5EF4-FFF2-40B4-BE49-F238E27FC236}">
                <a16:creationId xmlns:a16="http://schemas.microsoft.com/office/drawing/2014/main" id="{951070B4-3C93-C4EA-8572-F454D68FBEF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1541B1-2859-95A6-0219-F0BBC7BC09CF}"/>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236748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FDC16-E451-EF55-ADDB-47085B3B9E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3AEC51C-8298-8C18-AEDD-696C8ABF83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DCFD29-C261-DA82-7AEF-8C81AD18C4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C2A46D-66BC-9FCC-C21F-171CB8C05029}"/>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6" name="Footer Placeholder 5">
            <a:extLst>
              <a:ext uri="{FF2B5EF4-FFF2-40B4-BE49-F238E27FC236}">
                <a16:creationId xmlns:a16="http://schemas.microsoft.com/office/drawing/2014/main" id="{7FA26879-9343-BC6A-6BF6-A572EA852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96DC95-4232-3A1D-8F69-7A5AD1D754F8}"/>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054187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EC104-8128-B734-FE8F-7C3C5FA6E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18FD28-BF11-DEA4-BB89-F15B9D3449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FB5EA5-C5F2-DE82-C94A-37D01ADF4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7516D6-5800-5EF3-DE95-A314390032F5}"/>
              </a:ext>
            </a:extLst>
          </p:cNvPr>
          <p:cNvSpPr>
            <a:spLocks noGrp="1"/>
          </p:cNvSpPr>
          <p:nvPr>
            <p:ph type="dt" sz="half" idx="10"/>
          </p:nvPr>
        </p:nvSpPr>
        <p:spPr/>
        <p:txBody>
          <a:bodyPr/>
          <a:lstStyle/>
          <a:p>
            <a:fld id="{30DBD98A-CD69-402D-A3E9-B47CF59993BF}" type="datetimeFigureOut">
              <a:rPr lang="en-IN" smtClean="0"/>
              <a:t>26-05-2024</a:t>
            </a:fld>
            <a:endParaRPr lang="en-IN"/>
          </a:p>
        </p:txBody>
      </p:sp>
      <p:sp>
        <p:nvSpPr>
          <p:cNvPr id="6" name="Footer Placeholder 5">
            <a:extLst>
              <a:ext uri="{FF2B5EF4-FFF2-40B4-BE49-F238E27FC236}">
                <a16:creationId xmlns:a16="http://schemas.microsoft.com/office/drawing/2014/main" id="{774A7632-9E26-5B34-0809-A378C306E4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80488F-C2F7-416B-5248-0CDBF3E16946}"/>
              </a:ext>
            </a:extLst>
          </p:cNvPr>
          <p:cNvSpPr>
            <a:spLocks noGrp="1"/>
          </p:cNvSpPr>
          <p:nvPr>
            <p:ph type="sldNum" sz="quarter" idx="12"/>
          </p:nvPr>
        </p:nvSpPr>
        <p:spPr/>
        <p:txBody>
          <a:bodyPr/>
          <a:lstStyle/>
          <a:p>
            <a:fld id="{A384F1C6-28AA-47D0-89C3-7CC6CF0A4AD4}" type="slidenum">
              <a:rPr lang="en-IN" smtClean="0"/>
              <a:t>‹#›</a:t>
            </a:fld>
            <a:endParaRPr lang="en-IN"/>
          </a:p>
        </p:txBody>
      </p:sp>
    </p:spTree>
    <p:extLst>
      <p:ext uri="{BB962C8B-B14F-4D97-AF65-F5344CB8AC3E}">
        <p14:creationId xmlns:p14="http://schemas.microsoft.com/office/powerpoint/2010/main" val="154386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398C6A-F3E0-1F87-D211-8578F2ADA6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5C2944-FEE1-3C00-FE03-BA07526F2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E3FBEE-663F-0DBD-30A0-FE02BCE5F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DBD98A-CD69-402D-A3E9-B47CF59993BF}" type="datetimeFigureOut">
              <a:rPr lang="en-IN" smtClean="0"/>
              <a:t>26-05-2024</a:t>
            </a:fld>
            <a:endParaRPr lang="en-IN"/>
          </a:p>
        </p:txBody>
      </p:sp>
      <p:sp>
        <p:nvSpPr>
          <p:cNvPr id="5" name="Footer Placeholder 4">
            <a:extLst>
              <a:ext uri="{FF2B5EF4-FFF2-40B4-BE49-F238E27FC236}">
                <a16:creationId xmlns:a16="http://schemas.microsoft.com/office/drawing/2014/main" id="{0F234291-A30C-F44D-B98D-503A2B68E5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6CE6AA-24F2-9ECF-5910-9B6601127D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384F1C6-28AA-47D0-89C3-7CC6CF0A4AD4}" type="slidenum">
              <a:rPr lang="en-IN" smtClean="0"/>
              <a:t>‹#›</a:t>
            </a:fld>
            <a:endParaRPr lang="en-IN"/>
          </a:p>
        </p:txBody>
      </p:sp>
    </p:spTree>
    <p:extLst>
      <p:ext uri="{BB962C8B-B14F-4D97-AF65-F5344CB8AC3E}">
        <p14:creationId xmlns:p14="http://schemas.microsoft.com/office/powerpoint/2010/main" val="3273757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0.tmp"/><Relationship Id="rId2" Type="http://schemas.openxmlformats.org/officeDocument/2006/relationships/image" Target="../media/image39.tmp"/><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2.tmp"/><Relationship Id="rId2" Type="http://schemas.openxmlformats.org/officeDocument/2006/relationships/image" Target="../media/image41.tmp"/><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image" Target="../media/image45.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 Id="rId5" Type="http://schemas.openxmlformats.org/officeDocument/2006/relationships/image" Target="../media/image50.png"/><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93229-0936-417D-3EB9-F4B3BC4BCA06}"/>
              </a:ext>
            </a:extLst>
          </p:cNvPr>
          <p:cNvSpPr>
            <a:spLocks noGrp="1"/>
          </p:cNvSpPr>
          <p:nvPr>
            <p:ph type="ctrTitle"/>
          </p:nvPr>
        </p:nvSpPr>
        <p:spPr/>
        <p:txBody>
          <a:bodyPr>
            <a:normAutofit fontScale="90000"/>
          </a:bodyPr>
          <a:lstStyle/>
          <a:p>
            <a:r>
              <a:rPr lang="en-IN" b="0" i="0" dirty="0">
                <a:solidFill>
                  <a:srgbClr val="000000"/>
                </a:solidFill>
                <a:effectLst/>
                <a:highlight>
                  <a:srgbClr val="FFFFFF"/>
                </a:highlight>
                <a:latin typeface="Stencil" panose="040409050D0802020404" pitchFamily="82" charset="0"/>
              </a:rPr>
              <a:t>SOCIAL MEDIA TOURISM</a:t>
            </a:r>
            <a:br>
              <a:rPr lang="en-IN" b="0" i="0" dirty="0">
                <a:solidFill>
                  <a:srgbClr val="000000"/>
                </a:solidFill>
                <a:effectLst/>
                <a:highlight>
                  <a:srgbClr val="FFFFFF"/>
                </a:highlight>
                <a:latin typeface="Stencil" panose="040409050D0802020404" pitchFamily="82" charset="0"/>
              </a:rPr>
            </a:br>
            <a:r>
              <a:rPr lang="en-IN" b="0" i="0" dirty="0">
                <a:solidFill>
                  <a:srgbClr val="000000"/>
                </a:solidFill>
                <a:effectLst/>
                <a:highlight>
                  <a:srgbClr val="FFFFFF"/>
                </a:highlight>
                <a:latin typeface="Stencil" panose="040409050D0802020404" pitchFamily="82" charset="0"/>
              </a:rPr>
              <a:t>CAPSTONE PROJECT</a:t>
            </a:r>
            <a:br>
              <a:rPr lang="en-IN" b="0" i="0" dirty="0">
                <a:solidFill>
                  <a:srgbClr val="000000"/>
                </a:solidFill>
                <a:effectLst/>
                <a:highlight>
                  <a:srgbClr val="FFFFFF"/>
                </a:highlight>
                <a:latin typeface="TimesNewRomanPS-BoldMT_9_1"/>
              </a:rPr>
            </a:br>
            <a:endParaRPr lang="en-IN" dirty="0"/>
          </a:p>
        </p:txBody>
      </p:sp>
      <p:sp>
        <p:nvSpPr>
          <p:cNvPr id="3" name="Subtitle 2">
            <a:extLst>
              <a:ext uri="{FF2B5EF4-FFF2-40B4-BE49-F238E27FC236}">
                <a16:creationId xmlns:a16="http://schemas.microsoft.com/office/drawing/2014/main" id="{DFB9810A-EC83-060A-7AE7-06B057EFD59D}"/>
              </a:ext>
            </a:extLst>
          </p:cNvPr>
          <p:cNvSpPr>
            <a:spLocks noGrp="1"/>
          </p:cNvSpPr>
          <p:nvPr>
            <p:ph type="subTitle" idx="1"/>
          </p:nvPr>
        </p:nvSpPr>
        <p:spPr/>
        <p:txBody>
          <a:bodyPr/>
          <a:lstStyle/>
          <a:p>
            <a:r>
              <a:rPr lang="en-IN" b="0" i="0" dirty="0">
                <a:solidFill>
                  <a:srgbClr val="000000"/>
                </a:solidFill>
                <a:effectLst/>
                <a:highlight>
                  <a:srgbClr val="FFFFFF"/>
                </a:highlight>
                <a:latin typeface="TimesNewRomanPS-BoldMT_9_1"/>
              </a:rPr>
              <a:t>                                                     </a:t>
            </a:r>
            <a:r>
              <a:rPr lang="en-IN" b="0" i="0" dirty="0">
                <a:solidFill>
                  <a:srgbClr val="000000"/>
                </a:solidFill>
                <a:effectLst/>
                <a:highlight>
                  <a:srgbClr val="FFFFFF"/>
                </a:highlight>
                <a:latin typeface="Stencil" panose="040409050D0802020404" pitchFamily="82" charset="0"/>
              </a:rPr>
              <a:t>By Nancy Gupta</a:t>
            </a:r>
            <a:endParaRPr lang="en-IN" dirty="0">
              <a:latin typeface="Stencil" panose="040409050D0802020404" pitchFamily="82" charset="0"/>
            </a:endParaRPr>
          </a:p>
        </p:txBody>
      </p:sp>
    </p:spTree>
    <p:extLst>
      <p:ext uri="{BB962C8B-B14F-4D97-AF65-F5344CB8AC3E}">
        <p14:creationId xmlns:p14="http://schemas.microsoft.com/office/powerpoint/2010/main" val="3762399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8FE3682-BA6E-DC22-B147-3D9F1FE5EEA2}"/>
              </a:ext>
            </a:extLst>
          </p:cNvPr>
          <p:cNvPicPr>
            <a:picLocks noChangeAspect="1"/>
          </p:cNvPicPr>
          <p:nvPr/>
        </p:nvPicPr>
        <p:blipFill>
          <a:blip r:embed="rId2"/>
          <a:stretch>
            <a:fillRect/>
          </a:stretch>
        </p:blipFill>
        <p:spPr>
          <a:xfrm>
            <a:off x="1" y="1"/>
            <a:ext cx="12192000" cy="6339016"/>
          </a:xfrm>
          <a:prstGeom prst="rect">
            <a:avLst/>
          </a:prstGeom>
        </p:spPr>
      </p:pic>
      <p:sp>
        <p:nvSpPr>
          <p:cNvPr id="4" name="TextBox 3">
            <a:extLst>
              <a:ext uri="{FF2B5EF4-FFF2-40B4-BE49-F238E27FC236}">
                <a16:creationId xmlns:a16="http://schemas.microsoft.com/office/drawing/2014/main" id="{3962D03E-10E7-A7D6-6B46-7F98E50DB576}"/>
              </a:ext>
            </a:extLst>
          </p:cNvPr>
          <p:cNvSpPr txBox="1"/>
          <p:nvPr/>
        </p:nvSpPr>
        <p:spPr>
          <a:xfrm>
            <a:off x="5468392" y="6339017"/>
            <a:ext cx="1255215" cy="369332"/>
          </a:xfrm>
          <a:prstGeom prst="rect">
            <a:avLst/>
          </a:prstGeom>
          <a:noFill/>
        </p:spPr>
        <p:txBody>
          <a:bodyPr wrap="none" rtlCol="0">
            <a:spAutoFit/>
          </a:bodyPr>
          <a:lstStyle/>
          <a:p>
            <a:r>
              <a:rPr lang="en-US" b="1" u="sng" dirty="0"/>
              <a:t>Histograms</a:t>
            </a:r>
            <a:endParaRPr lang="en-IN" b="1" u="sng" dirty="0"/>
          </a:p>
        </p:txBody>
      </p:sp>
    </p:spTree>
    <p:extLst>
      <p:ext uri="{BB962C8B-B14F-4D97-AF65-F5344CB8AC3E}">
        <p14:creationId xmlns:p14="http://schemas.microsoft.com/office/powerpoint/2010/main" val="40051804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602E8C-CB87-0BD3-94E7-1AA48F03BC0C}"/>
              </a:ext>
            </a:extLst>
          </p:cNvPr>
          <p:cNvPicPr>
            <a:picLocks noChangeAspect="1"/>
          </p:cNvPicPr>
          <p:nvPr/>
        </p:nvPicPr>
        <p:blipFill>
          <a:blip r:embed="rId2"/>
          <a:stretch>
            <a:fillRect/>
          </a:stretch>
        </p:blipFill>
        <p:spPr>
          <a:xfrm>
            <a:off x="0" y="0"/>
            <a:ext cx="12192000" cy="2851411"/>
          </a:xfrm>
          <a:prstGeom prst="rect">
            <a:avLst/>
          </a:prstGeom>
        </p:spPr>
      </p:pic>
      <p:pic>
        <p:nvPicPr>
          <p:cNvPr id="5" name="Picture 4">
            <a:extLst>
              <a:ext uri="{FF2B5EF4-FFF2-40B4-BE49-F238E27FC236}">
                <a16:creationId xmlns:a16="http://schemas.microsoft.com/office/drawing/2014/main" id="{06BF6FA4-31AA-1B69-9705-BF4EC005B395}"/>
              </a:ext>
            </a:extLst>
          </p:cNvPr>
          <p:cNvPicPr>
            <a:picLocks noChangeAspect="1"/>
          </p:cNvPicPr>
          <p:nvPr/>
        </p:nvPicPr>
        <p:blipFill>
          <a:blip r:embed="rId3"/>
          <a:stretch>
            <a:fillRect/>
          </a:stretch>
        </p:blipFill>
        <p:spPr>
          <a:xfrm>
            <a:off x="1828800" y="3052120"/>
            <a:ext cx="8587946" cy="3805880"/>
          </a:xfrm>
          <a:prstGeom prst="rect">
            <a:avLst/>
          </a:prstGeom>
        </p:spPr>
      </p:pic>
      <p:sp>
        <p:nvSpPr>
          <p:cNvPr id="6" name="TextBox 5">
            <a:extLst>
              <a:ext uri="{FF2B5EF4-FFF2-40B4-BE49-F238E27FC236}">
                <a16:creationId xmlns:a16="http://schemas.microsoft.com/office/drawing/2014/main" id="{A002D51A-4013-410E-BD80-D5D286D3C061}"/>
              </a:ext>
            </a:extLst>
          </p:cNvPr>
          <p:cNvSpPr txBox="1"/>
          <p:nvPr/>
        </p:nvSpPr>
        <p:spPr>
          <a:xfrm>
            <a:off x="4621427" y="2867454"/>
            <a:ext cx="2580322" cy="369332"/>
          </a:xfrm>
          <a:prstGeom prst="rect">
            <a:avLst/>
          </a:prstGeom>
          <a:noFill/>
        </p:spPr>
        <p:txBody>
          <a:bodyPr wrap="none" rtlCol="0">
            <a:spAutoFit/>
          </a:bodyPr>
          <a:lstStyle/>
          <a:p>
            <a:r>
              <a:rPr lang="en-US" b="1" u="sng" dirty="0"/>
              <a:t>Boxplot of entire Dataset</a:t>
            </a:r>
            <a:endParaRPr lang="en-IN" b="1" u="sng" dirty="0"/>
          </a:p>
        </p:txBody>
      </p:sp>
    </p:spTree>
    <p:extLst>
      <p:ext uri="{BB962C8B-B14F-4D97-AF65-F5344CB8AC3E}">
        <p14:creationId xmlns:p14="http://schemas.microsoft.com/office/powerpoint/2010/main" val="1881342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6A7B6D-EC9F-B86A-75F5-0FA3599B903C}"/>
              </a:ext>
            </a:extLst>
          </p:cNvPr>
          <p:cNvPicPr>
            <a:picLocks noChangeAspect="1"/>
          </p:cNvPicPr>
          <p:nvPr/>
        </p:nvPicPr>
        <p:blipFill>
          <a:blip r:embed="rId2"/>
          <a:stretch>
            <a:fillRect/>
          </a:stretch>
        </p:blipFill>
        <p:spPr>
          <a:xfrm>
            <a:off x="0" y="0"/>
            <a:ext cx="12192000" cy="6116595"/>
          </a:xfrm>
          <a:prstGeom prst="rect">
            <a:avLst/>
          </a:prstGeom>
        </p:spPr>
      </p:pic>
      <p:sp>
        <p:nvSpPr>
          <p:cNvPr id="4" name="TextBox 3">
            <a:extLst>
              <a:ext uri="{FF2B5EF4-FFF2-40B4-BE49-F238E27FC236}">
                <a16:creationId xmlns:a16="http://schemas.microsoft.com/office/drawing/2014/main" id="{4BDF7A1D-BB4B-3F53-2486-02357797F0ED}"/>
              </a:ext>
            </a:extLst>
          </p:cNvPr>
          <p:cNvSpPr txBox="1"/>
          <p:nvPr/>
        </p:nvSpPr>
        <p:spPr>
          <a:xfrm>
            <a:off x="4164228" y="6116595"/>
            <a:ext cx="4416081" cy="369332"/>
          </a:xfrm>
          <a:prstGeom prst="rect">
            <a:avLst/>
          </a:prstGeom>
          <a:noFill/>
        </p:spPr>
        <p:txBody>
          <a:bodyPr wrap="none" rtlCol="0">
            <a:spAutoFit/>
          </a:bodyPr>
          <a:lstStyle/>
          <a:p>
            <a:r>
              <a:rPr lang="en-US" b="1" u="sng" dirty="0"/>
              <a:t>Boxplot of Individual columns in the Dataset</a:t>
            </a:r>
            <a:endParaRPr lang="en-IN" b="1" u="sng" dirty="0"/>
          </a:p>
        </p:txBody>
      </p:sp>
    </p:spTree>
    <p:extLst>
      <p:ext uri="{BB962C8B-B14F-4D97-AF65-F5344CB8AC3E}">
        <p14:creationId xmlns:p14="http://schemas.microsoft.com/office/powerpoint/2010/main" val="1817076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C44361-E7F1-42D1-B1CB-9613957638BE}"/>
              </a:ext>
            </a:extLst>
          </p:cNvPr>
          <p:cNvPicPr>
            <a:picLocks noChangeAspect="1"/>
          </p:cNvPicPr>
          <p:nvPr/>
        </p:nvPicPr>
        <p:blipFill>
          <a:blip r:embed="rId2"/>
          <a:stretch>
            <a:fillRect/>
          </a:stretch>
        </p:blipFill>
        <p:spPr>
          <a:xfrm>
            <a:off x="1" y="0"/>
            <a:ext cx="5217728" cy="3429000"/>
          </a:xfrm>
          <a:prstGeom prst="rect">
            <a:avLst/>
          </a:prstGeom>
        </p:spPr>
      </p:pic>
      <p:pic>
        <p:nvPicPr>
          <p:cNvPr id="5" name="Picture 4">
            <a:extLst>
              <a:ext uri="{FF2B5EF4-FFF2-40B4-BE49-F238E27FC236}">
                <a16:creationId xmlns:a16="http://schemas.microsoft.com/office/drawing/2014/main" id="{BBE51A52-74F9-832A-6184-DB84441A8190}"/>
              </a:ext>
            </a:extLst>
          </p:cNvPr>
          <p:cNvPicPr>
            <a:picLocks noChangeAspect="1"/>
          </p:cNvPicPr>
          <p:nvPr/>
        </p:nvPicPr>
        <p:blipFill>
          <a:blip r:embed="rId3"/>
          <a:stretch>
            <a:fillRect/>
          </a:stretch>
        </p:blipFill>
        <p:spPr>
          <a:xfrm>
            <a:off x="6974271" y="0"/>
            <a:ext cx="5217728" cy="3307218"/>
          </a:xfrm>
          <a:prstGeom prst="rect">
            <a:avLst/>
          </a:prstGeom>
        </p:spPr>
      </p:pic>
      <p:pic>
        <p:nvPicPr>
          <p:cNvPr id="7" name="Picture 6">
            <a:extLst>
              <a:ext uri="{FF2B5EF4-FFF2-40B4-BE49-F238E27FC236}">
                <a16:creationId xmlns:a16="http://schemas.microsoft.com/office/drawing/2014/main" id="{D9ED69A2-6B36-A52C-9B7A-5AB8FB48646C}"/>
              </a:ext>
            </a:extLst>
          </p:cNvPr>
          <p:cNvPicPr>
            <a:picLocks noChangeAspect="1"/>
          </p:cNvPicPr>
          <p:nvPr/>
        </p:nvPicPr>
        <p:blipFill>
          <a:blip r:embed="rId4"/>
          <a:stretch>
            <a:fillRect/>
          </a:stretch>
        </p:blipFill>
        <p:spPr>
          <a:xfrm>
            <a:off x="0" y="3550784"/>
            <a:ext cx="5065221" cy="3208394"/>
          </a:xfrm>
          <a:prstGeom prst="rect">
            <a:avLst/>
          </a:prstGeom>
        </p:spPr>
      </p:pic>
      <p:pic>
        <p:nvPicPr>
          <p:cNvPr id="9" name="Picture 8">
            <a:extLst>
              <a:ext uri="{FF2B5EF4-FFF2-40B4-BE49-F238E27FC236}">
                <a16:creationId xmlns:a16="http://schemas.microsoft.com/office/drawing/2014/main" id="{73835A82-429D-7D69-6892-1A99EB070EAA}"/>
              </a:ext>
            </a:extLst>
          </p:cNvPr>
          <p:cNvPicPr>
            <a:picLocks noChangeAspect="1"/>
          </p:cNvPicPr>
          <p:nvPr/>
        </p:nvPicPr>
        <p:blipFill>
          <a:blip r:embed="rId5"/>
          <a:stretch>
            <a:fillRect/>
          </a:stretch>
        </p:blipFill>
        <p:spPr>
          <a:xfrm>
            <a:off x="6734693" y="3550783"/>
            <a:ext cx="5457306" cy="3109229"/>
          </a:xfrm>
          <a:prstGeom prst="rect">
            <a:avLst/>
          </a:prstGeom>
        </p:spPr>
      </p:pic>
      <p:sp>
        <p:nvSpPr>
          <p:cNvPr id="10" name="TextBox 9">
            <a:extLst>
              <a:ext uri="{FF2B5EF4-FFF2-40B4-BE49-F238E27FC236}">
                <a16:creationId xmlns:a16="http://schemas.microsoft.com/office/drawing/2014/main" id="{D3276061-57CC-A298-6A2A-3E55EAD1D516}"/>
              </a:ext>
            </a:extLst>
          </p:cNvPr>
          <p:cNvSpPr txBox="1"/>
          <p:nvPr/>
        </p:nvSpPr>
        <p:spPr>
          <a:xfrm>
            <a:off x="4509166" y="3181451"/>
            <a:ext cx="4215641" cy="369332"/>
          </a:xfrm>
          <a:prstGeom prst="rect">
            <a:avLst/>
          </a:prstGeom>
          <a:noFill/>
        </p:spPr>
        <p:txBody>
          <a:bodyPr wrap="none" rtlCol="0">
            <a:spAutoFit/>
          </a:bodyPr>
          <a:lstStyle/>
          <a:p>
            <a:r>
              <a:rPr lang="en-US" b="1" u="sng" dirty="0"/>
              <a:t>Histogram representing some key features</a:t>
            </a:r>
            <a:endParaRPr lang="en-IN" b="1" u="sng" dirty="0"/>
          </a:p>
        </p:txBody>
      </p:sp>
    </p:spTree>
    <p:extLst>
      <p:ext uri="{BB962C8B-B14F-4D97-AF65-F5344CB8AC3E}">
        <p14:creationId xmlns:p14="http://schemas.microsoft.com/office/powerpoint/2010/main" val="2261688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AD00AB-187F-3057-F006-B22869481009}"/>
              </a:ext>
            </a:extLst>
          </p:cNvPr>
          <p:cNvPicPr>
            <a:picLocks noChangeAspect="1"/>
          </p:cNvPicPr>
          <p:nvPr/>
        </p:nvPicPr>
        <p:blipFill>
          <a:blip r:embed="rId2"/>
          <a:stretch>
            <a:fillRect/>
          </a:stretch>
        </p:blipFill>
        <p:spPr>
          <a:xfrm>
            <a:off x="420131" y="0"/>
            <a:ext cx="10787448" cy="6240162"/>
          </a:xfrm>
          <a:prstGeom prst="rect">
            <a:avLst/>
          </a:prstGeom>
        </p:spPr>
      </p:pic>
      <p:sp>
        <p:nvSpPr>
          <p:cNvPr id="4" name="TextBox 3">
            <a:extLst>
              <a:ext uri="{FF2B5EF4-FFF2-40B4-BE49-F238E27FC236}">
                <a16:creationId xmlns:a16="http://schemas.microsoft.com/office/drawing/2014/main" id="{FC5E8B63-4388-DC4D-5878-FD01AA23E9D7}"/>
              </a:ext>
            </a:extLst>
          </p:cNvPr>
          <p:cNvSpPr txBox="1"/>
          <p:nvPr/>
        </p:nvSpPr>
        <p:spPr>
          <a:xfrm>
            <a:off x="3917091" y="6240162"/>
            <a:ext cx="4151393" cy="369332"/>
          </a:xfrm>
          <a:prstGeom prst="rect">
            <a:avLst/>
          </a:prstGeom>
          <a:noFill/>
        </p:spPr>
        <p:txBody>
          <a:bodyPr wrap="none" rtlCol="0">
            <a:spAutoFit/>
          </a:bodyPr>
          <a:lstStyle/>
          <a:p>
            <a:r>
              <a:rPr lang="en-US" b="1" u="sng" dirty="0"/>
              <a:t>Pie-Chart representing Preferred Location</a:t>
            </a:r>
            <a:endParaRPr lang="en-IN" b="1" u="sng" dirty="0"/>
          </a:p>
        </p:txBody>
      </p:sp>
    </p:spTree>
    <p:extLst>
      <p:ext uri="{BB962C8B-B14F-4D97-AF65-F5344CB8AC3E}">
        <p14:creationId xmlns:p14="http://schemas.microsoft.com/office/powerpoint/2010/main" val="3112727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0584CC-6E69-CAB2-0EBF-8B160CAE275D}"/>
              </a:ext>
            </a:extLst>
          </p:cNvPr>
          <p:cNvPicPr>
            <a:picLocks noChangeAspect="1"/>
          </p:cNvPicPr>
          <p:nvPr/>
        </p:nvPicPr>
        <p:blipFill>
          <a:blip r:embed="rId2"/>
          <a:stretch>
            <a:fillRect/>
          </a:stretch>
        </p:blipFill>
        <p:spPr>
          <a:xfrm>
            <a:off x="0" y="1"/>
            <a:ext cx="12084908" cy="6351372"/>
          </a:xfrm>
          <a:prstGeom prst="rect">
            <a:avLst/>
          </a:prstGeom>
        </p:spPr>
      </p:pic>
      <p:sp>
        <p:nvSpPr>
          <p:cNvPr id="4" name="TextBox 3">
            <a:extLst>
              <a:ext uri="{FF2B5EF4-FFF2-40B4-BE49-F238E27FC236}">
                <a16:creationId xmlns:a16="http://schemas.microsoft.com/office/drawing/2014/main" id="{7FD14B58-090A-E785-C238-BDB5557FA1BE}"/>
              </a:ext>
            </a:extLst>
          </p:cNvPr>
          <p:cNvSpPr txBox="1"/>
          <p:nvPr/>
        </p:nvSpPr>
        <p:spPr>
          <a:xfrm>
            <a:off x="5387546" y="6413156"/>
            <a:ext cx="1175643" cy="369332"/>
          </a:xfrm>
          <a:prstGeom prst="rect">
            <a:avLst/>
          </a:prstGeom>
          <a:noFill/>
        </p:spPr>
        <p:txBody>
          <a:bodyPr wrap="none" rtlCol="0">
            <a:spAutoFit/>
          </a:bodyPr>
          <a:lstStyle/>
          <a:p>
            <a:r>
              <a:rPr lang="en-US" b="1" u="sng" dirty="0" err="1"/>
              <a:t>Pairplot</a:t>
            </a:r>
            <a:r>
              <a:rPr lang="en-US" b="1" u="sng" dirty="0"/>
              <a:t> - I</a:t>
            </a:r>
            <a:endParaRPr lang="en-IN" b="1" u="sng" dirty="0"/>
          </a:p>
        </p:txBody>
      </p:sp>
    </p:spTree>
    <p:extLst>
      <p:ext uri="{BB962C8B-B14F-4D97-AF65-F5344CB8AC3E}">
        <p14:creationId xmlns:p14="http://schemas.microsoft.com/office/powerpoint/2010/main" val="3819086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39C282-7A01-5D80-2CEA-5BE6A7982F37}"/>
              </a:ext>
            </a:extLst>
          </p:cNvPr>
          <p:cNvPicPr>
            <a:picLocks noChangeAspect="1"/>
          </p:cNvPicPr>
          <p:nvPr/>
        </p:nvPicPr>
        <p:blipFill>
          <a:blip r:embed="rId2"/>
          <a:stretch>
            <a:fillRect/>
          </a:stretch>
        </p:blipFill>
        <p:spPr>
          <a:xfrm>
            <a:off x="1" y="1"/>
            <a:ext cx="12192000" cy="6289588"/>
          </a:xfrm>
          <a:prstGeom prst="rect">
            <a:avLst/>
          </a:prstGeom>
        </p:spPr>
      </p:pic>
      <p:sp>
        <p:nvSpPr>
          <p:cNvPr id="4" name="TextBox 3">
            <a:extLst>
              <a:ext uri="{FF2B5EF4-FFF2-40B4-BE49-F238E27FC236}">
                <a16:creationId xmlns:a16="http://schemas.microsoft.com/office/drawing/2014/main" id="{E6E33331-7B7A-750A-D751-A91511EFD63E}"/>
              </a:ext>
            </a:extLst>
          </p:cNvPr>
          <p:cNvSpPr txBox="1"/>
          <p:nvPr/>
        </p:nvSpPr>
        <p:spPr>
          <a:xfrm>
            <a:off x="5189838" y="6289589"/>
            <a:ext cx="1236557" cy="369332"/>
          </a:xfrm>
          <a:prstGeom prst="rect">
            <a:avLst/>
          </a:prstGeom>
          <a:noFill/>
        </p:spPr>
        <p:txBody>
          <a:bodyPr wrap="none" rtlCol="0">
            <a:spAutoFit/>
          </a:bodyPr>
          <a:lstStyle/>
          <a:p>
            <a:r>
              <a:rPr lang="en-US" b="1" u="sng" dirty="0" err="1"/>
              <a:t>Pairplot</a:t>
            </a:r>
            <a:r>
              <a:rPr lang="en-US" b="1" u="sng" dirty="0"/>
              <a:t> - II</a:t>
            </a:r>
            <a:endParaRPr lang="en-IN" b="1" u="sng" dirty="0"/>
          </a:p>
        </p:txBody>
      </p:sp>
    </p:spTree>
    <p:extLst>
      <p:ext uri="{BB962C8B-B14F-4D97-AF65-F5344CB8AC3E}">
        <p14:creationId xmlns:p14="http://schemas.microsoft.com/office/powerpoint/2010/main" val="4291846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290EB8-9876-A79A-8CD0-C19FDF0DD8D1}"/>
              </a:ext>
            </a:extLst>
          </p:cNvPr>
          <p:cNvPicPr>
            <a:picLocks noChangeAspect="1"/>
          </p:cNvPicPr>
          <p:nvPr/>
        </p:nvPicPr>
        <p:blipFill>
          <a:blip r:embed="rId2"/>
          <a:stretch>
            <a:fillRect/>
          </a:stretch>
        </p:blipFill>
        <p:spPr>
          <a:xfrm>
            <a:off x="273652" y="0"/>
            <a:ext cx="8283658" cy="3475021"/>
          </a:xfrm>
          <a:prstGeom prst="rect">
            <a:avLst/>
          </a:prstGeom>
        </p:spPr>
      </p:pic>
      <p:pic>
        <p:nvPicPr>
          <p:cNvPr id="5" name="Picture 4">
            <a:extLst>
              <a:ext uri="{FF2B5EF4-FFF2-40B4-BE49-F238E27FC236}">
                <a16:creationId xmlns:a16="http://schemas.microsoft.com/office/drawing/2014/main" id="{FC0772F8-6C57-3B54-6625-6FAB0C9770A9}"/>
              </a:ext>
            </a:extLst>
          </p:cNvPr>
          <p:cNvPicPr>
            <a:picLocks noChangeAspect="1"/>
          </p:cNvPicPr>
          <p:nvPr/>
        </p:nvPicPr>
        <p:blipFill>
          <a:blip r:embed="rId3"/>
          <a:stretch>
            <a:fillRect/>
          </a:stretch>
        </p:blipFill>
        <p:spPr>
          <a:xfrm>
            <a:off x="4258893" y="3451565"/>
            <a:ext cx="7933107" cy="3406435"/>
          </a:xfrm>
          <a:prstGeom prst="rect">
            <a:avLst/>
          </a:prstGeom>
        </p:spPr>
      </p:pic>
      <p:sp>
        <p:nvSpPr>
          <p:cNvPr id="6" name="TextBox 5">
            <a:extLst>
              <a:ext uri="{FF2B5EF4-FFF2-40B4-BE49-F238E27FC236}">
                <a16:creationId xmlns:a16="http://schemas.microsoft.com/office/drawing/2014/main" id="{C80B56C9-4FF9-F459-E334-305260DA2E4A}"/>
              </a:ext>
            </a:extLst>
          </p:cNvPr>
          <p:cNvSpPr txBox="1"/>
          <p:nvPr/>
        </p:nvSpPr>
        <p:spPr>
          <a:xfrm>
            <a:off x="2613710" y="234779"/>
            <a:ext cx="4709494" cy="369332"/>
          </a:xfrm>
          <a:prstGeom prst="rect">
            <a:avLst/>
          </a:prstGeom>
          <a:noFill/>
        </p:spPr>
        <p:txBody>
          <a:bodyPr wrap="none" rtlCol="0">
            <a:spAutoFit/>
          </a:bodyPr>
          <a:lstStyle/>
          <a:p>
            <a:r>
              <a:rPr lang="en-US" b="1" u="sng" dirty="0"/>
              <a:t>Crosstab of preferred location Vs Taken Product</a:t>
            </a:r>
            <a:endParaRPr lang="en-IN" b="1" u="sng" dirty="0"/>
          </a:p>
        </p:txBody>
      </p:sp>
      <p:sp>
        <p:nvSpPr>
          <p:cNvPr id="7" name="TextBox 6">
            <a:extLst>
              <a:ext uri="{FF2B5EF4-FFF2-40B4-BE49-F238E27FC236}">
                <a16:creationId xmlns:a16="http://schemas.microsoft.com/office/drawing/2014/main" id="{3B8A6A0D-F822-4BDD-7647-1EDD4CE6496F}"/>
              </a:ext>
            </a:extLst>
          </p:cNvPr>
          <p:cNvSpPr txBox="1"/>
          <p:nvPr/>
        </p:nvSpPr>
        <p:spPr>
          <a:xfrm>
            <a:off x="4757351" y="3475021"/>
            <a:ext cx="4501810" cy="646331"/>
          </a:xfrm>
          <a:prstGeom prst="rect">
            <a:avLst/>
          </a:prstGeom>
          <a:noFill/>
        </p:spPr>
        <p:txBody>
          <a:bodyPr wrap="none" rtlCol="0">
            <a:spAutoFit/>
          </a:bodyPr>
          <a:lstStyle/>
          <a:p>
            <a:r>
              <a:rPr lang="en-US" b="1" u="sng" dirty="0"/>
              <a:t>Crosstab of preferred </a:t>
            </a:r>
            <a:r>
              <a:rPr lang="en-US" b="1" u="sng" dirty="0" err="1"/>
              <a:t>deviceVs</a:t>
            </a:r>
            <a:r>
              <a:rPr lang="en-US" b="1" u="sng" dirty="0"/>
              <a:t> Taken Product</a:t>
            </a:r>
            <a:endParaRPr lang="en-IN" b="1" u="sng" dirty="0"/>
          </a:p>
          <a:p>
            <a:endParaRPr lang="en-IN" dirty="0"/>
          </a:p>
        </p:txBody>
      </p:sp>
    </p:spTree>
    <p:extLst>
      <p:ext uri="{BB962C8B-B14F-4D97-AF65-F5344CB8AC3E}">
        <p14:creationId xmlns:p14="http://schemas.microsoft.com/office/powerpoint/2010/main" val="3864073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9F7BBFA-8723-D293-93AA-2497628F762E}"/>
              </a:ext>
            </a:extLst>
          </p:cNvPr>
          <p:cNvPicPr>
            <a:picLocks noChangeAspect="1"/>
          </p:cNvPicPr>
          <p:nvPr/>
        </p:nvPicPr>
        <p:blipFill>
          <a:blip r:embed="rId2"/>
          <a:stretch>
            <a:fillRect/>
          </a:stretch>
        </p:blipFill>
        <p:spPr>
          <a:xfrm>
            <a:off x="0" y="0"/>
            <a:ext cx="9823622" cy="3429000"/>
          </a:xfrm>
          <a:prstGeom prst="rect">
            <a:avLst/>
          </a:prstGeom>
        </p:spPr>
      </p:pic>
      <p:pic>
        <p:nvPicPr>
          <p:cNvPr id="5" name="Picture 4">
            <a:extLst>
              <a:ext uri="{FF2B5EF4-FFF2-40B4-BE49-F238E27FC236}">
                <a16:creationId xmlns:a16="http://schemas.microsoft.com/office/drawing/2014/main" id="{3ECE5BE7-FFB8-2BC2-3030-428B70C9AC96}"/>
              </a:ext>
            </a:extLst>
          </p:cNvPr>
          <p:cNvPicPr>
            <a:picLocks noChangeAspect="1"/>
          </p:cNvPicPr>
          <p:nvPr/>
        </p:nvPicPr>
        <p:blipFill>
          <a:blip r:embed="rId3"/>
          <a:stretch>
            <a:fillRect/>
          </a:stretch>
        </p:blipFill>
        <p:spPr>
          <a:xfrm>
            <a:off x="3072714" y="3709236"/>
            <a:ext cx="9119286" cy="2949195"/>
          </a:xfrm>
          <a:prstGeom prst="rect">
            <a:avLst/>
          </a:prstGeom>
        </p:spPr>
      </p:pic>
      <p:sp>
        <p:nvSpPr>
          <p:cNvPr id="6" name="TextBox 5">
            <a:extLst>
              <a:ext uri="{FF2B5EF4-FFF2-40B4-BE49-F238E27FC236}">
                <a16:creationId xmlns:a16="http://schemas.microsoft.com/office/drawing/2014/main" id="{54411944-E519-05C0-1A73-A6C6867FF315}"/>
              </a:ext>
            </a:extLst>
          </p:cNvPr>
          <p:cNvSpPr txBox="1"/>
          <p:nvPr/>
        </p:nvSpPr>
        <p:spPr>
          <a:xfrm>
            <a:off x="2368378" y="199569"/>
            <a:ext cx="6276718" cy="646331"/>
          </a:xfrm>
          <a:prstGeom prst="rect">
            <a:avLst/>
          </a:prstGeom>
          <a:noFill/>
        </p:spPr>
        <p:txBody>
          <a:bodyPr wrap="none" rtlCol="0">
            <a:spAutoFit/>
          </a:bodyPr>
          <a:lstStyle/>
          <a:p>
            <a:r>
              <a:rPr lang="en-US" b="1" u="sng" dirty="0"/>
              <a:t>Crosstab of weeks since last outstation </a:t>
            </a:r>
            <a:r>
              <a:rPr lang="en-US" b="1" u="sng" dirty="0" err="1"/>
              <a:t>checkin</a:t>
            </a:r>
            <a:r>
              <a:rPr lang="en-US" b="1" u="sng" dirty="0"/>
              <a:t> Vs Taken Product</a:t>
            </a:r>
            <a:endParaRPr lang="en-IN" b="1" u="sng" dirty="0"/>
          </a:p>
          <a:p>
            <a:endParaRPr lang="en-IN" dirty="0"/>
          </a:p>
        </p:txBody>
      </p:sp>
      <p:sp>
        <p:nvSpPr>
          <p:cNvPr id="7" name="TextBox 6">
            <a:extLst>
              <a:ext uri="{FF2B5EF4-FFF2-40B4-BE49-F238E27FC236}">
                <a16:creationId xmlns:a16="http://schemas.microsoft.com/office/drawing/2014/main" id="{484C9145-7C9F-E0F2-91DD-FAFC5985A839}"/>
              </a:ext>
            </a:extLst>
          </p:cNvPr>
          <p:cNvSpPr txBox="1"/>
          <p:nvPr/>
        </p:nvSpPr>
        <p:spPr>
          <a:xfrm>
            <a:off x="6425514" y="3464449"/>
            <a:ext cx="3946337" cy="646331"/>
          </a:xfrm>
          <a:prstGeom prst="rect">
            <a:avLst/>
          </a:prstGeom>
          <a:noFill/>
        </p:spPr>
        <p:txBody>
          <a:bodyPr wrap="none" rtlCol="0">
            <a:spAutoFit/>
          </a:bodyPr>
          <a:lstStyle/>
          <a:p>
            <a:r>
              <a:rPr lang="en-US" b="1" u="sng" dirty="0"/>
              <a:t>Crosstab of Adult Flag Vs Taken Product</a:t>
            </a:r>
            <a:endParaRPr lang="en-IN" b="1" u="sng" dirty="0"/>
          </a:p>
          <a:p>
            <a:endParaRPr lang="en-IN" dirty="0"/>
          </a:p>
        </p:txBody>
      </p:sp>
    </p:spTree>
    <p:extLst>
      <p:ext uri="{BB962C8B-B14F-4D97-AF65-F5344CB8AC3E}">
        <p14:creationId xmlns:p14="http://schemas.microsoft.com/office/powerpoint/2010/main" val="2718791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1423C0C-D264-8BD9-D0E3-83B87075AC20}"/>
              </a:ext>
            </a:extLst>
          </p:cNvPr>
          <p:cNvPicPr>
            <a:picLocks noChangeAspect="1"/>
          </p:cNvPicPr>
          <p:nvPr/>
        </p:nvPicPr>
        <p:blipFill>
          <a:blip r:embed="rId2"/>
          <a:stretch>
            <a:fillRect/>
          </a:stretch>
        </p:blipFill>
        <p:spPr>
          <a:xfrm>
            <a:off x="0" y="22268"/>
            <a:ext cx="6096000" cy="2933954"/>
          </a:xfrm>
          <a:prstGeom prst="rect">
            <a:avLst/>
          </a:prstGeom>
        </p:spPr>
      </p:pic>
      <p:pic>
        <p:nvPicPr>
          <p:cNvPr id="5" name="Picture 4">
            <a:extLst>
              <a:ext uri="{FF2B5EF4-FFF2-40B4-BE49-F238E27FC236}">
                <a16:creationId xmlns:a16="http://schemas.microsoft.com/office/drawing/2014/main" id="{91454A50-6C4C-97BE-6032-2A0ECCC68C7D}"/>
              </a:ext>
            </a:extLst>
          </p:cNvPr>
          <p:cNvPicPr>
            <a:picLocks noChangeAspect="1"/>
          </p:cNvPicPr>
          <p:nvPr/>
        </p:nvPicPr>
        <p:blipFill>
          <a:blip r:embed="rId3"/>
          <a:stretch>
            <a:fillRect/>
          </a:stretch>
        </p:blipFill>
        <p:spPr>
          <a:xfrm>
            <a:off x="98854" y="2933954"/>
            <a:ext cx="12093146" cy="3901778"/>
          </a:xfrm>
          <a:prstGeom prst="rect">
            <a:avLst/>
          </a:prstGeom>
        </p:spPr>
      </p:pic>
      <p:sp>
        <p:nvSpPr>
          <p:cNvPr id="6" name="TextBox 5">
            <a:extLst>
              <a:ext uri="{FF2B5EF4-FFF2-40B4-BE49-F238E27FC236}">
                <a16:creationId xmlns:a16="http://schemas.microsoft.com/office/drawing/2014/main" id="{797D4E7C-92E0-49AF-F7AB-1B129C031649}"/>
              </a:ext>
            </a:extLst>
          </p:cNvPr>
          <p:cNvSpPr txBox="1"/>
          <p:nvPr/>
        </p:nvSpPr>
        <p:spPr>
          <a:xfrm>
            <a:off x="2508422" y="741405"/>
            <a:ext cx="3074496" cy="369332"/>
          </a:xfrm>
          <a:prstGeom prst="rect">
            <a:avLst/>
          </a:prstGeom>
          <a:noFill/>
        </p:spPr>
        <p:txBody>
          <a:bodyPr wrap="none" rtlCol="0">
            <a:spAutoFit/>
          </a:bodyPr>
          <a:lstStyle/>
          <a:p>
            <a:r>
              <a:rPr lang="en-US" b="1" u="sng" dirty="0"/>
              <a:t>Working flag Vs Taken Product</a:t>
            </a:r>
            <a:endParaRPr lang="en-IN" b="1" u="sng" dirty="0"/>
          </a:p>
        </p:txBody>
      </p:sp>
      <p:sp>
        <p:nvSpPr>
          <p:cNvPr id="7" name="TextBox 6">
            <a:extLst>
              <a:ext uri="{FF2B5EF4-FFF2-40B4-BE49-F238E27FC236}">
                <a16:creationId xmlns:a16="http://schemas.microsoft.com/office/drawing/2014/main" id="{FD02DCAD-D0D2-A9AC-707A-C0FCFCC64EC4}"/>
              </a:ext>
            </a:extLst>
          </p:cNvPr>
          <p:cNvSpPr txBox="1"/>
          <p:nvPr/>
        </p:nvSpPr>
        <p:spPr>
          <a:xfrm>
            <a:off x="5980670" y="2771556"/>
            <a:ext cx="3579954" cy="369332"/>
          </a:xfrm>
          <a:prstGeom prst="rect">
            <a:avLst/>
          </a:prstGeom>
          <a:noFill/>
        </p:spPr>
        <p:txBody>
          <a:bodyPr wrap="none" rtlCol="0">
            <a:spAutoFit/>
          </a:bodyPr>
          <a:lstStyle/>
          <a:p>
            <a:r>
              <a:rPr lang="en-US" b="1" u="sng" dirty="0"/>
              <a:t>Preferred Location vs Likes </a:t>
            </a:r>
            <a:r>
              <a:rPr lang="en-US" b="1" u="sng" dirty="0" err="1"/>
              <a:t>recieved</a:t>
            </a:r>
            <a:endParaRPr lang="en-IN" b="1" u="sng" dirty="0"/>
          </a:p>
        </p:txBody>
      </p:sp>
    </p:spTree>
    <p:extLst>
      <p:ext uri="{BB962C8B-B14F-4D97-AF65-F5344CB8AC3E}">
        <p14:creationId xmlns:p14="http://schemas.microsoft.com/office/powerpoint/2010/main" val="405446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DEF684-305C-FC44-B38C-44D93CD9A1AC}"/>
              </a:ext>
            </a:extLst>
          </p:cNvPr>
          <p:cNvSpPr txBox="1"/>
          <p:nvPr/>
        </p:nvSpPr>
        <p:spPr>
          <a:xfrm>
            <a:off x="0" y="-1"/>
            <a:ext cx="12192000" cy="7571303"/>
          </a:xfrm>
          <a:prstGeom prst="rect">
            <a:avLst/>
          </a:prstGeom>
          <a:noFill/>
        </p:spPr>
        <p:txBody>
          <a:bodyPr wrap="square">
            <a:spAutoFit/>
          </a:bodyPr>
          <a:lstStyle/>
          <a:p>
            <a:pPr marL="342900" indent="-342900">
              <a:buAutoNum type="arabicParenR"/>
            </a:pPr>
            <a:r>
              <a:rPr lang="en-US" sz="2400" b="1" i="0" dirty="0">
                <a:solidFill>
                  <a:srgbClr val="000000"/>
                </a:solidFill>
                <a:effectLst/>
                <a:highlight>
                  <a:srgbClr val="FFFFFF"/>
                </a:highlight>
                <a:latin typeface="Inter"/>
              </a:rPr>
              <a:t>Introduction of the business problem.</a:t>
            </a:r>
          </a:p>
          <a:p>
            <a:pPr marL="342900" indent="-342900">
              <a:buAutoNum type="arabicParenR"/>
            </a:pPr>
            <a:endParaRPr lang="en-US" b="1" dirty="0">
              <a:solidFill>
                <a:srgbClr val="000000"/>
              </a:solidFill>
              <a:highlight>
                <a:srgbClr val="FFFFFF"/>
              </a:highlight>
              <a:latin typeface="Inter"/>
            </a:endParaRPr>
          </a:p>
          <a:p>
            <a:r>
              <a:rPr lang="en-IN" sz="2000" b="1" i="0" u="sng" dirty="0">
                <a:solidFill>
                  <a:srgbClr val="000000"/>
                </a:solidFill>
                <a:effectLst/>
                <a:highlight>
                  <a:srgbClr val="FFFFFF"/>
                </a:highlight>
              </a:rPr>
              <a:t>     a) Defining problem statement.</a:t>
            </a:r>
          </a:p>
          <a:p>
            <a:endParaRPr lang="en-IN" b="1" dirty="0">
              <a:solidFill>
                <a:srgbClr val="000000"/>
              </a:solidFill>
              <a:highlight>
                <a:srgbClr val="FFFFFF"/>
              </a:highlight>
              <a:latin typeface="Inter"/>
            </a:endParaRPr>
          </a:p>
          <a:p>
            <a:pPr marL="285750" indent="-285750">
              <a:buFont typeface="Wingdings" panose="05000000000000000000" pitchFamily="2" charset="2"/>
              <a:buChar char="Ø"/>
            </a:pPr>
            <a:r>
              <a:rPr lang="en-US" dirty="0"/>
              <a:t>An aviation company that provides domestic as well as international trips to the customers now wants to apply a targeted approach instead of reaching out to each of the customers.</a:t>
            </a:r>
          </a:p>
          <a:p>
            <a:pPr marL="285750" indent="-285750">
              <a:buFont typeface="Wingdings" panose="05000000000000000000" pitchFamily="2" charset="2"/>
              <a:buChar char="Ø"/>
            </a:pPr>
            <a:r>
              <a:rPr lang="en-US" dirty="0"/>
              <a:t> This time they want to do it digitally instead of tele calling.</a:t>
            </a:r>
          </a:p>
          <a:p>
            <a:pPr marL="285750" indent="-285750">
              <a:buFont typeface="Wingdings" panose="05000000000000000000" pitchFamily="2" charset="2"/>
              <a:buChar char="Ø"/>
            </a:pPr>
            <a:r>
              <a:rPr lang="en-US" dirty="0"/>
              <a:t> Hence they have collaborated with a social networking platform, so they can learn the digital and social behavior of the customers </a:t>
            </a:r>
          </a:p>
          <a:p>
            <a:pPr marL="285750" indent="-285750" algn="l">
              <a:buFont typeface="Wingdings" panose="05000000000000000000" pitchFamily="2" charset="2"/>
              <a:buChar char="Ø"/>
            </a:pPr>
            <a:r>
              <a:rPr lang="en-US" dirty="0"/>
              <a:t>Provide the digital advertisement on the user page of the targeted customers who have a high propensity to take up the product </a:t>
            </a:r>
            <a:r>
              <a:rPr lang="en-US" b="0" i="0" dirty="0">
                <a:solidFill>
                  <a:srgbClr val="000000"/>
                </a:solidFill>
                <a:effectLst/>
                <a:highlight>
                  <a:srgbClr val="FFFFFF"/>
                </a:highlight>
              </a:rPr>
              <a:t>separately for both mobiles and laptops.</a:t>
            </a:r>
          </a:p>
          <a:p>
            <a:pPr marL="285750" indent="-285750" algn="l">
              <a:buFont typeface="Wingdings" panose="05000000000000000000" pitchFamily="2" charset="2"/>
              <a:buChar char="Ø"/>
            </a:pPr>
            <a:endParaRPr lang="en-US" dirty="0">
              <a:solidFill>
                <a:srgbClr val="000000"/>
              </a:solidFill>
              <a:highlight>
                <a:srgbClr val="FFFFFF"/>
              </a:highlight>
            </a:endParaRPr>
          </a:p>
          <a:p>
            <a:pPr algn="l"/>
            <a:endParaRPr lang="en-US" b="0" i="0" dirty="0">
              <a:solidFill>
                <a:srgbClr val="000000"/>
              </a:solidFill>
              <a:effectLst/>
              <a:highlight>
                <a:srgbClr val="FFFFFF"/>
              </a:highlight>
            </a:endParaRPr>
          </a:p>
          <a:p>
            <a:pPr algn="l"/>
            <a:r>
              <a:rPr lang="en-US" dirty="0">
                <a:solidFill>
                  <a:srgbClr val="000000"/>
                </a:solidFill>
                <a:highlight>
                  <a:srgbClr val="FFFFFF"/>
                </a:highlight>
              </a:rPr>
              <a:t>    </a:t>
            </a:r>
            <a:r>
              <a:rPr lang="en-US" sz="2000" b="1" i="0" u="sng" dirty="0">
                <a:solidFill>
                  <a:srgbClr val="000000"/>
                </a:solidFill>
                <a:effectLst/>
                <a:highlight>
                  <a:srgbClr val="FFFFFF"/>
                </a:highlight>
                <a:latin typeface="Inter"/>
              </a:rPr>
              <a:t>b) Need of the study/project.</a:t>
            </a:r>
          </a:p>
          <a:p>
            <a:pPr algn="l"/>
            <a:endParaRPr lang="en-US" sz="2000" b="1" i="0" dirty="0">
              <a:solidFill>
                <a:srgbClr val="000000"/>
              </a:solidFill>
              <a:effectLst/>
              <a:highlight>
                <a:srgbClr val="FFFFFF"/>
              </a:highlight>
              <a:latin typeface="Inter"/>
            </a:endParaRPr>
          </a:p>
          <a:p>
            <a:pPr marL="342900" indent="-342900" algn="l">
              <a:buFont typeface="Wingdings" panose="05000000000000000000" pitchFamily="2" charset="2"/>
              <a:buChar char="Ø"/>
            </a:pPr>
            <a:r>
              <a:rPr lang="en-US" b="0" i="0" dirty="0">
                <a:solidFill>
                  <a:srgbClr val="0D0D0D"/>
                </a:solidFill>
                <a:effectLst/>
                <a:highlight>
                  <a:srgbClr val="FFFFFF"/>
                </a:highlight>
                <a:latin typeface="Söhne"/>
              </a:rPr>
              <a:t>By leveraging digital tools and data analytics, the company aims to move away from mass marketing strategies towards a more focused and personalized approach. This allows them to tailor their advertising efforts to specific segments of their customer base who are most likely to engage with their services.</a:t>
            </a:r>
            <a:endParaRPr lang="en-US" b="0" i="0" dirty="0">
              <a:solidFill>
                <a:srgbClr val="000000"/>
              </a:solidFill>
              <a:effectLst/>
              <a:highlight>
                <a:srgbClr val="FFFFFF"/>
              </a:highlight>
            </a:endParaRPr>
          </a:p>
          <a:p>
            <a:pPr marL="342900" indent="-342900" algn="l">
              <a:buFont typeface="Wingdings" panose="05000000000000000000" pitchFamily="2" charset="2"/>
              <a:buChar char="Ø"/>
            </a:pPr>
            <a:r>
              <a:rPr lang="en-US" b="0" i="0" dirty="0">
                <a:solidFill>
                  <a:srgbClr val="0D0D0D"/>
                </a:solidFill>
                <a:effectLst/>
                <a:highlight>
                  <a:srgbClr val="FFFFFF"/>
                </a:highlight>
                <a:latin typeface="Söhne"/>
              </a:rPr>
              <a:t>Traditional methods like tele-calling can be time-consuming and costly. By transitioning to digital advertising, the company can potentially reduce expenses associated with outbound marketing while reaching a wider audience through social networking platforms.</a:t>
            </a:r>
          </a:p>
          <a:p>
            <a:pPr marL="342900" indent="-342900" algn="l">
              <a:buFont typeface="Wingdings" panose="05000000000000000000" pitchFamily="2" charset="2"/>
              <a:buChar char="Ø"/>
            </a:pPr>
            <a:r>
              <a:rPr lang="en-US" b="0" i="0" dirty="0">
                <a:solidFill>
                  <a:srgbClr val="0D0D0D"/>
                </a:solidFill>
                <a:effectLst/>
                <a:highlight>
                  <a:srgbClr val="FFFFFF"/>
                </a:highlight>
              </a:rPr>
              <a:t>Collaboration with a social networking platform enables the company to gain valuable insights into the digital and social behavior of their customers. By analyzing this data, they can better understand customer preferences, interests, and behaviors, allowing for more precise targeting of advertisements.</a:t>
            </a:r>
            <a:endParaRPr lang="en-US" b="1" i="0" dirty="0">
              <a:solidFill>
                <a:srgbClr val="000000"/>
              </a:solidFill>
              <a:effectLst/>
              <a:highlight>
                <a:srgbClr val="FFFFFF"/>
              </a:highlight>
            </a:endParaRPr>
          </a:p>
          <a:p>
            <a:endParaRPr lang="en-US" dirty="0"/>
          </a:p>
          <a:p>
            <a:endParaRPr lang="en-IN" dirty="0"/>
          </a:p>
        </p:txBody>
      </p:sp>
    </p:spTree>
    <p:extLst>
      <p:ext uri="{BB962C8B-B14F-4D97-AF65-F5344CB8AC3E}">
        <p14:creationId xmlns:p14="http://schemas.microsoft.com/office/powerpoint/2010/main" val="3574842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7DAFC-3D2C-4E8A-3A4A-4F52673B7A6D}"/>
              </a:ext>
            </a:extLst>
          </p:cNvPr>
          <p:cNvPicPr>
            <a:picLocks noChangeAspect="1"/>
          </p:cNvPicPr>
          <p:nvPr/>
        </p:nvPicPr>
        <p:blipFill>
          <a:blip r:embed="rId2"/>
          <a:stretch>
            <a:fillRect/>
          </a:stretch>
        </p:blipFill>
        <p:spPr>
          <a:xfrm>
            <a:off x="214661" y="50945"/>
            <a:ext cx="6728054" cy="3378055"/>
          </a:xfrm>
          <a:prstGeom prst="rect">
            <a:avLst/>
          </a:prstGeom>
        </p:spPr>
      </p:pic>
      <p:pic>
        <p:nvPicPr>
          <p:cNvPr id="5" name="Picture 4">
            <a:extLst>
              <a:ext uri="{FF2B5EF4-FFF2-40B4-BE49-F238E27FC236}">
                <a16:creationId xmlns:a16="http://schemas.microsoft.com/office/drawing/2014/main" id="{20D374B0-930F-50D6-C7B3-C964924D83BA}"/>
              </a:ext>
            </a:extLst>
          </p:cNvPr>
          <p:cNvPicPr>
            <a:picLocks noChangeAspect="1"/>
          </p:cNvPicPr>
          <p:nvPr/>
        </p:nvPicPr>
        <p:blipFill rotWithShape="1">
          <a:blip r:embed="rId3"/>
          <a:srcRect b="3951"/>
          <a:stretch/>
        </p:blipFill>
        <p:spPr>
          <a:xfrm>
            <a:off x="0" y="3429000"/>
            <a:ext cx="12061103" cy="3429000"/>
          </a:xfrm>
          <a:prstGeom prst="rect">
            <a:avLst/>
          </a:prstGeom>
        </p:spPr>
      </p:pic>
      <p:sp>
        <p:nvSpPr>
          <p:cNvPr id="6" name="TextBox 5">
            <a:extLst>
              <a:ext uri="{FF2B5EF4-FFF2-40B4-BE49-F238E27FC236}">
                <a16:creationId xmlns:a16="http://schemas.microsoft.com/office/drawing/2014/main" id="{39D62431-0A72-652A-1492-9DF267B546F4}"/>
              </a:ext>
            </a:extLst>
          </p:cNvPr>
          <p:cNvSpPr txBox="1"/>
          <p:nvPr/>
        </p:nvSpPr>
        <p:spPr>
          <a:xfrm>
            <a:off x="7496296" y="1739972"/>
            <a:ext cx="4011226" cy="369332"/>
          </a:xfrm>
          <a:prstGeom prst="rect">
            <a:avLst/>
          </a:prstGeom>
          <a:noFill/>
        </p:spPr>
        <p:txBody>
          <a:bodyPr wrap="none" rtlCol="0">
            <a:spAutoFit/>
          </a:bodyPr>
          <a:lstStyle/>
          <a:p>
            <a:r>
              <a:rPr lang="en-US" b="1" u="sng" dirty="0"/>
              <a:t>Preferred Location Vs Member In Family</a:t>
            </a:r>
            <a:endParaRPr lang="en-IN" b="1" u="sng" dirty="0"/>
          </a:p>
        </p:txBody>
      </p:sp>
    </p:spTree>
    <p:extLst>
      <p:ext uri="{BB962C8B-B14F-4D97-AF65-F5344CB8AC3E}">
        <p14:creationId xmlns:p14="http://schemas.microsoft.com/office/powerpoint/2010/main" val="1527076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9CFB139-0826-4436-8A1B-29B5E58A1FD0}"/>
              </a:ext>
            </a:extLst>
          </p:cNvPr>
          <p:cNvPicPr>
            <a:picLocks noChangeAspect="1"/>
          </p:cNvPicPr>
          <p:nvPr/>
        </p:nvPicPr>
        <p:blipFill>
          <a:blip r:embed="rId2"/>
          <a:stretch>
            <a:fillRect/>
          </a:stretch>
        </p:blipFill>
        <p:spPr>
          <a:xfrm>
            <a:off x="137787" y="112733"/>
            <a:ext cx="7202465" cy="6338171"/>
          </a:xfrm>
          <a:prstGeom prst="rect">
            <a:avLst/>
          </a:prstGeom>
        </p:spPr>
      </p:pic>
      <p:pic>
        <p:nvPicPr>
          <p:cNvPr id="5" name="Picture 4">
            <a:extLst>
              <a:ext uri="{FF2B5EF4-FFF2-40B4-BE49-F238E27FC236}">
                <a16:creationId xmlns:a16="http://schemas.microsoft.com/office/drawing/2014/main" id="{0002B9EC-6BC9-E409-E7BE-DF79B6969CC1}"/>
              </a:ext>
            </a:extLst>
          </p:cNvPr>
          <p:cNvPicPr>
            <a:picLocks noChangeAspect="1"/>
          </p:cNvPicPr>
          <p:nvPr/>
        </p:nvPicPr>
        <p:blipFill>
          <a:blip r:embed="rId3"/>
          <a:stretch>
            <a:fillRect/>
          </a:stretch>
        </p:blipFill>
        <p:spPr>
          <a:xfrm>
            <a:off x="7478039" y="300624"/>
            <a:ext cx="4576174" cy="6150279"/>
          </a:xfrm>
          <a:prstGeom prst="rect">
            <a:avLst/>
          </a:prstGeom>
        </p:spPr>
      </p:pic>
    </p:spTree>
    <p:extLst>
      <p:ext uri="{BB962C8B-B14F-4D97-AF65-F5344CB8AC3E}">
        <p14:creationId xmlns:p14="http://schemas.microsoft.com/office/powerpoint/2010/main" val="90592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A005BD1-9E09-9212-4E1A-6BC9C6FF8D2C}"/>
              </a:ext>
            </a:extLst>
          </p:cNvPr>
          <p:cNvPicPr>
            <a:picLocks noChangeAspect="1"/>
          </p:cNvPicPr>
          <p:nvPr/>
        </p:nvPicPr>
        <p:blipFill>
          <a:blip r:embed="rId2"/>
          <a:stretch>
            <a:fillRect/>
          </a:stretch>
        </p:blipFill>
        <p:spPr>
          <a:xfrm>
            <a:off x="90231" y="0"/>
            <a:ext cx="6686350" cy="3269293"/>
          </a:xfrm>
          <a:prstGeom prst="rect">
            <a:avLst/>
          </a:prstGeom>
        </p:spPr>
      </p:pic>
      <p:pic>
        <p:nvPicPr>
          <p:cNvPr id="5" name="Picture 4">
            <a:extLst>
              <a:ext uri="{FF2B5EF4-FFF2-40B4-BE49-F238E27FC236}">
                <a16:creationId xmlns:a16="http://schemas.microsoft.com/office/drawing/2014/main" id="{FF5A8BF4-CC08-E7B6-F57E-726E3CDFE06C}"/>
              </a:ext>
            </a:extLst>
          </p:cNvPr>
          <p:cNvPicPr>
            <a:picLocks noChangeAspect="1"/>
          </p:cNvPicPr>
          <p:nvPr/>
        </p:nvPicPr>
        <p:blipFill>
          <a:blip r:embed="rId3"/>
          <a:stretch>
            <a:fillRect/>
          </a:stretch>
        </p:blipFill>
        <p:spPr>
          <a:xfrm>
            <a:off x="5248405" y="3429001"/>
            <a:ext cx="6943595" cy="3429000"/>
          </a:xfrm>
          <a:prstGeom prst="rect">
            <a:avLst/>
          </a:prstGeom>
        </p:spPr>
      </p:pic>
    </p:spTree>
    <p:extLst>
      <p:ext uri="{BB962C8B-B14F-4D97-AF65-F5344CB8AC3E}">
        <p14:creationId xmlns:p14="http://schemas.microsoft.com/office/powerpoint/2010/main" val="17060082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76F1D95-6793-229F-54D7-CB36A0B4FCBE}"/>
              </a:ext>
            </a:extLst>
          </p:cNvPr>
          <p:cNvPicPr>
            <a:picLocks noChangeAspect="1"/>
          </p:cNvPicPr>
          <p:nvPr/>
        </p:nvPicPr>
        <p:blipFill>
          <a:blip r:embed="rId2"/>
          <a:stretch>
            <a:fillRect/>
          </a:stretch>
        </p:blipFill>
        <p:spPr>
          <a:xfrm>
            <a:off x="0" y="0"/>
            <a:ext cx="12192000" cy="6225436"/>
          </a:xfrm>
          <a:prstGeom prst="rect">
            <a:avLst/>
          </a:prstGeom>
        </p:spPr>
      </p:pic>
      <p:sp>
        <p:nvSpPr>
          <p:cNvPr id="4" name="TextBox 3">
            <a:extLst>
              <a:ext uri="{FF2B5EF4-FFF2-40B4-BE49-F238E27FC236}">
                <a16:creationId xmlns:a16="http://schemas.microsoft.com/office/drawing/2014/main" id="{A8FA435F-BEF4-8731-D182-25DFBECB6416}"/>
              </a:ext>
            </a:extLst>
          </p:cNvPr>
          <p:cNvSpPr txBox="1"/>
          <p:nvPr/>
        </p:nvSpPr>
        <p:spPr>
          <a:xfrm>
            <a:off x="6375748" y="6325644"/>
            <a:ext cx="1237518" cy="369332"/>
          </a:xfrm>
          <a:prstGeom prst="rect">
            <a:avLst/>
          </a:prstGeom>
          <a:noFill/>
        </p:spPr>
        <p:txBody>
          <a:bodyPr wrap="none" rtlCol="0">
            <a:spAutoFit/>
          </a:bodyPr>
          <a:lstStyle/>
          <a:p>
            <a:r>
              <a:rPr lang="en-US" dirty="0"/>
              <a:t>Correlation</a:t>
            </a:r>
            <a:endParaRPr lang="en-IN" dirty="0"/>
          </a:p>
        </p:txBody>
      </p:sp>
    </p:spTree>
    <p:extLst>
      <p:ext uri="{BB962C8B-B14F-4D97-AF65-F5344CB8AC3E}">
        <p14:creationId xmlns:p14="http://schemas.microsoft.com/office/powerpoint/2010/main" val="33443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E25027-8E24-840F-29EF-26B7E656E635}"/>
              </a:ext>
            </a:extLst>
          </p:cNvPr>
          <p:cNvSpPr txBox="1"/>
          <p:nvPr/>
        </p:nvSpPr>
        <p:spPr>
          <a:xfrm>
            <a:off x="0" y="-1"/>
            <a:ext cx="12192000" cy="5632311"/>
          </a:xfrm>
          <a:prstGeom prst="rect">
            <a:avLst/>
          </a:prstGeom>
          <a:noFill/>
        </p:spPr>
        <p:txBody>
          <a:bodyPr wrap="square" rtlCol="0">
            <a:spAutoFit/>
          </a:bodyPr>
          <a:lstStyle/>
          <a:p>
            <a:pPr marL="285750" indent="-285750">
              <a:buFont typeface="Wingdings" panose="05000000000000000000" pitchFamily="2" charset="2"/>
              <a:buChar char="Ø"/>
            </a:pPr>
            <a:r>
              <a:rPr lang="en-US" dirty="0"/>
              <a:t> When we see the categorical features in the dataset , we find many abnormalities.  Like the preferred device we see the following.</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Then we changed it to </a:t>
            </a: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r>
              <a:rPr lang="hi-IN" dirty="0"/>
              <a:t>The other feature </a:t>
            </a:r>
            <a:r>
              <a:rPr lang="en-IN" b="0" dirty="0">
                <a:solidFill>
                  <a:srgbClr val="A31515"/>
                </a:solidFill>
                <a:effectLst/>
                <a:highlight>
                  <a:srgbClr val="F7F7F7"/>
                </a:highlight>
                <a:latin typeface="Courier New" panose="02070309020205020404" pitchFamily="49" charset="0"/>
              </a:rPr>
              <a:t>'</a:t>
            </a:r>
            <a:r>
              <a:rPr lang="en-IN" b="0" dirty="0" err="1">
                <a:solidFill>
                  <a:srgbClr val="A31515"/>
                </a:solidFill>
                <a:effectLst/>
                <a:highlight>
                  <a:srgbClr val="F7F7F7"/>
                </a:highlight>
                <a:latin typeface="Courier New" panose="02070309020205020404" pitchFamily="49" charset="0"/>
              </a:rPr>
              <a:t>yearly_avg_Outstation_checkins</a:t>
            </a:r>
            <a:r>
              <a:rPr lang="en-IN" b="0" dirty="0">
                <a:solidFill>
                  <a:srgbClr val="A31515"/>
                </a:solidFill>
                <a:effectLst/>
                <a:highlight>
                  <a:srgbClr val="F7F7F7"/>
                </a:highlight>
                <a:latin typeface="Courier New" panose="02070309020205020404" pitchFamily="49" charset="0"/>
              </a:rPr>
              <a:t>’</a:t>
            </a:r>
            <a:r>
              <a:rPr lang="hi-IN" b="0" dirty="0">
                <a:solidFill>
                  <a:srgbClr val="A31515"/>
                </a:solidFill>
                <a:effectLst/>
                <a:highlight>
                  <a:srgbClr val="F7F7F7"/>
                </a:highlight>
                <a:latin typeface="Courier New" panose="02070309020205020404" pitchFamily="49" charset="0"/>
              </a:rPr>
              <a:t> </a:t>
            </a:r>
            <a:r>
              <a:rPr lang="hi-IN" dirty="0"/>
              <a:t> that has ‘*’ as a value in it was treated and converted its datatype to float. </a:t>
            </a:r>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r>
              <a:rPr lang="hi-IN" dirty="0"/>
              <a:t>Next feature ‘member in  family’  has    </a:t>
            </a:r>
          </a:p>
          <a:p>
            <a:pPr marL="285750" indent="-285750">
              <a:buFont typeface="Wingdings" panose="05000000000000000000" pitchFamily="2" charset="2"/>
              <a:buChar char="Ø"/>
            </a:pPr>
            <a:endParaRPr lang="hi-IN" dirty="0"/>
          </a:p>
        </p:txBody>
      </p:sp>
      <p:pic>
        <p:nvPicPr>
          <p:cNvPr id="4" name="Picture 3">
            <a:extLst>
              <a:ext uri="{FF2B5EF4-FFF2-40B4-BE49-F238E27FC236}">
                <a16:creationId xmlns:a16="http://schemas.microsoft.com/office/drawing/2014/main" id="{A27A5458-0B0F-D332-C152-D0B16397A367}"/>
              </a:ext>
            </a:extLst>
          </p:cNvPr>
          <p:cNvPicPr>
            <a:picLocks noChangeAspect="1"/>
          </p:cNvPicPr>
          <p:nvPr/>
        </p:nvPicPr>
        <p:blipFill>
          <a:blip r:embed="rId2"/>
          <a:stretch>
            <a:fillRect/>
          </a:stretch>
        </p:blipFill>
        <p:spPr>
          <a:xfrm>
            <a:off x="552678" y="646330"/>
            <a:ext cx="2343477" cy="1952898"/>
          </a:xfrm>
          <a:prstGeom prst="rect">
            <a:avLst/>
          </a:prstGeom>
        </p:spPr>
      </p:pic>
      <p:pic>
        <p:nvPicPr>
          <p:cNvPr id="6" name="Picture 5">
            <a:extLst>
              <a:ext uri="{FF2B5EF4-FFF2-40B4-BE49-F238E27FC236}">
                <a16:creationId xmlns:a16="http://schemas.microsoft.com/office/drawing/2014/main" id="{A1C29981-05F5-52FE-F294-124743527C5C}"/>
              </a:ext>
            </a:extLst>
          </p:cNvPr>
          <p:cNvPicPr>
            <a:picLocks noChangeAspect="1"/>
          </p:cNvPicPr>
          <p:nvPr/>
        </p:nvPicPr>
        <p:blipFill>
          <a:blip r:embed="rId3"/>
          <a:stretch>
            <a:fillRect/>
          </a:stretch>
        </p:blipFill>
        <p:spPr>
          <a:xfrm>
            <a:off x="2795182" y="2777319"/>
            <a:ext cx="2215229" cy="792599"/>
          </a:xfrm>
          <a:prstGeom prst="rect">
            <a:avLst/>
          </a:prstGeom>
        </p:spPr>
      </p:pic>
      <p:pic>
        <p:nvPicPr>
          <p:cNvPr id="8" name="Picture 7">
            <a:extLst>
              <a:ext uri="{FF2B5EF4-FFF2-40B4-BE49-F238E27FC236}">
                <a16:creationId xmlns:a16="http://schemas.microsoft.com/office/drawing/2014/main" id="{4381BD1F-DDE2-84EF-F5A8-681DD99111AF}"/>
              </a:ext>
            </a:extLst>
          </p:cNvPr>
          <p:cNvPicPr>
            <a:picLocks noChangeAspect="1"/>
          </p:cNvPicPr>
          <p:nvPr/>
        </p:nvPicPr>
        <p:blipFill>
          <a:blip r:embed="rId4"/>
          <a:stretch>
            <a:fillRect/>
          </a:stretch>
        </p:blipFill>
        <p:spPr>
          <a:xfrm>
            <a:off x="4198514" y="4988630"/>
            <a:ext cx="2953847" cy="1674875"/>
          </a:xfrm>
          <a:prstGeom prst="rect">
            <a:avLst/>
          </a:prstGeom>
        </p:spPr>
      </p:pic>
    </p:spTree>
    <p:extLst>
      <p:ext uri="{BB962C8B-B14F-4D97-AF65-F5344CB8AC3E}">
        <p14:creationId xmlns:p14="http://schemas.microsoft.com/office/powerpoint/2010/main" val="3662261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C3C6A0-6E74-DA57-B166-DC2E78C64A6E}"/>
              </a:ext>
            </a:extLst>
          </p:cNvPr>
          <p:cNvSpPr txBox="1"/>
          <p:nvPr/>
        </p:nvSpPr>
        <p:spPr>
          <a:xfrm>
            <a:off x="0" y="-1"/>
            <a:ext cx="12192000" cy="4524315"/>
          </a:xfrm>
          <a:prstGeom prst="rect">
            <a:avLst/>
          </a:prstGeom>
          <a:noFill/>
        </p:spPr>
        <p:txBody>
          <a:bodyPr wrap="square" rtlCol="0">
            <a:spAutoFit/>
          </a:bodyPr>
          <a:lstStyle/>
          <a:p>
            <a:pPr marL="285750" indent="-285750">
              <a:buFont typeface="Wingdings" panose="05000000000000000000" pitchFamily="2" charset="2"/>
              <a:buChar char="Ø"/>
            </a:pPr>
            <a:r>
              <a:rPr lang="hi-IN" dirty="0"/>
              <a:t>This was also treated and replaced into 5 categories. </a:t>
            </a:r>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r>
              <a:rPr lang="hi-IN" dirty="0"/>
              <a:t>Preferred location type data distribution was also not meeting the expectations. </a:t>
            </a:r>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r>
              <a:rPr lang="hi-IN" dirty="0"/>
              <a:t>Hence , replaced the irrelevant headings to ‘Other’ category.</a:t>
            </a:r>
          </a:p>
          <a:p>
            <a:pPr marL="285750" indent="-285750">
              <a:buFont typeface="Wingdings" panose="05000000000000000000" pitchFamily="2" charset="2"/>
              <a:buChar char="Ø"/>
            </a:pPr>
            <a:r>
              <a:rPr lang="hi-IN" dirty="0"/>
              <a:t>Next we check the missing values </a:t>
            </a:r>
            <a:endParaRPr lang="en-IN" dirty="0"/>
          </a:p>
        </p:txBody>
      </p:sp>
      <p:pic>
        <p:nvPicPr>
          <p:cNvPr id="4" name="Picture 3">
            <a:extLst>
              <a:ext uri="{FF2B5EF4-FFF2-40B4-BE49-F238E27FC236}">
                <a16:creationId xmlns:a16="http://schemas.microsoft.com/office/drawing/2014/main" id="{FF3BCBA6-DBF7-6910-163B-C1C9C956C9A2}"/>
              </a:ext>
            </a:extLst>
          </p:cNvPr>
          <p:cNvPicPr>
            <a:picLocks noChangeAspect="1"/>
          </p:cNvPicPr>
          <p:nvPr/>
        </p:nvPicPr>
        <p:blipFill>
          <a:blip r:embed="rId2"/>
          <a:stretch>
            <a:fillRect/>
          </a:stretch>
        </p:blipFill>
        <p:spPr>
          <a:xfrm>
            <a:off x="708281" y="923328"/>
            <a:ext cx="2535960" cy="2872057"/>
          </a:xfrm>
          <a:prstGeom prst="rect">
            <a:avLst/>
          </a:prstGeom>
        </p:spPr>
      </p:pic>
      <p:pic>
        <p:nvPicPr>
          <p:cNvPr id="6" name="Picture 5">
            <a:extLst>
              <a:ext uri="{FF2B5EF4-FFF2-40B4-BE49-F238E27FC236}">
                <a16:creationId xmlns:a16="http://schemas.microsoft.com/office/drawing/2014/main" id="{160F6522-3EC5-0D3E-732D-BCFAF6786A6C}"/>
              </a:ext>
            </a:extLst>
          </p:cNvPr>
          <p:cNvPicPr>
            <a:picLocks noChangeAspect="1"/>
          </p:cNvPicPr>
          <p:nvPr/>
        </p:nvPicPr>
        <p:blipFill>
          <a:blip r:embed="rId3"/>
          <a:stretch>
            <a:fillRect/>
          </a:stretch>
        </p:blipFill>
        <p:spPr>
          <a:xfrm>
            <a:off x="4121941" y="4255971"/>
            <a:ext cx="3055474" cy="2332719"/>
          </a:xfrm>
          <a:prstGeom prst="rect">
            <a:avLst/>
          </a:prstGeom>
        </p:spPr>
      </p:pic>
    </p:spTree>
    <p:extLst>
      <p:ext uri="{BB962C8B-B14F-4D97-AF65-F5344CB8AC3E}">
        <p14:creationId xmlns:p14="http://schemas.microsoft.com/office/powerpoint/2010/main" val="2067067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42DCC-A2D2-CB72-0EAF-CE3367A93AD6}"/>
              </a:ext>
            </a:extLst>
          </p:cNvPr>
          <p:cNvSpPr txBox="1"/>
          <p:nvPr/>
        </p:nvSpPr>
        <p:spPr>
          <a:xfrm>
            <a:off x="0" y="0"/>
            <a:ext cx="12191999" cy="5355312"/>
          </a:xfrm>
          <a:prstGeom prst="rect">
            <a:avLst/>
          </a:prstGeom>
          <a:noFill/>
        </p:spPr>
        <p:txBody>
          <a:bodyPr wrap="square" rtlCol="0">
            <a:spAutoFit/>
          </a:bodyPr>
          <a:lstStyle/>
          <a:p>
            <a:pPr marL="285750" indent="-285750">
              <a:buFont typeface="Wingdings" panose="05000000000000000000" pitchFamily="2" charset="2"/>
              <a:buChar char="Ø"/>
            </a:pPr>
            <a:r>
              <a:rPr lang="hi-IN" dirty="0"/>
              <a:t>Imputed the missing values on the categorical features using their mode and imputed the missing values on the numerical features using their mean value</a:t>
            </a:r>
          </a:p>
          <a:p>
            <a:pPr marL="285750" indent="-285750">
              <a:buFont typeface="Wingdings" panose="05000000000000000000" pitchFamily="2" charset="2"/>
              <a:buChar char="Ø"/>
            </a:pPr>
            <a:endParaRPr lang="hi-IN" dirty="0"/>
          </a:p>
          <a:p>
            <a:pPr marL="285750" indent="-285750">
              <a:buFont typeface="Wingdings" panose="05000000000000000000" pitchFamily="2" charset="2"/>
              <a:buChar char="Ø"/>
            </a:pPr>
            <a:r>
              <a:rPr lang="hi-IN" dirty="0"/>
              <a:t>Next have treated the outliers using the upper range and lower range of the quartile. </a:t>
            </a:r>
          </a:p>
          <a:p>
            <a:pPr marL="285750" indent="-285750">
              <a:buFont typeface="Wingdings" panose="05000000000000000000" pitchFamily="2" charset="2"/>
              <a:buChar char="Ø"/>
            </a:pPr>
            <a:r>
              <a:rPr lang="hi-IN" dirty="0"/>
              <a:t>Then have split the dataset in to L</a:t>
            </a:r>
            <a:r>
              <a:rPr lang="en-IN" dirty="0"/>
              <a:t>a</a:t>
            </a:r>
            <a:r>
              <a:rPr lang="hi-IN" dirty="0"/>
              <a:t>ptop dataset and Mobile dataset separately. </a:t>
            </a:r>
          </a:p>
          <a:p>
            <a:pPr marL="285750" indent="-285750">
              <a:buFont typeface="Wingdings" panose="05000000000000000000" pitchFamily="2" charset="2"/>
              <a:buChar char="Ø"/>
            </a:pPr>
            <a:r>
              <a:rPr lang="hi-IN" dirty="0"/>
              <a:t>Next have created the dummy variables of the categorical features and then scaled the datasets using min max function separately for both Laptop and Mobile dataset. </a:t>
            </a:r>
          </a:p>
          <a:p>
            <a:pPr marL="285750" indent="-285750">
              <a:buFont typeface="Wingdings" panose="05000000000000000000" pitchFamily="2" charset="2"/>
              <a:buChar char="Ø"/>
            </a:pPr>
            <a:r>
              <a:rPr lang="hi-IN" dirty="0"/>
              <a:t>Next have split both the datasets into training and testing datasets in 70:30 ratio. </a:t>
            </a:r>
          </a:p>
          <a:p>
            <a:pPr marL="285750" indent="-285750">
              <a:buFont typeface="Wingdings" panose="05000000000000000000" pitchFamily="2" charset="2"/>
              <a:buChar char="Ø"/>
            </a:pPr>
            <a:r>
              <a:rPr lang="en-IN" sz="1800" dirty="0"/>
              <a:t>Have built 5 models separately for both Mobile and Laptop datasets.</a:t>
            </a:r>
            <a:endParaRPr lang="hi-IN" sz="1800" dirty="0"/>
          </a:p>
          <a:p>
            <a:pPr marL="285750" indent="-285750">
              <a:buFont typeface="Wingdings" panose="05000000000000000000" pitchFamily="2" charset="2"/>
              <a:buChar char="Ø"/>
            </a:pPr>
            <a:r>
              <a:rPr lang="en-IN" sz="1800" dirty="0"/>
              <a:t>To begin with have chosen Logistic regression model as our target variable has to be an output which is a categorical variable with only two possible outcomes. </a:t>
            </a:r>
          </a:p>
          <a:p>
            <a:pPr marL="285750" indent="-285750">
              <a:buFont typeface="Wingdings" panose="05000000000000000000" pitchFamily="2" charset="2"/>
              <a:buChar char="Ø"/>
            </a:pPr>
            <a:r>
              <a:rPr lang="en-IN" sz="1800" dirty="0"/>
              <a:t>Second Model is ADA Boost or Adaptive boosting. </a:t>
            </a:r>
            <a:r>
              <a:rPr lang="en-US" sz="1800" b="0" i="0" dirty="0">
                <a:effectLst/>
                <a:highlight>
                  <a:srgbClr val="FFFFFF"/>
                </a:highlight>
              </a:rPr>
              <a:t>The key feature of AdaBoost is its adaptive nature. It adjusts the weights of the training instances based on the errors of the previous classifiers.</a:t>
            </a:r>
            <a:endParaRPr lang="en-IN" sz="1800" dirty="0"/>
          </a:p>
          <a:p>
            <a:pPr marL="285750" indent="-285750">
              <a:buFont typeface="Wingdings" panose="05000000000000000000" pitchFamily="2" charset="2"/>
              <a:buChar char="Ø"/>
            </a:pPr>
            <a:r>
              <a:rPr lang="en-IN" sz="1800" dirty="0"/>
              <a:t>Then KNN Model have been chosen as</a:t>
            </a:r>
            <a:r>
              <a:rPr lang="en-US" sz="1800" b="0" i="0" dirty="0">
                <a:effectLst/>
                <a:highlight>
                  <a:srgbClr val="FFFFFF"/>
                </a:highlight>
              </a:rPr>
              <a:t> is based on the idea that similar instances exist in close proximity to each other</a:t>
            </a:r>
            <a:endParaRPr lang="en-IN" sz="1800" dirty="0"/>
          </a:p>
          <a:p>
            <a:pPr marL="285750" indent="-285750">
              <a:buFont typeface="Wingdings" panose="05000000000000000000" pitchFamily="2" charset="2"/>
              <a:buChar char="Ø"/>
            </a:pPr>
            <a:r>
              <a:rPr lang="en-IN" sz="1800" dirty="0"/>
              <a:t>Next in Line is Decision Tree as they </a:t>
            </a:r>
            <a:r>
              <a:rPr lang="en-US" sz="1800" b="0" i="0" dirty="0">
                <a:effectLst/>
                <a:highlight>
                  <a:srgbClr val="FFFFFF"/>
                </a:highlight>
              </a:rPr>
              <a:t>are intuitive and easy to understand</a:t>
            </a:r>
            <a:endParaRPr lang="en-IN" sz="1800" dirty="0"/>
          </a:p>
          <a:p>
            <a:pPr marL="285750" indent="-285750">
              <a:buFont typeface="Wingdings" panose="05000000000000000000" pitchFamily="2" charset="2"/>
              <a:buChar char="Ø"/>
            </a:pPr>
            <a:r>
              <a:rPr lang="en-IN" sz="1800" dirty="0"/>
              <a:t>And Finally Random forest </a:t>
            </a:r>
            <a:r>
              <a:rPr lang="en-US" sz="1800" dirty="0">
                <a:highlight>
                  <a:srgbClr val="FFFFFF"/>
                </a:highlight>
              </a:rPr>
              <a:t>as it</a:t>
            </a:r>
            <a:r>
              <a:rPr lang="en-US" sz="1800" b="0" i="0" dirty="0">
                <a:effectLst/>
                <a:highlight>
                  <a:srgbClr val="FFFFFF"/>
                </a:highlight>
              </a:rPr>
              <a:t> typically achieves higher accuracy compared to individual decision trees, especially when dealing with complex and highly imbalanced datasets like this one.</a:t>
            </a:r>
            <a:endParaRPr lang="en-IN" sz="1800" dirty="0"/>
          </a:p>
          <a:p>
            <a:pPr marL="285750" indent="-285750">
              <a:buFont typeface="Wingdings" panose="05000000000000000000" pitchFamily="2" charset="2"/>
              <a:buChar char="Ø"/>
            </a:pPr>
            <a:endParaRPr lang="en-IN" sz="1800" dirty="0"/>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8393617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03F809-863E-B300-7335-5368C00BCAA1}"/>
              </a:ext>
            </a:extLst>
          </p:cNvPr>
          <p:cNvSpPr txBox="1"/>
          <p:nvPr/>
        </p:nvSpPr>
        <p:spPr>
          <a:xfrm>
            <a:off x="2533388" y="103432"/>
            <a:ext cx="6093912" cy="369332"/>
          </a:xfrm>
          <a:prstGeom prst="rect">
            <a:avLst/>
          </a:prstGeom>
          <a:noFill/>
        </p:spPr>
        <p:txBody>
          <a:bodyPr wrap="square">
            <a:spAutoFit/>
          </a:bodyPr>
          <a:lstStyle/>
          <a:p>
            <a:pPr algn="ctr"/>
            <a:r>
              <a:rPr lang="en-US" sz="1800" b="1" dirty="0">
                <a:latin typeface="Arial" panose="020B0604020202020204" pitchFamily="34" charset="0"/>
                <a:cs typeface="Arial" panose="020B0604020202020204" pitchFamily="34" charset="0"/>
              </a:rPr>
              <a:t>Insights from Analysis</a:t>
            </a:r>
          </a:p>
        </p:txBody>
      </p:sp>
      <p:sp>
        <p:nvSpPr>
          <p:cNvPr id="5" name="TextBox 4">
            <a:extLst>
              <a:ext uri="{FF2B5EF4-FFF2-40B4-BE49-F238E27FC236}">
                <a16:creationId xmlns:a16="http://schemas.microsoft.com/office/drawing/2014/main" id="{67908ED3-3270-1825-6240-CF8F3F59F04F}"/>
              </a:ext>
            </a:extLst>
          </p:cNvPr>
          <p:cNvSpPr txBox="1"/>
          <p:nvPr/>
        </p:nvSpPr>
        <p:spPr>
          <a:xfrm>
            <a:off x="0" y="737669"/>
            <a:ext cx="12192000" cy="3970318"/>
          </a:xfrm>
          <a:prstGeom prst="rect">
            <a:avLst/>
          </a:prstGeom>
          <a:noFill/>
        </p:spPr>
        <p:txBody>
          <a:bodyPr wrap="square">
            <a:spAutoFit/>
          </a:bodyPr>
          <a:lstStyle/>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 Family with 3 to 4 members are more into tour and travel .</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Yearly average view on travel page is somewhat around 3000 which needs a bit improvement</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Outstation check-ins are found mostly at the beginning of the year</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Beaches and Historical sites are highly in demand. </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Major population uses mobile for social media indulgence and also purchasing the tickets. </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Out of station check-ins are mostly updated in the 2</a:t>
            </a:r>
            <a:r>
              <a:rPr lang="en-IN" sz="1800" baseline="30000" dirty="0">
                <a:latin typeface="Arial" panose="020B0604020202020204" pitchFamily="34" charset="0"/>
                <a:cs typeface="Arial" panose="020B0604020202020204" pitchFamily="34" charset="0"/>
              </a:rPr>
              <a:t>nd</a:t>
            </a:r>
            <a:r>
              <a:rPr lang="en-IN" sz="1800" dirty="0">
                <a:latin typeface="Arial" panose="020B0604020202020204" pitchFamily="34" charset="0"/>
                <a:cs typeface="Arial" panose="020B0604020202020204" pitchFamily="34" charset="0"/>
              </a:rPr>
              <a:t> , 3</a:t>
            </a:r>
            <a:r>
              <a:rPr lang="en-IN" sz="1800" baseline="30000" dirty="0">
                <a:latin typeface="Arial" panose="020B0604020202020204" pitchFamily="34" charset="0"/>
                <a:cs typeface="Arial" panose="020B0604020202020204" pitchFamily="34" charset="0"/>
              </a:rPr>
              <a:t>rd</a:t>
            </a:r>
            <a:r>
              <a:rPr lang="en-IN" sz="1800" dirty="0">
                <a:latin typeface="Arial" panose="020B0604020202020204" pitchFamily="34" charset="0"/>
                <a:cs typeface="Arial" panose="020B0604020202020204" pitchFamily="34" charset="0"/>
              </a:rPr>
              <a:t> and 4</a:t>
            </a:r>
            <a:r>
              <a:rPr lang="en-IN" sz="1800" baseline="30000" dirty="0">
                <a:latin typeface="Arial" panose="020B0604020202020204" pitchFamily="34" charset="0"/>
                <a:cs typeface="Arial" panose="020B0604020202020204" pitchFamily="34" charset="0"/>
              </a:rPr>
              <a:t>th</a:t>
            </a:r>
            <a:r>
              <a:rPr lang="en-IN" sz="1800" dirty="0">
                <a:latin typeface="Arial" panose="020B0604020202020204" pitchFamily="34" charset="0"/>
                <a:cs typeface="Arial" panose="020B0604020202020204" pitchFamily="34" charset="0"/>
              </a:rPr>
              <a:t> week since last check ins.</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Youngsters who are below 18 or 21 years of age are more keen towards tour and travel as compared to the adults.</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People who are not working are more interested and have purchased the tickets than the people falling under the working category. </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Although the purchase for the Hill stations are not very high but is definitely a favourable place for people with highest number of likes received. </a:t>
            </a:r>
          </a:p>
          <a:p>
            <a:pPr marL="285750" indent="-285750">
              <a:buClr>
                <a:schemeClr val="tx1"/>
              </a:buClr>
              <a:buFont typeface="Wingdings" panose="05000000000000000000" pitchFamily="2" charset="2"/>
              <a:buChar char="Ø"/>
            </a:pPr>
            <a:r>
              <a:rPr lang="en-IN" sz="1800" dirty="0">
                <a:latin typeface="Arial" panose="020B0604020202020204" pitchFamily="34" charset="0"/>
                <a:cs typeface="Arial" panose="020B0604020202020204" pitchFamily="34" charset="0"/>
              </a:rPr>
              <a:t>Family and couple prefers beaches and historical sites more but they also like to explore</a:t>
            </a:r>
            <a:endParaRPr lang="hi-IN" sz="1800" dirty="0">
              <a:latin typeface="Arial" panose="020B0604020202020204" pitchFamily="34" charset="0"/>
              <a:cs typeface="Arial" panose="020B0604020202020204" pitchFamily="34" charset="0"/>
            </a:endParaRPr>
          </a:p>
          <a:p>
            <a:pPr marL="285750" indent="-285750">
              <a:buClr>
                <a:schemeClr val="tx1"/>
              </a:buClr>
              <a:buFont typeface="Wingdings" panose="05000000000000000000" pitchFamily="2" charset="2"/>
              <a:buChar char="Ø"/>
            </a:pPr>
            <a:r>
              <a:rPr lang="en-IN" dirty="0">
                <a:latin typeface="Arial" panose="020B0604020202020204" pitchFamily="34" charset="0"/>
                <a:cs typeface="Arial" panose="020B0604020202020204" pitchFamily="34" charset="0"/>
              </a:rPr>
              <a:t>We see very high correlation between total likes on outstation check-ins received and daily as well as yearly average mins spend on travelling page</a:t>
            </a:r>
          </a:p>
        </p:txBody>
      </p:sp>
    </p:spTree>
    <p:extLst>
      <p:ext uri="{BB962C8B-B14F-4D97-AF65-F5344CB8AC3E}">
        <p14:creationId xmlns:p14="http://schemas.microsoft.com/office/powerpoint/2010/main" val="12831933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3FDC6965-880C-D0F0-14F7-892AF1726840}"/>
              </a:ext>
            </a:extLst>
          </p:cNvPr>
          <p:cNvPicPr>
            <a:picLocks noChangeAspect="1"/>
          </p:cNvPicPr>
          <p:nvPr/>
        </p:nvPicPr>
        <p:blipFill rotWithShape="1">
          <a:blip r:embed="rId2"/>
          <a:srcRect l="2257" t="23590" r="66154" b="8960"/>
          <a:stretch/>
        </p:blipFill>
        <p:spPr>
          <a:xfrm>
            <a:off x="1" y="0"/>
            <a:ext cx="6438378" cy="6751529"/>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D47336B5-950D-9C75-697A-3D0C42CFC0D6}"/>
              </a:ext>
            </a:extLst>
          </p:cNvPr>
          <p:cNvPicPr>
            <a:picLocks noChangeAspect="1"/>
          </p:cNvPicPr>
          <p:nvPr/>
        </p:nvPicPr>
        <p:blipFill rotWithShape="1">
          <a:blip r:embed="rId3"/>
          <a:srcRect l="2848" t="26447" r="66298" b="4656"/>
          <a:stretch/>
        </p:blipFill>
        <p:spPr>
          <a:xfrm>
            <a:off x="6096000" y="0"/>
            <a:ext cx="5741042" cy="6858000"/>
          </a:xfrm>
          <a:prstGeom prst="rect">
            <a:avLst/>
          </a:prstGeom>
        </p:spPr>
      </p:pic>
    </p:spTree>
    <p:extLst>
      <p:ext uri="{BB962C8B-B14F-4D97-AF65-F5344CB8AC3E}">
        <p14:creationId xmlns:p14="http://schemas.microsoft.com/office/powerpoint/2010/main" val="4733148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9B354-A031-05CB-53D8-F13F15039F5E}"/>
              </a:ext>
            </a:extLst>
          </p:cNvPr>
          <p:cNvSpPr txBox="1"/>
          <p:nvPr/>
        </p:nvSpPr>
        <p:spPr>
          <a:xfrm>
            <a:off x="0" y="847553"/>
            <a:ext cx="12192000" cy="5632311"/>
          </a:xfrm>
          <a:prstGeom prst="rect">
            <a:avLst/>
          </a:prstGeom>
          <a:noFill/>
        </p:spPr>
        <p:txBody>
          <a:bodyPr wrap="square">
            <a:spAutoFit/>
          </a:bodyPr>
          <a:lstStyle/>
          <a:p>
            <a:pPr marL="285750" indent="-285750">
              <a:buFont typeface="Wingdings" panose="05000000000000000000" pitchFamily="2" charset="2"/>
              <a:buChar char="Ø"/>
            </a:pPr>
            <a:r>
              <a:rPr lang="en-IN" sz="2000" dirty="0"/>
              <a:t>If we check the recall values on Logistic Regression and ADA Boost for Mobile which is 21% and 30% respectively , we come to a conclusion that these two models are worst performing models as the recall value is not sufficient in this case. Accuracy however is fair with 87% and 88%</a:t>
            </a:r>
          </a:p>
          <a:p>
            <a:pPr marL="285750" indent="-285750">
              <a:buFont typeface="Wingdings" panose="05000000000000000000" pitchFamily="2" charset="2"/>
              <a:buChar char="Ø"/>
            </a:pPr>
            <a:r>
              <a:rPr lang="en-IN" sz="2000" dirty="0"/>
              <a:t>Logistic Regression and ADA Boost is fairly better performing in case of Laptop dataset that is 46% and 71% respectively , however we can not call it best performing model. </a:t>
            </a:r>
          </a:p>
          <a:p>
            <a:pPr marL="285750" indent="-285750">
              <a:buFont typeface="Wingdings" panose="05000000000000000000" pitchFamily="2" charset="2"/>
              <a:buChar char="Ø"/>
            </a:pPr>
            <a:r>
              <a:rPr lang="en-IN" sz="2000" dirty="0"/>
              <a:t>The KNN Model is an average performing Model for both Mobile and Laptop datasets which is 51% and 61% respectively.</a:t>
            </a:r>
          </a:p>
          <a:p>
            <a:pPr marL="285750" indent="-285750">
              <a:buFont typeface="Wingdings" panose="05000000000000000000" pitchFamily="2" charset="2"/>
              <a:buChar char="Ø"/>
            </a:pPr>
            <a:r>
              <a:rPr lang="en-IN" sz="2000" dirty="0"/>
              <a:t>Decision Tree and Random Forest are the best performing Models for Mobile dataset with recall value of 84% and 76% . </a:t>
            </a:r>
          </a:p>
          <a:p>
            <a:pPr marL="285750" indent="-285750">
              <a:buFont typeface="Wingdings" panose="05000000000000000000" pitchFamily="2" charset="2"/>
              <a:buChar char="Ø"/>
            </a:pPr>
            <a:r>
              <a:rPr lang="en-IN" sz="2000" dirty="0"/>
              <a:t>Decision Tree and Random Forest are the best performing models for laptop dataset as well with a recall value of 86% and 92%. </a:t>
            </a:r>
          </a:p>
          <a:p>
            <a:pPr marL="285750" indent="-285750">
              <a:buFont typeface="Wingdings" panose="05000000000000000000" pitchFamily="2" charset="2"/>
              <a:buChar char="Ø"/>
            </a:pPr>
            <a:r>
              <a:rPr lang="en-IN" sz="2000" dirty="0"/>
              <a:t>Random forest is slightly better performing In case of Laptop dataset. </a:t>
            </a:r>
          </a:p>
          <a:p>
            <a:pPr marL="285750" indent="-285750">
              <a:buFont typeface="Wingdings" panose="05000000000000000000" pitchFamily="2" charset="2"/>
              <a:buChar char="Ø"/>
            </a:pPr>
            <a:r>
              <a:rPr lang="en-IN" sz="2000" dirty="0"/>
              <a:t>The most important features that impacts majorly on the target variable for Mobile dataset are </a:t>
            </a:r>
            <a:r>
              <a:rPr lang="en-US" sz="2000" b="0" i="0" dirty="0" err="1">
                <a:effectLst/>
                <a:highlight>
                  <a:srgbClr val="FFFFFF"/>
                </a:highlight>
              </a:rPr>
              <a:t>total_likes_on_outofstation_checkin_received</a:t>
            </a:r>
            <a:r>
              <a:rPr lang="en-US" sz="2000" b="0" i="0" dirty="0">
                <a:effectLst/>
                <a:highlight>
                  <a:srgbClr val="FFFFFF"/>
                </a:highlight>
              </a:rPr>
              <a:t> , </a:t>
            </a:r>
            <a:r>
              <a:rPr lang="en-US" sz="2000" b="0" i="0" dirty="0" err="1">
                <a:effectLst/>
                <a:highlight>
                  <a:srgbClr val="FFFFFF"/>
                </a:highlight>
              </a:rPr>
              <a:t>total_likes_on_outstation_checkin_given</a:t>
            </a:r>
            <a:r>
              <a:rPr lang="en-US" sz="2000" dirty="0">
                <a:highlight>
                  <a:srgbClr val="FFFFFF"/>
                </a:highlight>
              </a:rPr>
              <a:t> and</a:t>
            </a:r>
            <a:r>
              <a:rPr lang="en-US" sz="2000" b="0" i="0" dirty="0">
                <a:effectLst/>
                <a:highlight>
                  <a:srgbClr val="FFFFFF"/>
                </a:highlight>
              </a:rPr>
              <a:t> </a:t>
            </a:r>
            <a:r>
              <a:rPr lang="en-US" sz="2000" b="0" i="0" dirty="0" err="1">
                <a:effectLst/>
                <a:highlight>
                  <a:srgbClr val="FFFFFF"/>
                </a:highlight>
              </a:rPr>
              <a:t>Yearly_avg_view_on_travel_page</a:t>
            </a:r>
            <a:endParaRPr lang="en-US" sz="2000" b="0" i="0" dirty="0">
              <a:effectLst/>
              <a:highlight>
                <a:srgbClr val="FFFFFF"/>
              </a:highlight>
            </a:endParaRPr>
          </a:p>
          <a:p>
            <a:pPr marL="285750" indent="-285750">
              <a:buFont typeface="Wingdings" panose="05000000000000000000" pitchFamily="2" charset="2"/>
              <a:buChar char="Ø"/>
            </a:pPr>
            <a:r>
              <a:rPr lang="en-US" sz="2000" dirty="0">
                <a:highlight>
                  <a:srgbClr val="FFFFFF"/>
                </a:highlight>
              </a:rPr>
              <a:t>The most important features that impacts majorly on the target variable for Laptop dataset are </a:t>
            </a:r>
            <a:r>
              <a:rPr lang="en-US" sz="2000" b="0" i="0" dirty="0" err="1">
                <a:effectLst/>
                <a:highlight>
                  <a:srgbClr val="FFFFFF"/>
                </a:highlight>
              </a:rPr>
              <a:t>Yearly_avg_view_on_travel_page</a:t>
            </a:r>
            <a:r>
              <a:rPr lang="en-US" sz="2000" b="0" i="0" dirty="0">
                <a:effectLst/>
                <a:highlight>
                  <a:srgbClr val="FFFFFF"/>
                </a:highlight>
              </a:rPr>
              <a:t> , </a:t>
            </a:r>
            <a:r>
              <a:rPr lang="en-US" sz="2000" b="0" i="0" dirty="0" err="1">
                <a:effectLst/>
                <a:highlight>
                  <a:srgbClr val="FFFFFF"/>
                </a:highlight>
              </a:rPr>
              <a:t>total_likes_on_outofstation_checkin_received</a:t>
            </a:r>
            <a:r>
              <a:rPr lang="en-US" sz="2000" b="0" i="0" dirty="0">
                <a:effectLst/>
                <a:highlight>
                  <a:srgbClr val="FFFFFF"/>
                </a:highlight>
              </a:rPr>
              <a:t> and </a:t>
            </a:r>
            <a:r>
              <a:rPr lang="en-US" sz="2000" b="0" i="0" dirty="0" err="1">
                <a:effectLst/>
                <a:highlight>
                  <a:srgbClr val="FFFFFF"/>
                </a:highlight>
              </a:rPr>
              <a:t>total_likes_on_outstation_checkin_given</a:t>
            </a:r>
            <a:endParaRPr lang="en-IN" sz="2000" dirty="0"/>
          </a:p>
        </p:txBody>
      </p:sp>
      <p:sp>
        <p:nvSpPr>
          <p:cNvPr id="5" name="TextBox 4">
            <a:extLst>
              <a:ext uri="{FF2B5EF4-FFF2-40B4-BE49-F238E27FC236}">
                <a16:creationId xmlns:a16="http://schemas.microsoft.com/office/drawing/2014/main" id="{ECFBD195-9995-6D14-9634-4EB0BDC5CAE8}"/>
              </a:ext>
            </a:extLst>
          </p:cNvPr>
          <p:cNvSpPr txBox="1"/>
          <p:nvPr/>
        </p:nvSpPr>
        <p:spPr>
          <a:xfrm>
            <a:off x="2899776" y="193470"/>
            <a:ext cx="6175330" cy="400110"/>
          </a:xfrm>
          <a:prstGeom prst="rect">
            <a:avLst/>
          </a:prstGeom>
          <a:noFill/>
        </p:spPr>
        <p:txBody>
          <a:bodyPr wrap="square">
            <a:spAutoFit/>
          </a:bodyPr>
          <a:lstStyle/>
          <a:p>
            <a:pPr algn="ctr"/>
            <a:r>
              <a:rPr lang="en-US" sz="2000" b="1" dirty="0">
                <a:latin typeface="Arial" panose="020B0604020202020204" pitchFamily="34" charset="0"/>
                <a:cs typeface="Arial" panose="020B0604020202020204" pitchFamily="34" charset="0"/>
              </a:rPr>
              <a:t>Insights from Analysis</a:t>
            </a:r>
          </a:p>
        </p:txBody>
      </p:sp>
    </p:spTree>
    <p:extLst>
      <p:ext uri="{BB962C8B-B14F-4D97-AF65-F5344CB8AC3E}">
        <p14:creationId xmlns:p14="http://schemas.microsoft.com/office/powerpoint/2010/main" val="3293582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045F44-9C33-74DF-F605-6E45619F47FF}"/>
              </a:ext>
            </a:extLst>
          </p:cNvPr>
          <p:cNvSpPr txBox="1"/>
          <p:nvPr/>
        </p:nvSpPr>
        <p:spPr>
          <a:xfrm>
            <a:off x="0" y="0"/>
            <a:ext cx="12192000" cy="5724644"/>
          </a:xfrm>
          <a:prstGeom prst="rect">
            <a:avLst/>
          </a:prstGeom>
          <a:noFill/>
        </p:spPr>
        <p:txBody>
          <a:bodyPr wrap="square">
            <a:spAutoFit/>
          </a:bodyPr>
          <a:lstStyle/>
          <a:p>
            <a:pPr marL="285750" indent="-285750">
              <a:buFont typeface="Wingdings" panose="05000000000000000000" pitchFamily="2" charset="2"/>
              <a:buChar char="Ø"/>
            </a:pPr>
            <a:r>
              <a:rPr lang="en-US" b="0" i="0" dirty="0">
                <a:solidFill>
                  <a:srgbClr val="0D0D0D"/>
                </a:solidFill>
                <a:effectLst/>
                <a:highlight>
                  <a:srgbClr val="FFFFFF"/>
                </a:highlight>
              </a:rPr>
              <a:t>By delivering targeted advertisements to users who are more likely to be interested in their services, the company can enhance the overall customer experience. Customers are more likely to appreciate relevant ads that align with their interests, leading to higher engagement and potentially increased conversions.</a:t>
            </a:r>
          </a:p>
          <a:p>
            <a:pPr marL="285750" indent="-285750">
              <a:buFont typeface="Wingdings" panose="05000000000000000000" pitchFamily="2" charset="2"/>
              <a:buChar char="Ø"/>
            </a:pPr>
            <a:r>
              <a:rPr lang="en-US" b="0" i="0" dirty="0">
                <a:solidFill>
                  <a:srgbClr val="0D0D0D"/>
                </a:solidFill>
                <a:effectLst/>
                <a:highlight>
                  <a:srgbClr val="FFFFFF"/>
                </a:highlight>
              </a:rPr>
              <a:t>In today's digital age, companies that effectively leverage data and digital advertising techniques gain a competitive edge. By adopting this targeted approach, the aviation company can stay ahead of competitors and better position themselves in the market.</a:t>
            </a:r>
          </a:p>
          <a:p>
            <a:pPr marL="285750" indent="-285750">
              <a:buFont typeface="Wingdings" panose="05000000000000000000" pitchFamily="2" charset="2"/>
              <a:buChar char="Ø"/>
            </a:pPr>
            <a:endParaRPr lang="en-US" dirty="0">
              <a:solidFill>
                <a:srgbClr val="0D0D0D"/>
              </a:solidFill>
              <a:highlight>
                <a:srgbClr val="FFFFFF"/>
              </a:highlight>
            </a:endParaRPr>
          </a:p>
          <a:p>
            <a:pPr marL="285750" indent="-285750">
              <a:buFont typeface="Wingdings" panose="05000000000000000000" pitchFamily="2" charset="2"/>
              <a:buChar char="Ø"/>
            </a:pPr>
            <a:endParaRPr lang="en-US" dirty="0">
              <a:solidFill>
                <a:srgbClr val="0D0D0D"/>
              </a:solidFill>
              <a:highlight>
                <a:srgbClr val="FFFFFF"/>
              </a:highlight>
            </a:endParaRPr>
          </a:p>
          <a:p>
            <a:r>
              <a:rPr lang="en-US" b="0" i="0" dirty="0">
                <a:solidFill>
                  <a:srgbClr val="000000"/>
                </a:solidFill>
                <a:effectLst/>
                <a:highlight>
                  <a:srgbClr val="FFFFFF"/>
                </a:highlight>
                <a:latin typeface="Inter"/>
              </a:rPr>
              <a:t>       </a:t>
            </a:r>
            <a:r>
              <a:rPr lang="en-US" sz="2000" b="1" i="0" u="sng" dirty="0">
                <a:solidFill>
                  <a:srgbClr val="000000"/>
                </a:solidFill>
                <a:effectLst/>
                <a:highlight>
                  <a:srgbClr val="FFFFFF"/>
                </a:highlight>
              </a:rPr>
              <a:t>c) Understanding business/social opportunity</a:t>
            </a:r>
          </a:p>
          <a:p>
            <a:endParaRPr lang="en-US" sz="2000" b="1" u="sng" dirty="0">
              <a:solidFill>
                <a:srgbClr val="000000"/>
              </a:solidFill>
              <a:highlight>
                <a:srgbClr val="FFFFFF"/>
              </a:highlight>
            </a:endParaRPr>
          </a:p>
          <a:p>
            <a:pPr marL="342900" indent="-342900" algn="l">
              <a:buFont typeface="Wingdings" panose="05000000000000000000" pitchFamily="2" charset="2"/>
              <a:buChar char="Ø"/>
            </a:pPr>
            <a:r>
              <a:rPr lang="en-US" b="0" i="0" dirty="0">
                <a:solidFill>
                  <a:srgbClr val="000000"/>
                </a:solidFill>
                <a:effectLst/>
                <a:highlight>
                  <a:srgbClr val="FFFFFF"/>
                </a:highlight>
              </a:rPr>
              <a:t>The leading trends towards the Social Networking has drawn high public attention from past ‘two’ decades. For both small businesses and large corporations, social media is playing a key</a:t>
            </a:r>
            <a:r>
              <a:rPr lang="en-US" dirty="0">
                <a:solidFill>
                  <a:srgbClr val="000000"/>
                </a:solidFill>
                <a:highlight>
                  <a:srgbClr val="FFFFFF"/>
                </a:highlight>
              </a:rPr>
              <a:t> </a:t>
            </a:r>
            <a:r>
              <a:rPr lang="en-US" b="0" i="0" dirty="0">
                <a:solidFill>
                  <a:srgbClr val="000000"/>
                </a:solidFill>
                <a:effectLst/>
                <a:highlight>
                  <a:srgbClr val="FFFFFF"/>
                </a:highlight>
              </a:rPr>
              <a:t>role in brand building and customer communication. </a:t>
            </a:r>
          </a:p>
          <a:p>
            <a:pPr marL="342900" indent="-342900" algn="l">
              <a:buFont typeface="Wingdings" panose="05000000000000000000" pitchFamily="2" charset="2"/>
              <a:buChar char="Ø"/>
            </a:pPr>
            <a:r>
              <a:rPr lang="en-US" b="0" i="0" dirty="0">
                <a:solidFill>
                  <a:srgbClr val="000000"/>
                </a:solidFill>
                <a:effectLst/>
                <a:highlight>
                  <a:srgbClr val="FFFFFF"/>
                </a:highlight>
              </a:rPr>
              <a:t>Apart from social networking sites like Facebook, Twitter, Instagram, Snapchat </a:t>
            </a:r>
            <a:r>
              <a:rPr lang="en-US" b="0" i="0" dirty="0" err="1">
                <a:solidFill>
                  <a:srgbClr val="000000"/>
                </a:solidFill>
                <a:effectLst/>
                <a:highlight>
                  <a:srgbClr val="FFFFFF"/>
                </a:highlight>
              </a:rPr>
              <a:t>etc</a:t>
            </a:r>
            <a:r>
              <a:rPr lang="en-US" b="0" i="0" dirty="0">
                <a:solidFill>
                  <a:srgbClr val="000000"/>
                </a:solidFill>
                <a:effectLst/>
                <a:highlight>
                  <a:srgbClr val="FFFFFF"/>
                </a:highlight>
              </a:rPr>
              <a:t>, other categories like news, Communication, Commenting, Marketing, Banking, Entertainment etc. are also generating huge social media content every minute. </a:t>
            </a:r>
          </a:p>
          <a:p>
            <a:pPr marL="342900" indent="-342900" algn="l">
              <a:buFont typeface="Wingdings" panose="05000000000000000000" pitchFamily="2" charset="2"/>
              <a:buChar char="Ø"/>
            </a:pPr>
            <a:r>
              <a:rPr lang="en-US" b="0" i="0" dirty="0">
                <a:solidFill>
                  <a:srgbClr val="000000"/>
                </a:solidFill>
                <a:effectLst/>
                <a:highlight>
                  <a:srgbClr val="FFFFFF"/>
                </a:highlight>
              </a:rPr>
              <a:t>The understanding of the customer’s behaviors on a social media platform will result in targeting advertisements according to the needs and wants of the specific set of customers that can result in high propensity to take up the product. </a:t>
            </a:r>
          </a:p>
          <a:p>
            <a:pPr marL="342900" indent="-342900" algn="l">
              <a:buFont typeface="Wingdings" panose="05000000000000000000" pitchFamily="2" charset="2"/>
              <a:buChar char="Ø"/>
            </a:pPr>
            <a:r>
              <a:rPr lang="en-US" b="0" i="0" dirty="0">
                <a:solidFill>
                  <a:srgbClr val="000000"/>
                </a:solidFill>
                <a:effectLst/>
                <a:highlight>
                  <a:srgbClr val="FFFFFF"/>
                </a:highlight>
              </a:rPr>
              <a:t>Apart from this company can understand the problems associated with the customers that have posted bad reviews. </a:t>
            </a:r>
          </a:p>
          <a:p>
            <a:pPr marL="342900" indent="-342900" algn="l">
              <a:buFont typeface="Wingdings" panose="05000000000000000000" pitchFamily="2" charset="2"/>
              <a:buChar char="Ø"/>
            </a:pPr>
            <a:r>
              <a:rPr lang="en-US" b="0" i="0" dirty="0">
                <a:solidFill>
                  <a:srgbClr val="000000"/>
                </a:solidFill>
                <a:effectLst/>
                <a:highlight>
                  <a:srgbClr val="FFFFFF"/>
                </a:highlight>
              </a:rPr>
              <a:t>Then, instead of calling each and every customer, company can utilize its resources to improve revenue.</a:t>
            </a:r>
          </a:p>
          <a:p>
            <a:pPr marL="342900" indent="-342900">
              <a:buFont typeface="Wingdings" panose="05000000000000000000" pitchFamily="2" charset="2"/>
              <a:buChar char="Ø"/>
            </a:pPr>
            <a:endParaRPr lang="en-IN" sz="2000" b="1" u="sng" dirty="0"/>
          </a:p>
        </p:txBody>
      </p:sp>
    </p:spTree>
    <p:extLst>
      <p:ext uri="{BB962C8B-B14F-4D97-AF65-F5344CB8AC3E}">
        <p14:creationId xmlns:p14="http://schemas.microsoft.com/office/powerpoint/2010/main" val="3468330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F07869-2B3B-7DC4-0C72-278D9F8646C9}"/>
              </a:ext>
            </a:extLst>
          </p:cNvPr>
          <p:cNvSpPr txBox="1"/>
          <p:nvPr/>
        </p:nvSpPr>
        <p:spPr>
          <a:xfrm>
            <a:off x="2225703" y="499138"/>
            <a:ext cx="1360669" cy="369332"/>
          </a:xfrm>
          <a:prstGeom prst="rect">
            <a:avLst/>
          </a:prstGeom>
          <a:noFill/>
        </p:spPr>
        <p:txBody>
          <a:bodyPr wrap="square" rtlCol="0">
            <a:spAutoFit/>
          </a:bodyPr>
          <a:lstStyle/>
          <a:p>
            <a:r>
              <a:rPr lang="en-IN" b="1" dirty="0"/>
              <a:t>For</a:t>
            </a:r>
            <a:r>
              <a:rPr lang="en-IN" b="1" dirty="0">
                <a:solidFill>
                  <a:srgbClr val="014D8E"/>
                </a:solidFill>
              </a:rPr>
              <a:t> </a:t>
            </a:r>
            <a:r>
              <a:rPr lang="en-IN" b="1" dirty="0"/>
              <a:t>Mobile</a:t>
            </a:r>
            <a:r>
              <a:rPr lang="en-IN" b="1" dirty="0">
                <a:solidFill>
                  <a:srgbClr val="014D8E"/>
                </a:solidFill>
              </a:rPr>
              <a:t> </a:t>
            </a:r>
          </a:p>
        </p:txBody>
      </p:sp>
      <p:pic>
        <p:nvPicPr>
          <p:cNvPr id="3" name="Picture 2" descr="A screenshot of a computer&#10;&#10;Description automatically generated">
            <a:extLst>
              <a:ext uri="{FF2B5EF4-FFF2-40B4-BE49-F238E27FC236}">
                <a16:creationId xmlns:a16="http://schemas.microsoft.com/office/drawing/2014/main" id="{4C1D76FC-52D3-0898-59BD-737CEC3B3BDA}"/>
              </a:ext>
            </a:extLst>
          </p:cNvPr>
          <p:cNvPicPr>
            <a:picLocks noChangeAspect="1"/>
          </p:cNvPicPr>
          <p:nvPr/>
        </p:nvPicPr>
        <p:blipFill rotWithShape="1">
          <a:blip r:embed="rId2"/>
          <a:srcRect l="3797" t="38743" r="61837" b="6284"/>
          <a:stretch/>
        </p:blipFill>
        <p:spPr>
          <a:xfrm>
            <a:off x="0" y="868470"/>
            <a:ext cx="5812077" cy="5989530"/>
          </a:xfrm>
          <a:prstGeom prst="rect">
            <a:avLst/>
          </a:prstGeom>
        </p:spPr>
      </p:pic>
      <p:sp>
        <p:nvSpPr>
          <p:cNvPr id="4" name="TextBox 3">
            <a:extLst>
              <a:ext uri="{FF2B5EF4-FFF2-40B4-BE49-F238E27FC236}">
                <a16:creationId xmlns:a16="http://schemas.microsoft.com/office/drawing/2014/main" id="{D1F7CAD9-3A51-D093-A3A8-7106751FAB25}"/>
              </a:ext>
            </a:extLst>
          </p:cNvPr>
          <p:cNvSpPr txBox="1"/>
          <p:nvPr/>
        </p:nvSpPr>
        <p:spPr>
          <a:xfrm>
            <a:off x="8905384" y="499138"/>
            <a:ext cx="1428588" cy="369332"/>
          </a:xfrm>
          <a:prstGeom prst="rect">
            <a:avLst/>
          </a:prstGeom>
          <a:noFill/>
        </p:spPr>
        <p:txBody>
          <a:bodyPr wrap="square">
            <a:spAutoFit/>
          </a:bodyPr>
          <a:lstStyle/>
          <a:p>
            <a:r>
              <a:rPr lang="en-IN" b="1" dirty="0"/>
              <a:t>For</a:t>
            </a:r>
            <a:r>
              <a:rPr lang="en-IN" b="1" dirty="0">
                <a:solidFill>
                  <a:srgbClr val="014D8E"/>
                </a:solidFill>
              </a:rPr>
              <a:t> </a:t>
            </a:r>
            <a:r>
              <a:rPr lang="en-IN" b="1" dirty="0"/>
              <a:t>Laptop</a:t>
            </a:r>
          </a:p>
        </p:txBody>
      </p:sp>
      <p:pic>
        <p:nvPicPr>
          <p:cNvPr id="5" name="Picture 4" descr="A screenshot of a computer&#10;&#10;Description automatically generated">
            <a:extLst>
              <a:ext uri="{FF2B5EF4-FFF2-40B4-BE49-F238E27FC236}">
                <a16:creationId xmlns:a16="http://schemas.microsoft.com/office/drawing/2014/main" id="{32A20FF1-D3D2-CE3D-6908-D16D046765E0}"/>
              </a:ext>
            </a:extLst>
          </p:cNvPr>
          <p:cNvPicPr>
            <a:picLocks noChangeAspect="1"/>
          </p:cNvPicPr>
          <p:nvPr/>
        </p:nvPicPr>
        <p:blipFill rotWithShape="1">
          <a:blip r:embed="rId3"/>
          <a:srcRect l="5031" t="30063" r="53291" b="11347"/>
          <a:stretch/>
        </p:blipFill>
        <p:spPr>
          <a:xfrm>
            <a:off x="6379924" y="1002082"/>
            <a:ext cx="5707691" cy="5855917"/>
          </a:xfrm>
          <a:prstGeom prst="rect">
            <a:avLst/>
          </a:prstGeom>
        </p:spPr>
      </p:pic>
    </p:spTree>
    <p:extLst>
      <p:ext uri="{BB962C8B-B14F-4D97-AF65-F5344CB8AC3E}">
        <p14:creationId xmlns:p14="http://schemas.microsoft.com/office/powerpoint/2010/main" val="205413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4E440F-97C3-D976-417B-0030F3C999F9}"/>
              </a:ext>
            </a:extLst>
          </p:cNvPr>
          <p:cNvSpPr txBox="1"/>
          <p:nvPr/>
        </p:nvSpPr>
        <p:spPr>
          <a:xfrm>
            <a:off x="1" y="-1"/>
            <a:ext cx="12192000" cy="7017306"/>
          </a:xfrm>
          <a:prstGeom prst="rect">
            <a:avLst/>
          </a:prstGeom>
          <a:noFill/>
        </p:spPr>
        <p:txBody>
          <a:bodyPr wrap="square" rtlCol="0">
            <a:spAutoFit/>
          </a:bodyPr>
          <a:lstStyle/>
          <a:p>
            <a:pPr marL="285750" indent="-285750">
              <a:buFont typeface="Wingdings" panose="05000000000000000000" pitchFamily="2" charset="2"/>
              <a:buChar char="Ø"/>
            </a:pPr>
            <a:r>
              <a:rPr lang="en-IN" dirty="0"/>
              <a:t>In order to avoid overfitting have applied SMOTE on both Decision Tree as well as Random Forest separately for mobile and laptop datasets for models to provide optimal results.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The above are the classification reports of test datasets for Mobile on Decision Tree before smote and after smote. Before applying smote the recall value is 84% which decreases to 81% after applying smote. Not very fruitful for the mobile dataset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If we see the above images of classification report of test datasets for Laptop on Decision Tree before and after smote , we see a drastic improvement in the recall value from 83% to 93% which is really good as a model. SMOTE works for Laptop Dataset in Decision Tree Model.</a:t>
            </a:r>
          </a:p>
          <a:p>
            <a:pPr marL="285750" indent="-285750">
              <a:buFont typeface="Wingdings" panose="05000000000000000000" pitchFamily="2" charset="2"/>
              <a:buChar char="Ø"/>
            </a:pPr>
            <a:endParaRPr lang="en-IN" dirty="0"/>
          </a:p>
        </p:txBody>
      </p:sp>
      <p:pic>
        <p:nvPicPr>
          <p:cNvPr id="4" name="Picture 3">
            <a:extLst>
              <a:ext uri="{FF2B5EF4-FFF2-40B4-BE49-F238E27FC236}">
                <a16:creationId xmlns:a16="http://schemas.microsoft.com/office/drawing/2014/main" id="{7A30ED2C-7161-3798-C48A-01AB7379DC8F}"/>
              </a:ext>
            </a:extLst>
          </p:cNvPr>
          <p:cNvPicPr>
            <a:picLocks noChangeAspect="1"/>
          </p:cNvPicPr>
          <p:nvPr/>
        </p:nvPicPr>
        <p:blipFill>
          <a:blip r:embed="rId2"/>
          <a:stretch>
            <a:fillRect/>
          </a:stretch>
        </p:blipFill>
        <p:spPr>
          <a:xfrm>
            <a:off x="640414" y="923329"/>
            <a:ext cx="4372585" cy="1895740"/>
          </a:xfrm>
          <a:prstGeom prst="rect">
            <a:avLst/>
          </a:prstGeom>
        </p:spPr>
      </p:pic>
      <p:pic>
        <p:nvPicPr>
          <p:cNvPr id="6" name="Picture 5">
            <a:extLst>
              <a:ext uri="{FF2B5EF4-FFF2-40B4-BE49-F238E27FC236}">
                <a16:creationId xmlns:a16="http://schemas.microsoft.com/office/drawing/2014/main" id="{0314DD43-C0AE-18EA-F36D-B9359A3B9381}"/>
              </a:ext>
            </a:extLst>
          </p:cNvPr>
          <p:cNvPicPr>
            <a:picLocks noChangeAspect="1"/>
          </p:cNvPicPr>
          <p:nvPr/>
        </p:nvPicPr>
        <p:blipFill>
          <a:blip r:embed="rId3"/>
          <a:stretch>
            <a:fillRect/>
          </a:stretch>
        </p:blipFill>
        <p:spPr>
          <a:xfrm>
            <a:off x="6378102" y="961435"/>
            <a:ext cx="4448796" cy="1857634"/>
          </a:xfrm>
          <a:prstGeom prst="rect">
            <a:avLst/>
          </a:prstGeom>
        </p:spPr>
      </p:pic>
      <p:pic>
        <p:nvPicPr>
          <p:cNvPr id="8" name="Picture 7">
            <a:extLst>
              <a:ext uri="{FF2B5EF4-FFF2-40B4-BE49-F238E27FC236}">
                <a16:creationId xmlns:a16="http://schemas.microsoft.com/office/drawing/2014/main" id="{5C0663D1-E925-14DE-EAF9-65A836AFAB35}"/>
              </a:ext>
            </a:extLst>
          </p:cNvPr>
          <p:cNvPicPr>
            <a:picLocks noChangeAspect="1"/>
          </p:cNvPicPr>
          <p:nvPr/>
        </p:nvPicPr>
        <p:blipFill>
          <a:blip r:embed="rId4"/>
          <a:stretch>
            <a:fillRect/>
          </a:stretch>
        </p:blipFill>
        <p:spPr>
          <a:xfrm>
            <a:off x="249635" y="3764568"/>
            <a:ext cx="4277322" cy="1857634"/>
          </a:xfrm>
          <a:prstGeom prst="rect">
            <a:avLst/>
          </a:prstGeom>
        </p:spPr>
      </p:pic>
      <p:pic>
        <p:nvPicPr>
          <p:cNvPr id="10" name="Picture 9">
            <a:extLst>
              <a:ext uri="{FF2B5EF4-FFF2-40B4-BE49-F238E27FC236}">
                <a16:creationId xmlns:a16="http://schemas.microsoft.com/office/drawing/2014/main" id="{AF686484-9589-2317-385A-293518BE7867}"/>
              </a:ext>
            </a:extLst>
          </p:cNvPr>
          <p:cNvPicPr>
            <a:picLocks noChangeAspect="1"/>
          </p:cNvPicPr>
          <p:nvPr/>
        </p:nvPicPr>
        <p:blipFill>
          <a:blip r:embed="rId5"/>
          <a:stretch>
            <a:fillRect/>
          </a:stretch>
        </p:blipFill>
        <p:spPr>
          <a:xfrm>
            <a:off x="6277976" y="3856021"/>
            <a:ext cx="4163006" cy="1752845"/>
          </a:xfrm>
          <a:prstGeom prst="rect">
            <a:avLst/>
          </a:prstGeom>
        </p:spPr>
      </p:pic>
    </p:spTree>
    <p:extLst>
      <p:ext uri="{BB962C8B-B14F-4D97-AF65-F5344CB8AC3E}">
        <p14:creationId xmlns:p14="http://schemas.microsoft.com/office/powerpoint/2010/main" val="24167004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5651EEF-88B3-1888-733D-BA377DDDBAAF}"/>
              </a:ext>
            </a:extLst>
          </p:cNvPr>
          <p:cNvPicPr>
            <a:picLocks noChangeAspect="1"/>
          </p:cNvPicPr>
          <p:nvPr/>
        </p:nvPicPr>
        <p:blipFill>
          <a:blip r:embed="rId2"/>
          <a:stretch>
            <a:fillRect/>
          </a:stretch>
        </p:blipFill>
        <p:spPr>
          <a:xfrm>
            <a:off x="4294" y="0"/>
            <a:ext cx="4258269" cy="1886213"/>
          </a:xfrm>
          <a:prstGeom prst="rect">
            <a:avLst/>
          </a:prstGeom>
        </p:spPr>
      </p:pic>
      <p:pic>
        <p:nvPicPr>
          <p:cNvPr id="5" name="Picture 4">
            <a:extLst>
              <a:ext uri="{FF2B5EF4-FFF2-40B4-BE49-F238E27FC236}">
                <a16:creationId xmlns:a16="http://schemas.microsoft.com/office/drawing/2014/main" id="{189D78EE-C631-3CAA-9CE0-EE5B7CD60A3F}"/>
              </a:ext>
            </a:extLst>
          </p:cNvPr>
          <p:cNvPicPr>
            <a:picLocks noChangeAspect="1"/>
          </p:cNvPicPr>
          <p:nvPr/>
        </p:nvPicPr>
        <p:blipFill>
          <a:blip r:embed="rId3"/>
          <a:stretch>
            <a:fillRect/>
          </a:stretch>
        </p:blipFill>
        <p:spPr>
          <a:xfrm>
            <a:off x="5028105" y="19052"/>
            <a:ext cx="4391638" cy="1867161"/>
          </a:xfrm>
          <a:prstGeom prst="rect">
            <a:avLst/>
          </a:prstGeom>
        </p:spPr>
      </p:pic>
      <p:sp>
        <p:nvSpPr>
          <p:cNvPr id="6" name="TextBox 5">
            <a:extLst>
              <a:ext uri="{FF2B5EF4-FFF2-40B4-BE49-F238E27FC236}">
                <a16:creationId xmlns:a16="http://schemas.microsoft.com/office/drawing/2014/main" id="{7365715F-23F5-CDA0-7431-8BF346DFFB17}"/>
              </a:ext>
            </a:extLst>
          </p:cNvPr>
          <p:cNvSpPr txBox="1"/>
          <p:nvPr/>
        </p:nvSpPr>
        <p:spPr>
          <a:xfrm>
            <a:off x="0" y="2029216"/>
            <a:ext cx="12191999" cy="4524315"/>
          </a:xfrm>
          <a:prstGeom prst="rect">
            <a:avLst/>
          </a:prstGeom>
          <a:noFill/>
        </p:spPr>
        <p:txBody>
          <a:bodyPr wrap="square" rtlCol="0">
            <a:spAutoFit/>
          </a:bodyPr>
          <a:lstStyle/>
          <a:p>
            <a:pPr marL="285750" indent="-285750">
              <a:buFont typeface="Wingdings" panose="05000000000000000000" pitchFamily="2" charset="2"/>
              <a:buChar char="Ø"/>
            </a:pPr>
            <a:r>
              <a:rPr lang="en-IN" dirty="0"/>
              <a:t>The above two images are the classification report of Random Forest Model on test dataset for Mobile. We see a very good improvement on the model after applying smote as the recall value goes up from 76% to 89%.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If we see the above classification reports of Random forest Model on test datasets for Laptop , there is improvement here as well . The recall value goes up from 92% to 94% which is even better.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r>
              <a:rPr lang="en-IN" dirty="0"/>
              <a:t>Hence , Random Forest Model can be chosen as the best performing model for both Mobile as well as Laptop datasets with smote or without smote. </a:t>
            </a:r>
          </a:p>
        </p:txBody>
      </p:sp>
      <p:pic>
        <p:nvPicPr>
          <p:cNvPr id="8" name="Picture 7">
            <a:extLst>
              <a:ext uri="{FF2B5EF4-FFF2-40B4-BE49-F238E27FC236}">
                <a16:creationId xmlns:a16="http://schemas.microsoft.com/office/drawing/2014/main" id="{40A458CD-0AEE-825C-D3E8-352E703B5296}"/>
              </a:ext>
            </a:extLst>
          </p:cNvPr>
          <p:cNvPicPr>
            <a:picLocks noChangeAspect="1"/>
          </p:cNvPicPr>
          <p:nvPr/>
        </p:nvPicPr>
        <p:blipFill>
          <a:blip r:embed="rId4"/>
          <a:stretch>
            <a:fillRect/>
          </a:stretch>
        </p:blipFill>
        <p:spPr>
          <a:xfrm>
            <a:off x="733568" y="2818550"/>
            <a:ext cx="4486901" cy="1867161"/>
          </a:xfrm>
          <a:prstGeom prst="rect">
            <a:avLst/>
          </a:prstGeom>
        </p:spPr>
      </p:pic>
      <p:pic>
        <p:nvPicPr>
          <p:cNvPr id="10" name="Picture 9">
            <a:extLst>
              <a:ext uri="{FF2B5EF4-FFF2-40B4-BE49-F238E27FC236}">
                <a16:creationId xmlns:a16="http://schemas.microsoft.com/office/drawing/2014/main" id="{863C9F1D-487C-DD9D-5F1E-92F7E956F99C}"/>
              </a:ext>
            </a:extLst>
          </p:cNvPr>
          <p:cNvPicPr>
            <a:picLocks noChangeAspect="1"/>
          </p:cNvPicPr>
          <p:nvPr/>
        </p:nvPicPr>
        <p:blipFill>
          <a:blip r:embed="rId5"/>
          <a:stretch>
            <a:fillRect/>
          </a:stretch>
        </p:blipFill>
        <p:spPr>
          <a:xfrm>
            <a:off x="6204261" y="2948120"/>
            <a:ext cx="4267796" cy="1838582"/>
          </a:xfrm>
          <a:prstGeom prst="rect">
            <a:avLst/>
          </a:prstGeom>
        </p:spPr>
      </p:pic>
    </p:spTree>
    <p:extLst>
      <p:ext uri="{BB962C8B-B14F-4D97-AF65-F5344CB8AC3E}">
        <p14:creationId xmlns:p14="http://schemas.microsoft.com/office/powerpoint/2010/main" val="31976482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6F297-5D95-24FB-E4F1-110E406BF1E1}"/>
              </a:ext>
            </a:extLst>
          </p:cNvPr>
          <p:cNvSpPr txBox="1"/>
          <p:nvPr/>
        </p:nvSpPr>
        <p:spPr>
          <a:xfrm>
            <a:off x="52192" y="1079439"/>
            <a:ext cx="12087616" cy="3785652"/>
          </a:xfrm>
          <a:prstGeom prst="rect">
            <a:avLst/>
          </a:prstGeom>
          <a:noFill/>
        </p:spPr>
        <p:txBody>
          <a:bodyPr wrap="square">
            <a:spAutoFit/>
          </a:bodyPr>
          <a:lstStyle/>
          <a:p>
            <a:pPr marL="457200" indent="-457200">
              <a:buFont typeface="Wingdings" panose="05000000000000000000" pitchFamily="2" charset="2"/>
              <a:buChar char="Ø"/>
            </a:pPr>
            <a:r>
              <a:rPr lang="en-IN" sz="2000" dirty="0"/>
              <a:t>As the major sales depends on total likes received on check-ins  hence we should focus more on advertising some preferred locations which people like a lot like hill stations , Beaches and Historical Sites.</a:t>
            </a:r>
          </a:p>
          <a:p>
            <a:pPr marL="457200" indent="-457200">
              <a:buFont typeface="Wingdings" panose="05000000000000000000" pitchFamily="2" charset="2"/>
              <a:buChar char="Ø"/>
            </a:pPr>
            <a:r>
              <a:rPr lang="en-IN" sz="2000" dirty="0"/>
              <a:t>As the buyers are more the youngsters and non working individuals, exciting deals and offers would attract them more specially at the beginning of the year. </a:t>
            </a:r>
          </a:p>
          <a:p>
            <a:pPr marL="457200" indent="-457200">
              <a:buFont typeface="Wingdings" panose="05000000000000000000" pitchFamily="2" charset="2"/>
              <a:buChar char="Ø"/>
            </a:pPr>
            <a:r>
              <a:rPr lang="en-IN" sz="2000" dirty="0"/>
              <a:t>In order to increase more indulgence of people  on the page we must work on resource availability and improve the content on the social media.  </a:t>
            </a:r>
          </a:p>
          <a:p>
            <a:pPr marL="457200" indent="-457200">
              <a:buFont typeface="Wingdings" panose="05000000000000000000" pitchFamily="2" charset="2"/>
              <a:buChar char="Ø"/>
            </a:pPr>
            <a:r>
              <a:rPr lang="en-IN" sz="2000" dirty="0"/>
              <a:t>After every purchase if the customer’s are given a coupon or some discount on the next purchase specially  within the next 2</a:t>
            </a:r>
            <a:r>
              <a:rPr lang="en-IN" sz="2000" baseline="30000" dirty="0"/>
              <a:t>nd</a:t>
            </a:r>
            <a:r>
              <a:rPr lang="en-IN" sz="2000" dirty="0"/>
              <a:t> , 3</a:t>
            </a:r>
            <a:r>
              <a:rPr lang="en-IN" sz="2000" baseline="30000" dirty="0"/>
              <a:t>rd</a:t>
            </a:r>
            <a:r>
              <a:rPr lang="en-IN" sz="2000" dirty="0"/>
              <a:t> and 4</a:t>
            </a:r>
            <a:r>
              <a:rPr lang="en-IN" sz="2000" baseline="30000" dirty="0"/>
              <a:t>th</a:t>
            </a:r>
            <a:r>
              <a:rPr lang="en-IN" sz="2000" dirty="0"/>
              <a:t> week , the sale chances are going to be high as mostly people keep checking the updates here in these scenarios.</a:t>
            </a:r>
          </a:p>
          <a:p>
            <a:pPr marL="457200" indent="-457200">
              <a:buFont typeface="Wingdings" panose="05000000000000000000" pitchFamily="2" charset="2"/>
              <a:buChar char="Ø"/>
            </a:pPr>
            <a:r>
              <a:rPr lang="en-IN" sz="2000" dirty="0"/>
              <a:t>As the working adults do not have much time to indulge on the mobile or laptop as compared to non working youngsters , the content must be updated and focused on weekend plans or short weekend trips on preferred locations with some attractive and cost effecting offers. </a:t>
            </a:r>
          </a:p>
        </p:txBody>
      </p:sp>
      <p:sp>
        <p:nvSpPr>
          <p:cNvPr id="5" name="TextBox 4">
            <a:extLst>
              <a:ext uri="{FF2B5EF4-FFF2-40B4-BE49-F238E27FC236}">
                <a16:creationId xmlns:a16="http://schemas.microsoft.com/office/drawing/2014/main" id="{584E3509-26A1-A912-3CE1-138C8D0F5780}"/>
              </a:ext>
            </a:extLst>
          </p:cNvPr>
          <p:cNvSpPr txBox="1"/>
          <p:nvPr/>
        </p:nvSpPr>
        <p:spPr>
          <a:xfrm>
            <a:off x="4778680" y="191114"/>
            <a:ext cx="6100174" cy="461665"/>
          </a:xfrm>
          <a:prstGeom prst="rect">
            <a:avLst/>
          </a:prstGeom>
          <a:noFill/>
        </p:spPr>
        <p:txBody>
          <a:bodyPr wrap="square">
            <a:spAutoFit/>
          </a:bodyPr>
          <a:lstStyle/>
          <a:p>
            <a:r>
              <a:rPr lang="en-US" sz="2400" b="1" dirty="0">
                <a:latin typeface="Arial" panose="020B0604020202020204" pitchFamily="34" charset="0"/>
                <a:cs typeface="Arial" panose="020B0604020202020204" pitchFamily="34" charset="0"/>
              </a:rPr>
              <a:t>Recommendations</a:t>
            </a:r>
            <a:endParaRPr lang="en-IN" sz="2400" dirty="0"/>
          </a:p>
        </p:txBody>
      </p:sp>
    </p:spTree>
    <p:extLst>
      <p:ext uri="{BB962C8B-B14F-4D97-AF65-F5344CB8AC3E}">
        <p14:creationId xmlns:p14="http://schemas.microsoft.com/office/powerpoint/2010/main" val="389504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AFB40-2D3C-46D5-AD80-4601D9AE0C20}"/>
              </a:ext>
            </a:extLst>
          </p:cNvPr>
          <p:cNvSpPr txBox="1"/>
          <p:nvPr/>
        </p:nvSpPr>
        <p:spPr>
          <a:xfrm>
            <a:off x="0" y="0"/>
            <a:ext cx="12192000" cy="7509748"/>
          </a:xfrm>
          <a:prstGeom prst="rect">
            <a:avLst/>
          </a:prstGeom>
          <a:noFill/>
        </p:spPr>
        <p:txBody>
          <a:bodyPr wrap="square">
            <a:spAutoFit/>
          </a:bodyPr>
          <a:lstStyle/>
          <a:p>
            <a:r>
              <a:rPr lang="en-IN" sz="2400" b="1" i="0" dirty="0">
                <a:solidFill>
                  <a:srgbClr val="000000"/>
                </a:solidFill>
                <a:effectLst/>
                <a:highlight>
                  <a:srgbClr val="FFFFFF"/>
                </a:highlight>
                <a:latin typeface="Inter"/>
              </a:rPr>
              <a:t>2) Data Report</a:t>
            </a:r>
          </a:p>
          <a:p>
            <a:endParaRPr lang="en-IN" sz="2400" b="1" dirty="0">
              <a:solidFill>
                <a:srgbClr val="000000"/>
              </a:solidFill>
              <a:highlight>
                <a:srgbClr val="FFFFFF"/>
              </a:highlight>
              <a:latin typeface="Inter"/>
            </a:endParaRPr>
          </a:p>
          <a:p>
            <a:r>
              <a:rPr lang="en-US" sz="2000" b="1" i="0" u="sng" dirty="0">
                <a:solidFill>
                  <a:srgbClr val="000000"/>
                </a:solidFill>
                <a:effectLst/>
                <a:highlight>
                  <a:srgbClr val="FFFFFF"/>
                </a:highlight>
              </a:rPr>
              <a:t>      a) Understanding how data was collected in terms of time, frequency and methodology</a:t>
            </a:r>
          </a:p>
          <a:p>
            <a:pPr marL="457200" indent="-457200">
              <a:buAutoNum type="alphaLcParenR"/>
            </a:pPr>
            <a:endParaRPr lang="en-US" sz="2000" b="1" dirty="0">
              <a:solidFill>
                <a:srgbClr val="000000"/>
              </a:solidFill>
              <a:highlight>
                <a:srgbClr val="FFFFFF"/>
              </a:highlight>
            </a:endParaRPr>
          </a:p>
          <a:p>
            <a:pPr marL="342900" indent="-342900" algn="l">
              <a:buFont typeface="Wingdings" panose="05000000000000000000" pitchFamily="2" charset="2"/>
              <a:buChar char="Ø"/>
            </a:pPr>
            <a:r>
              <a:rPr lang="en-US" b="0" i="0" dirty="0">
                <a:solidFill>
                  <a:srgbClr val="000000"/>
                </a:solidFill>
                <a:effectLst/>
                <a:highlight>
                  <a:srgbClr val="FFFFFF"/>
                </a:highlight>
              </a:rPr>
              <a:t>Data is collected through social media monitoring and online marketing analytics of the company’s page as well as various travelled related pages along with the monitoring of the customer’s account throughout the year on daily basis.</a:t>
            </a:r>
          </a:p>
          <a:p>
            <a:pPr marL="342900" indent="-342900" algn="l">
              <a:buFont typeface="Wingdings" panose="05000000000000000000" pitchFamily="2" charset="2"/>
              <a:buChar char="Ø"/>
            </a:pPr>
            <a:endParaRPr lang="en-US" dirty="0">
              <a:solidFill>
                <a:srgbClr val="000000"/>
              </a:solidFill>
              <a:highlight>
                <a:srgbClr val="FFFFFF"/>
              </a:highlight>
            </a:endParaRPr>
          </a:p>
          <a:p>
            <a:pPr marL="342900" indent="-342900" algn="l">
              <a:buFont typeface="Wingdings" panose="05000000000000000000" pitchFamily="2" charset="2"/>
              <a:buChar char="Ø"/>
            </a:pPr>
            <a:endParaRPr lang="en-US" sz="2000" b="1" i="0" u="sng" dirty="0">
              <a:solidFill>
                <a:srgbClr val="000000"/>
              </a:solidFill>
              <a:effectLst/>
              <a:highlight>
                <a:srgbClr val="FFFFFF"/>
              </a:highlight>
            </a:endParaRPr>
          </a:p>
          <a:p>
            <a:pPr algn="l"/>
            <a:r>
              <a:rPr lang="en-US" sz="2000" b="1" i="0" u="sng" dirty="0">
                <a:solidFill>
                  <a:srgbClr val="000000"/>
                </a:solidFill>
                <a:effectLst/>
                <a:highlight>
                  <a:srgbClr val="FFFFFF"/>
                </a:highlight>
              </a:rPr>
              <a:t>     b) Visual inspection of data (rows, columns, descriptive details)</a:t>
            </a:r>
          </a:p>
          <a:p>
            <a:pPr algn="l"/>
            <a:endParaRPr lang="en-US" sz="2000" b="1" u="sng" dirty="0">
              <a:solidFill>
                <a:srgbClr val="000000"/>
              </a:solidFill>
              <a:highlight>
                <a:srgbClr val="FFFFFF"/>
              </a:highlight>
            </a:endParaRPr>
          </a:p>
          <a:p>
            <a:pPr algn="l"/>
            <a:endParaRPr lang="en-US" sz="2000" b="1" i="0" u="sng" dirty="0">
              <a:solidFill>
                <a:srgbClr val="000000"/>
              </a:solidFill>
              <a:effectLst/>
              <a:highlight>
                <a:srgbClr val="FFFFFF"/>
              </a:highlight>
            </a:endParaRPr>
          </a:p>
          <a:p>
            <a:pPr algn="l"/>
            <a:endParaRPr lang="en-US" sz="2000" b="1" u="sng" dirty="0">
              <a:solidFill>
                <a:srgbClr val="000000"/>
              </a:solidFill>
              <a:highlight>
                <a:srgbClr val="FFFFFF"/>
              </a:highlight>
            </a:endParaRPr>
          </a:p>
          <a:p>
            <a:pPr algn="l"/>
            <a:endParaRPr lang="en-US" sz="2000" b="1" i="0" u="sng" dirty="0">
              <a:solidFill>
                <a:srgbClr val="000000"/>
              </a:solidFill>
              <a:effectLst/>
              <a:highlight>
                <a:srgbClr val="FFFFFF"/>
              </a:highlight>
            </a:endParaRPr>
          </a:p>
          <a:p>
            <a:pPr algn="l"/>
            <a:endParaRPr lang="en-US" sz="2000" b="1" u="sng" dirty="0">
              <a:solidFill>
                <a:srgbClr val="000000"/>
              </a:solidFill>
              <a:highlight>
                <a:srgbClr val="FFFFFF"/>
              </a:highlight>
            </a:endParaRPr>
          </a:p>
          <a:p>
            <a:pPr algn="l"/>
            <a:endParaRPr lang="en-US" sz="2000" b="1" i="0" u="sng" dirty="0">
              <a:solidFill>
                <a:srgbClr val="000000"/>
              </a:solidFill>
              <a:effectLst/>
              <a:highlight>
                <a:srgbClr val="FFFFFF"/>
              </a:highlight>
            </a:endParaRPr>
          </a:p>
          <a:p>
            <a:pPr algn="l"/>
            <a:endParaRPr lang="en-US" sz="2000" b="1" u="sng" dirty="0">
              <a:solidFill>
                <a:srgbClr val="000000"/>
              </a:solidFill>
              <a:highlight>
                <a:srgbClr val="FFFFFF"/>
              </a:highlight>
            </a:endParaRPr>
          </a:p>
          <a:p>
            <a:pPr algn="l"/>
            <a:endParaRPr lang="en-US" sz="2000" b="1" i="0" u="sng" dirty="0">
              <a:solidFill>
                <a:srgbClr val="000000"/>
              </a:solidFill>
              <a:effectLst/>
              <a:highlight>
                <a:srgbClr val="FFFFFF"/>
              </a:highlight>
            </a:endParaRPr>
          </a:p>
          <a:p>
            <a:pPr algn="l"/>
            <a:endParaRPr lang="en-US" sz="2000" b="1" u="sng" dirty="0">
              <a:solidFill>
                <a:srgbClr val="000000"/>
              </a:solidFill>
              <a:highlight>
                <a:srgbClr val="FFFFFF"/>
              </a:highlight>
            </a:endParaRPr>
          </a:p>
          <a:p>
            <a:pPr algn="l"/>
            <a:endParaRPr lang="en-US" sz="2000" b="1" u="sng" dirty="0">
              <a:solidFill>
                <a:srgbClr val="000000"/>
              </a:solidFill>
              <a:highlight>
                <a:srgbClr val="FFFFFF"/>
              </a:highlight>
            </a:endParaRPr>
          </a:p>
          <a:p>
            <a:pPr algn="l"/>
            <a:endParaRPr lang="en-US" sz="2000" b="1" u="sng" dirty="0">
              <a:solidFill>
                <a:srgbClr val="000000"/>
              </a:solidFill>
              <a:highlight>
                <a:srgbClr val="FFFFFF"/>
              </a:highlight>
            </a:endParaRPr>
          </a:p>
          <a:p>
            <a:pPr marL="342900" indent="-342900" algn="l">
              <a:buFont typeface="Wingdings" panose="05000000000000000000" pitchFamily="2" charset="2"/>
              <a:buChar char="Ø"/>
            </a:pPr>
            <a:r>
              <a:rPr lang="en-US" sz="2000" i="0" dirty="0">
                <a:solidFill>
                  <a:srgbClr val="000000"/>
                </a:solidFill>
                <a:effectLst/>
                <a:highlight>
                  <a:srgbClr val="FFFFFF"/>
                </a:highlight>
              </a:rPr>
              <a:t>T</a:t>
            </a:r>
            <a:r>
              <a:rPr lang="en-US" i="0" dirty="0">
                <a:solidFill>
                  <a:srgbClr val="000000"/>
                </a:solidFill>
                <a:effectLst/>
                <a:highlight>
                  <a:srgbClr val="FFFFFF"/>
                </a:highlight>
              </a:rPr>
              <a:t>his</a:t>
            </a:r>
            <a:r>
              <a:rPr lang="en-US" sz="2000" i="0" dirty="0">
                <a:solidFill>
                  <a:srgbClr val="000000"/>
                </a:solidFill>
                <a:effectLst/>
                <a:highlight>
                  <a:srgbClr val="FFFFFF"/>
                </a:highlight>
              </a:rPr>
              <a:t> </a:t>
            </a:r>
            <a:r>
              <a:rPr lang="en-US" dirty="0">
                <a:solidFill>
                  <a:srgbClr val="000000"/>
                </a:solidFill>
                <a:highlight>
                  <a:srgbClr val="FFFFFF"/>
                </a:highlight>
              </a:rPr>
              <a:t>is the top 5 rows of the data set. </a:t>
            </a:r>
            <a:endParaRPr lang="en-US" sz="2000" b="1" i="0" u="sng" dirty="0">
              <a:solidFill>
                <a:srgbClr val="000000"/>
              </a:solidFill>
              <a:effectLst/>
              <a:highlight>
                <a:srgbClr val="FFFFFF"/>
              </a:highlight>
            </a:endParaRPr>
          </a:p>
          <a:p>
            <a:pPr algn="l"/>
            <a:endParaRPr lang="en-US" sz="2000" b="1" u="sng" dirty="0">
              <a:solidFill>
                <a:srgbClr val="000000"/>
              </a:solidFill>
              <a:highlight>
                <a:srgbClr val="FFFFFF"/>
              </a:highlight>
            </a:endParaRPr>
          </a:p>
          <a:p>
            <a:pPr algn="l"/>
            <a:endParaRPr lang="en-US" sz="2000" b="1" i="0" u="sng" dirty="0">
              <a:solidFill>
                <a:srgbClr val="000000"/>
              </a:solidFill>
              <a:effectLst/>
              <a:highlight>
                <a:srgbClr val="FFFFFF"/>
              </a:highlight>
            </a:endParaRPr>
          </a:p>
          <a:p>
            <a:endParaRPr lang="en-IN" sz="2000" b="1" dirty="0"/>
          </a:p>
        </p:txBody>
      </p:sp>
      <p:pic>
        <p:nvPicPr>
          <p:cNvPr id="5" name="Picture 4">
            <a:extLst>
              <a:ext uri="{FF2B5EF4-FFF2-40B4-BE49-F238E27FC236}">
                <a16:creationId xmlns:a16="http://schemas.microsoft.com/office/drawing/2014/main" id="{D2178DDC-FD88-B9B4-4321-CF68A3CD88B6}"/>
              </a:ext>
            </a:extLst>
          </p:cNvPr>
          <p:cNvPicPr>
            <a:picLocks noChangeAspect="1"/>
          </p:cNvPicPr>
          <p:nvPr/>
        </p:nvPicPr>
        <p:blipFill>
          <a:blip r:embed="rId2"/>
          <a:stretch>
            <a:fillRect/>
          </a:stretch>
        </p:blipFill>
        <p:spPr>
          <a:xfrm>
            <a:off x="0" y="2940907"/>
            <a:ext cx="12192000" cy="3076833"/>
          </a:xfrm>
          <a:prstGeom prst="rect">
            <a:avLst/>
          </a:prstGeom>
        </p:spPr>
      </p:pic>
    </p:spTree>
    <p:extLst>
      <p:ext uri="{BB962C8B-B14F-4D97-AF65-F5344CB8AC3E}">
        <p14:creationId xmlns:p14="http://schemas.microsoft.com/office/powerpoint/2010/main" val="1059762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619053-71B0-5E87-0676-85D36C4252EA}"/>
              </a:ext>
            </a:extLst>
          </p:cNvPr>
          <p:cNvPicPr>
            <a:picLocks noChangeAspect="1"/>
          </p:cNvPicPr>
          <p:nvPr/>
        </p:nvPicPr>
        <p:blipFill>
          <a:blip r:embed="rId2"/>
          <a:stretch>
            <a:fillRect/>
          </a:stretch>
        </p:blipFill>
        <p:spPr>
          <a:xfrm>
            <a:off x="0" y="0"/>
            <a:ext cx="12192000" cy="2508422"/>
          </a:xfrm>
          <a:prstGeom prst="rect">
            <a:avLst/>
          </a:prstGeom>
        </p:spPr>
      </p:pic>
      <p:sp>
        <p:nvSpPr>
          <p:cNvPr id="4" name="TextBox 3">
            <a:extLst>
              <a:ext uri="{FF2B5EF4-FFF2-40B4-BE49-F238E27FC236}">
                <a16:creationId xmlns:a16="http://schemas.microsoft.com/office/drawing/2014/main" id="{1FD8987F-CB7A-3FF6-2B61-A36212913B07}"/>
              </a:ext>
            </a:extLst>
          </p:cNvPr>
          <p:cNvSpPr txBox="1"/>
          <p:nvPr/>
        </p:nvSpPr>
        <p:spPr>
          <a:xfrm>
            <a:off x="-1" y="2656703"/>
            <a:ext cx="12191999" cy="4247317"/>
          </a:xfrm>
          <a:prstGeom prst="rect">
            <a:avLst/>
          </a:prstGeom>
          <a:noFill/>
        </p:spPr>
        <p:txBody>
          <a:bodyPr wrap="square" rtlCol="0">
            <a:spAutoFit/>
          </a:bodyPr>
          <a:lstStyle/>
          <a:p>
            <a:pPr marL="285750" indent="-285750">
              <a:buFont typeface="Wingdings" panose="05000000000000000000" pitchFamily="2" charset="2"/>
              <a:buChar char="Ø"/>
            </a:pPr>
            <a:r>
              <a:rPr lang="en-IN" dirty="0"/>
              <a:t>These are the last 5 rows of the Dataset. </a:t>
            </a: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IN" dirty="0"/>
          </a:p>
        </p:txBody>
      </p:sp>
      <p:pic>
        <p:nvPicPr>
          <p:cNvPr id="7" name="Picture 6">
            <a:extLst>
              <a:ext uri="{FF2B5EF4-FFF2-40B4-BE49-F238E27FC236}">
                <a16:creationId xmlns:a16="http://schemas.microsoft.com/office/drawing/2014/main" id="{D9C2758A-6A5B-4874-9414-EBB118306F5A}"/>
              </a:ext>
            </a:extLst>
          </p:cNvPr>
          <p:cNvPicPr>
            <a:picLocks noChangeAspect="1"/>
          </p:cNvPicPr>
          <p:nvPr/>
        </p:nvPicPr>
        <p:blipFill>
          <a:blip r:embed="rId3"/>
          <a:stretch>
            <a:fillRect/>
          </a:stretch>
        </p:blipFill>
        <p:spPr>
          <a:xfrm>
            <a:off x="-1" y="3126259"/>
            <a:ext cx="9761839" cy="3645243"/>
          </a:xfrm>
          <a:prstGeom prst="rect">
            <a:avLst/>
          </a:prstGeom>
        </p:spPr>
      </p:pic>
      <p:sp>
        <p:nvSpPr>
          <p:cNvPr id="8" name="TextBox 7">
            <a:extLst>
              <a:ext uri="{FF2B5EF4-FFF2-40B4-BE49-F238E27FC236}">
                <a16:creationId xmlns:a16="http://schemas.microsoft.com/office/drawing/2014/main" id="{252732D3-88D4-202B-9183-E7F9A4B6E4CF}"/>
              </a:ext>
            </a:extLst>
          </p:cNvPr>
          <p:cNvSpPr txBox="1"/>
          <p:nvPr/>
        </p:nvSpPr>
        <p:spPr>
          <a:xfrm>
            <a:off x="5004487" y="6402170"/>
            <a:ext cx="1827808" cy="369332"/>
          </a:xfrm>
          <a:prstGeom prst="rect">
            <a:avLst/>
          </a:prstGeom>
          <a:noFill/>
        </p:spPr>
        <p:txBody>
          <a:bodyPr wrap="none" rtlCol="0">
            <a:spAutoFit/>
          </a:bodyPr>
          <a:lstStyle/>
          <a:p>
            <a:r>
              <a:rPr lang="en-IN" b="1" dirty="0"/>
              <a:t>Data Information</a:t>
            </a:r>
          </a:p>
        </p:txBody>
      </p:sp>
    </p:spTree>
    <p:extLst>
      <p:ext uri="{BB962C8B-B14F-4D97-AF65-F5344CB8AC3E}">
        <p14:creationId xmlns:p14="http://schemas.microsoft.com/office/powerpoint/2010/main" val="400850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4AB7DB-192F-7622-BB18-066FFFA13401}"/>
              </a:ext>
            </a:extLst>
          </p:cNvPr>
          <p:cNvSpPr txBox="1"/>
          <p:nvPr/>
        </p:nvSpPr>
        <p:spPr>
          <a:xfrm>
            <a:off x="0" y="0"/>
            <a:ext cx="12191999" cy="923330"/>
          </a:xfrm>
          <a:prstGeom prst="rect">
            <a:avLst/>
          </a:prstGeom>
          <a:noFill/>
        </p:spPr>
        <p:txBody>
          <a:bodyPr wrap="square" rtlCol="0">
            <a:spAutoFit/>
          </a:bodyPr>
          <a:lstStyle/>
          <a:p>
            <a:pPr marL="285750" indent="-285750">
              <a:buFont typeface="Wingdings" panose="05000000000000000000" pitchFamily="2" charset="2"/>
              <a:buChar char="Ø"/>
            </a:pPr>
            <a:r>
              <a:rPr lang="en-IN" dirty="0"/>
              <a:t>If we look at the Data Information image above , we find that the dataset has 11760 entries or rows and total 17 columns.</a:t>
            </a:r>
          </a:p>
          <a:p>
            <a:pPr marL="285750" indent="-285750" algn="l">
              <a:buFont typeface="Wingdings" panose="05000000000000000000" pitchFamily="2" charset="2"/>
              <a:buChar char="Ø"/>
            </a:pPr>
            <a:r>
              <a:rPr lang="en-US" b="0" i="0" dirty="0">
                <a:solidFill>
                  <a:srgbClr val="000000"/>
                </a:solidFill>
                <a:effectLst/>
                <a:highlight>
                  <a:srgbClr val="FFFFFF"/>
                </a:highlight>
              </a:rPr>
              <a:t>The entire dataset consists of 3 float type variables, 7 integer type variables and 7 object or string type variables.</a:t>
            </a:r>
          </a:p>
          <a:p>
            <a:r>
              <a:rPr lang="en-IN" dirty="0"/>
              <a:t> </a:t>
            </a:r>
          </a:p>
        </p:txBody>
      </p:sp>
      <p:pic>
        <p:nvPicPr>
          <p:cNvPr id="4" name="Picture 3">
            <a:extLst>
              <a:ext uri="{FF2B5EF4-FFF2-40B4-BE49-F238E27FC236}">
                <a16:creationId xmlns:a16="http://schemas.microsoft.com/office/drawing/2014/main" id="{25EE394E-F845-DCF1-CDF8-921DDF069473}"/>
              </a:ext>
            </a:extLst>
          </p:cNvPr>
          <p:cNvPicPr>
            <a:picLocks noChangeAspect="1"/>
          </p:cNvPicPr>
          <p:nvPr/>
        </p:nvPicPr>
        <p:blipFill>
          <a:blip r:embed="rId2"/>
          <a:stretch>
            <a:fillRect/>
          </a:stretch>
        </p:blipFill>
        <p:spPr>
          <a:xfrm>
            <a:off x="0" y="760633"/>
            <a:ext cx="6783860" cy="4344980"/>
          </a:xfrm>
          <a:prstGeom prst="rect">
            <a:avLst/>
          </a:prstGeom>
        </p:spPr>
      </p:pic>
      <p:pic>
        <p:nvPicPr>
          <p:cNvPr id="6" name="Picture 5">
            <a:extLst>
              <a:ext uri="{FF2B5EF4-FFF2-40B4-BE49-F238E27FC236}">
                <a16:creationId xmlns:a16="http://schemas.microsoft.com/office/drawing/2014/main" id="{01AE6C7F-37B1-510C-A5B9-0A3DC26B0CE1}"/>
              </a:ext>
            </a:extLst>
          </p:cNvPr>
          <p:cNvPicPr>
            <a:picLocks noChangeAspect="1"/>
          </p:cNvPicPr>
          <p:nvPr/>
        </p:nvPicPr>
        <p:blipFill>
          <a:blip r:embed="rId3"/>
          <a:stretch>
            <a:fillRect/>
          </a:stretch>
        </p:blipFill>
        <p:spPr>
          <a:xfrm>
            <a:off x="7310049" y="1841157"/>
            <a:ext cx="4737789" cy="1405744"/>
          </a:xfrm>
          <a:prstGeom prst="rect">
            <a:avLst/>
          </a:prstGeom>
        </p:spPr>
      </p:pic>
      <p:sp>
        <p:nvSpPr>
          <p:cNvPr id="7" name="TextBox 6">
            <a:extLst>
              <a:ext uri="{FF2B5EF4-FFF2-40B4-BE49-F238E27FC236}">
                <a16:creationId xmlns:a16="http://schemas.microsoft.com/office/drawing/2014/main" id="{3DA43F13-9350-3A48-D730-9F2FA1C1C12F}"/>
              </a:ext>
            </a:extLst>
          </p:cNvPr>
          <p:cNvSpPr txBox="1"/>
          <p:nvPr/>
        </p:nvSpPr>
        <p:spPr>
          <a:xfrm>
            <a:off x="-1" y="5585255"/>
            <a:ext cx="12191999" cy="1200329"/>
          </a:xfrm>
          <a:prstGeom prst="rect">
            <a:avLst/>
          </a:prstGeom>
          <a:noFill/>
        </p:spPr>
        <p:txBody>
          <a:bodyPr wrap="square" rtlCol="0">
            <a:spAutoFit/>
          </a:bodyPr>
          <a:lstStyle/>
          <a:p>
            <a:pPr marL="285750" indent="-285750">
              <a:buFont typeface="Wingdings" panose="05000000000000000000" pitchFamily="2" charset="2"/>
              <a:buChar char="Ø"/>
            </a:pPr>
            <a:r>
              <a:rPr lang="en-IN" dirty="0"/>
              <a:t>No duplicate rows found in the data initially. </a:t>
            </a:r>
          </a:p>
          <a:p>
            <a:pPr marL="285750" indent="-285750">
              <a:buFont typeface="Wingdings" panose="05000000000000000000" pitchFamily="2" charset="2"/>
              <a:buChar char="Ø"/>
            </a:pPr>
            <a:r>
              <a:rPr lang="en-IN" dirty="0"/>
              <a:t>The data do contain null values in some of the columns. </a:t>
            </a:r>
          </a:p>
          <a:p>
            <a:pPr marL="285750" indent="-285750">
              <a:buFont typeface="Wingdings" panose="05000000000000000000" pitchFamily="2" charset="2"/>
              <a:buChar char="Ø"/>
            </a:pPr>
            <a:r>
              <a:rPr lang="en-IN" dirty="0"/>
              <a:t>The total number of null values in the dataset is 1430 out of 11760 which is around 12%.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864818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47E574-0BE5-4C8A-4719-44A938AD4E0B}"/>
              </a:ext>
            </a:extLst>
          </p:cNvPr>
          <p:cNvSpPr txBox="1"/>
          <p:nvPr/>
        </p:nvSpPr>
        <p:spPr>
          <a:xfrm>
            <a:off x="0" y="1"/>
            <a:ext cx="12192000" cy="1323439"/>
          </a:xfrm>
          <a:prstGeom prst="rect">
            <a:avLst/>
          </a:prstGeom>
          <a:noFill/>
        </p:spPr>
        <p:txBody>
          <a:bodyPr wrap="square">
            <a:spAutoFit/>
          </a:bodyPr>
          <a:lstStyle/>
          <a:p>
            <a:r>
              <a:rPr lang="en-US" sz="2000" b="1" i="0" u="sng" dirty="0">
                <a:solidFill>
                  <a:srgbClr val="000000"/>
                </a:solidFill>
                <a:effectLst/>
                <a:highlight>
                  <a:srgbClr val="FFFFFF"/>
                </a:highlight>
                <a:latin typeface="Inter"/>
              </a:rPr>
              <a:t>     c) Understanding of attributes (variable info, renaming if required)</a:t>
            </a:r>
          </a:p>
          <a:p>
            <a:endParaRPr lang="en-US" sz="2000" b="1" u="sng" dirty="0">
              <a:solidFill>
                <a:srgbClr val="000000"/>
              </a:solidFill>
              <a:highlight>
                <a:srgbClr val="FFFFFF"/>
              </a:highlight>
              <a:latin typeface="Inter"/>
            </a:endParaRPr>
          </a:p>
          <a:p>
            <a:endParaRPr lang="en-US" sz="2000" b="1" u="sng" dirty="0">
              <a:solidFill>
                <a:srgbClr val="000000"/>
              </a:solidFill>
              <a:highlight>
                <a:srgbClr val="FFFFFF"/>
              </a:highlight>
              <a:latin typeface="Inter"/>
            </a:endParaRPr>
          </a:p>
          <a:p>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1FA74572-A5AC-C9A3-4CB2-2E3925A69C1D}"/>
              </a:ext>
            </a:extLst>
          </p:cNvPr>
          <p:cNvPicPr>
            <a:picLocks noChangeAspect="1"/>
          </p:cNvPicPr>
          <p:nvPr/>
        </p:nvPicPr>
        <p:blipFill>
          <a:blip r:embed="rId2"/>
          <a:stretch>
            <a:fillRect/>
          </a:stretch>
        </p:blipFill>
        <p:spPr>
          <a:xfrm>
            <a:off x="0" y="568411"/>
            <a:ext cx="12192000" cy="3892378"/>
          </a:xfrm>
          <a:prstGeom prst="rect">
            <a:avLst/>
          </a:prstGeom>
        </p:spPr>
      </p:pic>
      <p:pic>
        <p:nvPicPr>
          <p:cNvPr id="7" name="Picture 6">
            <a:extLst>
              <a:ext uri="{FF2B5EF4-FFF2-40B4-BE49-F238E27FC236}">
                <a16:creationId xmlns:a16="http://schemas.microsoft.com/office/drawing/2014/main" id="{44D260B0-A742-E884-ECB6-7738248354CF}"/>
              </a:ext>
            </a:extLst>
          </p:cNvPr>
          <p:cNvPicPr>
            <a:picLocks noChangeAspect="1"/>
          </p:cNvPicPr>
          <p:nvPr/>
        </p:nvPicPr>
        <p:blipFill>
          <a:blip r:embed="rId3"/>
          <a:stretch>
            <a:fillRect/>
          </a:stretch>
        </p:blipFill>
        <p:spPr>
          <a:xfrm>
            <a:off x="112042" y="5066270"/>
            <a:ext cx="3471416" cy="1223319"/>
          </a:xfrm>
          <a:prstGeom prst="rect">
            <a:avLst/>
          </a:prstGeom>
        </p:spPr>
      </p:pic>
      <p:sp>
        <p:nvSpPr>
          <p:cNvPr id="2" name="TextBox 1">
            <a:extLst>
              <a:ext uri="{FF2B5EF4-FFF2-40B4-BE49-F238E27FC236}">
                <a16:creationId xmlns:a16="http://schemas.microsoft.com/office/drawing/2014/main" id="{5D4499BC-4825-9C75-6A21-AF1D4AAC2421}"/>
              </a:ext>
            </a:extLst>
          </p:cNvPr>
          <p:cNvSpPr txBox="1"/>
          <p:nvPr/>
        </p:nvSpPr>
        <p:spPr>
          <a:xfrm>
            <a:off x="5659395" y="4394197"/>
            <a:ext cx="1779205" cy="369332"/>
          </a:xfrm>
          <a:prstGeom prst="rect">
            <a:avLst/>
          </a:prstGeom>
          <a:noFill/>
        </p:spPr>
        <p:txBody>
          <a:bodyPr wrap="none" rtlCol="0">
            <a:spAutoFit/>
          </a:bodyPr>
          <a:lstStyle/>
          <a:p>
            <a:r>
              <a:rPr lang="en-US" b="1" dirty="0"/>
              <a:t>Data Description</a:t>
            </a:r>
            <a:endParaRPr lang="en-IN" b="1" dirty="0"/>
          </a:p>
        </p:txBody>
      </p:sp>
      <p:sp>
        <p:nvSpPr>
          <p:cNvPr id="4" name="TextBox 3">
            <a:extLst>
              <a:ext uri="{FF2B5EF4-FFF2-40B4-BE49-F238E27FC236}">
                <a16:creationId xmlns:a16="http://schemas.microsoft.com/office/drawing/2014/main" id="{BC259D69-6969-1F14-25B8-3BC668065C07}"/>
              </a:ext>
            </a:extLst>
          </p:cNvPr>
          <p:cNvSpPr txBox="1"/>
          <p:nvPr/>
        </p:nvSpPr>
        <p:spPr>
          <a:xfrm>
            <a:off x="877330" y="6104923"/>
            <a:ext cx="2287165" cy="369332"/>
          </a:xfrm>
          <a:prstGeom prst="rect">
            <a:avLst/>
          </a:prstGeom>
          <a:noFill/>
        </p:spPr>
        <p:txBody>
          <a:bodyPr wrap="none" rtlCol="0">
            <a:spAutoFit/>
          </a:bodyPr>
          <a:lstStyle/>
          <a:p>
            <a:r>
              <a:rPr lang="en-US" b="1" dirty="0"/>
              <a:t>Target  Variable Count</a:t>
            </a:r>
            <a:endParaRPr lang="en-IN" b="1" dirty="0"/>
          </a:p>
        </p:txBody>
      </p:sp>
    </p:spTree>
    <p:extLst>
      <p:ext uri="{BB962C8B-B14F-4D97-AF65-F5344CB8AC3E}">
        <p14:creationId xmlns:p14="http://schemas.microsoft.com/office/powerpoint/2010/main" val="336436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4C09D9-976F-CC94-8024-E59909158C14}"/>
              </a:ext>
            </a:extLst>
          </p:cNvPr>
          <p:cNvSpPr txBox="1"/>
          <p:nvPr/>
        </p:nvSpPr>
        <p:spPr>
          <a:xfrm>
            <a:off x="0" y="0"/>
            <a:ext cx="12192000" cy="4801314"/>
          </a:xfrm>
          <a:prstGeom prst="rect">
            <a:avLst/>
          </a:prstGeom>
          <a:noFill/>
        </p:spPr>
        <p:txBody>
          <a:bodyPr wrap="square" rtlCol="0">
            <a:spAutoFit/>
          </a:bodyPr>
          <a:lstStyle/>
          <a:p>
            <a:pPr marL="285750" indent="-285750" algn="l">
              <a:buFont typeface="Wingdings" panose="05000000000000000000" pitchFamily="2" charset="2"/>
              <a:buChar char="Ø"/>
            </a:pPr>
            <a:r>
              <a:rPr lang="en-US" dirty="0"/>
              <a:t>If we look at the target variable (Taken Product) count,  </a:t>
            </a:r>
            <a:r>
              <a:rPr lang="en-US" dirty="0">
                <a:solidFill>
                  <a:srgbClr val="000000"/>
                </a:solidFill>
                <a:highlight>
                  <a:srgbClr val="FFFFFF"/>
                </a:highlight>
              </a:rPr>
              <a:t>i</a:t>
            </a:r>
            <a:r>
              <a:rPr lang="en-US" b="0" i="0" dirty="0">
                <a:solidFill>
                  <a:srgbClr val="000000"/>
                </a:solidFill>
                <a:effectLst/>
                <a:highlight>
                  <a:srgbClr val="FFFFFF"/>
                </a:highlight>
              </a:rPr>
              <a:t>t clearly shows that there are high number of customers that have not purchased the product of the company.</a:t>
            </a:r>
          </a:p>
          <a:p>
            <a:pPr marL="285750" indent="-285750" algn="l">
              <a:buFont typeface="Wingdings" panose="05000000000000000000" pitchFamily="2" charset="2"/>
              <a:buChar char="Ø"/>
            </a:pPr>
            <a:r>
              <a:rPr lang="en-US" b="0" i="0" dirty="0">
                <a:solidFill>
                  <a:srgbClr val="000000"/>
                </a:solidFill>
                <a:effectLst/>
                <a:highlight>
                  <a:srgbClr val="FFFFFF"/>
                </a:highlight>
              </a:rPr>
              <a:t>If we look at </a:t>
            </a:r>
            <a:r>
              <a:rPr lang="en-US" dirty="0">
                <a:solidFill>
                  <a:srgbClr val="000000"/>
                </a:solidFill>
                <a:highlight>
                  <a:srgbClr val="FFFFFF"/>
                </a:highlight>
              </a:rPr>
              <a:t>data description closely, t</a:t>
            </a:r>
            <a:r>
              <a:rPr lang="en-US" b="0" i="0" dirty="0">
                <a:solidFill>
                  <a:srgbClr val="000000"/>
                </a:solidFill>
                <a:effectLst/>
                <a:highlight>
                  <a:srgbClr val="FFFFFF"/>
                </a:highlight>
              </a:rPr>
              <a:t>he average weeks since last outstation check-in is 2.62 and have below</a:t>
            </a:r>
            <a:r>
              <a:rPr lang="en-US" dirty="0">
                <a:solidFill>
                  <a:srgbClr val="000000"/>
                </a:solidFill>
                <a:highlight>
                  <a:srgbClr val="FFFFFF"/>
                </a:highlight>
              </a:rPr>
              <a:t> </a:t>
            </a:r>
            <a:r>
              <a:rPr lang="en-US" b="0" i="0" dirty="0">
                <a:solidFill>
                  <a:srgbClr val="000000"/>
                </a:solidFill>
                <a:effectLst/>
                <a:highlight>
                  <a:srgbClr val="FFFFFF"/>
                </a:highlight>
              </a:rPr>
              <a:t>average travel rating of 2.71 meaning close friends of customers who also like travelling are very less. </a:t>
            </a:r>
          </a:p>
          <a:p>
            <a:pPr marL="285750" indent="-285750" algn="l">
              <a:buFont typeface="Wingdings" panose="05000000000000000000" pitchFamily="2" charset="2"/>
              <a:buChar char="Ø"/>
            </a:pPr>
            <a:r>
              <a:rPr lang="en-US" b="0" i="0" dirty="0">
                <a:solidFill>
                  <a:srgbClr val="000000"/>
                </a:solidFill>
                <a:effectLst/>
                <a:highlight>
                  <a:srgbClr val="FFFFFF"/>
                </a:highlight>
              </a:rPr>
              <a:t>The average weeks since last outstation check-in is 2.62</a:t>
            </a:r>
          </a:p>
          <a:p>
            <a:pPr marL="285750" indent="-285750" algn="l">
              <a:buFont typeface="Wingdings" panose="05000000000000000000" pitchFamily="2" charset="2"/>
              <a:buChar char="Ø"/>
            </a:pPr>
            <a:r>
              <a:rPr lang="en-US" dirty="0">
                <a:solidFill>
                  <a:srgbClr val="000000"/>
                </a:solidFill>
                <a:highlight>
                  <a:srgbClr val="FFFFFF"/>
                </a:highlight>
              </a:rPr>
              <a:t>A</a:t>
            </a:r>
            <a:r>
              <a:rPr lang="en-US" b="0" i="0" dirty="0">
                <a:solidFill>
                  <a:srgbClr val="000000"/>
                </a:solidFill>
                <a:effectLst/>
                <a:highlight>
                  <a:srgbClr val="FFFFFF"/>
                </a:highlight>
              </a:rPr>
              <a:t>verage travel rating </a:t>
            </a:r>
            <a:r>
              <a:rPr lang="en-US" dirty="0">
                <a:solidFill>
                  <a:srgbClr val="000000"/>
                </a:solidFill>
                <a:highlight>
                  <a:srgbClr val="FFFFFF"/>
                </a:highlight>
              </a:rPr>
              <a:t>is also very less</a:t>
            </a:r>
            <a:r>
              <a:rPr lang="en-US" b="0" i="0" dirty="0">
                <a:solidFill>
                  <a:srgbClr val="000000"/>
                </a:solidFill>
                <a:effectLst/>
                <a:highlight>
                  <a:srgbClr val="FFFFFF"/>
                </a:highlight>
              </a:rPr>
              <a:t> meaning close friends of customers who also like travelling are very less.</a:t>
            </a:r>
          </a:p>
          <a:p>
            <a:pPr marL="285750" indent="-285750" algn="l">
              <a:buFont typeface="Wingdings" panose="05000000000000000000" pitchFamily="2" charset="2"/>
              <a:buChar char="Ø"/>
            </a:pPr>
            <a:r>
              <a:rPr lang="en-US" b="0" i="0" dirty="0">
                <a:solidFill>
                  <a:srgbClr val="000000"/>
                </a:solidFill>
                <a:effectLst/>
                <a:highlight>
                  <a:srgbClr val="FFFFFF"/>
                </a:highlight>
              </a:rPr>
              <a:t>A large number of customers are using ‘Tab’ as their preferred device. </a:t>
            </a:r>
          </a:p>
          <a:p>
            <a:pPr marL="285750" indent="-285750" algn="l">
              <a:buFont typeface="Wingdings" panose="05000000000000000000" pitchFamily="2" charset="2"/>
              <a:buChar char="Ø"/>
            </a:pPr>
            <a:r>
              <a:rPr lang="en-US" b="0" i="0" dirty="0">
                <a:solidFill>
                  <a:srgbClr val="000000"/>
                </a:solidFill>
                <a:effectLst/>
                <a:highlight>
                  <a:srgbClr val="FFFFFF"/>
                </a:highlight>
              </a:rPr>
              <a:t>The customers spend an average of 9 minutes on a travelling page on daily basis</a:t>
            </a:r>
          </a:p>
          <a:p>
            <a:pPr marL="285750" indent="-285750" algn="l">
              <a:buFont typeface="Wingdings" panose="05000000000000000000" pitchFamily="2" charset="2"/>
              <a:buChar char="Ø"/>
            </a:pPr>
            <a:r>
              <a:rPr lang="en-US" dirty="0">
                <a:solidFill>
                  <a:srgbClr val="000000"/>
                </a:solidFill>
                <a:highlight>
                  <a:srgbClr val="FFFFFF"/>
                </a:highlight>
              </a:rPr>
              <a:t>We see that the column “</a:t>
            </a:r>
            <a:r>
              <a:rPr lang="en-US" dirty="0" err="1">
                <a:solidFill>
                  <a:srgbClr val="000000"/>
                </a:solidFill>
                <a:highlight>
                  <a:srgbClr val="FFFFFF"/>
                </a:highlight>
              </a:rPr>
              <a:t>UserID</a:t>
            </a:r>
            <a:r>
              <a:rPr lang="en-US" dirty="0">
                <a:solidFill>
                  <a:srgbClr val="000000"/>
                </a:solidFill>
                <a:highlight>
                  <a:srgbClr val="FFFFFF"/>
                </a:highlight>
              </a:rPr>
              <a:t>” is not adding any value to the target variable hence have dropped the column.</a:t>
            </a:r>
          </a:p>
          <a:p>
            <a:pPr marL="285750" indent="-285750" algn="l">
              <a:buFont typeface="Wingdings" panose="05000000000000000000" pitchFamily="2" charset="2"/>
              <a:buChar char="Ø"/>
            </a:pPr>
            <a:r>
              <a:rPr lang="en-US" b="0" i="0" dirty="0">
                <a:solidFill>
                  <a:srgbClr val="000000"/>
                </a:solidFill>
                <a:effectLst/>
                <a:highlight>
                  <a:srgbClr val="FFFFFF"/>
                </a:highlight>
              </a:rPr>
              <a:t>After dropping the “</a:t>
            </a:r>
            <a:r>
              <a:rPr lang="en-US" b="0" i="0" dirty="0" err="1">
                <a:solidFill>
                  <a:srgbClr val="000000"/>
                </a:solidFill>
                <a:effectLst/>
                <a:highlight>
                  <a:srgbClr val="FFFFFF"/>
                </a:highlight>
              </a:rPr>
              <a:t>UserID</a:t>
            </a:r>
            <a:r>
              <a:rPr lang="en-US" b="0" i="0" dirty="0">
                <a:solidFill>
                  <a:srgbClr val="000000"/>
                </a:solidFill>
                <a:effectLst/>
                <a:highlight>
                  <a:srgbClr val="FFFFFF"/>
                </a:highlight>
              </a:rPr>
              <a:t> column there is a significant change in the dataset. We find 996 number of duplicated rows now. Hence we have dropped the duplicated rows from the dataset. </a:t>
            </a:r>
          </a:p>
          <a:p>
            <a:pPr algn="l"/>
            <a:endParaRPr lang="en-US" b="0" i="0" dirty="0">
              <a:solidFill>
                <a:srgbClr val="000000"/>
              </a:solidFill>
              <a:effectLst/>
              <a:highlight>
                <a:srgbClr val="FFFFFF"/>
              </a:highlight>
            </a:endParaRPr>
          </a:p>
          <a:p>
            <a:pPr algn="l"/>
            <a:endParaRPr lang="en-US" b="0" i="0" dirty="0">
              <a:solidFill>
                <a:srgbClr val="000000"/>
              </a:solidFill>
              <a:effectLst/>
              <a:highlight>
                <a:srgbClr val="FFFFFF"/>
              </a:highlight>
            </a:endParaRPr>
          </a:p>
          <a:p>
            <a:pPr algn="l"/>
            <a:endParaRPr lang="en-US" dirty="0">
              <a:solidFill>
                <a:srgbClr val="000000"/>
              </a:solidFill>
              <a:highlight>
                <a:srgbClr val="FFFFFF"/>
              </a:highlight>
            </a:endParaRPr>
          </a:p>
          <a:p>
            <a:pPr algn="l"/>
            <a:endParaRPr lang="en-US" b="0" i="0" dirty="0">
              <a:solidFill>
                <a:srgbClr val="000000"/>
              </a:solidFill>
              <a:effectLst/>
              <a:highlight>
                <a:srgbClr val="FFFFFF"/>
              </a:highlight>
            </a:endParaRPr>
          </a:p>
          <a:p>
            <a:pPr algn="l"/>
            <a:endParaRPr lang="en-US" b="0" i="0" dirty="0">
              <a:solidFill>
                <a:srgbClr val="000000"/>
              </a:solidFill>
              <a:effectLst/>
              <a:highlight>
                <a:srgbClr val="FFFFFF"/>
              </a:highlight>
            </a:endParaRPr>
          </a:p>
          <a:p>
            <a:pPr marL="285750" indent="-285750" algn="l">
              <a:buFont typeface="Wingdings" panose="05000000000000000000" pitchFamily="2" charset="2"/>
              <a:buChar char="Ø"/>
            </a:pPr>
            <a:r>
              <a:rPr lang="en-US" dirty="0">
                <a:solidFill>
                  <a:srgbClr val="000000"/>
                </a:solidFill>
                <a:highlight>
                  <a:srgbClr val="FFFFFF"/>
                </a:highlight>
              </a:rPr>
              <a:t>Now , we have 16 attributes in the dataset to look at. </a:t>
            </a:r>
            <a:endParaRPr lang="en-US" b="0" i="0" dirty="0">
              <a:solidFill>
                <a:srgbClr val="000000"/>
              </a:solidFill>
              <a:effectLst/>
              <a:highlight>
                <a:srgbClr val="FFFFFF"/>
              </a:highlight>
            </a:endParaRPr>
          </a:p>
        </p:txBody>
      </p:sp>
      <p:pic>
        <p:nvPicPr>
          <p:cNvPr id="4" name="Picture 3">
            <a:extLst>
              <a:ext uri="{FF2B5EF4-FFF2-40B4-BE49-F238E27FC236}">
                <a16:creationId xmlns:a16="http://schemas.microsoft.com/office/drawing/2014/main" id="{146E080E-4207-8C7D-F971-F5053947F3C2}"/>
              </a:ext>
            </a:extLst>
          </p:cNvPr>
          <p:cNvPicPr>
            <a:picLocks noChangeAspect="1"/>
          </p:cNvPicPr>
          <p:nvPr/>
        </p:nvPicPr>
        <p:blipFill>
          <a:blip r:embed="rId2"/>
          <a:stretch>
            <a:fillRect/>
          </a:stretch>
        </p:blipFill>
        <p:spPr>
          <a:xfrm>
            <a:off x="861352" y="3244796"/>
            <a:ext cx="3685934" cy="897046"/>
          </a:xfrm>
          <a:prstGeom prst="rect">
            <a:avLst/>
          </a:prstGeom>
        </p:spPr>
      </p:pic>
    </p:spTree>
    <p:extLst>
      <p:ext uri="{BB962C8B-B14F-4D97-AF65-F5344CB8AC3E}">
        <p14:creationId xmlns:p14="http://schemas.microsoft.com/office/powerpoint/2010/main" val="179727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8CF5C-2369-8CC9-E8C5-3DFBC80D883A}"/>
              </a:ext>
            </a:extLst>
          </p:cNvPr>
          <p:cNvSpPr txBox="1"/>
          <p:nvPr/>
        </p:nvSpPr>
        <p:spPr>
          <a:xfrm>
            <a:off x="0" y="-2"/>
            <a:ext cx="12192000" cy="1138773"/>
          </a:xfrm>
          <a:prstGeom prst="rect">
            <a:avLst/>
          </a:prstGeom>
          <a:noFill/>
        </p:spPr>
        <p:txBody>
          <a:bodyPr wrap="square" rtlCol="0">
            <a:spAutoFit/>
          </a:bodyPr>
          <a:lstStyle/>
          <a:p>
            <a:r>
              <a:rPr lang="en-IN" sz="2400" b="1" i="0" u="sng" dirty="0">
                <a:solidFill>
                  <a:srgbClr val="000000"/>
                </a:solidFill>
                <a:effectLst/>
                <a:highlight>
                  <a:srgbClr val="FFFFFF"/>
                </a:highlight>
                <a:latin typeface="Inter"/>
              </a:rPr>
              <a:t>3. Exploratory Data Analysis</a:t>
            </a:r>
          </a:p>
          <a:p>
            <a:endParaRPr lang="en-IN" sz="2400" b="1" dirty="0">
              <a:solidFill>
                <a:srgbClr val="000000"/>
              </a:solidFill>
              <a:highlight>
                <a:srgbClr val="FFFFFF"/>
              </a:highlight>
              <a:latin typeface="Inter"/>
            </a:endParaRPr>
          </a:p>
          <a:p>
            <a:endParaRPr lang="en-IN" sz="2000" dirty="0"/>
          </a:p>
        </p:txBody>
      </p:sp>
      <p:pic>
        <p:nvPicPr>
          <p:cNvPr id="4" name="Picture 3">
            <a:extLst>
              <a:ext uri="{FF2B5EF4-FFF2-40B4-BE49-F238E27FC236}">
                <a16:creationId xmlns:a16="http://schemas.microsoft.com/office/drawing/2014/main" id="{4C117737-E7B5-44F7-94E1-0BEFF29FA5E7}"/>
              </a:ext>
            </a:extLst>
          </p:cNvPr>
          <p:cNvPicPr>
            <a:picLocks noChangeAspect="1"/>
          </p:cNvPicPr>
          <p:nvPr/>
        </p:nvPicPr>
        <p:blipFill>
          <a:blip r:embed="rId2"/>
          <a:stretch>
            <a:fillRect/>
          </a:stretch>
        </p:blipFill>
        <p:spPr>
          <a:xfrm>
            <a:off x="1124466" y="853871"/>
            <a:ext cx="7229999" cy="5150258"/>
          </a:xfrm>
          <a:prstGeom prst="rect">
            <a:avLst/>
          </a:prstGeom>
        </p:spPr>
      </p:pic>
      <p:sp>
        <p:nvSpPr>
          <p:cNvPr id="5" name="TextBox 4">
            <a:extLst>
              <a:ext uri="{FF2B5EF4-FFF2-40B4-BE49-F238E27FC236}">
                <a16:creationId xmlns:a16="http://schemas.microsoft.com/office/drawing/2014/main" id="{A587B144-4099-7BB2-587D-750405F06264}"/>
              </a:ext>
            </a:extLst>
          </p:cNvPr>
          <p:cNvSpPr txBox="1"/>
          <p:nvPr/>
        </p:nvSpPr>
        <p:spPr>
          <a:xfrm>
            <a:off x="3376922" y="6053556"/>
            <a:ext cx="5438155" cy="369332"/>
          </a:xfrm>
          <a:prstGeom prst="rect">
            <a:avLst/>
          </a:prstGeom>
          <a:noFill/>
        </p:spPr>
        <p:txBody>
          <a:bodyPr wrap="none" rtlCol="0">
            <a:spAutoFit/>
          </a:bodyPr>
          <a:lstStyle/>
          <a:p>
            <a:r>
              <a:rPr lang="en-US" b="1" u="sng" dirty="0"/>
              <a:t>Pie-Chart representing preferred devices in the Dataset</a:t>
            </a:r>
            <a:endParaRPr lang="en-IN" b="1" u="sng" dirty="0"/>
          </a:p>
        </p:txBody>
      </p:sp>
    </p:spTree>
    <p:extLst>
      <p:ext uri="{BB962C8B-B14F-4D97-AF65-F5344CB8AC3E}">
        <p14:creationId xmlns:p14="http://schemas.microsoft.com/office/powerpoint/2010/main" val="12195934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666</TotalTime>
  <Words>2258</Words>
  <Application>Microsoft Office PowerPoint</Application>
  <PresentationFormat>Widescreen</PresentationFormat>
  <Paragraphs>211</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Calibri Light</vt:lpstr>
      <vt:lpstr>Courier New</vt:lpstr>
      <vt:lpstr>Inter</vt:lpstr>
      <vt:lpstr>Söhne</vt:lpstr>
      <vt:lpstr>Stencil</vt:lpstr>
      <vt:lpstr>TimesNewRomanPS-BoldMT_9_1</vt:lpstr>
      <vt:lpstr>Wingdings</vt:lpstr>
      <vt:lpstr>Office Theme</vt:lpstr>
      <vt:lpstr>SOCIAL MEDIA TOURISM CAPSTONE PROJECT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TOURISM CAPSTONE PROJECT</dc:title>
  <dc:creator>Sonu Singh</dc:creator>
  <cp:lastModifiedBy>Sonu Singh</cp:lastModifiedBy>
  <cp:revision>13</cp:revision>
  <dcterms:created xsi:type="dcterms:W3CDTF">2024-04-18T12:14:51Z</dcterms:created>
  <dcterms:modified xsi:type="dcterms:W3CDTF">2024-05-26T12:32:41Z</dcterms:modified>
</cp:coreProperties>
</file>