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so, in which neighborhood should they invest?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d999424ef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d999424ef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look at the top 10 performing hosts on their sum of estimated total revenue vs their average of estimated total revenue in </a:t>
            </a:r>
            <a:r>
              <a:rPr b="1" lang="en" u="sng"/>
              <a:t>Washington, D.C.</a:t>
            </a:r>
            <a:r>
              <a:rPr lang="en"/>
              <a:t> We could see that both Gohar, Matt and Jean, and The Remuzzi Brothers appeared in both.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d999424ef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d999424ef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see that the mean average and the median of the estimated total rev is slightly higher in Washington, D.C.</a:t>
            </a:r>
            <a:endParaRPr/>
          </a:p>
          <a:p>
            <a:pPr indent="0" lvl="0" marL="0" rtl="0" algn="l">
              <a:spcBef>
                <a:spcPts val="0"/>
              </a:spcBef>
              <a:spcAft>
                <a:spcPts val="0"/>
              </a:spcAft>
              <a:buNone/>
            </a:pPr>
            <a:r>
              <a:rPr lang="en"/>
              <a:t>The standard deviation shows how spread about the data is from the mean average. Since both of them have a high standard deviation compared to the mean average, this means the data is more spread out (as we can see in the histogram). Both of these data show the top listing is hosted by Hermosa.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d999424ef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d999424ef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top four performing hosts we should target. Hermosa is a high risk but a high reward investment for her total rev, but only has 2 total listings. Her top generated revenue in one listing made about $920k in the neighborhood of Bloomingdale. Gohar, the Remuzzi Brothers, and Matt and Jean would also be ones we should target because their average rev is more than the mean average and the median of Washington, D.C. The sums of their revenue is also one of the top 10 in Washington, D.C. These three hosts are more promising. Notice that all of their top listings are located in Washington, D.C.</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d999424ef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d999424ef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latin typeface="Lato"/>
                <a:ea typeface="Lato"/>
                <a:cs typeface="Lato"/>
                <a:sym typeface="Lato"/>
              </a:rPr>
              <a:t>Out of 2,894 listings, there are 2,876 in Washington, D.C.</a:t>
            </a:r>
            <a:endParaRPr sz="1300">
              <a:latin typeface="Lato"/>
              <a:ea typeface="Lato"/>
              <a:cs typeface="Lato"/>
              <a:sym typeface="Lato"/>
            </a:endParaRPr>
          </a:p>
          <a:p>
            <a:pPr indent="-311150" lvl="0" marL="457200" rtl="0" algn="l">
              <a:lnSpc>
                <a:spcPct val="115000"/>
              </a:lnSpc>
              <a:spcBef>
                <a:spcPts val="1600"/>
              </a:spcBef>
              <a:spcAft>
                <a:spcPts val="0"/>
              </a:spcAft>
              <a:buClr>
                <a:srgbClr val="000000"/>
              </a:buClr>
              <a:buSzPts val="1300"/>
              <a:buFont typeface="Lato"/>
              <a:buChar char="●"/>
            </a:pPr>
            <a:r>
              <a:rPr lang="en" sz="1300">
                <a:latin typeface="Lato"/>
                <a:ea typeface="Lato"/>
                <a:cs typeface="Lato"/>
                <a:sym typeface="Lato"/>
              </a:rPr>
              <a:t>99.4% of the listings in Washington, D.C.</a:t>
            </a:r>
            <a:endParaRPr sz="1300">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 sz="1300">
                <a:latin typeface="Lato"/>
                <a:ea typeface="Lato"/>
                <a:cs typeface="Lato"/>
                <a:sym typeface="Lato"/>
              </a:rPr>
              <a:t>All of our top performing hosts had their top listing in Washington, D.C.</a:t>
            </a:r>
            <a:endParaRPr sz="1300">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 sz="1300">
                <a:latin typeface="Lato"/>
                <a:ea typeface="Lato"/>
                <a:cs typeface="Lato"/>
                <a:sym typeface="Lato"/>
              </a:rPr>
              <a:t>Almost 25% of the revenue in Washington D.C. is above the mean average ($10,896). Pretty good.</a:t>
            </a:r>
            <a:endParaRPr sz="1300">
              <a:latin typeface="Lato"/>
              <a:ea typeface="Lato"/>
              <a:cs typeface="Lato"/>
              <a:sym typeface="La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d9f20d46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d9f20d46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 though Capitol Hill made more total revenue, there were 278 listings to accumulate $4 mil. Since there are so many listings in Capitol Hill, I believe that this neighborhood would be a bad choice. Same with Dupont Circle. Even though their revenue is great, there are 163 listings to add up to $3 mil. Bloomingdale has only 65 listings and this neighborhood appeared in both the top 10 for the sum of the estimated total revenue and their average of the estimated total revenue. It also caught my attention that it is the least amount of listings in the top 10 of the sum of the estimated total revenue.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d999424e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d999424e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d9f20d4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d9f20d4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d999424e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d999424e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Multiply the number of reviews by 2</a:t>
            </a:r>
            <a:endParaRPr/>
          </a:p>
          <a:p>
            <a:pPr indent="-298450" lvl="0" marL="457200" rtl="0" algn="l">
              <a:spcBef>
                <a:spcPts val="0"/>
              </a:spcBef>
              <a:spcAft>
                <a:spcPts val="0"/>
              </a:spcAft>
              <a:buSzPts val="1100"/>
              <a:buAutoNum type="arabicPeriod"/>
            </a:pPr>
            <a:r>
              <a:rPr lang="en"/>
              <a:t>Price of the booking is just for 1 person. Add extra people cost if there’s 2.</a:t>
            </a:r>
            <a:endParaRPr/>
          </a:p>
          <a:p>
            <a:pPr indent="-298450" lvl="0" marL="457200" rtl="0" algn="l">
              <a:spcBef>
                <a:spcPts val="0"/>
              </a:spcBef>
              <a:spcAft>
                <a:spcPts val="0"/>
              </a:spcAft>
              <a:buSzPts val="1100"/>
              <a:buAutoNum type="arabicPeriod"/>
            </a:pPr>
            <a:r>
              <a:rPr lang="en"/>
              <a:t>If guest included &gt; accommodates, we can imagine there’s bunk beds in the same bedroom</a:t>
            </a:r>
            <a:endParaRPr/>
          </a:p>
          <a:p>
            <a:pPr indent="-298450" lvl="0" marL="457200" rtl="0" algn="l">
              <a:spcBef>
                <a:spcPts val="0"/>
              </a:spcBef>
              <a:spcAft>
                <a:spcPts val="0"/>
              </a:spcAft>
              <a:buSzPts val="1100"/>
              <a:buAutoNum type="arabicPeriod"/>
            </a:pPr>
            <a:r>
              <a:rPr lang="en"/>
              <a:t>Guest included &gt; 1 means price is included with 2 or more guests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d999424e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d999424e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 rid of the listings that have an est total rev of 0. Not relevant to our subprompt</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d999424ef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d999424e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the histogram of the estimated total revenue will help us figure out how spread out the data is. Well that’s not pretty nor did it contain useful information…. Let’s try again with the first $50,000 and increments of $5,000 to get 10 bins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d999424ef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d999424ef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Shows most of the estimated total revenue falls within the first $5,000. We see second most within $5,000 to $10,000. Then more than $50,000</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d999424ef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d999424ef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creating a pivot table with the host names, sum of estimated top rev, and count of ID, I created another sheet with the results and placed the revenue in a descending order to grab the information for the top 10. I created a bar chart to help us see who are the top 10 hosts that generated the most revenue in D.C.</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d999424ef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d999424ef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left one shows the pivot table for the top ten hosts who generated the most revenue in ALL of D.C. The right shows the top ten only in Washington, D.C. The top 10 are exactly the same. The only difference you see here is David has one listing that is not in Washington, D.C.</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690475" y="867475"/>
            <a:ext cx="5017500" cy="289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Should Our Investor Invest in an AirBnB hotel in Washington, D.C.?</a:t>
            </a:r>
            <a:endParaRPr sz="36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Nancy Tran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 vs. Average</a:t>
            </a:r>
            <a:endParaRPr/>
          </a:p>
        </p:txBody>
      </p:sp>
      <p:pic>
        <p:nvPicPr>
          <p:cNvPr id="190" name="Google Shape;190;p22"/>
          <p:cNvPicPr preferRelativeResize="0"/>
          <p:nvPr/>
        </p:nvPicPr>
        <p:blipFill>
          <a:blip r:embed="rId3">
            <a:alphaModFix/>
          </a:blip>
          <a:stretch>
            <a:fillRect/>
          </a:stretch>
        </p:blipFill>
        <p:spPr>
          <a:xfrm>
            <a:off x="402050" y="1766325"/>
            <a:ext cx="3902148" cy="2409825"/>
          </a:xfrm>
          <a:prstGeom prst="rect">
            <a:avLst/>
          </a:prstGeom>
          <a:noFill/>
          <a:ln>
            <a:noFill/>
          </a:ln>
        </p:spPr>
      </p:pic>
      <p:pic>
        <p:nvPicPr>
          <p:cNvPr id="191" name="Google Shape;191;p22"/>
          <p:cNvPicPr preferRelativeResize="0"/>
          <p:nvPr/>
        </p:nvPicPr>
        <p:blipFill>
          <a:blip r:embed="rId4">
            <a:alphaModFix/>
          </a:blip>
          <a:stretch>
            <a:fillRect/>
          </a:stretch>
        </p:blipFill>
        <p:spPr>
          <a:xfrm>
            <a:off x="4523550" y="1766325"/>
            <a:ext cx="4211675" cy="2409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pic>
        <p:nvPicPr>
          <p:cNvPr id="196" name="Google Shape;196;p23"/>
          <p:cNvPicPr preferRelativeResize="0"/>
          <p:nvPr/>
        </p:nvPicPr>
        <p:blipFill>
          <a:blip r:embed="rId3">
            <a:alphaModFix/>
          </a:blip>
          <a:stretch>
            <a:fillRect/>
          </a:stretch>
        </p:blipFill>
        <p:spPr>
          <a:xfrm>
            <a:off x="209775" y="1616451"/>
            <a:ext cx="4492975" cy="2134450"/>
          </a:xfrm>
          <a:prstGeom prst="rect">
            <a:avLst/>
          </a:prstGeom>
          <a:noFill/>
          <a:ln>
            <a:noFill/>
          </a:ln>
        </p:spPr>
      </p:pic>
      <p:pic>
        <p:nvPicPr>
          <p:cNvPr id="197" name="Google Shape;197;p23"/>
          <p:cNvPicPr preferRelativeResize="0"/>
          <p:nvPr/>
        </p:nvPicPr>
        <p:blipFill>
          <a:blip r:embed="rId4">
            <a:alphaModFix/>
          </a:blip>
          <a:stretch>
            <a:fillRect/>
          </a:stretch>
        </p:blipFill>
        <p:spPr>
          <a:xfrm>
            <a:off x="4876825" y="1616450"/>
            <a:ext cx="4035279" cy="2134450"/>
          </a:xfrm>
          <a:prstGeom prst="rect">
            <a:avLst/>
          </a:prstGeom>
          <a:noFill/>
          <a:ln>
            <a:noFill/>
          </a:ln>
        </p:spPr>
      </p:pic>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Entire D.C. versus Washington, D.C.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Performing Hosts Recommendations</a:t>
            </a:r>
            <a:endParaRPr/>
          </a:p>
        </p:txBody>
      </p:sp>
      <p:pic>
        <p:nvPicPr>
          <p:cNvPr id="204" name="Google Shape;204;p24"/>
          <p:cNvPicPr preferRelativeResize="0"/>
          <p:nvPr/>
        </p:nvPicPr>
        <p:blipFill>
          <a:blip r:embed="rId3">
            <a:alphaModFix/>
          </a:blip>
          <a:stretch>
            <a:fillRect/>
          </a:stretch>
        </p:blipFill>
        <p:spPr>
          <a:xfrm>
            <a:off x="363913" y="2227825"/>
            <a:ext cx="8416175" cy="1244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1297500" y="393750"/>
            <a:ext cx="7420800" cy="130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Should our investor invest in an AirBnB hotel in Washington, D.C.?</a:t>
            </a:r>
            <a:endParaRPr/>
          </a:p>
        </p:txBody>
      </p:sp>
      <p:pic>
        <p:nvPicPr>
          <p:cNvPr id="210" name="Google Shape;210;p25"/>
          <p:cNvPicPr preferRelativeResize="0"/>
          <p:nvPr/>
        </p:nvPicPr>
        <p:blipFill>
          <a:blip r:embed="rId3">
            <a:alphaModFix/>
          </a:blip>
          <a:stretch>
            <a:fillRect/>
          </a:stretch>
        </p:blipFill>
        <p:spPr>
          <a:xfrm>
            <a:off x="2103650" y="1698450"/>
            <a:ext cx="4550050" cy="2510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neighborhood in Washington, D.C. should they invest?</a:t>
            </a:r>
            <a:endParaRPr/>
          </a:p>
        </p:txBody>
      </p:sp>
      <p:pic>
        <p:nvPicPr>
          <p:cNvPr id="216" name="Google Shape;216;p26"/>
          <p:cNvPicPr preferRelativeResize="0"/>
          <p:nvPr/>
        </p:nvPicPr>
        <p:blipFill>
          <a:blip r:embed="rId3">
            <a:alphaModFix/>
          </a:blip>
          <a:stretch>
            <a:fillRect/>
          </a:stretch>
        </p:blipFill>
        <p:spPr>
          <a:xfrm>
            <a:off x="420225" y="1651550"/>
            <a:ext cx="4057650" cy="2105025"/>
          </a:xfrm>
          <a:prstGeom prst="rect">
            <a:avLst/>
          </a:prstGeom>
          <a:noFill/>
          <a:ln>
            <a:noFill/>
          </a:ln>
        </p:spPr>
      </p:pic>
      <p:pic>
        <p:nvPicPr>
          <p:cNvPr id="217" name="Google Shape;217;p26"/>
          <p:cNvPicPr preferRelativeResize="0"/>
          <p:nvPr/>
        </p:nvPicPr>
        <p:blipFill>
          <a:blip r:embed="rId4">
            <a:alphaModFix/>
          </a:blip>
          <a:stretch>
            <a:fillRect/>
          </a:stretch>
        </p:blipFill>
        <p:spPr>
          <a:xfrm>
            <a:off x="4831125" y="1646788"/>
            <a:ext cx="3857625" cy="2114550"/>
          </a:xfrm>
          <a:prstGeom prst="rect">
            <a:avLst/>
          </a:prstGeom>
          <a:noFill/>
          <a:ln>
            <a:noFill/>
          </a:ln>
        </p:spPr>
      </p:pic>
      <p:sp>
        <p:nvSpPr>
          <p:cNvPr id="218" name="Google Shape;218;p26"/>
          <p:cNvSpPr txBox="1"/>
          <p:nvPr/>
        </p:nvSpPr>
        <p:spPr>
          <a:xfrm>
            <a:off x="2611200" y="4100300"/>
            <a:ext cx="4057500" cy="5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Bloomingdale would be the best fit!</a:t>
            </a:r>
            <a:endParaRPr>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2053000"/>
            <a:ext cx="4829100" cy="139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much revenue do successful hosts generate?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Cleansing</a:t>
            </a:r>
            <a:endParaRPr/>
          </a:p>
        </p:txBody>
      </p:sp>
      <p:sp>
        <p:nvSpPr>
          <p:cNvPr id="146" name="Google Shape;146;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First, hiding the columns that’s not needed, which makes it easier for me to check my columns when I need to calculate. Did not delete just in case if I have to go back to it.</a:t>
            </a:r>
            <a:endParaRPr sz="1400"/>
          </a:p>
          <a:p>
            <a:pPr indent="-317500" lvl="0" marL="457200" rtl="0" algn="l">
              <a:spcBef>
                <a:spcPts val="0"/>
              </a:spcBef>
              <a:spcAft>
                <a:spcPts val="0"/>
              </a:spcAft>
              <a:buSzPts val="1400"/>
              <a:buChar char="●"/>
            </a:pPr>
            <a:r>
              <a:rPr lang="en" sz="1400"/>
              <a:t>Wrap the text, and centered and middle aligned, and froze the first row.</a:t>
            </a:r>
            <a:endParaRPr sz="1400"/>
          </a:p>
          <a:p>
            <a:pPr indent="-317500" lvl="0" marL="457200" rtl="0" algn="l">
              <a:spcBef>
                <a:spcPts val="0"/>
              </a:spcBef>
              <a:spcAft>
                <a:spcPts val="0"/>
              </a:spcAft>
              <a:buSzPts val="1400"/>
              <a:buChar char="●"/>
            </a:pPr>
            <a:r>
              <a:rPr lang="en" sz="1400"/>
              <a:t>Changed all the Washington, D.C. to just Washington, took out Washington from Capitol Hill, took out middle of DC! From Columbia Heights, and capitalized the first letter in Chevy Chase from the city column.</a:t>
            </a:r>
            <a:endParaRPr sz="1400"/>
          </a:p>
          <a:p>
            <a:pPr indent="-317500" lvl="0" marL="457200" rtl="0" algn="l">
              <a:spcBef>
                <a:spcPts val="0"/>
              </a:spcBef>
              <a:spcAft>
                <a:spcPts val="0"/>
              </a:spcAft>
              <a:buSzPts val="1400"/>
              <a:buChar char="●"/>
            </a:pPr>
            <a:r>
              <a:rPr lang="en" sz="1400"/>
              <a:t>Changed all Mt and Mt. to Mount and St to Saint in the neighborhood column</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calculate the daily revenue for each listing</a:t>
            </a:r>
            <a:endParaRPr/>
          </a:p>
        </p:txBody>
      </p:sp>
      <p:sp>
        <p:nvSpPr>
          <p:cNvPr id="152" name="Google Shape;152;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can assume that 50% of customers who stayed left a review, so we can </a:t>
            </a:r>
            <a:r>
              <a:rPr lang="en"/>
              <a:t>calculate</a:t>
            </a:r>
            <a:r>
              <a:rPr lang="en"/>
              <a:t> an estimate number of stays for each listing</a:t>
            </a:r>
            <a:endParaRPr/>
          </a:p>
          <a:p>
            <a:pPr indent="-311150" lvl="0" marL="457200" rtl="0" algn="l">
              <a:spcBef>
                <a:spcPts val="0"/>
              </a:spcBef>
              <a:spcAft>
                <a:spcPts val="0"/>
              </a:spcAft>
              <a:buSzPts val="1300"/>
              <a:buChar char="●"/>
            </a:pPr>
            <a:r>
              <a:rPr lang="en"/>
              <a:t>We can also assume that each of the booking always has </a:t>
            </a:r>
            <a:r>
              <a:rPr b="1" lang="en" u="sng"/>
              <a:t>two</a:t>
            </a:r>
            <a:r>
              <a:rPr lang="en"/>
              <a:t> guests, unless the listing accommodates only </a:t>
            </a:r>
            <a:r>
              <a:rPr b="1" lang="en" u="sng"/>
              <a:t>one</a:t>
            </a:r>
            <a:r>
              <a:rPr lang="en"/>
              <a:t>.</a:t>
            </a:r>
            <a:endParaRPr/>
          </a:p>
          <a:p>
            <a:pPr indent="-311150" lvl="0" marL="457200" rtl="0" algn="l">
              <a:spcBef>
                <a:spcPts val="0"/>
              </a:spcBef>
              <a:spcAft>
                <a:spcPts val="0"/>
              </a:spcAft>
              <a:buSzPts val="1300"/>
              <a:buChar char="●"/>
            </a:pPr>
            <a:r>
              <a:rPr lang="en"/>
              <a:t>The listing is for only </a:t>
            </a:r>
            <a:r>
              <a:rPr b="1" lang="en" u="sng"/>
              <a:t>one</a:t>
            </a:r>
            <a:r>
              <a:rPr lang="en"/>
              <a:t> person if there’s only </a:t>
            </a:r>
            <a:r>
              <a:rPr b="1" lang="en" u="sng"/>
              <a:t>one</a:t>
            </a:r>
            <a:r>
              <a:rPr lang="en"/>
              <a:t> guest included and it accommodates </a:t>
            </a:r>
            <a:r>
              <a:rPr b="1" lang="en" u="sng"/>
              <a:t>one</a:t>
            </a:r>
            <a:r>
              <a:rPr lang="en"/>
              <a:t>, which means it is just the price for the one person.</a:t>
            </a:r>
            <a:endParaRPr/>
          </a:p>
          <a:p>
            <a:pPr indent="-311150" lvl="0" marL="457200" rtl="0" algn="l">
              <a:spcBef>
                <a:spcPts val="0"/>
              </a:spcBef>
              <a:spcAft>
                <a:spcPts val="0"/>
              </a:spcAft>
              <a:buSzPts val="1300"/>
              <a:buChar char="●"/>
            </a:pPr>
            <a:r>
              <a:rPr lang="en"/>
              <a:t>We would have to add the extra cost  if the listing is for </a:t>
            </a:r>
            <a:r>
              <a:rPr b="1" lang="en" u="sng"/>
              <a:t>one</a:t>
            </a:r>
            <a:r>
              <a:rPr b="1" lang="en"/>
              <a:t> </a:t>
            </a:r>
            <a:r>
              <a:rPr lang="en"/>
              <a:t>guest included and it accommodates more than </a:t>
            </a:r>
            <a:r>
              <a:rPr b="1" lang="en" u="sng"/>
              <a:t>one</a:t>
            </a:r>
            <a:r>
              <a:rPr lang="en"/>
              <a:t>.</a:t>
            </a:r>
            <a:endParaRPr/>
          </a:p>
          <a:p>
            <a:pPr indent="-311150" lvl="0" marL="457200" rtl="0" algn="l">
              <a:spcBef>
                <a:spcPts val="0"/>
              </a:spcBef>
              <a:spcAft>
                <a:spcPts val="0"/>
              </a:spcAft>
              <a:buSzPts val="1300"/>
              <a:buChar char="●"/>
            </a:pPr>
            <a:r>
              <a:rPr lang="en"/>
              <a:t>If the guest included is </a:t>
            </a:r>
            <a:r>
              <a:rPr b="1" lang="en" u="sng"/>
              <a:t>more than one</a:t>
            </a:r>
            <a:r>
              <a:rPr lang="en"/>
              <a:t>, then we only charge the price because the price includes more than one person and we are assuming each booking </a:t>
            </a:r>
            <a:r>
              <a:rPr b="1" lang="en" u="sng"/>
              <a:t>always</a:t>
            </a:r>
            <a:r>
              <a:rPr lang="en"/>
              <a:t> has two guests.</a:t>
            </a:r>
            <a:endParaRPr/>
          </a:p>
        </p:txBody>
      </p:sp>
      <p:pic>
        <p:nvPicPr>
          <p:cNvPr id="153" name="Google Shape;153;p16"/>
          <p:cNvPicPr preferRelativeResize="0"/>
          <p:nvPr/>
        </p:nvPicPr>
        <p:blipFill>
          <a:blip r:embed="rId3">
            <a:alphaModFix/>
          </a:blip>
          <a:stretch>
            <a:fillRect/>
          </a:stretch>
        </p:blipFill>
        <p:spPr>
          <a:xfrm>
            <a:off x="0" y="3537787"/>
            <a:ext cx="1605725" cy="16057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to calculate total revenue!</a:t>
            </a:r>
            <a:endParaRPr/>
          </a:p>
        </p:txBody>
      </p:sp>
      <p:sp>
        <p:nvSpPr>
          <p:cNvPr id="159" name="Google Shape;159;p17"/>
          <p:cNvSpPr txBox="1"/>
          <p:nvPr>
            <p:ph idx="1" type="body"/>
          </p:nvPr>
        </p:nvSpPr>
        <p:spPr>
          <a:xfrm>
            <a:off x="1297500" y="1972550"/>
            <a:ext cx="7100400" cy="2415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Multiply the daily revenue by the minimum of nights to calculate an estimated revenue per booking</a:t>
            </a:r>
            <a:endParaRPr sz="1800"/>
          </a:p>
          <a:p>
            <a:pPr indent="-342900" lvl="0" marL="457200" rtl="0" algn="l">
              <a:spcBef>
                <a:spcPts val="0"/>
              </a:spcBef>
              <a:spcAft>
                <a:spcPts val="0"/>
              </a:spcAft>
              <a:buSzPts val="1800"/>
              <a:buChar char="●"/>
            </a:pPr>
            <a:r>
              <a:rPr lang="en" sz="1800"/>
              <a:t>Multiply the estimated revenue per booking with the estimated number of stays that we calculated on the very first step</a:t>
            </a:r>
            <a:endParaRPr sz="1800"/>
          </a:p>
          <a:p>
            <a:pPr indent="-342900" lvl="0" marL="457200" rtl="0" algn="l">
              <a:spcBef>
                <a:spcPts val="0"/>
              </a:spcBef>
              <a:spcAft>
                <a:spcPts val="0"/>
              </a:spcAft>
              <a:buSzPts val="1800"/>
              <a:buChar char="●"/>
            </a:pPr>
            <a:r>
              <a:rPr lang="en" sz="1800"/>
              <a:t>Time to get rid of the listings we don’t need!</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take a look on the histogram with all the estimated total revenue...</a:t>
            </a:r>
            <a:endParaRPr/>
          </a:p>
        </p:txBody>
      </p:sp>
      <p:pic>
        <p:nvPicPr>
          <p:cNvPr id="165" name="Google Shape;165;p18"/>
          <p:cNvPicPr preferRelativeResize="0"/>
          <p:nvPr/>
        </p:nvPicPr>
        <p:blipFill>
          <a:blip r:embed="rId3">
            <a:alphaModFix/>
          </a:blip>
          <a:stretch>
            <a:fillRect/>
          </a:stretch>
        </p:blipFill>
        <p:spPr>
          <a:xfrm>
            <a:off x="1348000" y="1352275"/>
            <a:ext cx="6629076" cy="3265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Much better! Now what does this tell us?</a:t>
            </a:r>
            <a:endParaRPr/>
          </a:p>
        </p:txBody>
      </p:sp>
      <p:pic>
        <p:nvPicPr>
          <p:cNvPr id="171" name="Google Shape;171;p19"/>
          <p:cNvPicPr preferRelativeResize="0"/>
          <p:nvPr/>
        </p:nvPicPr>
        <p:blipFill>
          <a:blip r:embed="rId3">
            <a:alphaModFix/>
          </a:blip>
          <a:stretch>
            <a:fillRect/>
          </a:stretch>
        </p:blipFill>
        <p:spPr>
          <a:xfrm>
            <a:off x="1297500" y="1233850"/>
            <a:ext cx="6157674" cy="3070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look at who are our top 10 hosts who generated the most revenue within D.C.</a:t>
            </a:r>
            <a:endParaRPr/>
          </a:p>
        </p:txBody>
      </p:sp>
      <p:pic>
        <p:nvPicPr>
          <p:cNvPr id="177" name="Google Shape;177;p20"/>
          <p:cNvPicPr preferRelativeResize="0"/>
          <p:nvPr/>
        </p:nvPicPr>
        <p:blipFill>
          <a:blip r:embed="rId3">
            <a:alphaModFix/>
          </a:blip>
          <a:stretch>
            <a:fillRect/>
          </a:stretch>
        </p:blipFill>
        <p:spPr>
          <a:xfrm>
            <a:off x="1541350" y="1384375"/>
            <a:ext cx="6061292" cy="3530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the top 10 hosts for all of D.C. vs. Washington, D.C.</a:t>
            </a:r>
            <a:endParaRPr/>
          </a:p>
        </p:txBody>
      </p:sp>
      <p:pic>
        <p:nvPicPr>
          <p:cNvPr id="183" name="Google Shape;183;p21"/>
          <p:cNvPicPr preferRelativeResize="0"/>
          <p:nvPr/>
        </p:nvPicPr>
        <p:blipFill>
          <a:blip r:embed="rId3">
            <a:alphaModFix/>
          </a:blip>
          <a:stretch>
            <a:fillRect/>
          </a:stretch>
        </p:blipFill>
        <p:spPr>
          <a:xfrm>
            <a:off x="343700" y="2053275"/>
            <a:ext cx="3876675" cy="2409825"/>
          </a:xfrm>
          <a:prstGeom prst="rect">
            <a:avLst/>
          </a:prstGeom>
          <a:noFill/>
          <a:ln>
            <a:noFill/>
          </a:ln>
        </p:spPr>
      </p:pic>
      <p:pic>
        <p:nvPicPr>
          <p:cNvPr id="184" name="Google Shape;184;p21"/>
          <p:cNvPicPr preferRelativeResize="0"/>
          <p:nvPr/>
        </p:nvPicPr>
        <p:blipFill>
          <a:blip r:embed="rId4">
            <a:alphaModFix/>
          </a:blip>
          <a:stretch>
            <a:fillRect/>
          </a:stretch>
        </p:blipFill>
        <p:spPr>
          <a:xfrm>
            <a:off x="4487550" y="2053275"/>
            <a:ext cx="3902148" cy="2409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