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ld Standard TT"/>
      <p:regular r:id="rId14"/>
      <p:bold r:id="rId15"/>
      <p:italic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7" Type="http://schemas.openxmlformats.org/officeDocument/2006/relationships/font" Target="fonts/Oswald-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figure out what we should focus in, let’s look at the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0d13c72a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0d13c72a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chosen the categories that has over 100 items because the chart would be too much if I tried to figure out all of the counts in each category. Plus we want to look at the ones we want to focus on.</a:t>
            </a:r>
            <a:endParaRPr/>
          </a:p>
          <a:p>
            <a:pPr indent="0" lvl="0" marL="0" rtl="0" algn="l">
              <a:spcBef>
                <a:spcPts val="0"/>
              </a:spcBef>
              <a:spcAft>
                <a:spcPts val="0"/>
              </a:spcAft>
              <a:buNone/>
            </a:pPr>
            <a:r>
              <a:rPr lang="en"/>
              <a:t>DeCanters &amp; Specialty Packages category have the highest number of products in their category of 874 items.</a:t>
            </a:r>
            <a:br>
              <a:rPr lang="en"/>
            </a:br>
            <a:r>
              <a:rPr lang="en"/>
              <a:t>Comparing this to Imported Ale category, it seems like a big jump.</a:t>
            </a:r>
            <a:endParaRPr/>
          </a:p>
          <a:p>
            <a:pPr indent="0" lvl="0" marL="0" rtl="0" algn="l">
              <a:spcBef>
                <a:spcPts val="0"/>
              </a:spcBef>
              <a:spcAft>
                <a:spcPts val="0"/>
              </a:spcAft>
              <a:buNone/>
            </a:pPr>
            <a:r>
              <a:rPr lang="en"/>
              <a:t>We could see that we have 117 items that are considered other, which means it doesn’t have a category where it belongs 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0d13c72a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0d13c72a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shows us that we could bring in more of the Black Velvet and less of Captain Morgan Spiced Rum.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eeb3b1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eeb3b1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eeb3b17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eeb3b17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second slide, Crown Royal, J</a:t>
            </a:r>
            <a:r>
              <a:rPr lang="en">
                <a:solidFill>
                  <a:schemeClr val="dk1"/>
                </a:solidFill>
              </a:rPr>
              <a:t>ack Daniels Old#7 Black Label, and Captain Morgan Spiced Rum</a:t>
            </a:r>
            <a:r>
              <a:rPr lang="en"/>
              <a:t> were also the top 10 items</a:t>
            </a:r>
            <a:r>
              <a:rPr lang="en"/>
              <a:t> that was sold the best, </a:t>
            </a:r>
            <a:r>
              <a:rPr lang="en"/>
              <a:t>which means these </a:t>
            </a:r>
            <a:r>
              <a:rPr lang="en"/>
              <a:t>definitely are </a:t>
            </a:r>
            <a:r>
              <a:rPr lang="en"/>
              <a:t>some of the items we should focus 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0d13c72a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0d13c72a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0d13c72a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0d13c72a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Iowa Liquor Sales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Nancy Tran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144650" y="55425"/>
            <a:ext cx="85206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How many total products are in the table? How many products with over 100 counts are in each category?</a:t>
            </a:r>
            <a:endParaRPr b="1" sz="1800"/>
          </a:p>
        </p:txBody>
      </p:sp>
      <p:sp>
        <p:nvSpPr>
          <p:cNvPr id="66" name="Google Shape;66;p14"/>
          <p:cNvSpPr txBox="1"/>
          <p:nvPr/>
        </p:nvSpPr>
        <p:spPr>
          <a:xfrm>
            <a:off x="326575" y="4381700"/>
            <a:ext cx="86796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latin typeface="Old Standard TT"/>
                <a:ea typeface="Old Standard TT"/>
                <a:cs typeface="Old Standard TT"/>
                <a:sym typeface="Old Standard TT"/>
              </a:rPr>
              <a:t>There are a total of 9,977 products. This graph represents the count of items in each category, filtering it by having the count of number of over 100 items.</a:t>
            </a:r>
            <a:endParaRPr>
              <a:solidFill>
                <a:srgbClr val="F3F3F3"/>
              </a:solidFill>
              <a:latin typeface="Old Standard TT"/>
              <a:ea typeface="Old Standard TT"/>
              <a:cs typeface="Old Standard TT"/>
              <a:sym typeface="Old Standard TT"/>
            </a:endParaRPr>
          </a:p>
        </p:txBody>
      </p:sp>
      <p:pic>
        <p:nvPicPr>
          <p:cNvPr id="67" name="Google Shape;67;p14"/>
          <p:cNvPicPr preferRelativeResize="0"/>
          <p:nvPr/>
        </p:nvPicPr>
        <p:blipFill>
          <a:blip r:embed="rId3">
            <a:alphaModFix/>
          </a:blip>
          <a:stretch>
            <a:fillRect/>
          </a:stretch>
        </p:blipFill>
        <p:spPr>
          <a:xfrm>
            <a:off x="1660025" y="800900"/>
            <a:ext cx="5327574" cy="370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Which products sell the best based on the total sales?</a:t>
            </a:r>
            <a:endParaRPr b="1"/>
          </a:p>
        </p:txBody>
      </p:sp>
      <p:pic>
        <p:nvPicPr>
          <p:cNvPr id="73" name="Google Shape;73;p15"/>
          <p:cNvPicPr preferRelativeResize="0"/>
          <p:nvPr/>
        </p:nvPicPr>
        <p:blipFill>
          <a:blip r:embed="rId3">
            <a:alphaModFix/>
          </a:blip>
          <a:stretch>
            <a:fillRect/>
          </a:stretch>
        </p:blipFill>
        <p:spPr>
          <a:xfrm>
            <a:off x="2136625" y="1453300"/>
            <a:ext cx="5092250" cy="2236875"/>
          </a:xfrm>
          <a:prstGeom prst="rect">
            <a:avLst/>
          </a:prstGeom>
          <a:noFill/>
          <a:ln>
            <a:noFill/>
          </a:ln>
        </p:spPr>
      </p:pic>
      <p:sp>
        <p:nvSpPr>
          <p:cNvPr id="74" name="Google Shape;74;p15"/>
          <p:cNvSpPr txBox="1"/>
          <p:nvPr/>
        </p:nvSpPr>
        <p:spPr>
          <a:xfrm>
            <a:off x="387975" y="4245600"/>
            <a:ext cx="8291700" cy="6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latin typeface="Old Standard TT"/>
                <a:ea typeface="Old Standard TT"/>
                <a:cs typeface="Old Standard TT"/>
                <a:sym typeface="Old Standard TT"/>
              </a:rPr>
              <a:t>This pivot table shows the top ten products based on the total sales. Notice that Captain Morgan Spiced Rum sold almost 200,000 more bottles than Black Velvet and it sold the best based on total sales.</a:t>
            </a:r>
            <a:endParaRPr>
              <a:solidFill>
                <a:srgbClr val="EFEFEF"/>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945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What are the top 10 categories of liquor sold based on the total amount of sales revenue?</a:t>
            </a:r>
            <a:endParaRPr b="1" sz="1800"/>
          </a:p>
        </p:txBody>
      </p:sp>
      <p:pic>
        <p:nvPicPr>
          <p:cNvPr id="80" name="Google Shape;80;p16"/>
          <p:cNvPicPr preferRelativeResize="0"/>
          <p:nvPr/>
        </p:nvPicPr>
        <p:blipFill>
          <a:blip r:embed="rId3">
            <a:alphaModFix/>
          </a:blip>
          <a:stretch>
            <a:fillRect/>
          </a:stretch>
        </p:blipFill>
        <p:spPr>
          <a:xfrm>
            <a:off x="1923213" y="681513"/>
            <a:ext cx="5297586" cy="3780475"/>
          </a:xfrm>
          <a:prstGeom prst="rect">
            <a:avLst/>
          </a:prstGeom>
          <a:noFill/>
          <a:ln>
            <a:noFill/>
          </a:ln>
        </p:spPr>
      </p:pic>
      <p:sp>
        <p:nvSpPr>
          <p:cNvPr id="81" name="Google Shape;81;p16"/>
          <p:cNvSpPr txBox="1"/>
          <p:nvPr/>
        </p:nvSpPr>
        <p:spPr>
          <a:xfrm>
            <a:off x="173400" y="4462000"/>
            <a:ext cx="8658900" cy="43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latin typeface="Old Standard TT"/>
                <a:ea typeface="Old Standard TT"/>
                <a:cs typeface="Old Standard TT"/>
                <a:sym typeface="Old Standard TT"/>
              </a:rPr>
              <a:t>We could assume that Canadian Whiskies and 80 Proof Vodka are fighting for the number one category but Canadian Whiskies won by almost $20k</a:t>
            </a:r>
            <a:endParaRPr>
              <a:solidFill>
                <a:srgbClr val="EFEFEF"/>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From those top 10 categories, which item from each category </a:t>
            </a:r>
            <a:r>
              <a:rPr b="1" lang="en" sz="1600"/>
              <a:t>sold the </a:t>
            </a:r>
            <a:r>
              <a:rPr b="1" lang="en" sz="1600"/>
              <a:t>best based on the highest sales?</a:t>
            </a:r>
            <a:endParaRPr b="1" sz="1600"/>
          </a:p>
        </p:txBody>
      </p:sp>
      <p:sp>
        <p:nvSpPr>
          <p:cNvPr id="87" name="Google Shape;87;p17"/>
          <p:cNvSpPr txBox="1"/>
          <p:nvPr/>
        </p:nvSpPr>
        <p:spPr>
          <a:xfrm>
            <a:off x="275550" y="4734350"/>
            <a:ext cx="85206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88" name="Google Shape;88;p17"/>
          <p:cNvSpPr txBox="1"/>
          <p:nvPr/>
        </p:nvSpPr>
        <p:spPr>
          <a:xfrm>
            <a:off x="199525" y="4644675"/>
            <a:ext cx="8701800" cy="41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Old Standard TT"/>
                <a:ea typeface="Old Standard TT"/>
                <a:cs typeface="Old Standard TT"/>
                <a:sym typeface="Old Standard TT"/>
              </a:rPr>
              <a:t>Within the top ten categories from the previous slides, these are the best sold items in each category. Knowing that Canadian Whiskies was the number one category, we could see that Crown Royal sold the best in this category. </a:t>
            </a:r>
            <a:endParaRPr sz="1200">
              <a:solidFill>
                <a:schemeClr val="dk1"/>
              </a:solidFill>
              <a:latin typeface="Old Standard TT"/>
              <a:ea typeface="Old Standard TT"/>
              <a:cs typeface="Old Standard TT"/>
              <a:sym typeface="Old Standard TT"/>
            </a:endParaRPr>
          </a:p>
        </p:txBody>
      </p:sp>
      <p:pic>
        <p:nvPicPr>
          <p:cNvPr id="89" name="Google Shape;89;p17"/>
          <p:cNvPicPr preferRelativeResize="0"/>
          <p:nvPr/>
        </p:nvPicPr>
        <p:blipFill>
          <a:blip r:embed="rId3">
            <a:alphaModFix/>
          </a:blip>
          <a:stretch>
            <a:fillRect/>
          </a:stretch>
        </p:blipFill>
        <p:spPr>
          <a:xfrm>
            <a:off x="1657175" y="765600"/>
            <a:ext cx="5813855" cy="3726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1784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How many stores have more than $2,000,000 in total sales? Based on the stores that have more than $2,000,000 in total sales, which stores should we focus on?</a:t>
            </a:r>
            <a:endParaRPr b="1" sz="1800"/>
          </a:p>
        </p:txBody>
      </p:sp>
      <p:pic>
        <p:nvPicPr>
          <p:cNvPr id="95" name="Google Shape;95;p18"/>
          <p:cNvPicPr preferRelativeResize="0"/>
          <p:nvPr/>
        </p:nvPicPr>
        <p:blipFill>
          <a:blip r:embed="rId3">
            <a:alphaModFix/>
          </a:blip>
          <a:stretch>
            <a:fillRect/>
          </a:stretch>
        </p:blipFill>
        <p:spPr>
          <a:xfrm>
            <a:off x="3246700" y="858150"/>
            <a:ext cx="2650597" cy="4047075"/>
          </a:xfrm>
          <a:prstGeom prst="rect">
            <a:avLst/>
          </a:prstGeom>
          <a:noFill/>
          <a:ln>
            <a:noFill/>
          </a:ln>
        </p:spPr>
      </p:pic>
      <p:sp>
        <p:nvSpPr>
          <p:cNvPr id="96" name="Google Shape;96;p18"/>
          <p:cNvSpPr txBox="1"/>
          <p:nvPr/>
        </p:nvSpPr>
        <p:spPr>
          <a:xfrm>
            <a:off x="6019225" y="864650"/>
            <a:ext cx="2904300" cy="414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EFEFEF"/>
                </a:solidFill>
                <a:latin typeface="Old Standard TT"/>
                <a:ea typeface="Old Standard TT"/>
                <a:cs typeface="Old Standard TT"/>
                <a:sym typeface="Old Standard TT"/>
              </a:rPr>
              <a:t>There are 24 stores that have more than $2M in total sales. Basing it off of the top ten for both of the sum and average of the total sales but more focused on the average sales, Costco Wholesale#788, Sam’s Club in Windsor Heights, and Sam’s Club in Cedar Rapids are the top three that seems promising since these stores do well within the total sales and the average sales.</a:t>
            </a:r>
            <a:endParaRPr>
              <a:solidFill>
                <a:srgbClr val="EFEFEF"/>
              </a:solidFill>
              <a:latin typeface="Old Standard TT"/>
              <a:ea typeface="Old Standard TT"/>
              <a:cs typeface="Old Standard TT"/>
              <a:sym typeface="Old Standard TT"/>
            </a:endParaRPr>
          </a:p>
        </p:txBody>
      </p:sp>
      <p:pic>
        <p:nvPicPr>
          <p:cNvPr id="97" name="Google Shape;97;p18"/>
          <p:cNvPicPr preferRelativeResize="0"/>
          <p:nvPr/>
        </p:nvPicPr>
        <p:blipFill>
          <a:blip r:embed="rId4">
            <a:alphaModFix/>
          </a:blip>
          <a:stretch>
            <a:fillRect/>
          </a:stretch>
        </p:blipFill>
        <p:spPr>
          <a:xfrm>
            <a:off x="311700" y="858150"/>
            <a:ext cx="2526889" cy="4047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13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03" name="Google Shape;103;p19"/>
          <p:cNvSpPr txBox="1"/>
          <p:nvPr>
            <p:ph idx="1" type="body"/>
          </p:nvPr>
        </p:nvSpPr>
        <p:spPr>
          <a:xfrm>
            <a:off x="311700" y="708100"/>
            <a:ext cx="8520600" cy="378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have a total of 9,977 products and these products fall into one of the 25 categories.</a:t>
            </a:r>
            <a:endParaRPr sz="1600"/>
          </a:p>
          <a:p>
            <a:pPr indent="-330200" lvl="0" marL="457200" rtl="0" algn="l">
              <a:spcBef>
                <a:spcPts val="0"/>
              </a:spcBef>
              <a:spcAft>
                <a:spcPts val="0"/>
              </a:spcAft>
              <a:buSzPts val="1600"/>
              <a:buChar char="●"/>
            </a:pPr>
            <a:r>
              <a:rPr lang="en" sz="1600"/>
              <a:t>We would like to focus on products that generates the best sales. Captain Morgan Spiced Rum generated the best sales, yet sold almost 200,000 less bottles than Black Velvet.</a:t>
            </a:r>
            <a:endParaRPr sz="1600"/>
          </a:p>
          <a:p>
            <a:pPr indent="-330200" lvl="0" marL="457200" rtl="0" algn="l">
              <a:spcBef>
                <a:spcPts val="0"/>
              </a:spcBef>
              <a:spcAft>
                <a:spcPts val="0"/>
              </a:spcAft>
              <a:buSzPts val="1600"/>
              <a:buChar char="●"/>
            </a:pPr>
            <a:r>
              <a:rPr lang="en" sz="1600"/>
              <a:t>The two categories that sold the best compared to the other categories are Canadian Whiskies and 80 Proof Vodka. These are the categories we should focus on.</a:t>
            </a:r>
            <a:endParaRPr sz="1600"/>
          </a:p>
          <a:p>
            <a:pPr indent="-330200" lvl="0" marL="457200" rtl="0" algn="l">
              <a:spcBef>
                <a:spcPts val="0"/>
              </a:spcBef>
              <a:spcAft>
                <a:spcPts val="0"/>
              </a:spcAft>
              <a:buSzPts val="1600"/>
              <a:buChar char="●"/>
            </a:pPr>
            <a:r>
              <a:rPr lang="en" sz="1600"/>
              <a:t>Crown Royal Canadian Whisky in the Canadian Whiskies category, Jack Daniels Old#7 Black Label in the Tennessee Whiskies category, and Captain Morgan Spiced Rum in the Spiced Rum category had the highest amount of sales, which also appeared in the top ten items that sold the best. This tells us that people are willing to pay a high amount for these items. These are the liquors we should focus on.</a:t>
            </a:r>
            <a:endParaRPr sz="1600"/>
          </a:p>
          <a:p>
            <a:pPr indent="-330200" lvl="0" marL="457200" rtl="0" algn="l">
              <a:spcBef>
                <a:spcPts val="0"/>
              </a:spcBef>
              <a:spcAft>
                <a:spcPts val="0"/>
              </a:spcAft>
              <a:buSzPts val="1600"/>
              <a:buChar char="●"/>
            </a:pPr>
            <a:r>
              <a:rPr lang="en" sz="1600"/>
              <a:t>There are 24 stores that have over $2M in total sales. The top three stores we should focus on are Costco Wholesales #788, Sam's Club in Windsor Heights, and Sam's Club in Cedar Rapids because these stores do well in both average and total sales.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