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98" r:id="rId5"/>
    <p:sldId id="301" r:id="rId6"/>
    <p:sldId id="302" r:id="rId7"/>
    <p:sldId id="310" r:id="rId8"/>
    <p:sldId id="305" r:id="rId9"/>
    <p:sldId id="312" r:id="rId10"/>
    <p:sldId id="308" r:id="rId11"/>
    <p:sldId id="303" r:id="rId12"/>
    <p:sldId id="307"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5A43F-44CD-40A4-A737-82400CD56953}" type="datetimeFigureOut">
              <a:rPr lang="en-IN" smtClean="0"/>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CF0E9-677F-45AF-8E8D-B56E1A62DB8B}" type="slidenum">
              <a:rPr lang="en-IN" smtClean="0"/>
              <a:t>‹#›</a:t>
            </a:fld>
            <a:endParaRPr lang="en-IN"/>
          </a:p>
        </p:txBody>
      </p:sp>
    </p:spTree>
    <p:extLst>
      <p:ext uri="{BB962C8B-B14F-4D97-AF65-F5344CB8AC3E}">
        <p14:creationId xmlns:p14="http://schemas.microsoft.com/office/powerpoint/2010/main" val="98607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49" y="2265316"/>
            <a:ext cx="3205641" cy="2087215"/>
          </a:xfrm>
        </p:spPr>
        <p:txBody>
          <a:bodyPr anchor="b">
            <a:normAutofit/>
          </a:bodyPr>
          <a:lstStyle/>
          <a:p>
            <a:r>
              <a:rPr lang="en-US" sz="4400" dirty="0">
                <a:solidFill>
                  <a:schemeClr val="tx1"/>
                </a:solidFill>
              </a:rPr>
              <a:t>AMAZON SALES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342893" y="4820495"/>
            <a:ext cx="3205640" cy="774186"/>
          </a:xfrm>
        </p:spPr>
        <p:txBody>
          <a:bodyPr anchor="t">
            <a:normAutofit/>
          </a:bodyPr>
          <a:lstStyle/>
          <a:p>
            <a:pPr algn="r">
              <a:lnSpc>
                <a:spcPct val="100000"/>
              </a:lnSpc>
            </a:pPr>
            <a:r>
              <a:rPr lang="en-US" sz="1600" dirty="0"/>
              <a:t>DONE BY :</a:t>
            </a:r>
          </a:p>
          <a:p>
            <a:pPr algn="r">
              <a:lnSpc>
                <a:spcPct val="100000"/>
              </a:lnSpc>
            </a:pPr>
            <a:r>
              <a:rPr lang="en-US" sz="1600" dirty="0"/>
              <a:t>P L NANCY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CC3EC-8FD2-19C1-1FEA-B1E113D498A3}"/>
              </a:ext>
            </a:extLst>
          </p:cNvPr>
          <p:cNvSpPr txBox="1"/>
          <p:nvPr/>
        </p:nvSpPr>
        <p:spPr>
          <a:xfrm>
            <a:off x="3935896" y="1888435"/>
            <a:ext cx="4929808" cy="2800767"/>
          </a:xfrm>
          <a:prstGeom prst="rect">
            <a:avLst/>
          </a:prstGeom>
          <a:noFill/>
        </p:spPr>
        <p:txBody>
          <a:bodyPr wrap="square" rtlCol="0">
            <a:spAutoFit/>
          </a:bodyPr>
          <a:lstStyle/>
          <a:p>
            <a:r>
              <a:rPr lang="en-IN" sz="8800" dirty="0">
                <a:latin typeface="+mj-lt"/>
              </a:rPr>
              <a:t>THANK </a:t>
            </a:r>
          </a:p>
          <a:p>
            <a:r>
              <a:rPr lang="en-IN" sz="8800" dirty="0">
                <a:latin typeface="+mj-lt"/>
              </a:rPr>
              <a:t>   YOU</a:t>
            </a:r>
          </a:p>
        </p:txBody>
      </p:sp>
    </p:spTree>
    <p:extLst>
      <p:ext uri="{BB962C8B-B14F-4D97-AF65-F5344CB8AC3E}">
        <p14:creationId xmlns:p14="http://schemas.microsoft.com/office/powerpoint/2010/main" val="700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CD5F-EC43-4388-C075-76CE24E01DE1}"/>
              </a:ext>
            </a:extLst>
          </p:cNvPr>
          <p:cNvSpPr>
            <a:spLocks noGrp="1"/>
          </p:cNvSpPr>
          <p:nvPr>
            <p:ph type="title"/>
          </p:nvPr>
        </p:nvSpPr>
        <p:spPr>
          <a:xfrm>
            <a:off x="1097280" y="316421"/>
            <a:ext cx="10058400" cy="1450757"/>
          </a:xfrm>
        </p:spPr>
        <p:txBody>
          <a:bodyPr>
            <a:normAutofit/>
          </a:bodyPr>
          <a:lstStyle/>
          <a:p>
            <a:r>
              <a:rPr lang="en-IN" sz="4800" dirty="0">
                <a:solidFill>
                  <a:schemeClr val="tx1"/>
                </a:solidFill>
              </a:rPr>
              <a:t>PROBLEM STATEMENT</a:t>
            </a:r>
          </a:p>
        </p:txBody>
      </p:sp>
      <p:sp>
        <p:nvSpPr>
          <p:cNvPr id="3" name="Content Placeholder 2">
            <a:extLst>
              <a:ext uri="{FF2B5EF4-FFF2-40B4-BE49-F238E27FC236}">
                <a16:creationId xmlns:a16="http://schemas.microsoft.com/office/drawing/2014/main" id="{27B6FDDF-57BF-D569-705D-9B1027A7F3C2}"/>
              </a:ext>
            </a:extLst>
          </p:cNvPr>
          <p:cNvSpPr>
            <a:spLocks noGrp="1"/>
          </p:cNvSpPr>
          <p:nvPr>
            <p:ph idx="1"/>
          </p:nvPr>
        </p:nvSpPr>
        <p:spPr>
          <a:xfrm>
            <a:off x="1186733" y="2108202"/>
            <a:ext cx="10058400" cy="4322416"/>
          </a:xfrm>
        </p:spPr>
        <p:txBody>
          <a:bodyPr>
            <a:noAutofit/>
          </a:bodyPr>
          <a:lstStyle/>
          <a:p>
            <a:pPr algn="just"/>
            <a:r>
              <a:rPr lang="en-US" sz="2600" dirty="0">
                <a:solidFill>
                  <a:schemeClr val="tx1"/>
                </a:solidFill>
              </a:rPr>
              <a:t>Sales management has gained importance to meet increasing competition and the need for improved methods of distribution to reduce cost and to increase profits. Sales management today is the most important function in a commercial and business enterprise. </a:t>
            </a:r>
          </a:p>
          <a:p>
            <a:pPr algn="just"/>
            <a:r>
              <a:rPr lang="en-US" sz="2600" dirty="0">
                <a:solidFill>
                  <a:schemeClr val="tx1"/>
                </a:solidFill>
              </a:rPr>
              <a:t>Do ETL: Extract-Transform-Load some Amazon dataset and find for Sales-trend -&gt; month-wise, year-wise, </a:t>
            </a:r>
            <a:r>
              <a:rPr lang="en-US" sz="2600" dirty="0" err="1">
                <a:solidFill>
                  <a:schemeClr val="tx1"/>
                </a:solidFill>
              </a:rPr>
              <a:t>yearly_month</a:t>
            </a:r>
            <a:r>
              <a:rPr lang="en-US" sz="2600" dirty="0">
                <a:solidFill>
                  <a:schemeClr val="tx1"/>
                </a:solidFill>
              </a:rPr>
              <a:t>-wise.</a:t>
            </a:r>
          </a:p>
          <a:p>
            <a:pPr algn="just"/>
            <a:r>
              <a:rPr lang="en-US" sz="2600" dirty="0">
                <a:solidFill>
                  <a:schemeClr val="tx1"/>
                </a:solidFill>
              </a:rPr>
              <a:t>Find key metrics and factors and show the meaningful relationships between attributes. </a:t>
            </a:r>
            <a:endParaRPr lang="en-IN" sz="2600" dirty="0">
              <a:solidFill>
                <a:schemeClr val="tx1"/>
              </a:solidFill>
            </a:endParaRPr>
          </a:p>
        </p:txBody>
      </p:sp>
    </p:spTree>
    <p:extLst>
      <p:ext uri="{BB962C8B-B14F-4D97-AF65-F5344CB8AC3E}">
        <p14:creationId xmlns:p14="http://schemas.microsoft.com/office/powerpoint/2010/main" val="383560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9F8F4-B8A2-368E-BFEB-1C428818A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38762-907C-92E4-6DEF-2BA0B3617675}"/>
              </a:ext>
            </a:extLst>
          </p:cNvPr>
          <p:cNvSpPr>
            <a:spLocks noGrp="1"/>
          </p:cNvSpPr>
          <p:nvPr>
            <p:ph type="title"/>
          </p:nvPr>
        </p:nvSpPr>
        <p:spPr>
          <a:xfrm>
            <a:off x="1097279" y="316421"/>
            <a:ext cx="10531503" cy="1450757"/>
          </a:xfrm>
        </p:spPr>
        <p:txBody>
          <a:bodyPr>
            <a:normAutofit/>
          </a:bodyPr>
          <a:lstStyle/>
          <a:p>
            <a:r>
              <a:rPr lang="en-US" sz="4800" dirty="0">
                <a:solidFill>
                  <a:schemeClr val="tx1"/>
                </a:solidFill>
              </a:rPr>
              <a:t>SALES TRENDS &amp; KEY METRICS </a:t>
            </a:r>
            <a:endParaRPr lang="en-IN" sz="4800" dirty="0">
              <a:solidFill>
                <a:schemeClr val="tx1"/>
              </a:solidFill>
            </a:endParaRPr>
          </a:p>
        </p:txBody>
      </p:sp>
      <p:sp>
        <p:nvSpPr>
          <p:cNvPr id="3" name="Content Placeholder 2">
            <a:extLst>
              <a:ext uri="{FF2B5EF4-FFF2-40B4-BE49-F238E27FC236}">
                <a16:creationId xmlns:a16="http://schemas.microsoft.com/office/drawing/2014/main" id="{544EC5AC-F4D8-BFA9-1FFE-CF42E266DA73}"/>
              </a:ext>
            </a:extLst>
          </p:cNvPr>
          <p:cNvSpPr>
            <a:spLocks noGrp="1"/>
          </p:cNvSpPr>
          <p:nvPr>
            <p:ph idx="1"/>
          </p:nvPr>
        </p:nvSpPr>
        <p:spPr>
          <a:xfrm>
            <a:off x="1176793" y="1929297"/>
            <a:ext cx="10058400" cy="4501320"/>
          </a:xfr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SALES TRENDS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342900" indent="-342900">
              <a:lnSpc>
                <a:spcPct val="100000"/>
              </a:lnSpc>
              <a:spcBef>
                <a:spcPts val="0"/>
              </a:spcBef>
              <a:spcAft>
                <a:spcPts val="0"/>
              </a:spcAft>
              <a:buClrTx/>
              <a:buSzTx/>
              <a:buFont typeface="+mj-lt"/>
              <a:buAutoNum type="arabicPeriod"/>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Month-wise sales trend</a:t>
            </a:r>
          </a:p>
          <a:p>
            <a:pPr marL="342900" indent="-342900">
              <a:lnSpc>
                <a:spcPct val="100000"/>
              </a:lnSpc>
              <a:spcBef>
                <a:spcPts val="0"/>
              </a:spcBef>
              <a:spcAft>
                <a:spcPts val="0"/>
              </a:spcAft>
              <a:buClrTx/>
              <a:buSzTx/>
              <a:buFont typeface="+mj-lt"/>
              <a:buAutoNum type="arabicPeriod"/>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Year-wise sales trend</a:t>
            </a:r>
          </a:p>
          <a:p>
            <a:pPr marL="342900" indent="-342900">
              <a:lnSpc>
                <a:spcPct val="100000"/>
              </a:lnSpc>
              <a:spcBef>
                <a:spcPts val="0"/>
              </a:spcBef>
              <a:spcAft>
                <a:spcPts val="0"/>
              </a:spcAft>
              <a:buClrTx/>
              <a:buSzTx/>
              <a:buFont typeface="+mj-lt"/>
              <a:buAutoNum type="arabicPeriod"/>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Yearly_Month-wise sales trend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Franklin Gothic Book"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KEY METRICS and RELATION ATTRIBUTES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Sales by Regions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Total Sales by each Region over the years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Profits by Country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Top 10 countries making highest sales and profit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Sales by Items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Items in the regions with profits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Sales Channel Effectiveness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rPr>
              <a:t>Total Sales, Total Profit and Average Order Processing time for each items and sales channel</a:t>
            </a:r>
          </a:p>
          <a:p>
            <a:pPr marL="514350" indent="-514350" algn="just">
              <a:buFont typeface="+mj-lt"/>
              <a:buAutoNum type="arabicPeriod"/>
            </a:pPr>
            <a:endParaRPr lang="en-IN" sz="2600" dirty="0">
              <a:solidFill>
                <a:schemeClr val="tx1"/>
              </a:solidFill>
            </a:endParaRPr>
          </a:p>
        </p:txBody>
      </p:sp>
    </p:spTree>
    <p:extLst>
      <p:ext uri="{BB962C8B-B14F-4D97-AF65-F5344CB8AC3E}">
        <p14:creationId xmlns:p14="http://schemas.microsoft.com/office/powerpoint/2010/main" val="31447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FBBFD-D31F-9F87-3617-0E99557F13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0DF8F-CAB7-5C36-CC68-4CDD1213DE87}"/>
              </a:ext>
            </a:extLst>
          </p:cNvPr>
          <p:cNvSpPr>
            <a:spLocks noGrp="1"/>
          </p:cNvSpPr>
          <p:nvPr>
            <p:ph type="title"/>
          </p:nvPr>
        </p:nvSpPr>
        <p:spPr>
          <a:xfrm>
            <a:off x="1066800" y="97761"/>
            <a:ext cx="10058400" cy="766944"/>
          </a:xfrm>
        </p:spPr>
        <p:txBody>
          <a:bodyPr>
            <a:normAutofit/>
          </a:bodyPr>
          <a:lstStyle/>
          <a:p>
            <a:r>
              <a:rPr lang="en-US" sz="4800" dirty="0">
                <a:solidFill>
                  <a:schemeClr val="tx1"/>
                </a:solidFill>
              </a:rPr>
              <a:t>SALES TREND VISUALS</a:t>
            </a:r>
            <a:endParaRPr lang="en-IN" sz="4800" dirty="0">
              <a:solidFill>
                <a:schemeClr val="tx1"/>
              </a:solidFill>
            </a:endParaRPr>
          </a:p>
        </p:txBody>
      </p:sp>
      <p:pic>
        <p:nvPicPr>
          <p:cNvPr id="5" name="Content Placeholder 4">
            <a:extLst>
              <a:ext uri="{FF2B5EF4-FFF2-40B4-BE49-F238E27FC236}">
                <a16:creationId xmlns:a16="http://schemas.microsoft.com/office/drawing/2014/main" id="{9C268660-43B8-075B-3F04-347D33810ED5}"/>
              </a:ext>
            </a:extLst>
          </p:cNvPr>
          <p:cNvPicPr>
            <a:picLocks noGrp="1" noChangeAspect="1"/>
          </p:cNvPicPr>
          <p:nvPr>
            <p:ph idx="1"/>
          </p:nvPr>
        </p:nvPicPr>
        <p:blipFill>
          <a:blip r:embed="rId2"/>
          <a:stretch>
            <a:fillRect/>
          </a:stretch>
        </p:blipFill>
        <p:spPr>
          <a:xfrm>
            <a:off x="1097280" y="864706"/>
            <a:ext cx="10700468" cy="5536094"/>
          </a:xfrm>
        </p:spPr>
      </p:pic>
    </p:spTree>
    <p:extLst>
      <p:ext uri="{BB962C8B-B14F-4D97-AF65-F5344CB8AC3E}">
        <p14:creationId xmlns:p14="http://schemas.microsoft.com/office/powerpoint/2010/main" val="119055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FBBFD-D31F-9F87-3617-0E99557F13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0DF8F-CAB7-5C36-CC68-4CDD1213DE87}"/>
              </a:ext>
            </a:extLst>
          </p:cNvPr>
          <p:cNvSpPr>
            <a:spLocks noGrp="1"/>
          </p:cNvSpPr>
          <p:nvPr>
            <p:ph type="title"/>
          </p:nvPr>
        </p:nvSpPr>
        <p:spPr>
          <a:xfrm>
            <a:off x="891210" y="0"/>
            <a:ext cx="11300790" cy="763326"/>
          </a:xfrm>
        </p:spPr>
        <p:txBody>
          <a:bodyPr>
            <a:normAutofit/>
          </a:bodyPr>
          <a:lstStyle/>
          <a:p>
            <a:r>
              <a:rPr lang="en-US" sz="4400" dirty="0">
                <a:solidFill>
                  <a:schemeClr val="tx1"/>
                </a:solidFill>
              </a:rPr>
              <a:t>KEY METRICS &amp; ATTRIBUTES VISUALS</a:t>
            </a:r>
            <a:endParaRPr lang="en-IN" sz="4400" dirty="0">
              <a:solidFill>
                <a:schemeClr val="tx1"/>
              </a:solidFill>
            </a:endParaRPr>
          </a:p>
        </p:txBody>
      </p:sp>
      <p:pic>
        <p:nvPicPr>
          <p:cNvPr id="5" name="Content Placeholder 4">
            <a:extLst>
              <a:ext uri="{FF2B5EF4-FFF2-40B4-BE49-F238E27FC236}">
                <a16:creationId xmlns:a16="http://schemas.microsoft.com/office/drawing/2014/main" id="{6ACB1565-8949-899D-7A61-53B7638CEA16}"/>
              </a:ext>
            </a:extLst>
          </p:cNvPr>
          <p:cNvPicPr>
            <a:picLocks noGrp="1" noChangeAspect="1"/>
          </p:cNvPicPr>
          <p:nvPr>
            <p:ph idx="1"/>
          </p:nvPr>
        </p:nvPicPr>
        <p:blipFill>
          <a:blip r:embed="rId2"/>
          <a:stretch>
            <a:fillRect/>
          </a:stretch>
        </p:blipFill>
        <p:spPr>
          <a:xfrm>
            <a:off x="983974" y="763326"/>
            <a:ext cx="10933043" cy="5667637"/>
          </a:xfrm>
        </p:spPr>
      </p:pic>
    </p:spTree>
    <p:extLst>
      <p:ext uri="{BB962C8B-B14F-4D97-AF65-F5344CB8AC3E}">
        <p14:creationId xmlns:p14="http://schemas.microsoft.com/office/powerpoint/2010/main" val="267880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01F922-EF98-0F9E-8561-072B9BE464A4}"/>
              </a:ext>
            </a:extLst>
          </p:cNvPr>
          <p:cNvPicPr>
            <a:picLocks noChangeAspect="1"/>
          </p:cNvPicPr>
          <p:nvPr/>
        </p:nvPicPr>
        <p:blipFill>
          <a:blip r:embed="rId2"/>
          <a:stretch>
            <a:fillRect/>
          </a:stretch>
        </p:blipFill>
        <p:spPr>
          <a:xfrm>
            <a:off x="616745" y="129209"/>
            <a:ext cx="10958510" cy="6203262"/>
          </a:xfrm>
          <a:prstGeom prst="rect">
            <a:avLst/>
          </a:prstGeom>
        </p:spPr>
      </p:pic>
    </p:spTree>
    <p:extLst>
      <p:ext uri="{BB962C8B-B14F-4D97-AF65-F5344CB8AC3E}">
        <p14:creationId xmlns:p14="http://schemas.microsoft.com/office/powerpoint/2010/main" val="170885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7E131-D009-2A86-BE51-857FF955D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494B8-BD31-1F5F-5CF3-95FE68843C78}"/>
              </a:ext>
            </a:extLst>
          </p:cNvPr>
          <p:cNvSpPr>
            <a:spLocks noGrp="1"/>
          </p:cNvSpPr>
          <p:nvPr>
            <p:ph type="title"/>
          </p:nvPr>
        </p:nvSpPr>
        <p:spPr>
          <a:xfrm>
            <a:off x="1097279" y="316421"/>
            <a:ext cx="10127975" cy="1450757"/>
          </a:xfrm>
        </p:spPr>
        <p:txBody>
          <a:bodyPr>
            <a:normAutofit/>
          </a:bodyPr>
          <a:lstStyle/>
          <a:p>
            <a:r>
              <a:rPr lang="en-IN" sz="4800" dirty="0">
                <a:solidFill>
                  <a:schemeClr val="tx1"/>
                </a:solidFill>
              </a:rPr>
              <a:t>INSIGHTS FOR SALES TREND</a:t>
            </a:r>
          </a:p>
        </p:txBody>
      </p:sp>
      <p:sp>
        <p:nvSpPr>
          <p:cNvPr id="3" name="Content Placeholder 2">
            <a:extLst>
              <a:ext uri="{FF2B5EF4-FFF2-40B4-BE49-F238E27FC236}">
                <a16:creationId xmlns:a16="http://schemas.microsoft.com/office/drawing/2014/main" id="{9963A33C-3011-1667-D7D1-88C04111522F}"/>
              </a:ext>
            </a:extLst>
          </p:cNvPr>
          <p:cNvSpPr>
            <a:spLocks noGrp="1"/>
          </p:cNvSpPr>
          <p:nvPr>
            <p:ph idx="1"/>
          </p:nvPr>
        </p:nvSpPr>
        <p:spPr>
          <a:xfrm>
            <a:off x="1166855" y="1878496"/>
            <a:ext cx="10058400" cy="4363278"/>
          </a:xfrm>
        </p:spPr>
        <p:txBody>
          <a:bodyPr>
            <a:noAutofit/>
          </a:bodyPr>
          <a:lstStyle/>
          <a:p>
            <a:pPr marL="0" indent="0" algn="just">
              <a:buNone/>
            </a:pPr>
            <a:r>
              <a:rPr lang="en-US" sz="1290" b="1" dirty="0">
                <a:solidFill>
                  <a:schemeClr val="tx1"/>
                </a:solidFill>
              </a:rPr>
              <a:t>1.     Month-wise Sales Trend:</a:t>
            </a:r>
          </a:p>
          <a:p>
            <a:pPr marL="342900" indent="-342900" algn="just">
              <a:buFont typeface="+mj-lt"/>
              <a:buAutoNum type="alphaLcParenR"/>
            </a:pPr>
            <a:r>
              <a:rPr lang="en-US" sz="1290" dirty="0">
                <a:solidFill>
                  <a:schemeClr val="tx1"/>
                </a:solidFill>
              </a:rPr>
              <a:t>Peaks in sales during the 2nd and 11th months indicate seasonal patterns or specific events driving higher consumer demand during those periods.</a:t>
            </a:r>
          </a:p>
          <a:p>
            <a:pPr marL="342900" indent="-342900" algn="just">
              <a:buFont typeface="+mj-lt"/>
              <a:buAutoNum type="alphaLcParenR"/>
            </a:pPr>
            <a:r>
              <a:rPr lang="en-US" sz="1290" dirty="0">
                <a:solidFill>
                  <a:schemeClr val="tx1"/>
                </a:solidFill>
              </a:rPr>
              <a:t>Conversely, the 3rd and 8th months show lower performance, suggesting potential challenges or reduced consumer interest during those times. </a:t>
            </a:r>
            <a:endParaRPr lang="en-US" sz="1290" b="1" dirty="0">
              <a:solidFill>
                <a:schemeClr val="tx1"/>
              </a:solidFill>
            </a:endParaRPr>
          </a:p>
          <a:p>
            <a:pPr marL="0" indent="0" algn="just">
              <a:buNone/>
            </a:pPr>
            <a:r>
              <a:rPr lang="en-US" sz="1290" b="1" dirty="0">
                <a:solidFill>
                  <a:schemeClr val="tx1"/>
                </a:solidFill>
              </a:rPr>
              <a:t>2.     Year-wise Sales Trend:</a:t>
            </a:r>
          </a:p>
          <a:p>
            <a:pPr marL="342900" indent="-342900" algn="just">
              <a:buFont typeface="+mj-lt"/>
              <a:buAutoNum type="alphaLcParenR"/>
            </a:pPr>
            <a:r>
              <a:rPr lang="en-US" sz="1290" dirty="0">
                <a:solidFill>
                  <a:schemeClr val="tx1"/>
                </a:solidFill>
              </a:rPr>
              <a:t>The data illustrates fluctuating sales performance across consecutive years, with 2012 standing out as the year with the highest sales.</a:t>
            </a:r>
          </a:p>
          <a:p>
            <a:pPr marL="342900" indent="-342900" algn="just">
              <a:buFont typeface="+mj-lt"/>
              <a:buAutoNum type="alphaLcParenR"/>
            </a:pPr>
            <a:r>
              <a:rPr lang="en-US" sz="1290" dirty="0">
                <a:solidFill>
                  <a:schemeClr val="tx1"/>
                </a:solidFill>
              </a:rPr>
              <a:t>A slight decrease in sales is observed in 2013, indicating a potential shift in market dynamics or economic conditions impacting consumer spending. </a:t>
            </a:r>
          </a:p>
          <a:p>
            <a:pPr marL="0" indent="0" algn="just">
              <a:buNone/>
            </a:pPr>
            <a:r>
              <a:rPr lang="en-US" sz="1290" b="1" dirty="0">
                <a:solidFill>
                  <a:schemeClr val="tx1"/>
                </a:solidFill>
              </a:rPr>
              <a:t>3.     Yearly_Month-wise Sales Trend:</a:t>
            </a:r>
          </a:p>
          <a:p>
            <a:pPr marL="342900" indent="-342900" algn="just">
              <a:buFont typeface="+mj-lt"/>
              <a:buAutoNum type="alphaLcParenR"/>
            </a:pPr>
            <a:r>
              <a:rPr lang="en-US" sz="1290" dirty="0">
                <a:solidFill>
                  <a:schemeClr val="tx1"/>
                </a:solidFill>
              </a:rPr>
              <a:t>There is a upward trend in sales from 2010 to 2015, indicating market growth and sustained consumer demand during this period.</a:t>
            </a:r>
          </a:p>
          <a:p>
            <a:pPr marL="342900" indent="-342900" algn="just">
              <a:buFont typeface="+mj-lt"/>
              <a:buAutoNum type="alphaLcParenR"/>
            </a:pPr>
            <a:r>
              <a:rPr lang="en-US" sz="1290" dirty="0">
                <a:solidFill>
                  <a:schemeClr val="tx1"/>
                </a:solidFill>
              </a:rPr>
              <a:t>The years 2016 and 2017 present a mixed picture, with fluctuations in sales across different months and potentially stagnant or declining sales in some periods.</a:t>
            </a:r>
          </a:p>
        </p:txBody>
      </p:sp>
    </p:spTree>
    <p:extLst>
      <p:ext uri="{BB962C8B-B14F-4D97-AF65-F5344CB8AC3E}">
        <p14:creationId xmlns:p14="http://schemas.microsoft.com/office/powerpoint/2010/main" val="249788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7E131-D009-2A86-BE51-857FF955D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494B8-BD31-1F5F-5CF3-95FE68843C78}"/>
              </a:ext>
            </a:extLst>
          </p:cNvPr>
          <p:cNvSpPr>
            <a:spLocks noGrp="1"/>
          </p:cNvSpPr>
          <p:nvPr>
            <p:ph type="title"/>
          </p:nvPr>
        </p:nvSpPr>
        <p:spPr>
          <a:xfrm>
            <a:off x="1097279" y="316421"/>
            <a:ext cx="10058399" cy="1450757"/>
          </a:xfrm>
        </p:spPr>
        <p:txBody>
          <a:bodyPr>
            <a:normAutofit/>
          </a:bodyPr>
          <a:lstStyle/>
          <a:p>
            <a:r>
              <a:rPr lang="en-IN" sz="4800" dirty="0">
                <a:solidFill>
                  <a:schemeClr val="tx1"/>
                </a:solidFill>
              </a:rPr>
              <a:t>INSIGHTS FOR KEY-METRICS</a:t>
            </a:r>
          </a:p>
        </p:txBody>
      </p:sp>
      <p:sp>
        <p:nvSpPr>
          <p:cNvPr id="3" name="Content Placeholder 2">
            <a:extLst>
              <a:ext uri="{FF2B5EF4-FFF2-40B4-BE49-F238E27FC236}">
                <a16:creationId xmlns:a16="http://schemas.microsoft.com/office/drawing/2014/main" id="{9963A33C-3011-1667-D7D1-88C04111522F}"/>
              </a:ext>
            </a:extLst>
          </p:cNvPr>
          <p:cNvSpPr>
            <a:spLocks noGrp="1"/>
          </p:cNvSpPr>
          <p:nvPr>
            <p:ph idx="1"/>
          </p:nvPr>
        </p:nvSpPr>
        <p:spPr>
          <a:xfrm>
            <a:off x="1186733" y="1977887"/>
            <a:ext cx="10058400" cy="4263887"/>
          </a:xfrm>
        </p:spPr>
        <p:txBody>
          <a:bodyPr>
            <a:noAutofit/>
          </a:bodyPr>
          <a:lstStyle/>
          <a:p>
            <a:pPr marL="514350" indent="-514350" algn="just">
              <a:buFont typeface="+mj-lt"/>
              <a:buAutoNum type="arabicPeriod"/>
            </a:pPr>
            <a:r>
              <a:rPr lang="en-US" sz="1600" b="1" dirty="0">
                <a:solidFill>
                  <a:schemeClr val="tx1"/>
                </a:solidFill>
              </a:rPr>
              <a:t>Regional Sales Performance: </a:t>
            </a:r>
            <a:r>
              <a:rPr lang="en-US" sz="1600" dirty="0">
                <a:solidFill>
                  <a:schemeClr val="tx1"/>
                </a:solidFill>
              </a:rPr>
              <a:t>Sub-Saharan Africa emerges as a consistent contributor to total sales, showcasing resilience and importance in the overall landscape. Europe demonstrates recovery and stability after a temporary setback, while Asia shows steady growth. In contrast, North America lags behind, indicating potential challenges or limited market presence.</a:t>
            </a:r>
          </a:p>
          <a:p>
            <a:pPr marL="514350" indent="-514350" algn="just">
              <a:buFont typeface="+mj-lt"/>
              <a:buAutoNum type="arabicPeriod"/>
            </a:pPr>
            <a:r>
              <a:rPr lang="en-US" sz="1600" b="1" dirty="0">
                <a:solidFill>
                  <a:schemeClr val="tx1"/>
                </a:solidFill>
              </a:rPr>
              <a:t>Country-specific Profitability: </a:t>
            </a:r>
            <a:r>
              <a:rPr lang="en-US" sz="1600" dirty="0">
                <a:solidFill>
                  <a:schemeClr val="tx1"/>
                </a:solidFill>
              </a:rPr>
              <a:t>Djibouti stands out as the top performer in profitability, indicating strong revenue generation or efficient cost management. Conversely, Kuwait records the lowest profits, highlighting potential challenges in revenue generation or profitability.</a:t>
            </a:r>
          </a:p>
          <a:p>
            <a:pPr marL="514350" indent="-514350" algn="just">
              <a:buFont typeface="+mj-lt"/>
              <a:buAutoNum type="arabicPeriod"/>
            </a:pPr>
            <a:r>
              <a:rPr lang="en-US" sz="1600" b="1" dirty="0">
                <a:solidFill>
                  <a:schemeClr val="tx1"/>
                </a:solidFill>
              </a:rPr>
              <a:t>Items Category Insights: </a:t>
            </a:r>
            <a:r>
              <a:rPr lang="en-US" sz="1600" dirty="0">
                <a:solidFill>
                  <a:schemeClr val="tx1"/>
                </a:solidFill>
              </a:rPr>
              <a:t>Cosmetics emerge as consistent top performers, indicating universal demand. Essential items like Household and Office Supplies also demonstrate strong sales performance. However, certain categories like Fruits face challenges in consumer adoption or market penetration.</a:t>
            </a:r>
          </a:p>
          <a:p>
            <a:pPr marL="514350" indent="-514350" algn="just">
              <a:buFont typeface="+mj-lt"/>
              <a:buAutoNum type="arabicPeriod"/>
            </a:pPr>
            <a:r>
              <a:rPr lang="en-US" sz="1600" b="1" dirty="0">
                <a:solidFill>
                  <a:schemeClr val="tx1"/>
                </a:solidFill>
              </a:rPr>
              <a:t>Offline vs. Online Channels: </a:t>
            </a:r>
            <a:r>
              <a:rPr lang="en-US" sz="1600" dirty="0">
                <a:solidFill>
                  <a:schemeClr val="tx1"/>
                </a:solidFill>
              </a:rPr>
              <a:t>Despite higher sales in offline channels, the efficiency of order processing varies across product categories. While some categories like Cosmetics and Baby Food thrive in both channels, others like Meat and Snacks struggle, hinting at potential demand issues.</a:t>
            </a:r>
          </a:p>
          <a:p>
            <a:pPr marL="0" indent="0" algn="just">
              <a:buNone/>
            </a:pPr>
            <a:endParaRPr lang="en-US" sz="1400" dirty="0">
              <a:solidFill>
                <a:schemeClr val="tx1"/>
              </a:solidFill>
            </a:endParaRPr>
          </a:p>
        </p:txBody>
      </p:sp>
    </p:spTree>
    <p:extLst>
      <p:ext uri="{BB962C8B-B14F-4D97-AF65-F5344CB8AC3E}">
        <p14:creationId xmlns:p14="http://schemas.microsoft.com/office/powerpoint/2010/main" val="74441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6C2E-791F-866C-E278-121D921CC0CD}"/>
              </a:ext>
            </a:extLst>
          </p:cNvPr>
          <p:cNvSpPr>
            <a:spLocks noGrp="1"/>
          </p:cNvSpPr>
          <p:nvPr>
            <p:ph type="title"/>
          </p:nvPr>
        </p:nvSpPr>
        <p:spPr/>
        <p:txBody>
          <a:bodyPr>
            <a:normAutofit/>
          </a:bodyPr>
          <a:lstStyle/>
          <a:p>
            <a:r>
              <a:rPr lang="en-IN" sz="4800" dirty="0"/>
              <a:t>CONCLUSION</a:t>
            </a:r>
          </a:p>
        </p:txBody>
      </p:sp>
      <p:sp>
        <p:nvSpPr>
          <p:cNvPr id="3" name="Content Placeholder 2">
            <a:extLst>
              <a:ext uri="{FF2B5EF4-FFF2-40B4-BE49-F238E27FC236}">
                <a16:creationId xmlns:a16="http://schemas.microsoft.com/office/drawing/2014/main" id="{704E74CB-5901-4428-F16F-DA8997B3D535}"/>
              </a:ext>
            </a:extLst>
          </p:cNvPr>
          <p:cNvSpPr>
            <a:spLocks noGrp="1"/>
          </p:cNvSpPr>
          <p:nvPr>
            <p:ph idx="1"/>
          </p:nvPr>
        </p:nvSpPr>
        <p:spPr>
          <a:xfrm>
            <a:off x="1097280" y="2108201"/>
            <a:ext cx="10058400" cy="4163390"/>
          </a:xfrm>
        </p:spPr>
        <p:txBody>
          <a:bodyPr>
            <a:noAutofit/>
          </a:bodyPr>
          <a:lstStyle/>
          <a:p>
            <a:pPr marL="342900" indent="-342900" algn="just">
              <a:lnSpc>
                <a:spcPct val="100000"/>
              </a:lnSpc>
              <a:spcBef>
                <a:spcPts val="0"/>
              </a:spcBef>
              <a:spcAft>
                <a:spcPts val="0"/>
              </a:spcAft>
              <a:buClrTx/>
              <a:buSzTx/>
              <a:buFont typeface="+mj-lt"/>
              <a:buAutoNum type="arabicPeriod"/>
              <a:defRPr/>
            </a:pPr>
            <a:r>
              <a:rPr lang="en-US" sz="1600" dirty="0">
                <a:solidFill>
                  <a:schemeClr val="tx1"/>
                </a:solidFill>
              </a:rPr>
              <a:t>Strategies can be done to capitalize on peak months by adjusting marketing efforts, promotions, or product launches to align with consumer preferences and maximize sales. Similarly, addressing issues during low-sales months may involve targeted promotions or incentives to stimulate demand.</a:t>
            </a:r>
          </a:p>
          <a:p>
            <a:pPr marL="342900" indent="-342900" algn="just">
              <a:lnSpc>
                <a:spcPct val="100000"/>
              </a:lnSpc>
              <a:spcBef>
                <a:spcPts val="0"/>
              </a:spcBef>
              <a:spcAft>
                <a:spcPts val="0"/>
              </a:spcAft>
              <a:buClrTx/>
              <a:buSzTx/>
              <a:buFont typeface="+mj-lt"/>
              <a:buAutoNum type="arabicPeriod"/>
              <a:defRPr/>
            </a:pPr>
            <a:r>
              <a:rPr lang="en-US" sz="1600" dirty="0">
                <a:solidFill>
                  <a:schemeClr val="tx1"/>
                </a:solidFill>
              </a:rPr>
              <a:t>Analyzing year-wise trends helps identify long-term growth patterns and factors influencing sales performance, enabling strategic planning and adjustments to maintain or improve sales levels over time.</a:t>
            </a:r>
            <a:endParaRPr lang="en-US" sz="1600" dirty="0">
              <a:solidFill>
                <a:prstClr val="black"/>
              </a:solidFill>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sz="1600" dirty="0">
                <a:solidFill>
                  <a:prstClr val="black"/>
                </a:solidFill>
              </a:rPr>
              <a:t>Make</a:t>
            </a:r>
            <a:r>
              <a:rPr kumimoji="0" lang="en-US" sz="1600" b="0" i="0" u="none" strike="noStrike" kern="1200" cap="none" spc="0" normalizeH="0" baseline="0" noProof="0" dirty="0">
                <a:ln>
                  <a:noFill/>
                </a:ln>
                <a:solidFill>
                  <a:prstClr val="black"/>
                </a:solidFill>
                <a:effectLst/>
                <a:uLnTx/>
                <a:uFillTx/>
                <a:ea typeface="+mn-ea"/>
                <a:cs typeface="+mn-cs"/>
              </a:rPr>
              <a:t> strategies for each region based on its performance. Invest more resources in Sub-Saharan Africa and emerging markets in Asia while addressing challenges in North America.</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ea typeface="+mn-ea"/>
                <a:cs typeface="+mn-cs"/>
              </a:rPr>
              <a:t>Emphasize efficient cost management practices, as seen in Djibouti, to improve profitability across all countries.</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ea typeface="+mn-ea"/>
                <a:cs typeface="+mn-cs"/>
              </a:rPr>
              <a:t>Diversify revenue streams to mitigate risks and sustain growth, considering the diverse patterns observed in sales and profits. </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ea typeface="+mn-ea"/>
                <a:cs typeface="+mn-cs"/>
              </a:rPr>
              <a:t>Invest in promoting top-selling items like Cosmetics, Office Supplies, and Household items while addressing challenges in categories like Fruits through targeted marketing and product innovation.</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ea typeface="+mn-ea"/>
                <a:cs typeface="+mn-cs"/>
              </a:rPr>
              <a:t>Balance offline and online sales channels based on customer preferences and optimize processing times to enhance sales and profits across all product categories.</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ea typeface="+mn-ea"/>
                <a:cs typeface="+mn-cs"/>
              </a:rPr>
              <a:t>Continuously monitor market trends, consumer preferences, and competitor strategies to adapt and refine sales and profit optimization strategies accordingly.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endParaRPr lang="en-IN" sz="1050" dirty="0"/>
          </a:p>
        </p:txBody>
      </p:sp>
    </p:spTree>
    <p:extLst>
      <p:ext uri="{BB962C8B-B14F-4D97-AF65-F5344CB8AC3E}">
        <p14:creationId xmlns:p14="http://schemas.microsoft.com/office/powerpoint/2010/main" val="59394165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{716ACA8B-4B26-44C1-8464-588DD3CEA89F}tf22712842_win32</Template>
  <TotalTime>1424</TotalTime>
  <Words>741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Custom</vt:lpstr>
      <vt:lpstr>AMAZON SALES ANALYSIS</vt:lpstr>
      <vt:lpstr>PROBLEM STATEMENT</vt:lpstr>
      <vt:lpstr>SALES TRENDS &amp; KEY METRICS </vt:lpstr>
      <vt:lpstr>SALES TREND VISUALS</vt:lpstr>
      <vt:lpstr>KEY METRICS &amp; ATTRIBUTES VISUALS</vt:lpstr>
      <vt:lpstr>PowerPoint Presentation</vt:lpstr>
      <vt:lpstr>INSIGHTS FOR SALES TREND</vt:lpstr>
      <vt:lpstr>INSIGHTS FOR KEY-METRICS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Nancy Neelamma</dc:creator>
  <cp:lastModifiedBy>Nancy Neelamma</cp:lastModifiedBy>
  <cp:revision>17</cp:revision>
  <dcterms:created xsi:type="dcterms:W3CDTF">2024-03-12T16:58:14Z</dcterms:created>
  <dcterms:modified xsi:type="dcterms:W3CDTF">2024-03-17T18:10:11Z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