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2" r:id="rId8"/>
    <p:sldId id="261" r:id="rId9"/>
    <p:sldId id="266" r:id="rId10"/>
    <p:sldId id="267" r:id="rId11"/>
    <p:sldId id="264"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70" autoAdjust="0"/>
  </p:normalViewPr>
  <p:slideViewPr>
    <p:cSldViewPr snapToGrid="0">
      <p:cViewPr varScale="1">
        <p:scale>
          <a:sx n="73" d="100"/>
          <a:sy n="73" d="100"/>
        </p:scale>
        <p:origin x="1070" y="43"/>
      </p:cViewPr>
      <p:guideLst/>
    </p:cSldViewPr>
  </p:slideViewPr>
  <p:outlineViewPr>
    <p:cViewPr>
      <p:scale>
        <a:sx n="33" d="100"/>
        <a:sy n="33" d="100"/>
      </p:scale>
      <p:origin x="0" y="-555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3/10/2024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3/10/2024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347251" y="2604051"/>
            <a:ext cx="6738732" cy="1721061"/>
          </a:xfrm>
        </p:spPr>
        <p:txBody>
          <a:bodyPr>
            <a:noAutofit/>
          </a:bodyPr>
          <a:lstStyle/>
          <a:p>
            <a:r>
              <a:rPr lang="en-US" sz="4000" dirty="0">
                <a:solidFill>
                  <a:schemeClr val="tx1"/>
                </a:solidFill>
                <a:cs typeface="Times New Roman" panose="02020603050405020304" pitchFamily="18" charset="0"/>
              </a:rPr>
              <a:t>FOREIGN DIRECT INVESTMENT ANALYSIS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922653" y="5836501"/>
            <a:ext cx="6269347" cy="1021498"/>
          </a:xfrm>
        </p:spPr>
        <p:txBody>
          <a:bodyPr>
            <a:normAutofit fontScale="85000" lnSpcReduction="20000"/>
          </a:bodyPr>
          <a:lstStyle/>
          <a:p>
            <a:pPr algn="ct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3000" dirty="0">
                <a:latin typeface="+mj-lt"/>
                <a:cs typeface="Times New Roman" panose="02020603050405020304" pitchFamily="18" charset="0"/>
              </a:rPr>
              <a:t>Done By: </a:t>
            </a:r>
          </a:p>
          <a:p>
            <a:pPr algn="r"/>
            <a:r>
              <a:rPr lang="en-US" sz="3000" dirty="0">
                <a:latin typeface="+mj-lt"/>
                <a:cs typeface="Times New Roman" panose="02020603050405020304" pitchFamily="18" charset="0"/>
              </a:rPr>
              <a:t>P L Nancy</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B60BB-414A-D2FE-D766-2BF42AA760AE}"/>
              </a:ext>
            </a:extLst>
          </p:cNvPr>
          <p:cNvSpPr>
            <a:spLocks noGrp="1"/>
          </p:cNvSpPr>
          <p:nvPr>
            <p:ph type="title"/>
          </p:nvPr>
        </p:nvSpPr>
        <p:spPr/>
        <p:txBody>
          <a:bodyPr>
            <a:normAutofit/>
          </a:bodyPr>
          <a:lstStyle/>
          <a:p>
            <a:r>
              <a:rPr lang="en-IN" sz="4800" dirty="0">
                <a:solidFill>
                  <a:schemeClr val="tx1"/>
                </a:solidFill>
              </a:rPr>
              <a:t>PROBLEM STATEMENT</a:t>
            </a:r>
          </a:p>
        </p:txBody>
      </p:sp>
      <p:sp>
        <p:nvSpPr>
          <p:cNvPr id="3" name="Content Placeholder 2">
            <a:extLst>
              <a:ext uri="{FF2B5EF4-FFF2-40B4-BE49-F238E27FC236}">
                <a16:creationId xmlns:a16="http://schemas.microsoft.com/office/drawing/2014/main" id="{B8848211-BE06-EC17-189E-CD0D08B2F357}"/>
              </a:ext>
            </a:extLst>
          </p:cNvPr>
          <p:cNvSpPr>
            <a:spLocks noGrp="1"/>
          </p:cNvSpPr>
          <p:nvPr>
            <p:ph idx="1"/>
          </p:nvPr>
        </p:nvSpPr>
        <p:spPr/>
        <p:txBody>
          <a:bodyPr>
            <a:noAutofit/>
          </a:bodyPr>
          <a:lstStyle/>
          <a:p>
            <a:pPr algn="just"/>
            <a:r>
              <a:rPr lang="en-US" sz="2800" dirty="0">
                <a:solidFill>
                  <a:schemeClr val="tx1"/>
                </a:solidFill>
              </a:rPr>
              <a:t>Investment is a game of understanding historic data of investment objects under different events but it is still a game of chances to minimize the risk we apply analytics to find the equilibrium investment. To understand the Foreign direct investment in India for the last 17 years from 2000-01 to 2016-17. This dataset contains sector and financial year-wise data of FDI in India Sector-wise investment analysis Year-wise investment analysis.</a:t>
            </a:r>
            <a:endParaRPr lang="en-IN" sz="2800" dirty="0">
              <a:solidFill>
                <a:schemeClr val="tx1"/>
              </a:solidFill>
            </a:endParaRPr>
          </a:p>
        </p:txBody>
      </p:sp>
    </p:spTree>
    <p:extLst>
      <p:ext uri="{BB962C8B-B14F-4D97-AF65-F5344CB8AC3E}">
        <p14:creationId xmlns:p14="http://schemas.microsoft.com/office/powerpoint/2010/main" val="244968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34BE-13E9-D69F-4A36-AC088DD8C7CC}"/>
              </a:ext>
            </a:extLst>
          </p:cNvPr>
          <p:cNvSpPr>
            <a:spLocks noGrp="1"/>
          </p:cNvSpPr>
          <p:nvPr>
            <p:ph type="title"/>
          </p:nvPr>
        </p:nvSpPr>
        <p:spPr/>
        <p:txBody>
          <a:bodyPr>
            <a:normAutofit/>
          </a:bodyPr>
          <a:lstStyle/>
          <a:p>
            <a:r>
              <a:rPr lang="en-IN" sz="4800" dirty="0">
                <a:solidFill>
                  <a:schemeClr val="tx1"/>
                </a:solidFill>
              </a:rPr>
              <a:t>KEY METRICS </a:t>
            </a:r>
          </a:p>
        </p:txBody>
      </p:sp>
      <p:sp>
        <p:nvSpPr>
          <p:cNvPr id="3" name="Content Placeholder 2">
            <a:extLst>
              <a:ext uri="{FF2B5EF4-FFF2-40B4-BE49-F238E27FC236}">
                <a16:creationId xmlns:a16="http://schemas.microsoft.com/office/drawing/2014/main" id="{E7534FD7-AA8B-129B-D737-D29A5F64114D}"/>
              </a:ext>
            </a:extLst>
          </p:cNvPr>
          <p:cNvSpPr>
            <a:spLocks noGrp="1"/>
          </p:cNvSpPr>
          <p:nvPr>
            <p:ph idx="1"/>
          </p:nvPr>
        </p:nvSpPr>
        <p:spPr>
          <a:xfrm>
            <a:off x="1097280" y="2108201"/>
            <a:ext cx="10058400" cy="2652641"/>
          </a:xfrm>
        </p:spPr>
        <p:txBody>
          <a:bodyPr>
            <a:normAutofit/>
          </a:bodyPr>
          <a:lstStyle/>
          <a:p>
            <a:pPr marL="457200" indent="-457200">
              <a:buFont typeface="+mj-lt"/>
              <a:buAutoNum type="arabicPeriod"/>
            </a:pPr>
            <a:r>
              <a:rPr lang="en-IN" sz="2800" dirty="0">
                <a:solidFill>
                  <a:schemeClr val="tx1"/>
                </a:solidFill>
              </a:rPr>
              <a:t>Sector - Wise </a:t>
            </a:r>
            <a:r>
              <a:rPr lang="en-IN" sz="2800" i="0" dirty="0">
                <a:solidFill>
                  <a:schemeClr val="tx1"/>
                </a:solidFill>
                <a:effectLst/>
              </a:rPr>
              <a:t>Foreign Direct Investments </a:t>
            </a:r>
          </a:p>
          <a:p>
            <a:pPr marL="457200" indent="-457200">
              <a:buFont typeface="+mj-lt"/>
              <a:buAutoNum type="arabicPeriod"/>
            </a:pPr>
            <a:r>
              <a:rPr lang="en-IN" sz="2800" i="0" dirty="0">
                <a:solidFill>
                  <a:schemeClr val="tx1"/>
                </a:solidFill>
                <a:effectLst/>
              </a:rPr>
              <a:t>Year - Wise Foreign Direct Investments </a:t>
            </a:r>
          </a:p>
          <a:p>
            <a:pPr marL="457200" indent="-457200">
              <a:buFont typeface="+mj-lt"/>
              <a:buAutoNum type="arabicPeriod"/>
            </a:pPr>
            <a:r>
              <a:rPr lang="en-IN" sz="2800" i="0" dirty="0">
                <a:solidFill>
                  <a:srgbClr val="000000"/>
                </a:solidFill>
                <a:effectLst/>
              </a:rPr>
              <a:t>Yearly Growth Rate </a:t>
            </a:r>
          </a:p>
          <a:p>
            <a:pPr marL="457200" indent="-457200">
              <a:buFont typeface="+mj-lt"/>
              <a:buAutoNum type="arabicPeriod"/>
            </a:pPr>
            <a:r>
              <a:rPr lang="en-IN" sz="2800" i="0" dirty="0">
                <a:solidFill>
                  <a:srgbClr val="000000"/>
                </a:solidFill>
                <a:effectLst/>
              </a:rPr>
              <a:t>Top 15 Sectors </a:t>
            </a:r>
          </a:p>
        </p:txBody>
      </p:sp>
    </p:spTree>
    <p:extLst>
      <p:ext uri="{BB962C8B-B14F-4D97-AF65-F5344CB8AC3E}">
        <p14:creationId xmlns:p14="http://schemas.microsoft.com/office/powerpoint/2010/main" val="3020561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7D79-724A-E234-8135-120462758FC9}"/>
              </a:ext>
            </a:extLst>
          </p:cNvPr>
          <p:cNvSpPr>
            <a:spLocks noGrp="1"/>
          </p:cNvSpPr>
          <p:nvPr>
            <p:ph type="title"/>
          </p:nvPr>
        </p:nvSpPr>
        <p:spPr>
          <a:xfrm>
            <a:off x="944217" y="117638"/>
            <a:ext cx="10300915" cy="737127"/>
          </a:xfrm>
        </p:spPr>
        <p:txBody>
          <a:bodyPr>
            <a:noAutofit/>
          </a:bodyPr>
          <a:lstStyle/>
          <a:p>
            <a:r>
              <a:rPr lang="en-IN" sz="4800" dirty="0">
                <a:solidFill>
                  <a:schemeClr val="tx1"/>
                </a:solidFill>
              </a:rPr>
              <a:t>KEY METRICS VISUALS</a:t>
            </a:r>
          </a:p>
        </p:txBody>
      </p:sp>
      <p:pic>
        <p:nvPicPr>
          <p:cNvPr id="4" name="Picture 3">
            <a:extLst>
              <a:ext uri="{FF2B5EF4-FFF2-40B4-BE49-F238E27FC236}">
                <a16:creationId xmlns:a16="http://schemas.microsoft.com/office/drawing/2014/main" id="{36B08B5A-D11C-D7B6-48A3-9C40852402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792" y="854765"/>
            <a:ext cx="10565295" cy="5377070"/>
          </a:xfrm>
          <a:prstGeom prst="rect">
            <a:avLst/>
          </a:prstGeom>
        </p:spPr>
      </p:pic>
    </p:spTree>
    <p:extLst>
      <p:ext uri="{BB962C8B-B14F-4D97-AF65-F5344CB8AC3E}">
        <p14:creationId xmlns:p14="http://schemas.microsoft.com/office/powerpoint/2010/main" val="2931190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40CEC-9667-94A0-FAD1-DEB03F7576AE}"/>
              </a:ext>
            </a:extLst>
          </p:cNvPr>
          <p:cNvSpPr>
            <a:spLocks noGrp="1"/>
          </p:cNvSpPr>
          <p:nvPr>
            <p:ph type="title"/>
          </p:nvPr>
        </p:nvSpPr>
        <p:spPr/>
        <p:txBody>
          <a:bodyPr>
            <a:normAutofit/>
          </a:bodyPr>
          <a:lstStyle/>
          <a:p>
            <a:r>
              <a:rPr lang="en-IN" sz="4800" dirty="0">
                <a:solidFill>
                  <a:schemeClr val="tx1"/>
                </a:solidFill>
              </a:rPr>
              <a:t>INSIGHTS :</a:t>
            </a:r>
          </a:p>
        </p:txBody>
      </p:sp>
      <p:sp>
        <p:nvSpPr>
          <p:cNvPr id="3" name="Content Placeholder 2">
            <a:extLst>
              <a:ext uri="{FF2B5EF4-FFF2-40B4-BE49-F238E27FC236}">
                <a16:creationId xmlns:a16="http://schemas.microsoft.com/office/drawing/2014/main" id="{ED1604BA-9E38-E776-78EF-B566154ADDD9}"/>
              </a:ext>
            </a:extLst>
          </p:cNvPr>
          <p:cNvSpPr>
            <a:spLocks noGrp="1"/>
          </p:cNvSpPr>
          <p:nvPr>
            <p:ph idx="1"/>
          </p:nvPr>
        </p:nvSpPr>
        <p:spPr>
          <a:xfrm>
            <a:off x="1176793" y="1988931"/>
            <a:ext cx="9865581" cy="4332356"/>
          </a:xfrm>
        </p:spPr>
        <p:txBody>
          <a:bodyPr>
            <a:normAutofit fontScale="77500" lnSpcReduction="20000"/>
          </a:bodyPr>
          <a:lstStyle/>
          <a:p>
            <a:pPr marL="0" indent="0">
              <a:buNone/>
            </a:pPr>
            <a:r>
              <a:rPr lang="en-IN" sz="3200" dirty="0">
                <a:solidFill>
                  <a:schemeClr val="tx1"/>
                </a:solidFill>
              </a:rPr>
              <a:t>1. Sector - Wise </a:t>
            </a:r>
            <a:r>
              <a:rPr lang="en-IN" sz="3200" i="0" dirty="0">
                <a:solidFill>
                  <a:schemeClr val="tx1"/>
                </a:solidFill>
                <a:effectLst/>
              </a:rPr>
              <a:t>Foreign Direct Investment Analysis</a:t>
            </a:r>
          </a:p>
          <a:p>
            <a:pPr marL="342900" indent="-342900" algn="just">
              <a:buFont typeface="+mj-lt"/>
              <a:buAutoNum type="alphaLcParenR"/>
            </a:pPr>
            <a:r>
              <a:rPr lang="en-US" sz="2400" b="0" i="0" dirty="0">
                <a:solidFill>
                  <a:schemeClr val="tx1"/>
                </a:solidFill>
                <a:effectLst/>
              </a:rPr>
              <a:t>From the above bar plots we can see that Services Sector has consistently making investments every year and it has made it's highest investments in the year 2016-2017. On an average if we consider for the services sector has been has always been one the top investors for majority years.  </a:t>
            </a:r>
          </a:p>
          <a:p>
            <a:pPr marL="342900" indent="-342900" algn="just">
              <a:buFont typeface="+mj-lt"/>
              <a:buAutoNum type="alphaLcParenR"/>
            </a:pPr>
            <a:r>
              <a:rPr lang="en-US" sz="2400" b="0" i="0" dirty="0">
                <a:solidFill>
                  <a:schemeClr val="tx1"/>
                </a:solidFill>
                <a:effectLst/>
              </a:rPr>
              <a:t>There are some sectors that have made quite good investments each year and has again been consistent with doing so, here are some of the sectors: metallurgical industries, mining, power, computer software and hardware, telecommunications.     </a:t>
            </a:r>
          </a:p>
          <a:p>
            <a:pPr marL="342900" indent="-342900" algn="just">
              <a:buFont typeface="+mj-lt"/>
              <a:buAutoNum type="alphaLcParenR"/>
            </a:pPr>
            <a:r>
              <a:rPr lang="en-US" sz="2400" b="0" i="0" dirty="0">
                <a:solidFill>
                  <a:schemeClr val="tx1"/>
                </a:solidFill>
                <a:effectLst/>
              </a:rPr>
              <a:t>We can also see some of the sectors have made very few investments or has zero investments, if we consider on an average the coal production has majorly made either zero investments or zero investments for majority of the years.                          </a:t>
            </a:r>
          </a:p>
          <a:p>
            <a:pPr marL="342900" indent="-342900" algn="just">
              <a:buFont typeface="+mj-lt"/>
              <a:buAutoNum type="alphaLcParenR"/>
            </a:pPr>
            <a:r>
              <a:rPr lang="en-US" sz="2400" b="0" i="0" dirty="0">
                <a:solidFill>
                  <a:schemeClr val="tx1"/>
                </a:solidFill>
                <a:effectLst/>
              </a:rPr>
              <a:t>And after sector Coal Production Coir and Ports have fewer investments or no investments in some years.</a:t>
            </a:r>
          </a:p>
          <a:p>
            <a:pPr marL="0" indent="0">
              <a:buNone/>
            </a:pPr>
            <a:endParaRPr lang="en-IN" sz="2000" i="0" dirty="0">
              <a:solidFill>
                <a:schemeClr val="tx1"/>
              </a:solidFill>
              <a:effectLst/>
            </a:endParaRPr>
          </a:p>
          <a:p>
            <a:endParaRPr lang="en-IN" dirty="0"/>
          </a:p>
        </p:txBody>
      </p:sp>
    </p:spTree>
    <p:extLst>
      <p:ext uri="{BB962C8B-B14F-4D97-AF65-F5344CB8AC3E}">
        <p14:creationId xmlns:p14="http://schemas.microsoft.com/office/powerpoint/2010/main" val="3996434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4A1EA9-5FEC-2D14-1C37-2E4736B3C0DE}"/>
              </a:ext>
            </a:extLst>
          </p:cNvPr>
          <p:cNvSpPr txBox="1"/>
          <p:nvPr/>
        </p:nvSpPr>
        <p:spPr>
          <a:xfrm>
            <a:off x="437322" y="248478"/>
            <a:ext cx="11549269" cy="5186035"/>
          </a:xfrm>
          <a:prstGeom prst="rect">
            <a:avLst/>
          </a:prstGeom>
          <a:noFill/>
        </p:spPr>
        <p:txBody>
          <a:bodyPr wrap="square" rtlCol="0">
            <a:spAutoFit/>
          </a:bodyPr>
          <a:lstStyle/>
          <a:p>
            <a:r>
              <a:rPr lang="en-IN" sz="2400" dirty="0"/>
              <a:t>2. Year</a:t>
            </a:r>
            <a:r>
              <a:rPr lang="en-IN" sz="2400" dirty="0">
                <a:solidFill>
                  <a:schemeClr val="tx1"/>
                </a:solidFill>
              </a:rPr>
              <a:t> - Wise </a:t>
            </a:r>
            <a:r>
              <a:rPr lang="en-IN" sz="2400" i="0" dirty="0">
                <a:solidFill>
                  <a:schemeClr val="tx1"/>
                </a:solidFill>
                <a:effectLst/>
              </a:rPr>
              <a:t>Foreign Direct Investments Analysis</a:t>
            </a:r>
          </a:p>
          <a:p>
            <a:pPr algn="just"/>
            <a:endParaRPr lang="en-IN" sz="2400" dirty="0"/>
          </a:p>
          <a:p>
            <a:pPr marL="457200" indent="-457200" algn="just">
              <a:buFont typeface="+mj-lt"/>
              <a:buAutoNum type="alphaLcParenR"/>
            </a:pPr>
            <a:r>
              <a:rPr lang="en-US" sz="1900" dirty="0">
                <a:solidFill>
                  <a:srgbClr val="000000"/>
                </a:solidFill>
              </a:rPr>
              <a:t>We can observe here the investments starts from year 2000-01 with (</a:t>
            </a:r>
            <a:r>
              <a:rPr lang="en-US" sz="1900" dirty="0" err="1">
                <a:solidFill>
                  <a:srgbClr val="000000"/>
                </a:solidFill>
              </a:rPr>
              <a:t>fdi</a:t>
            </a:r>
            <a:r>
              <a:rPr lang="en-US" sz="1900" dirty="0">
                <a:solidFill>
                  <a:srgbClr val="000000"/>
                </a:solidFill>
              </a:rPr>
              <a:t>=2378.71) and has a slight increase till year 2002-03 with (</a:t>
            </a:r>
            <a:r>
              <a:rPr lang="en-US" sz="1900" dirty="0" err="1">
                <a:solidFill>
                  <a:srgbClr val="000000"/>
                </a:solidFill>
              </a:rPr>
              <a:t>fdi</a:t>
            </a:r>
            <a:r>
              <a:rPr lang="en-US" sz="1900" dirty="0">
                <a:solidFill>
                  <a:srgbClr val="000000"/>
                </a:solidFill>
              </a:rPr>
              <a:t>=2704.32) have seen growth and consistency, also the was a slight drop in the investments made in year 2003-04 with (</a:t>
            </a:r>
            <a:r>
              <a:rPr lang="en-US" sz="1900" dirty="0" err="1">
                <a:solidFill>
                  <a:srgbClr val="000000"/>
                </a:solidFill>
              </a:rPr>
              <a:t>fdi</a:t>
            </a:r>
            <a:r>
              <a:rPr lang="en-US" sz="1900" dirty="0">
                <a:solidFill>
                  <a:srgbClr val="000000"/>
                </a:solidFill>
              </a:rPr>
              <a:t>=2187.85).</a:t>
            </a:r>
          </a:p>
          <a:p>
            <a:pPr marL="457200" indent="-457200" algn="just">
              <a:buFont typeface="+mj-lt"/>
              <a:buAutoNum type="alphaLcParenR"/>
            </a:pPr>
            <a:r>
              <a:rPr lang="en-US" sz="1900" dirty="0">
                <a:solidFill>
                  <a:srgbClr val="000000"/>
                </a:solidFill>
              </a:rPr>
              <a:t>From year 2004-05 with (</a:t>
            </a:r>
            <a:r>
              <a:rPr lang="en-US" sz="1900" dirty="0" err="1">
                <a:solidFill>
                  <a:srgbClr val="000000"/>
                </a:solidFill>
              </a:rPr>
              <a:t>fdi</a:t>
            </a:r>
            <a:r>
              <a:rPr lang="en-US" sz="1900" dirty="0">
                <a:solidFill>
                  <a:srgbClr val="000000"/>
                </a:solidFill>
              </a:rPr>
              <a:t>=3218.69) there is steady increase in the investments and year 2008-09 with (</a:t>
            </a:r>
            <a:r>
              <a:rPr lang="en-US" sz="1900" dirty="0" err="1">
                <a:solidFill>
                  <a:srgbClr val="000000"/>
                </a:solidFill>
              </a:rPr>
              <a:t>fdi</a:t>
            </a:r>
            <a:r>
              <a:rPr lang="en-US" sz="1900" dirty="0">
                <a:solidFill>
                  <a:srgbClr val="000000"/>
                </a:solidFill>
              </a:rPr>
              <a:t>=31395.96) has been a breakthrough, for the sectors but then there was a drop down from year 2009-2010 with (</a:t>
            </a:r>
            <a:r>
              <a:rPr lang="en-US" sz="1900" dirty="0" err="1">
                <a:solidFill>
                  <a:srgbClr val="000000"/>
                </a:solidFill>
              </a:rPr>
              <a:t>fdi</a:t>
            </a:r>
            <a:r>
              <a:rPr lang="en-US" sz="1900" dirty="0">
                <a:solidFill>
                  <a:srgbClr val="000000"/>
                </a:solidFill>
              </a:rPr>
              <a:t>=325834.38) until year 2010-2011 with (</a:t>
            </a:r>
            <a:r>
              <a:rPr lang="en-US" sz="1900" dirty="0" err="1">
                <a:solidFill>
                  <a:srgbClr val="000000"/>
                </a:solidFill>
              </a:rPr>
              <a:t>fdi</a:t>
            </a:r>
            <a:r>
              <a:rPr lang="en-US" sz="1900" dirty="0">
                <a:solidFill>
                  <a:srgbClr val="000000"/>
                </a:solidFill>
              </a:rPr>
              <a:t>=21383.07).</a:t>
            </a:r>
          </a:p>
          <a:p>
            <a:pPr marL="457200" indent="-457200" algn="just">
              <a:buFont typeface="+mj-lt"/>
              <a:buAutoNum type="alphaLcParenR"/>
            </a:pPr>
            <a:r>
              <a:rPr lang="en-US" sz="1900" dirty="0">
                <a:solidFill>
                  <a:srgbClr val="000000"/>
                </a:solidFill>
              </a:rPr>
              <a:t>Again there was another breakthrough i.e., the sectors have witnessed a rise in the investment in the year 2011-12 with (</a:t>
            </a:r>
            <a:r>
              <a:rPr lang="en-US" sz="1900" dirty="0" err="1">
                <a:solidFill>
                  <a:srgbClr val="000000"/>
                </a:solidFill>
              </a:rPr>
              <a:t>fdi</a:t>
            </a:r>
            <a:r>
              <a:rPr lang="en-US" sz="1900" dirty="0">
                <a:solidFill>
                  <a:srgbClr val="000000"/>
                </a:solidFill>
              </a:rPr>
              <a:t>=35120.78) but year 2012-13 faced decreased in investments with (</a:t>
            </a:r>
            <a:r>
              <a:rPr lang="en-US" sz="1900" dirty="0" err="1">
                <a:solidFill>
                  <a:srgbClr val="000000"/>
                </a:solidFill>
              </a:rPr>
              <a:t>fdi</a:t>
            </a:r>
            <a:r>
              <a:rPr lang="en-US" sz="1900" dirty="0">
                <a:solidFill>
                  <a:srgbClr val="000000"/>
                </a:solidFill>
              </a:rPr>
              <a:t>=22423.59)</a:t>
            </a:r>
          </a:p>
          <a:p>
            <a:pPr marL="457200" indent="-457200" algn="just">
              <a:buFont typeface="+mj-lt"/>
              <a:buAutoNum type="alphaLcParenR"/>
            </a:pPr>
            <a:r>
              <a:rPr lang="en-US" sz="1900" dirty="0">
                <a:solidFill>
                  <a:srgbClr val="000000"/>
                </a:solidFill>
              </a:rPr>
              <a:t>Lastly, year 2013-14(</a:t>
            </a:r>
            <a:r>
              <a:rPr lang="en-US" sz="1900" dirty="0" err="1">
                <a:solidFill>
                  <a:srgbClr val="000000"/>
                </a:solidFill>
              </a:rPr>
              <a:t>fdi</a:t>
            </a:r>
            <a:r>
              <a:rPr lang="en-US" sz="1900" dirty="0">
                <a:solidFill>
                  <a:srgbClr val="000000"/>
                </a:solidFill>
              </a:rPr>
              <a:t>=24299.32) to year 2016-17(</a:t>
            </a:r>
            <a:r>
              <a:rPr lang="en-US" sz="1900" dirty="0" err="1">
                <a:solidFill>
                  <a:srgbClr val="000000"/>
                </a:solidFill>
              </a:rPr>
              <a:t>fdi</a:t>
            </a:r>
            <a:r>
              <a:rPr lang="en-US" sz="1900" dirty="0">
                <a:solidFill>
                  <a:srgbClr val="000000"/>
                </a:solidFill>
              </a:rPr>
              <a:t>=43478.26) the sectors have seen huge increase in the investments made from the sectors.</a:t>
            </a:r>
          </a:p>
          <a:p>
            <a:pPr marL="457200" indent="-457200" algn="just">
              <a:buFont typeface="+mj-lt"/>
              <a:buAutoNum type="alphaLcParenR"/>
            </a:pPr>
            <a:r>
              <a:rPr lang="en-US" sz="1900" dirty="0">
                <a:solidFill>
                  <a:srgbClr val="000000"/>
                </a:solidFill>
              </a:rPr>
              <a:t>From these observations we can conclude though there have a few drop-downs in the investments, it hasn't impacted the investments hugely. The peak investments are made in the year 2016-17. We can say that there has been a good improvements from the sectors over the period of years.</a:t>
            </a:r>
          </a:p>
          <a:p>
            <a:pPr algn="just"/>
            <a:endParaRPr lang="en-US" sz="1800" b="0" i="0" dirty="0">
              <a:solidFill>
                <a:srgbClr val="000000"/>
              </a:solidFill>
              <a:effectLst/>
            </a:endParaRPr>
          </a:p>
          <a:p>
            <a:endParaRPr lang="en-IN" dirty="0"/>
          </a:p>
        </p:txBody>
      </p:sp>
    </p:spTree>
    <p:extLst>
      <p:ext uri="{BB962C8B-B14F-4D97-AF65-F5344CB8AC3E}">
        <p14:creationId xmlns:p14="http://schemas.microsoft.com/office/powerpoint/2010/main" val="2688161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B5C210-21C5-7311-27C1-057DC8875022}"/>
              </a:ext>
            </a:extLst>
          </p:cNvPr>
          <p:cNvSpPr txBox="1"/>
          <p:nvPr/>
        </p:nvSpPr>
        <p:spPr>
          <a:xfrm>
            <a:off x="417443" y="238539"/>
            <a:ext cx="11499574" cy="404726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solidFill>
                  <a:srgbClr val="000000"/>
                </a:solidFill>
                <a:latin typeface="Franklin Gothic Book" panose="020F0502020204030204"/>
              </a:rPr>
              <a:t>3</a:t>
            </a:r>
            <a:r>
              <a:rPr kumimoji="0" lang="en-IN" sz="2400" b="0" i="0" u="none" strike="noStrike" kern="1200" cap="none" spc="0" normalizeH="0" baseline="0" noProof="0" dirty="0">
                <a:ln>
                  <a:noFill/>
                </a:ln>
                <a:solidFill>
                  <a:srgbClr val="000000"/>
                </a:solidFill>
                <a:effectLst/>
                <a:uLnTx/>
                <a:uFillTx/>
                <a:latin typeface="Franklin Gothic Book" panose="020F0502020204030204"/>
                <a:ea typeface="+mn-ea"/>
                <a:cs typeface="+mn-cs"/>
              </a:rPr>
              <a:t>. Yearly Growth Rate Analysis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srgbClr val="000000"/>
              </a:solidFill>
              <a:effectLst/>
              <a:uLnTx/>
              <a:uFillTx/>
              <a:latin typeface="Franklin Gothic Book" panose="020F0502020204030204"/>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 typeface="+mj-lt"/>
              <a:buAutoNum type="alphaLcParenR"/>
              <a:tabLst/>
              <a:defRPr/>
            </a:pPr>
            <a:r>
              <a:rPr kumimoji="0" lang="en-US" sz="1900" b="0" i="0" u="none" strike="noStrike" kern="1200" cap="none" spc="0" normalizeH="0" baseline="0" noProof="0" dirty="0">
                <a:ln>
                  <a:noFill/>
                </a:ln>
                <a:solidFill>
                  <a:srgbClr val="000000"/>
                </a:solidFill>
                <a:effectLst/>
                <a:uLnTx/>
                <a:uFillTx/>
                <a:latin typeface="Franklin Gothic Book" panose="020F0502020204030204"/>
                <a:ea typeface="+mn-ea"/>
                <a:cs typeface="+mn-cs"/>
              </a:rPr>
              <a:t>If we observe the graph this is quite similar to the average </a:t>
            </a:r>
            <a:r>
              <a:rPr kumimoji="0" lang="en-US" sz="1900" b="0" i="0" u="none" strike="noStrike" kern="1200" cap="none" spc="0" normalizeH="0" baseline="0" noProof="0" dirty="0" err="1">
                <a:ln>
                  <a:noFill/>
                </a:ln>
                <a:solidFill>
                  <a:srgbClr val="000000"/>
                </a:solidFill>
                <a:effectLst/>
                <a:uLnTx/>
                <a:uFillTx/>
                <a:latin typeface="Franklin Gothic Book" panose="020F0502020204030204"/>
                <a:ea typeface="+mn-ea"/>
                <a:cs typeface="+mn-cs"/>
              </a:rPr>
              <a:t>fdi</a:t>
            </a:r>
            <a:r>
              <a:rPr kumimoji="0" lang="en-US" sz="1900" b="0" i="0" u="none" strike="noStrike" kern="1200" cap="none" spc="0" normalizeH="0" baseline="0" noProof="0" dirty="0">
                <a:ln>
                  <a:noFill/>
                </a:ln>
                <a:solidFill>
                  <a:srgbClr val="000000"/>
                </a:solidFill>
                <a:effectLst/>
                <a:uLnTx/>
                <a:uFillTx/>
                <a:latin typeface="Franklin Gothic Book" panose="020F0502020204030204"/>
                <a:ea typeface="+mn-ea"/>
                <a:cs typeface="+mn-cs"/>
              </a:rPr>
              <a:t> year-wise analysis. Since the investments start from year 2000-01 it is considered as the starting point.</a:t>
            </a:r>
          </a:p>
          <a:p>
            <a:pPr marL="457200" marR="0" lvl="0" indent="-457200" algn="just" defTabSz="914400" rtl="0" eaLnBrk="1" fontAlgn="auto" latinLnBrk="0" hangingPunct="1">
              <a:lnSpc>
                <a:spcPct val="100000"/>
              </a:lnSpc>
              <a:spcBef>
                <a:spcPts val="0"/>
              </a:spcBef>
              <a:spcAft>
                <a:spcPts val="0"/>
              </a:spcAft>
              <a:buClrTx/>
              <a:buSzTx/>
              <a:buFont typeface="+mj-lt"/>
              <a:buAutoNum type="alphaLcParenR"/>
              <a:tabLst/>
              <a:defRPr/>
            </a:pPr>
            <a:r>
              <a:rPr kumimoji="0" lang="en-US" sz="1900" b="0" i="0" u="none" strike="noStrike" kern="1200" cap="none" spc="0" normalizeH="0" baseline="0" noProof="0" dirty="0">
                <a:ln>
                  <a:noFill/>
                </a:ln>
                <a:solidFill>
                  <a:srgbClr val="000000"/>
                </a:solidFill>
                <a:effectLst/>
                <a:uLnTx/>
                <a:uFillTx/>
                <a:latin typeface="Franklin Gothic Book" panose="020F0502020204030204"/>
                <a:ea typeface="+mn-ea"/>
                <a:cs typeface="+mn-cs"/>
              </a:rPr>
              <a:t>If we observe the growth rate chart the years : 2001-02,2006-07,2011-12,2013-14,2015-16 have made prominent impact on the investments, as we can see in these years there is an expansion of investments.</a:t>
            </a:r>
          </a:p>
          <a:p>
            <a:pPr marL="457200" marR="0" lvl="0" indent="-457200" algn="just" defTabSz="914400" rtl="0" eaLnBrk="1" fontAlgn="auto" latinLnBrk="0" hangingPunct="1">
              <a:lnSpc>
                <a:spcPct val="100000"/>
              </a:lnSpc>
              <a:spcBef>
                <a:spcPts val="0"/>
              </a:spcBef>
              <a:spcAft>
                <a:spcPts val="0"/>
              </a:spcAft>
              <a:buClrTx/>
              <a:buSzTx/>
              <a:buFont typeface="+mj-lt"/>
              <a:buAutoNum type="alphaLcParenR"/>
              <a:tabLst/>
              <a:defRPr/>
            </a:pPr>
            <a:r>
              <a:rPr kumimoji="0" lang="en-US" sz="1900" b="0" i="0" u="none" strike="noStrike" kern="1200" cap="none" spc="0" normalizeH="0" baseline="0" noProof="0" dirty="0">
                <a:ln>
                  <a:noFill/>
                </a:ln>
                <a:solidFill>
                  <a:srgbClr val="000000"/>
                </a:solidFill>
                <a:effectLst/>
                <a:uLnTx/>
                <a:uFillTx/>
                <a:latin typeface="Franklin Gothic Book" panose="020F0502020204030204"/>
                <a:ea typeface="+mn-ea"/>
                <a:cs typeface="+mn-cs"/>
              </a:rPr>
              <a:t>The year 2006-07 has one of the highest expansion/growth rate compared to all the other years with a percentage value of 125.493208.</a:t>
            </a:r>
          </a:p>
          <a:p>
            <a:pPr marL="457200" marR="0" lvl="0" indent="-457200" algn="just" defTabSz="914400" rtl="0" eaLnBrk="1" fontAlgn="auto" latinLnBrk="0" hangingPunct="1">
              <a:lnSpc>
                <a:spcPct val="100000"/>
              </a:lnSpc>
              <a:spcBef>
                <a:spcPts val="0"/>
              </a:spcBef>
              <a:spcAft>
                <a:spcPts val="0"/>
              </a:spcAft>
              <a:buClrTx/>
              <a:buSzTx/>
              <a:buFont typeface="+mj-lt"/>
              <a:buAutoNum type="alphaLcParenR"/>
              <a:tabLst/>
              <a:defRPr/>
            </a:pPr>
            <a:r>
              <a:rPr kumimoji="0" lang="en-US" sz="1900" b="0" i="0" u="none" strike="noStrike" kern="1200" cap="none" spc="0" normalizeH="0" baseline="0" noProof="0" dirty="0">
                <a:ln>
                  <a:noFill/>
                </a:ln>
                <a:solidFill>
                  <a:srgbClr val="000000"/>
                </a:solidFill>
                <a:effectLst/>
                <a:uLnTx/>
                <a:uFillTx/>
                <a:latin typeface="Franklin Gothic Book" panose="020F0502020204030204"/>
                <a:ea typeface="+mn-ea"/>
                <a:cs typeface="+mn-cs"/>
              </a:rPr>
              <a:t>The years that had major contractions were 2002-03,2012-13. Though there was a decrease in growth rate for the year 2003-04 but it was slightly better than the previous year, i.e.; we can see that there is slight expansion.</a:t>
            </a:r>
          </a:p>
          <a:p>
            <a:pPr marL="457200" marR="0" lvl="0" indent="-457200" algn="just" defTabSz="914400" rtl="0" eaLnBrk="1" fontAlgn="auto" latinLnBrk="0" hangingPunct="1">
              <a:lnSpc>
                <a:spcPct val="100000"/>
              </a:lnSpc>
              <a:spcBef>
                <a:spcPts val="0"/>
              </a:spcBef>
              <a:spcAft>
                <a:spcPts val="0"/>
              </a:spcAft>
              <a:buClrTx/>
              <a:buSzTx/>
              <a:buFont typeface="+mj-lt"/>
              <a:buAutoNum type="alphaLcParenR"/>
              <a:tabLst/>
              <a:defRPr/>
            </a:pPr>
            <a:r>
              <a:rPr kumimoji="0" lang="en-US" sz="1900" b="0" i="0" u="none" strike="noStrike" kern="1200" cap="none" spc="0" normalizeH="0" baseline="0" noProof="0" dirty="0">
                <a:ln>
                  <a:noFill/>
                </a:ln>
                <a:solidFill>
                  <a:srgbClr val="000000"/>
                </a:solidFill>
                <a:effectLst/>
                <a:uLnTx/>
                <a:uFillTx/>
                <a:latin typeface="Franklin Gothic Book" panose="020F0502020204030204"/>
                <a:ea typeface="+mn-ea"/>
                <a:cs typeface="+mn-cs"/>
              </a:rPr>
              <a:t>Also the years from 2009-10 to 2010-11, we can see that there has neither been expansion nor contraction, while both the years have recorded the same growth rate.</a:t>
            </a:r>
          </a:p>
        </p:txBody>
      </p:sp>
    </p:spTree>
    <p:extLst>
      <p:ext uri="{BB962C8B-B14F-4D97-AF65-F5344CB8AC3E}">
        <p14:creationId xmlns:p14="http://schemas.microsoft.com/office/powerpoint/2010/main" val="3551731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44F70-F7EC-89BB-A92D-289100C418F8}"/>
              </a:ext>
            </a:extLst>
          </p:cNvPr>
          <p:cNvSpPr>
            <a:spLocks noGrp="1"/>
          </p:cNvSpPr>
          <p:nvPr>
            <p:ph type="title"/>
          </p:nvPr>
        </p:nvSpPr>
        <p:spPr/>
        <p:txBody>
          <a:bodyPr>
            <a:normAutofit/>
          </a:bodyPr>
          <a:lstStyle/>
          <a:p>
            <a:r>
              <a:rPr lang="en-IN" sz="4800" dirty="0">
                <a:solidFill>
                  <a:schemeClr val="tx1"/>
                </a:solidFill>
              </a:rPr>
              <a:t>CONCLUSION</a:t>
            </a:r>
          </a:p>
        </p:txBody>
      </p:sp>
      <p:sp>
        <p:nvSpPr>
          <p:cNvPr id="3" name="Content Placeholder 2">
            <a:extLst>
              <a:ext uri="{FF2B5EF4-FFF2-40B4-BE49-F238E27FC236}">
                <a16:creationId xmlns:a16="http://schemas.microsoft.com/office/drawing/2014/main" id="{39E886C2-96B2-325B-50A4-744B4C36DFCE}"/>
              </a:ext>
            </a:extLst>
          </p:cNvPr>
          <p:cNvSpPr>
            <a:spLocks noGrp="1"/>
          </p:cNvSpPr>
          <p:nvPr>
            <p:ph idx="1"/>
          </p:nvPr>
        </p:nvSpPr>
        <p:spPr/>
        <p:txBody>
          <a:bodyPr/>
          <a:lstStyle/>
          <a:p>
            <a:pPr marL="457200" indent="-457200">
              <a:buFont typeface="+mj-lt"/>
              <a:buAutoNum type="arabicPeriod"/>
            </a:pPr>
            <a:r>
              <a:rPr lang="en-IN" dirty="0">
                <a:solidFill>
                  <a:schemeClr val="tx1"/>
                </a:solidFill>
              </a:rPr>
              <a:t>Overall the analysis suggests positive trend of increasing FDI over the years, with certain sectors consistently performing well.</a:t>
            </a:r>
          </a:p>
          <a:p>
            <a:pPr marL="457200" indent="-457200">
              <a:buFont typeface="+mj-lt"/>
              <a:buAutoNum type="arabicPeriod"/>
            </a:pPr>
            <a:r>
              <a:rPr lang="en-IN" dirty="0">
                <a:solidFill>
                  <a:schemeClr val="tx1"/>
                </a:solidFill>
              </a:rPr>
              <a:t>The years that have had a major breakthrough with increase in investments indicates potential growth and opportunities for further investments from the sectors.</a:t>
            </a:r>
          </a:p>
          <a:p>
            <a:pPr marL="457200" indent="-457200">
              <a:buFont typeface="+mj-lt"/>
              <a:buAutoNum type="arabicPeriod"/>
            </a:pPr>
            <a:r>
              <a:rPr lang="en-IN" dirty="0">
                <a:solidFill>
                  <a:schemeClr val="tx1"/>
                </a:solidFill>
              </a:rPr>
              <a:t>Sectors with low or zero investments requires attention by improvising the strategies for making  investments.</a:t>
            </a:r>
          </a:p>
          <a:p>
            <a:pPr marL="457200" indent="-457200">
              <a:buFont typeface="+mj-lt"/>
              <a:buAutoNum type="arabicPeriod"/>
            </a:pPr>
            <a:r>
              <a:rPr lang="en-IN" dirty="0">
                <a:solidFill>
                  <a:schemeClr val="tx1"/>
                </a:solidFill>
              </a:rPr>
              <a:t>Despite the fluctuations over the years, the overall trajectory has a positive growth rate, indicating the investments made were good and were favourable.</a:t>
            </a:r>
          </a:p>
          <a:p>
            <a:endParaRPr lang="en-IN" dirty="0"/>
          </a:p>
        </p:txBody>
      </p:sp>
    </p:spTree>
    <p:extLst>
      <p:ext uri="{BB962C8B-B14F-4D97-AF65-F5344CB8AC3E}">
        <p14:creationId xmlns:p14="http://schemas.microsoft.com/office/powerpoint/2010/main" val="976968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9F95A0-EBD4-EE7B-4F3C-26A0A45EF0B9}"/>
              </a:ext>
            </a:extLst>
          </p:cNvPr>
          <p:cNvSpPr txBox="1"/>
          <p:nvPr/>
        </p:nvSpPr>
        <p:spPr>
          <a:xfrm>
            <a:off x="0" y="1649896"/>
            <a:ext cx="12192000" cy="3046988"/>
          </a:xfrm>
          <a:prstGeom prst="rect">
            <a:avLst/>
          </a:prstGeom>
          <a:noFill/>
        </p:spPr>
        <p:txBody>
          <a:bodyPr wrap="square" rtlCol="0">
            <a:spAutoFit/>
          </a:bodyPr>
          <a:lstStyle/>
          <a:p>
            <a:pPr algn="ctr"/>
            <a:r>
              <a:rPr lang="en-IN" sz="9600" dirty="0">
                <a:latin typeface="+mj-lt"/>
              </a:rPr>
              <a:t>THANK </a:t>
            </a:r>
          </a:p>
          <a:p>
            <a:pPr algn="ctr"/>
            <a:r>
              <a:rPr lang="en-IN" sz="9600" dirty="0">
                <a:latin typeface="+mj-lt"/>
              </a:rPr>
              <a:t>YOU</a:t>
            </a:r>
          </a:p>
        </p:txBody>
      </p:sp>
    </p:spTree>
    <p:extLst>
      <p:ext uri="{BB962C8B-B14F-4D97-AF65-F5344CB8AC3E}">
        <p14:creationId xmlns:p14="http://schemas.microsoft.com/office/powerpoint/2010/main" val="266412742"/>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{E0ED84FE-C7BD-4B78-9657-CA127C955392}tf56160789_win32</Template>
  <TotalTime>54</TotalTime>
  <Words>778</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Bookman Old Style</vt:lpstr>
      <vt:lpstr>Calibri</vt:lpstr>
      <vt:lpstr>Franklin Gothic Book</vt:lpstr>
      <vt:lpstr>Times New Roman</vt:lpstr>
      <vt:lpstr>Custom</vt:lpstr>
      <vt:lpstr>FOREIGN DIRECT INVESTMENT ANALYSIS</vt:lpstr>
      <vt:lpstr>PROBLEM STATEMENT</vt:lpstr>
      <vt:lpstr>KEY METRICS </vt:lpstr>
      <vt:lpstr>KEY METRICS VISUALS</vt:lpstr>
      <vt:lpstr>INSIGHTS :</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FOREIGN DIRECT INVESTMENT ANALYSIS IN INDIA</dc:title>
  <dc:creator>Nancy Neelamma</dc:creator>
  <cp:lastModifiedBy>Nancy Neelamma</cp:lastModifiedBy>
  <cp:revision>8</cp:revision>
  <dcterms:created xsi:type="dcterms:W3CDTF">2024-03-09T19:54:19Z</dcterms:created>
  <dcterms:modified xsi:type="dcterms:W3CDTF">2024-03-10T12:23:45Z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