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4" r:id="rId8"/>
    <p:sldId id="285" r:id="rId9"/>
    <p:sldId id="291" r:id="rId10"/>
    <p:sldId id="287" r:id="rId11"/>
    <p:sldId id="292" r:id="rId12"/>
    <p:sldId id="293" r:id="rId13"/>
    <p:sldId id="286"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179568" y="1581215"/>
            <a:ext cx="3935896" cy="1847785"/>
          </a:xfrm>
        </p:spPr>
        <p:txBody>
          <a:bodyPr>
            <a:noAutofit/>
          </a:bodyPr>
          <a:lstStyle/>
          <a:p>
            <a:pPr algn="l"/>
            <a:r>
              <a:rPr lang="en-US" b="1" dirty="0"/>
              <a:t>FINANCIAL ANALYTICS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2" y="4641574"/>
            <a:ext cx="3807760" cy="795942"/>
          </a:xfrm>
        </p:spPr>
        <p:txBody>
          <a:bodyPr>
            <a:normAutofit fontScale="70000" lnSpcReduction="20000"/>
          </a:bodyPr>
          <a:lstStyle/>
          <a:p>
            <a:pPr algn="l"/>
            <a:r>
              <a:rPr lang="en-US" sz="2300" dirty="0">
                <a:solidFill>
                  <a:srgbClr val="5792BA"/>
                </a:solidFill>
              </a:rPr>
              <a:t>                                       </a:t>
            </a:r>
            <a:r>
              <a:rPr lang="en-US" sz="2800" b="1" dirty="0">
                <a:solidFill>
                  <a:srgbClr val="5792BA"/>
                </a:solidFill>
              </a:rPr>
              <a:t>DONE BY : </a:t>
            </a:r>
          </a:p>
          <a:p>
            <a:pPr algn="l"/>
            <a:r>
              <a:rPr lang="en-US" sz="2800" b="1" dirty="0">
                <a:solidFill>
                  <a:srgbClr val="5792BA"/>
                </a:solidFill>
              </a:rPr>
              <a:t>                                   P L NANCY</a:t>
            </a: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683D-39AE-04DF-6034-E66DD2684D2E}"/>
              </a:ext>
            </a:extLst>
          </p:cNvPr>
          <p:cNvSpPr>
            <a:spLocks noGrp="1"/>
          </p:cNvSpPr>
          <p:nvPr>
            <p:ph type="title"/>
          </p:nvPr>
        </p:nvSpPr>
        <p:spPr/>
        <p:txBody>
          <a:bodyPr>
            <a:normAutofit/>
          </a:bodyPr>
          <a:lstStyle/>
          <a:p>
            <a:pPr algn="l"/>
            <a:r>
              <a:rPr lang="en-IN" sz="4800" b="1" dirty="0"/>
              <a:t>CONCLUSION</a:t>
            </a:r>
          </a:p>
        </p:txBody>
      </p:sp>
      <p:sp>
        <p:nvSpPr>
          <p:cNvPr id="3" name="Content Placeholder 2">
            <a:extLst>
              <a:ext uri="{FF2B5EF4-FFF2-40B4-BE49-F238E27FC236}">
                <a16:creationId xmlns:a16="http://schemas.microsoft.com/office/drawing/2014/main" id="{2EFADA4A-F72B-CAEC-E826-34FD8A4C53A3}"/>
              </a:ext>
            </a:extLst>
          </p:cNvPr>
          <p:cNvSpPr>
            <a:spLocks noGrp="1"/>
          </p:cNvSpPr>
          <p:nvPr>
            <p:ph idx="1"/>
          </p:nvPr>
        </p:nvSpPr>
        <p:spPr/>
        <p:txBody>
          <a:bodyPr>
            <a:normAutofit fontScale="92500" lnSpcReduction="10000"/>
          </a:bodyPr>
          <a:lstStyle/>
          <a:p>
            <a:r>
              <a:rPr lang="en-US" sz="1400" dirty="0"/>
              <a:t>The analysis of market capitalization highlights the diversity among companies, with a wide range of values ranging from relatively small to large market capitalizations. While the mean market capitalization suggests a slightly right-skewed distribution influenced by companies with higher values, the quartiles provide a deeper understanding of the spread of market values. This diversity underscores the varied market positions and sizes of companies within the dataset.</a:t>
            </a:r>
          </a:p>
          <a:p>
            <a:r>
              <a:rPr lang="en-US" sz="1400" dirty="0"/>
              <a:t>Quarterly sales data reveals varying performance among companies, with some achieving substantial sales figures while others have lower sales performance. The mean and median sales figures suggest a slightly right-skewed distribution, with some companies driving the average sales upwards. The quartiles further illustrate the spread of sales performance, indicating the range within which the majority of companies fall.</a:t>
            </a:r>
          </a:p>
          <a:p>
            <a:r>
              <a:rPr lang="en-US" sz="1400" dirty="0"/>
              <a:t>The moderate positive correlation between market capitalization and quarterly sales suggests that companies with higher market values tend to have higher sales figures. While this relationship is statistically significant, it's important to note that other factors beyond market capitalization also influence sales performance. Therefore, investors and stakeholders should consider a holistic approach when evaluating company performance and investment opportunities.</a:t>
            </a:r>
          </a:p>
          <a:p>
            <a:r>
              <a:rPr lang="en-US" sz="1400" dirty="0"/>
              <a:t>When you're investing, don't just focus on how big a company is or how much they sold recently. Check out how they compare to others in their field, and don't put all your money into just one kind of company. Stick with companies that have a good history, and think about the long run instead of what's happening right now. And always be ready for things to go a bit wrong sometimes, so you're not caught off guard.</a:t>
            </a:r>
            <a:endParaRPr lang="en-IN" sz="1400" dirty="0"/>
          </a:p>
        </p:txBody>
      </p:sp>
    </p:spTree>
    <p:extLst>
      <p:ext uri="{BB962C8B-B14F-4D97-AF65-F5344CB8AC3E}">
        <p14:creationId xmlns:p14="http://schemas.microsoft.com/office/powerpoint/2010/main" val="164851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AE4CE-83FC-3E41-8D18-89DA1DC640C1}"/>
              </a:ext>
            </a:extLst>
          </p:cNvPr>
          <p:cNvSpPr>
            <a:spLocks noGrp="1"/>
          </p:cNvSpPr>
          <p:nvPr>
            <p:ph type="title"/>
          </p:nvPr>
        </p:nvSpPr>
        <p:spPr>
          <a:xfrm>
            <a:off x="913795" y="609599"/>
            <a:ext cx="10353762" cy="5830957"/>
          </a:xfrm>
        </p:spPr>
        <p:txBody>
          <a:bodyPr>
            <a:normAutofit/>
          </a:bodyPr>
          <a:lstStyle/>
          <a:p>
            <a:r>
              <a:rPr lang="en-IN" sz="9600" b="1" dirty="0"/>
              <a:t>THANK </a:t>
            </a:r>
            <a:br>
              <a:rPr lang="en-IN" sz="9600" b="1" dirty="0"/>
            </a:br>
            <a:r>
              <a:rPr lang="en-IN" sz="9600" b="1" dirty="0"/>
              <a:t>YOU</a:t>
            </a:r>
          </a:p>
        </p:txBody>
      </p:sp>
    </p:spTree>
    <p:extLst>
      <p:ext uri="{BB962C8B-B14F-4D97-AF65-F5344CB8AC3E}">
        <p14:creationId xmlns:p14="http://schemas.microsoft.com/office/powerpoint/2010/main" val="3663326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2F14-E544-D4D5-3296-7E9A0D1CD3F9}"/>
              </a:ext>
            </a:extLst>
          </p:cNvPr>
          <p:cNvSpPr>
            <a:spLocks noGrp="1"/>
          </p:cNvSpPr>
          <p:nvPr>
            <p:ph type="title"/>
          </p:nvPr>
        </p:nvSpPr>
        <p:spPr/>
        <p:txBody>
          <a:bodyPr>
            <a:normAutofit/>
          </a:bodyPr>
          <a:lstStyle/>
          <a:p>
            <a:pPr algn="l"/>
            <a:r>
              <a:rPr lang="en-IN" sz="5400" b="1" dirty="0">
                <a:solidFill>
                  <a:schemeClr val="tx1"/>
                </a:solidFill>
              </a:rPr>
              <a:t>PROBLEM STATEMENT</a:t>
            </a:r>
            <a:endParaRPr lang="en-IN" sz="5400" b="1" dirty="0"/>
          </a:p>
        </p:txBody>
      </p:sp>
      <p:sp>
        <p:nvSpPr>
          <p:cNvPr id="3" name="Content Placeholder 2">
            <a:extLst>
              <a:ext uri="{FF2B5EF4-FFF2-40B4-BE49-F238E27FC236}">
                <a16:creationId xmlns:a16="http://schemas.microsoft.com/office/drawing/2014/main" id="{CC75EFC9-F9A6-DE2F-9644-C894E69F60EF}"/>
              </a:ext>
            </a:extLst>
          </p:cNvPr>
          <p:cNvSpPr>
            <a:spLocks noGrp="1"/>
          </p:cNvSpPr>
          <p:nvPr>
            <p:ph idx="1"/>
          </p:nvPr>
        </p:nvSpPr>
        <p:spPr>
          <a:xfrm>
            <a:off x="913795" y="2076450"/>
            <a:ext cx="10353762" cy="4602646"/>
          </a:xfrm>
        </p:spPr>
        <p:txBody>
          <a:bodyPr>
            <a:noAutofit/>
          </a:bodyPr>
          <a:lstStyle/>
          <a:p>
            <a:pPr marL="36900" indent="0" algn="just">
              <a:buNone/>
            </a:pPr>
            <a:r>
              <a:rPr lang="en-US" sz="2800" dirty="0">
                <a:solidFill>
                  <a:schemeClr val="bg2">
                    <a:lumMod val="20000"/>
                    <a:lumOff val="80000"/>
                  </a:schemeClr>
                </a:solidFill>
              </a:rPr>
              <a:t>Without analyzing the competition, it is difficult for a business to survive. You are tasked to </a:t>
            </a:r>
            <a:r>
              <a:rPr lang="en-US" sz="2800" dirty="0" err="1">
                <a:solidFill>
                  <a:schemeClr val="bg2">
                    <a:lumMod val="20000"/>
                    <a:lumOff val="80000"/>
                  </a:schemeClr>
                </a:solidFill>
              </a:rPr>
              <a:t>analyse</a:t>
            </a:r>
            <a:r>
              <a:rPr lang="en-US" sz="2800" dirty="0">
                <a:solidFill>
                  <a:schemeClr val="bg2">
                    <a:lumMod val="20000"/>
                    <a:lumOff val="80000"/>
                  </a:schemeClr>
                </a:solidFill>
              </a:rPr>
              <a:t> the competition for the management to provide better results. This data set has information on the market capitalization of the top 500 companies in India. </a:t>
            </a:r>
          </a:p>
          <a:p>
            <a:pPr marL="36900" indent="0" algn="just">
              <a:buNone/>
            </a:pPr>
            <a:r>
              <a:rPr lang="en-US" sz="2800" dirty="0">
                <a:solidFill>
                  <a:schemeClr val="bg2">
                    <a:lumMod val="20000"/>
                    <a:lumOff val="80000"/>
                  </a:schemeClr>
                </a:solidFill>
              </a:rPr>
              <a:t>Serial </a:t>
            </a:r>
            <a:r>
              <a:rPr lang="en-US" sz="2800" dirty="0" err="1">
                <a:solidFill>
                  <a:schemeClr val="bg2">
                    <a:lumMod val="20000"/>
                    <a:lumOff val="80000"/>
                  </a:schemeClr>
                </a:solidFill>
              </a:rPr>
              <a:t>NumberNameName</a:t>
            </a:r>
            <a:r>
              <a:rPr lang="en-US" sz="2800" dirty="0">
                <a:solidFill>
                  <a:schemeClr val="bg2">
                    <a:lumMod val="20000"/>
                    <a:lumOff val="80000"/>
                  </a:schemeClr>
                </a:solidFill>
              </a:rPr>
              <a:t> of </a:t>
            </a:r>
            <a:r>
              <a:rPr lang="en-US" sz="2800" dirty="0" err="1">
                <a:solidFill>
                  <a:schemeClr val="bg2">
                    <a:lumMod val="20000"/>
                    <a:lumOff val="80000"/>
                  </a:schemeClr>
                </a:solidFill>
              </a:rPr>
              <a:t>CompanyMar</a:t>
            </a:r>
            <a:r>
              <a:rPr lang="en-US" sz="2800" dirty="0">
                <a:solidFill>
                  <a:schemeClr val="bg2">
                    <a:lumMod val="20000"/>
                    <a:lumOff val="80000"/>
                  </a:schemeClr>
                </a:solidFill>
              </a:rPr>
              <a:t> Cap – </a:t>
            </a:r>
            <a:r>
              <a:rPr lang="en-US" sz="2800" dirty="0" err="1">
                <a:solidFill>
                  <a:schemeClr val="bg2">
                    <a:lumMod val="20000"/>
                    <a:lumOff val="80000"/>
                  </a:schemeClr>
                </a:solidFill>
              </a:rPr>
              <a:t>CroreMarket</a:t>
            </a:r>
            <a:r>
              <a:rPr lang="en-US" sz="2800" dirty="0">
                <a:solidFill>
                  <a:schemeClr val="bg2">
                    <a:lumMod val="20000"/>
                    <a:lumOff val="80000"/>
                  </a:schemeClr>
                </a:solidFill>
              </a:rPr>
              <a:t> Capitalization in </a:t>
            </a:r>
            <a:r>
              <a:rPr lang="en-US" sz="2800" dirty="0" err="1">
                <a:solidFill>
                  <a:schemeClr val="bg2">
                    <a:lumMod val="20000"/>
                    <a:lumOff val="80000"/>
                  </a:schemeClr>
                </a:solidFill>
              </a:rPr>
              <a:t>CroresSales</a:t>
            </a:r>
            <a:r>
              <a:rPr lang="en-US" sz="2800" dirty="0">
                <a:solidFill>
                  <a:schemeClr val="bg2">
                    <a:lumMod val="20000"/>
                    <a:lumOff val="80000"/>
                  </a:schemeClr>
                </a:solidFill>
              </a:rPr>
              <a:t> </a:t>
            </a:r>
            <a:r>
              <a:rPr lang="en-US" sz="2800" dirty="0" err="1">
                <a:solidFill>
                  <a:schemeClr val="bg2">
                    <a:lumMod val="20000"/>
                    <a:lumOff val="80000"/>
                  </a:schemeClr>
                </a:solidFill>
              </a:rPr>
              <a:t>Qtr</a:t>
            </a:r>
            <a:r>
              <a:rPr lang="en-US" sz="2800" dirty="0">
                <a:solidFill>
                  <a:schemeClr val="bg2">
                    <a:lumMod val="20000"/>
                    <a:lumOff val="80000"/>
                  </a:schemeClr>
                </a:solidFill>
              </a:rPr>
              <a:t> – </a:t>
            </a:r>
            <a:r>
              <a:rPr lang="en-US" sz="2800" dirty="0" err="1">
                <a:solidFill>
                  <a:schemeClr val="bg2">
                    <a:lumMod val="20000"/>
                    <a:lumOff val="80000"/>
                  </a:schemeClr>
                </a:solidFill>
              </a:rPr>
              <a:t>CroreQuarterly</a:t>
            </a:r>
            <a:r>
              <a:rPr lang="en-US" sz="2800" dirty="0">
                <a:solidFill>
                  <a:schemeClr val="bg2">
                    <a:lumMod val="20000"/>
                    <a:lumOff val="80000"/>
                  </a:schemeClr>
                </a:solidFill>
              </a:rPr>
              <a:t> Sale in crores. Find key metrics and factors and show the meaningful relationships between attributes.</a:t>
            </a:r>
            <a:endParaRPr lang="en-IN" sz="2800" dirty="0">
              <a:solidFill>
                <a:schemeClr val="bg2">
                  <a:lumMod val="20000"/>
                  <a:lumOff val="80000"/>
                </a:schemeClr>
              </a:solidFill>
            </a:endParaRPr>
          </a:p>
        </p:txBody>
      </p:sp>
    </p:spTree>
    <p:extLst>
      <p:ext uri="{BB962C8B-B14F-4D97-AF65-F5344CB8AC3E}">
        <p14:creationId xmlns:p14="http://schemas.microsoft.com/office/powerpoint/2010/main" val="280981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0EBB-D32D-8B8A-FDCE-92C1B26A9010}"/>
              </a:ext>
            </a:extLst>
          </p:cNvPr>
          <p:cNvSpPr>
            <a:spLocks noGrp="1"/>
          </p:cNvSpPr>
          <p:nvPr>
            <p:ph type="title"/>
          </p:nvPr>
        </p:nvSpPr>
        <p:spPr/>
        <p:txBody>
          <a:bodyPr>
            <a:normAutofit/>
          </a:bodyPr>
          <a:lstStyle/>
          <a:p>
            <a:pPr algn="l"/>
            <a:r>
              <a:rPr lang="en-US" b="1" dirty="0"/>
              <a:t>KEY METRICS</a:t>
            </a:r>
            <a:endParaRPr lang="en-IN" b="1" dirty="0"/>
          </a:p>
        </p:txBody>
      </p:sp>
      <p:sp>
        <p:nvSpPr>
          <p:cNvPr id="3" name="Content Placeholder 2">
            <a:extLst>
              <a:ext uri="{FF2B5EF4-FFF2-40B4-BE49-F238E27FC236}">
                <a16:creationId xmlns:a16="http://schemas.microsoft.com/office/drawing/2014/main" id="{C771F582-E0BA-BC3B-8227-2594E62F0112}"/>
              </a:ext>
            </a:extLst>
          </p:cNvPr>
          <p:cNvSpPr>
            <a:spLocks noGrp="1"/>
          </p:cNvSpPr>
          <p:nvPr>
            <p:ph idx="1"/>
          </p:nvPr>
        </p:nvSpPr>
        <p:spPr/>
        <p:txBody>
          <a:bodyPr/>
          <a:lstStyle/>
          <a:p>
            <a:r>
              <a:rPr lang="en-US" sz="2400" dirty="0"/>
              <a:t>Market Capitalization – Mean, Median, Range, Standard Deviation and Quartiles</a:t>
            </a:r>
          </a:p>
          <a:p>
            <a:r>
              <a:rPr lang="en-US" sz="2400" dirty="0"/>
              <a:t>Sales Quarterly – Mean, Median, Range, Standard Deviation and Quartiles</a:t>
            </a:r>
          </a:p>
          <a:p>
            <a:r>
              <a:rPr lang="en-US" sz="2400" dirty="0"/>
              <a:t>Correlation between market capitalization and Sales Quarterly</a:t>
            </a:r>
            <a:endParaRPr lang="en-IN" dirty="0"/>
          </a:p>
        </p:txBody>
      </p:sp>
    </p:spTree>
    <p:extLst>
      <p:ext uri="{BB962C8B-B14F-4D97-AF65-F5344CB8AC3E}">
        <p14:creationId xmlns:p14="http://schemas.microsoft.com/office/powerpoint/2010/main" val="112552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C1FB-6171-F9B8-8837-61B96F83338F}"/>
              </a:ext>
            </a:extLst>
          </p:cNvPr>
          <p:cNvSpPr>
            <a:spLocks noGrp="1"/>
          </p:cNvSpPr>
          <p:nvPr>
            <p:ph type="title"/>
          </p:nvPr>
        </p:nvSpPr>
        <p:spPr/>
        <p:txBody>
          <a:bodyPr>
            <a:normAutofit fontScale="90000"/>
          </a:bodyPr>
          <a:lstStyle/>
          <a:p>
            <a:pPr algn="l"/>
            <a:r>
              <a:rPr lang="en-IN" b="1" dirty="0"/>
              <a:t>INSIGHTS FOR MARKET CAPITALIZATION</a:t>
            </a:r>
          </a:p>
        </p:txBody>
      </p:sp>
      <p:sp>
        <p:nvSpPr>
          <p:cNvPr id="3" name="Content Placeholder 2">
            <a:extLst>
              <a:ext uri="{FF2B5EF4-FFF2-40B4-BE49-F238E27FC236}">
                <a16:creationId xmlns:a16="http://schemas.microsoft.com/office/drawing/2014/main" id="{F214217A-1935-A572-BBBA-52EAE0438499}"/>
              </a:ext>
            </a:extLst>
          </p:cNvPr>
          <p:cNvSpPr>
            <a:spLocks noGrp="1"/>
          </p:cNvSpPr>
          <p:nvPr>
            <p:ph idx="1"/>
          </p:nvPr>
        </p:nvSpPr>
        <p:spPr/>
        <p:txBody>
          <a:bodyPr>
            <a:normAutofit fontScale="62500" lnSpcReduction="20000"/>
          </a:bodyPr>
          <a:lstStyle/>
          <a:p>
            <a:pPr marL="36900" indent="0">
              <a:buNone/>
            </a:pPr>
            <a:endParaRPr lang="en-US" dirty="0"/>
          </a:p>
          <a:p>
            <a:r>
              <a:rPr lang="en-US" sz="2600" dirty="0"/>
              <a:t>The mean market capitalization for companies in the dataset is approximately 11,820.17 crores, while the median is 7,814.23 crores. This suggests that the distribution of market capitalization values is slightly right-skewed, with the mean being greater than the median. It indicates that there are companies with relatively higher market capitalizations that are influencing the mean.</a:t>
            </a:r>
          </a:p>
          <a:p>
            <a:r>
              <a:rPr lang="en-US" sz="2600" dirty="0"/>
              <a:t>The standard deviation of 10,028.58 crores indicates that there is significant diversity in market capitalization among the companies in the dataset. Some companies may have market capitalizations significantly higher or lower than the average.</a:t>
            </a:r>
          </a:p>
          <a:p>
            <a:r>
              <a:rPr lang="en-US" sz="2600" dirty="0"/>
              <a:t>The range of market capitalization is 45,604.3 crores. This indicates the extent of variation in market capitalization among companies, ranging from relatively small to large market values.</a:t>
            </a:r>
          </a:p>
          <a:p>
            <a:r>
              <a:rPr lang="en-US" sz="2600" dirty="0"/>
              <a:t>The first quartile (25th percentile) at 4,444.28 crores indicates that 25% of the companies have market capitalizations below this value, representing relatively smaller companies in terms of market value. The third quartile (75th percentile) at 15,232.28 crores shows that 75% of the companies have market capitalizations below this value, indicating the range within which the majority of companies fall.</a:t>
            </a:r>
          </a:p>
          <a:p>
            <a:endParaRPr lang="en-US" dirty="0"/>
          </a:p>
          <a:p>
            <a:endParaRPr lang="en-US" dirty="0"/>
          </a:p>
        </p:txBody>
      </p:sp>
    </p:spTree>
    <p:extLst>
      <p:ext uri="{BB962C8B-B14F-4D97-AF65-F5344CB8AC3E}">
        <p14:creationId xmlns:p14="http://schemas.microsoft.com/office/powerpoint/2010/main" val="28464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7DE4-5EDF-15D8-9784-01F8E167DC16}"/>
              </a:ext>
            </a:extLst>
          </p:cNvPr>
          <p:cNvSpPr>
            <a:spLocks noGrp="1"/>
          </p:cNvSpPr>
          <p:nvPr>
            <p:ph type="title"/>
          </p:nvPr>
        </p:nvSpPr>
        <p:spPr>
          <a:xfrm>
            <a:off x="784585" y="589722"/>
            <a:ext cx="10953528" cy="1257300"/>
          </a:xfrm>
        </p:spPr>
        <p:txBody>
          <a:bodyPr>
            <a:noAutofit/>
          </a:bodyPr>
          <a:lstStyle/>
          <a:p>
            <a:pPr algn="l"/>
            <a:r>
              <a:rPr lang="en-IN" sz="4100" b="1" dirty="0"/>
              <a:t>INSIGHTS FOR Sales Quarterly</a:t>
            </a:r>
          </a:p>
        </p:txBody>
      </p:sp>
      <p:sp>
        <p:nvSpPr>
          <p:cNvPr id="3" name="Content Placeholder 2">
            <a:extLst>
              <a:ext uri="{FF2B5EF4-FFF2-40B4-BE49-F238E27FC236}">
                <a16:creationId xmlns:a16="http://schemas.microsoft.com/office/drawing/2014/main" id="{209219B6-745A-829A-C468-6959C9EC6D2F}"/>
              </a:ext>
            </a:extLst>
          </p:cNvPr>
          <p:cNvSpPr>
            <a:spLocks noGrp="1"/>
          </p:cNvSpPr>
          <p:nvPr>
            <p:ph idx="1"/>
          </p:nvPr>
        </p:nvSpPr>
        <p:spPr/>
        <p:txBody>
          <a:bodyPr>
            <a:normAutofit fontScale="62500" lnSpcReduction="20000"/>
          </a:bodyPr>
          <a:lstStyle/>
          <a:p>
            <a:endParaRPr lang="en-US" dirty="0"/>
          </a:p>
          <a:p>
            <a:r>
              <a:rPr lang="en-US" sz="2600" dirty="0"/>
              <a:t>The mean quarterly sales for companies in the dataset is approximately 1254.98 crores, while the median is 793.76 crores. This indicates that the distribution of quarterly sales values is slightly right-skewed, with the mean being greater than the median. It suggests that there are some companies with relatively higher sales figures that are pulling the mean upwards.</a:t>
            </a:r>
          </a:p>
          <a:p>
            <a:r>
              <a:rPr lang="en-US" sz="2600" dirty="0"/>
              <a:t>The standard deviation of 1207.15 crores, suggests that there is a considerable spread in the sales performance of companies and Some companies may have sales figures significantly higher or lower than the average.</a:t>
            </a:r>
          </a:p>
          <a:p>
            <a:r>
              <a:rPr lang="en-US" sz="2600" dirty="0"/>
              <a:t>The range of quarterly sales is 5861.04 crores. This indicates the extent of variation in sales performance among companies in the dataset, ranging from no sales to significant revenue generation.</a:t>
            </a:r>
          </a:p>
          <a:p>
            <a:r>
              <a:rPr lang="en-US" sz="2600" dirty="0"/>
              <a:t>The first quartile (25th percentile) at 431.21 crores indicates that 25% of the companies have quarterly sales below this value, representing relatively lower sales performers. The third quartile (75th percentile) at 1682.97 crores shows that 75% of the companies have quarterly sales below this value, indicating the range within which the majority of companies fall.</a:t>
            </a:r>
          </a:p>
          <a:p>
            <a:endParaRPr lang="en-IN" dirty="0"/>
          </a:p>
        </p:txBody>
      </p:sp>
    </p:spTree>
    <p:extLst>
      <p:ext uri="{BB962C8B-B14F-4D97-AF65-F5344CB8AC3E}">
        <p14:creationId xmlns:p14="http://schemas.microsoft.com/office/powerpoint/2010/main" val="2767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7DE4-5EDF-15D8-9784-01F8E167DC16}"/>
              </a:ext>
            </a:extLst>
          </p:cNvPr>
          <p:cNvSpPr>
            <a:spLocks noGrp="1"/>
          </p:cNvSpPr>
          <p:nvPr>
            <p:ph type="title"/>
          </p:nvPr>
        </p:nvSpPr>
        <p:spPr>
          <a:xfrm>
            <a:off x="784585" y="589722"/>
            <a:ext cx="10953528" cy="1257300"/>
          </a:xfrm>
        </p:spPr>
        <p:txBody>
          <a:bodyPr>
            <a:noAutofit/>
          </a:bodyPr>
          <a:lstStyle/>
          <a:p>
            <a:pPr algn="l"/>
            <a:r>
              <a:rPr lang="en-IN" sz="3600" b="1" dirty="0"/>
              <a:t>INSIGHTS FOR C</a:t>
            </a:r>
            <a:r>
              <a:rPr lang="en-US" sz="3600" dirty="0"/>
              <a:t>ORRELATION BETWEEN MARKET CAPITALIZATION AND SALES QUARTERLY</a:t>
            </a:r>
            <a:endParaRPr lang="en-IN" sz="3600" b="1" dirty="0"/>
          </a:p>
        </p:txBody>
      </p:sp>
      <p:sp>
        <p:nvSpPr>
          <p:cNvPr id="3" name="Content Placeholder 2">
            <a:extLst>
              <a:ext uri="{FF2B5EF4-FFF2-40B4-BE49-F238E27FC236}">
                <a16:creationId xmlns:a16="http://schemas.microsoft.com/office/drawing/2014/main" id="{209219B6-745A-829A-C468-6959C9EC6D2F}"/>
              </a:ext>
            </a:extLst>
          </p:cNvPr>
          <p:cNvSpPr>
            <a:spLocks noGrp="1"/>
          </p:cNvSpPr>
          <p:nvPr>
            <p:ph idx="1"/>
          </p:nvPr>
        </p:nvSpPr>
        <p:spPr>
          <a:xfrm>
            <a:off x="913795" y="1928192"/>
            <a:ext cx="10353762" cy="3438938"/>
          </a:xfrm>
        </p:spPr>
        <p:txBody>
          <a:bodyPr>
            <a:normAutofit fontScale="62500" lnSpcReduction="20000"/>
          </a:bodyPr>
          <a:lstStyle/>
          <a:p>
            <a:pPr marL="36900" indent="0">
              <a:buNone/>
            </a:pPr>
            <a:endParaRPr lang="en-US" sz="2600" dirty="0"/>
          </a:p>
          <a:p>
            <a:r>
              <a:rPr lang="en-US" sz="2600" dirty="0"/>
              <a:t>The Pearson coefficient of 0.445 suggests a moderate positive linear relationship between market capitalization and quarterly sales. This indicates that as market capitalization increases, there is a tendency for quarterly sales to increase as well, although the relationship is not extremely strong.</a:t>
            </a:r>
          </a:p>
          <a:p>
            <a:r>
              <a:rPr lang="en-US" sz="2600" dirty="0"/>
              <a:t>With a Spearman coefficient of 0.490, there is a moderate positive relationship between market capitalization and quarterly sales. This implies that as market capitalization increases, there is a tendency for quarterly sales to increase as well, although the relationship may not strictly follow a linear pattern.</a:t>
            </a:r>
          </a:p>
          <a:p>
            <a:r>
              <a:rPr lang="en-US" sz="2600" dirty="0"/>
              <a:t>Both coefficients indicate a positive relationship between market capitalization and quarterly sales, suggesting that companies with higher market capitalizations tend to have higher quarterly sales. However, the strength of the relationship is moderate rather than strong, indicating that other factors beyond market capitalization also influence sales performance.</a:t>
            </a:r>
          </a:p>
          <a:p>
            <a:endParaRPr lang="en-IN" dirty="0"/>
          </a:p>
        </p:txBody>
      </p:sp>
    </p:spTree>
    <p:extLst>
      <p:ext uri="{BB962C8B-B14F-4D97-AF65-F5344CB8AC3E}">
        <p14:creationId xmlns:p14="http://schemas.microsoft.com/office/powerpoint/2010/main" val="362812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C773-B51A-7E87-BAAA-DED0689201D9}"/>
              </a:ext>
            </a:extLst>
          </p:cNvPr>
          <p:cNvSpPr>
            <a:spLocks noGrp="1"/>
          </p:cNvSpPr>
          <p:nvPr>
            <p:ph type="title"/>
          </p:nvPr>
        </p:nvSpPr>
        <p:spPr>
          <a:xfrm>
            <a:off x="284922" y="109331"/>
            <a:ext cx="12894365" cy="823291"/>
          </a:xfrm>
        </p:spPr>
        <p:txBody>
          <a:bodyPr>
            <a:normAutofit/>
          </a:bodyPr>
          <a:lstStyle/>
          <a:p>
            <a:pPr algn="l"/>
            <a:r>
              <a:rPr lang="en-IN" sz="2200" b="1" dirty="0"/>
              <a:t>  VISUALS FOR </a:t>
            </a:r>
            <a:r>
              <a:rPr lang="en-US" sz="2200" b="1" dirty="0"/>
              <a:t>RELATIONSHIP ANALYSIS B/W MARKET CAPITALIZATION &amp; SALES QUARTERLY</a:t>
            </a:r>
            <a:endParaRPr lang="en-IN" sz="2200" b="1" dirty="0"/>
          </a:p>
        </p:txBody>
      </p:sp>
      <p:pic>
        <p:nvPicPr>
          <p:cNvPr id="5" name="Picture 4">
            <a:extLst>
              <a:ext uri="{FF2B5EF4-FFF2-40B4-BE49-F238E27FC236}">
                <a16:creationId xmlns:a16="http://schemas.microsoft.com/office/drawing/2014/main" id="{3DCF486E-26A9-9FE7-0161-1BBB85CC3BEF}"/>
              </a:ext>
            </a:extLst>
          </p:cNvPr>
          <p:cNvPicPr>
            <a:picLocks noChangeAspect="1"/>
          </p:cNvPicPr>
          <p:nvPr/>
        </p:nvPicPr>
        <p:blipFill>
          <a:blip r:embed="rId2"/>
          <a:stretch>
            <a:fillRect/>
          </a:stretch>
        </p:blipFill>
        <p:spPr>
          <a:xfrm>
            <a:off x="567211" y="854764"/>
            <a:ext cx="11057578" cy="5893905"/>
          </a:xfrm>
          <a:prstGeom prst="rect">
            <a:avLst/>
          </a:prstGeom>
        </p:spPr>
      </p:pic>
    </p:spTree>
    <p:extLst>
      <p:ext uri="{BB962C8B-B14F-4D97-AF65-F5344CB8AC3E}">
        <p14:creationId xmlns:p14="http://schemas.microsoft.com/office/powerpoint/2010/main" val="4046768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C773-B51A-7E87-BAAA-DED0689201D9}"/>
              </a:ext>
            </a:extLst>
          </p:cNvPr>
          <p:cNvSpPr>
            <a:spLocks noGrp="1"/>
          </p:cNvSpPr>
          <p:nvPr>
            <p:ph type="title"/>
          </p:nvPr>
        </p:nvSpPr>
        <p:spPr>
          <a:xfrm>
            <a:off x="145774" y="109330"/>
            <a:ext cx="12894365" cy="823291"/>
          </a:xfrm>
        </p:spPr>
        <p:txBody>
          <a:bodyPr>
            <a:normAutofit/>
          </a:bodyPr>
          <a:lstStyle/>
          <a:p>
            <a:pPr algn="l"/>
            <a:r>
              <a:rPr lang="en-IN" sz="2200" b="1" dirty="0"/>
              <a:t>  </a:t>
            </a:r>
            <a:r>
              <a:rPr lang="en-IN" sz="2800" b="1" dirty="0"/>
              <a:t>VISUALS FOR </a:t>
            </a:r>
            <a:r>
              <a:rPr lang="en-US" sz="2800" b="1" dirty="0"/>
              <a:t>TOP 20 COMPANIES BY MARKET CAPITALIZATION</a:t>
            </a:r>
            <a:endParaRPr lang="en-IN" sz="2800" b="1" dirty="0"/>
          </a:p>
        </p:txBody>
      </p:sp>
      <p:pic>
        <p:nvPicPr>
          <p:cNvPr id="4" name="Picture 3">
            <a:extLst>
              <a:ext uri="{FF2B5EF4-FFF2-40B4-BE49-F238E27FC236}">
                <a16:creationId xmlns:a16="http://schemas.microsoft.com/office/drawing/2014/main" id="{32E0FC0C-054A-45A2-AFA3-D042332D2922}"/>
              </a:ext>
            </a:extLst>
          </p:cNvPr>
          <p:cNvPicPr>
            <a:picLocks noChangeAspect="1"/>
          </p:cNvPicPr>
          <p:nvPr/>
        </p:nvPicPr>
        <p:blipFill>
          <a:blip r:embed="rId2"/>
          <a:stretch>
            <a:fillRect/>
          </a:stretch>
        </p:blipFill>
        <p:spPr>
          <a:xfrm>
            <a:off x="411834" y="836044"/>
            <a:ext cx="10950889" cy="5912626"/>
          </a:xfrm>
          <a:prstGeom prst="rect">
            <a:avLst/>
          </a:prstGeom>
        </p:spPr>
      </p:pic>
    </p:spTree>
    <p:extLst>
      <p:ext uri="{BB962C8B-B14F-4D97-AF65-F5344CB8AC3E}">
        <p14:creationId xmlns:p14="http://schemas.microsoft.com/office/powerpoint/2010/main" val="12939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C773-B51A-7E87-BAAA-DED0689201D9}"/>
              </a:ext>
            </a:extLst>
          </p:cNvPr>
          <p:cNvSpPr>
            <a:spLocks noGrp="1"/>
          </p:cNvSpPr>
          <p:nvPr>
            <p:ph type="title"/>
          </p:nvPr>
        </p:nvSpPr>
        <p:spPr>
          <a:xfrm>
            <a:off x="493643" y="109330"/>
            <a:ext cx="12894365" cy="823291"/>
          </a:xfrm>
        </p:spPr>
        <p:txBody>
          <a:bodyPr>
            <a:normAutofit/>
          </a:bodyPr>
          <a:lstStyle/>
          <a:p>
            <a:pPr algn="l"/>
            <a:r>
              <a:rPr lang="en-IN" sz="2200" b="1" dirty="0"/>
              <a:t>  </a:t>
            </a:r>
            <a:r>
              <a:rPr lang="en-IN" sz="2800" b="1" dirty="0"/>
              <a:t>VISUALS FOR SALES BY MARKET CAPITALIZATION CATEGORY</a:t>
            </a:r>
          </a:p>
        </p:txBody>
      </p:sp>
      <p:pic>
        <p:nvPicPr>
          <p:cNvPr id="4" name="Picture 3">
            <a:extLst>
              <a:ext uri="{FF2B5EF4-FFF2-40B4-BE49-F238E27FC236}">
                <a16:creationId xmlns:a16="http://schemas.microsoft.com/office/drawing/2014/main" id="{FE40EBF3-08DF-D9A5-565E-5842129BF0A4}"/>
              </a:ext>
            </a:extLst>
          </p:cNvPr>
          <p:cNvPicPr>
            <a:picLocks noChangeAspect="1"/>
          </p:cNvPicPr>
          <p:nvPr/>
        </p:nvPicPr>
        <p:blipFill>
          <a:blip r:embed="rId2"/>
          <a:stretch>
            <a:fillRect/>
          </a:stretch>
        </p:blipFill>
        <p:spPr>
          <a:xfrm>
            <a:off x="778565" y="932621"/>
            <a:ext cx="10634869" cy="5705060"/>
          </a:xfrm>
          <a:prstGeom prst="rect">
            <a:avLst/>
          </a:prstGeom>
        </p:spPr>
      </p:pic>
    </p:spTree>
    <p:extLst>
      <p:ext uri="{BB962C8B-B14F-4D97-AF65-F5344CB8AC3E}">
        <p14:creationId xmlns:p14="http://schemas.microsoft.com/office/powerpoint/2010/main" val="4092627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{7A85455E-3D58-4D48-AA21-C8E2019FE260}tf11665031_win32</Template>
  <TotalTime>2889</TotalTime>
  <Words>999</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Nova</vt:lpstr>
      <vt:lpstr>Arial Nova Light</vt:lpstr>
      <vt:lpstr>Wingdings 2</vt:lpstr>
      <vt:lpstr>SlateVTI</vt:lpstr>
      <vt:lpstr>FINANCIAL ANALYTICS</vt:lpstr>
      <vt:lpstr>PROBLEM STATEMENT</vt:lpstr>
      <vt:lpstr>KEY METRICS</vt:lpstr>
      <vt:lpstr>INSIGHTS FOR MARKET CAPITALIZATION</vt:lpstr>
      <vt:lpstr>INSIGHTS FOR Sales Quarterly</vt:lpstr>
      <vt:lpstr>INSIGHTS FOR CORRELATION BETWEEN MARKET CAPITALIZATION AND SALES QUARTERLY</vt:lpstr>
      <vt:lpstr>  VISUALS FOR RELATIONSHIP ANALYSIS B/W MARKET CAPITALIZATION &amp; SALES QUARTERLY</vt:lpstr>
      <vt:lpstr>  VISUALS FOR TOP 20 COMPANIES BY MARKET CAPITALIZATION</vt:lpstr>
      <vt:lpstr>  VISUALS FOR SALES BY MARKET CAPITALIZATION CATEGORY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ANALYTICS</dc:title>
  <dc:creator>Nancy Neelamma</dc:creator>
  <cp:lastModifiedBy>Nancy Neelamma</cp:lastModifiedBy>
  <cp:revision>7</cp:revision>
  <dcterms:created xsi:type="dcterms:W3CDTF">2024-03-17T17:58:53Z</dcterms:created>
  <dcterms:modified xsi:type="dcterms:W3CDTF">2024-03-19T18:08:41Z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