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25" r:id="rId5"/>
    <p:sldId id="327" r:id="rId6"/>
    <p:sldId id="328" r:id="rId7"/>
    <p:sldId id="341" r:id="rId8"/>
    <p:sldId id="343" r:id="rId9"/>
    <p:sldId id="344" r:id="rId10"/>
    <p:sldId id="340" r:id="rId11"/>
    <p:sldId id="346" r:id="rId12"/>
    <p:sldId id="347" r:id="rId13"/>
    <p:sldId id="348" r:id="rId14"/>
    <p:sldId id="349" r:id="rId15"/>
    <p:sldId id="345" r:id="rId16"/>
    <p:sldId id="33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0" autoAdjust="0"/>
  </p:normalViewPr>
  <p:slideViewPr>
    <p:cSldViewPr snapToGrid="0">
      <p:cViewPr varScale="1">
        <p:scale>
          <a:sx n="77" d="100"/>
          <a:sy n="77" d="100"/>
        </p:scale>
        <p:origin x="912" y="5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3/25/2024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3/25/2024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3.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3.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997227" y="2606241"/>
            <a:ext cx="10515600" cy="1870544"/>
          </a:xfrm>
        </p:spPr>
        <p:txBody>
          <a:bodyPr/>
          <a:lstStyle/>
          <a:p>
            <a:r>
              <a:rPr lang="en-US" sz="4800" b="1" dirty="0">
                <a:solidFill>
                  <a:srgbClr val="C00000"/>
                </a:solidFill>
              </a:rPr>
              <a:t>Heart Disease Diagnostic Analysis</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9640957" y="5530133"/>
            <a:ext cx="2226365" cy="870667"/>
          </a:xfrm>
        </p:spPr>
        <p:txBody>
          <a:bodyPr/>
          <a:lstStyle/>
          <a:p>
            <a:r>
              <a:rPr lang="en-US" b="1" dirty="0"/>
              <a:t>   </a:t>
            </a:r>
            <a:r>
              <a:rPr lang="en-US" b="1" dirty="0">
                <a:latin typeface="Calibri" panose="020F0502020204030204" pitchFamily="34" charset="0"/>
                <a:ea typeface="Calibri" panose="020F0502020204030204" pitchFamily="34" charset="0"/>
                <a:cs typeface="Calibri" panose="020F0502020204030204" pitchFamily="34" charset="0"/>
              </a:rPr>
              <a:t>DONE BY:</a:t>
            </a:r>
          </a:p>
          <a:p>
            <a:r>
              <a:rPr lang="en-US" b="1" dirty="0">
                <a:latin typeface="Calibri" panose="020F0502020204030204" pitchFamily="34" charset="0"/>
                <a:ea typeface="Calibri" panose="020F0502020204030204" pitchFamily="34" charset="0"/>
                <a:cs typeface="Calibri" panose="020F0502020204030204" pitchFamily="34" charset="0"/>
              </a:rPr>
              <a:t>     P L NANCY</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48325" y="192311"/>
            <a:ext cx="10928935" cy="563063"/>
          </a:xfrm>
        </p:spPr>
        <p:txBody>
          <a:bodyPr/>
          <a:lstStyle/>
          <a:p>
            <a:r>
              <a:rPr lang="en-US" sz="3600" dirty="0"/>
              <a:t>VISUALS FOR Risk Factor Analysis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10</a:t>
            </a:fld>
            <a:endParaRPr lang="en-US" dirty="0"/>
          </a:p>
        </p:txBody>
      </p:sp>
      <p:pic>
        <p:nvPicPr>
          <p:cNvPr id="6" name="Picture 5">
            <a:extLst>
              <a:ext uri="{FF2B5EF4-FFF2-40B4-BE49-F238E27FC236}">
                <a16:creationId xmlns:a16="http://schemas.microsoft.com/office/drawing/2014/main" id="{37473EED-DA9E-FE88-A53A-CCFA43AA8783}"/>
              </a:ext>
            </a:extLst>
          </p:cNvPr>
          <p:cNvPicPr>
            <a:picLocks noChangeAspect="1"/>
          </p:cNvPicPr>
          <p:nvPr/>
        </p:nvPicPr>
        <p:blipFill>
          <a:blip r:embed="rId2"/>
          <a:stretch>
            <a:fillRect/>
          </a:stretch>
        </p:blipFill>
        <p:spPr>
          <a:xfrm>
            <a:off x="948325" y="755374"/>
            <a:ext cx="11057578" cy="5799323"/>
          </a:xfrm>
          <a:prstGeom prst="rect">
            <a:avLst/>
          </a:prstGeom>
        </p:spPr>
      </p:pic>
    </p:spTree>
    <p:extLst>
      <p:ext uri="{BB962C8B-B14F-4D97-AF65-F5344CB8AC3E}">
        <p14:creationId xmlns:p14="http://schemas.microsoft.com/office/powerpoint/2010/main" val="1956095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48325" y="192311"/>
            <a:ext cx="10928935" cy="563063"/>
          </a:xfrm>
        </p:spPr>
        <p:txBody>
          <a:bodyPr/>
          <a:lstStyle/>
          <a:p>
            <a:r>
              <a:rPr lang="en-US" sz="3600" dirty="0"/>
              <a:t>VISUALS FOR  ST Depression Analysis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11</a:t>
            </a:fld>
            <a:endParaRPr lang="en-US" dirty="0"/>
          </a:p>
        </p:txBody>
      </p:sp>
      <p:pic>
        <p:nvPicPr>
          <p:cNvPr id="8" name="Picture 7">
            <a:extLst>
              <a:ext uri="{FF2B5EF4-FFF2-40B4-BE49-F238E27FC236}">
                <a16:creationId xmlns:a16="http://schemas.microsoft.com/office/drawing/2014/main" id="{267AC65D-5595-B0B0-29FD-18B7C70560D2}"/>
              </a:ext>
            </a:extLst>
          </p:cNvPr>
          <p:cNvPicPr>
            <a:picLocks noChangeAspect="1"/>
          </p:cNvPicPr>
          <p:nvPr/>
        </p:nvPicPr>
        <p:blipFill>
          <a:blip r:embed="rId2"/>
          <a:stretch>
            <a:fillRect/>
          </a:stretch>
        </p:blipFill>
        <p:spPr>
          <a:xfrm>
            <a:off x="1046916" y="755374"/>
            <a:ext cx="11034716" cy="5875529"/>
          </a:xfrm>
          <a:prstGeom prst="rect">
            <a:avLst/>
          </a:prstGeom>
        </p:spPr>
      </p:pic>
    </p:spTree>
    <p:extLst>
      <p:ext uri="{BB962C8B-B14F-4D97-AF65-F5344CB8AC3E}">
        <p14:creationId xmlns:p14="http://schemas.microsoft.com/office/powerpoint/2010/main" val="2136858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50D8-EE3F-E9ED-B337-A38606313481}"/>
              </a:ext>
            </a:extLst>
          </p:cNvPr>
          <p:cNvSpPr>
            <a:spLocks noGrp="1"/>
          </p:cNvSpPr>
          <p:nvPr>
            <p:ph type="title"/>
          </p:nvPr>
        </p:nvSpPr>
        <p:spPr>
          <a:xfrm>
            <a:off x="1282147" y="1161778"/>
            <a:ext cx="5105400" cy="768891"/>
          </a:xfrm>
        </p:spPr>
        <p:txBody>
          <a:bodyPr/>
          <a:lstStyle/>
          <a:p>
            <a:r>
              <a:rPr lang="en-IN" dirty="0"/>
              <a:t>CONCLUSION</a:t>
            </a:r>
          </a:p>
        </p:txBody>
      </p:sp>
      <p:sp>
        <p:nvSpPr>
          <p:cNvPr id="4" name="Slide Number Placeholder 3">
            <a:extLst>
              <a:ext uri="{FF2B5EF4-FFF2-40B4-BE49-F238E27FC236}">
                <a16:creationId xmlns:a16="http://schemas.microsoft.com/office/drawing/2014/main" id="{8E75BD2A-CD79-FDF3-886C-A230737CB561}"/>
              </a:ext>
            </a:extLst>
          </p:cNvPr>
          <p:cNvSpPr>
            <a:spLocks noGrp="1"/>
          </p:cNvSpPr>
          <p:nvPr>
            <p:ph type="sldNum" sz="quarter" idx="11"/>
          </p:nvPr>
        </p:nvSpPr>
        <p:spPr/>
        <p:txBody>
          <a:bodyPr/>
          <a:lstStyle/>
          <a:p>
            <a:fld id="{75DF2D63-3FF5-D547-96B9-BE9CCD1ABA58}" type="slidenum">
              <a:rPr lang="en-US" smtClean="0"/>
              <a:t>12</a:t>
            </a:fld>
            <a:endParaRPr lang="en-US" dirty="0"/>
          </a:p>
        </p:txBody>
      </p:sp>
      <p:sp>
        <p:nvSpPr>
          <p:cNvPr id="5" name="Footer Placeholder 4">
            <a:extLst>
              <a:ext uri="{FF2B5EF4-FFF2-40B4-BE49-F238E27FC236}">
                <a16:creationId xmlns:a16="http://schemas.microsoft.com/office/drawing/2014/main" id="{A8C56431-0CF3-1DB0-69B8-8DF4EB173F48}"/>
              </a:ext>
            </a:extLst>
          </p:cNvPr>
          <p:cNvSpPr>
            <a:spLocks noGrp="1"/>
          </p:cNvSpPr>
          <p:nvPr>
            <p:ph type="ftr" sz="quarter" idx="12"/>
          </p:nvPr>
        </p:nvSpPr>
        <p:spPr/>
        <p:txBody>
          <a:bodyPr/>
          <a:lstStyle/>
          <a:p>
            <a:r>
              <a:rPr lang="en-US"/>
              <a:t>presentation title</a:t>
            </a:r>
            <a:endParaRPr lang="en-US" dirty="0"/>
          </a:p>
        </p:txBody>
      </p:sp>
      <p:sp>
        <p:nvSpPr>
          <p:cNvPr id="7" name="TextBox 6">
            <a:extLst>
              <a:ext uri="{FF2B5EF4-FFF2-40B4-BE49-F238E27FC236}">
                <a16:creationId xmlns:a16="http://schemas.microsoft.com/office/drawing/2014/main" id="{2FDE58F3-AFA2-4C60-D140-784FCCCD3F5D}"/>
              </a:ext>
            </a:extLst>
          </p:cNvPr>
          <p:cNvSpPr txBox="1"/>
          <p:nvPr/>
        </p:nvSpPr>
        <p:spPr>
          <a:xfrm>
            <a:off x="1152939" y="2633870"/>
            <a:ext cx="5913783"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Monitor blood pressure and cholesterol levels regularly, and consult a doctor if they are high.</a:t>
            </a:r>
          </a:p>
          <a:p>
            <a:pPr marL="342900" indent="-342900" algn="jus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Maintain a healthy lifestyle with regular exercise and a balanced diet to lower the risk of heart disease.</a:t>
            </a:r>
          </a:p>
          <a:p>
            <a:pPr marL="342900" indent="-342900" algn="jus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If experiencing chest pain, especially during exercise, seek medical attention promptly for proper evaluation and treatment.</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Placeholder 17" descr="Nerve with solid fill">
            <a:extLst>
              <a:ext uri="{FF2B5EF4-FFF2-40B4-BE49-F238E27FC236}">
                <a16:creationId xmlns:a16="http://schemas.microsoft.com/office/drawing/2014/main" id="{1F0D93AB-E223-5994-B50B-9490AD7DE2E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687" r="5687"/>
          <a:stretch>
            <a:fillRect/>
          </a:stretch>
        </p:blipFill>
        <p:spPr>
          <a:xfrm>
            <a:off x="7604125" y="1420813"/>
            <a:ext cx="4033380" cy="4479925"/>
          </a:xfrm>
        </p:spPr>
      </p:pic>
    </p:spTree>
    <p:extLst>
      <p:ext uri="{BB962C8B-B14F-4D97-AF65-F5344CB8AC3E}">
        <p14:creationId xmlns:p14="http://schemas.microsoft.com/office/powerpoint/2010/main" val="2697393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sz="6000"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366154" y="1241291"/>
            <a:ext cx="6457254" cy="609865"/>
          </a:xfrm>
        </p:spPr>
        <p:txBody>
          <a:bodyPr/>
          <a:lstStyle/>
          <a:p>
            <a:r>
              <a:rPr lang="en-US" dirty="0"/>
              <a:t>Agenda</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12" name="TextBox 11">
            <a:extLst>
              <a:ext uri="{FF2B5EF4-FFF2-40B4-BE49-F238E27FC236}">
                <a16:creationId xmlns:a16="http://schemas.microsoft.com/office/drawing/2014/main" id="{ED340B6B-9CC5-0D43-4D8C-94F9563C6158}"/>
              </a:ext>
            </a:extLst>
          </p:cNvPr>
          <p:cNvSpPr txBox="1"/>
          <p:nvPr/>
        </p:nvSpPr>
        <p:spPr>
          <a:xfrm>
            <a:off x="5276701" y="2438401"/>
            <a:ext cx="6097656" cy="3416320"/>
          </a:xfrm>
          <a:prstGeom prst="rect">
            <a:avLst/>
          </a:prstGeom>
          <a:noFill/>
        </p:spPr>
        <p:txBody>
          <a:bodyPr wrap="squar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PROBLEM STATEMENT</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KEY METRICS &amp; ATTRIBUTES</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INSIGHTS</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VISUALS FOR KEY METRICS &amp; ATTRIBUTES</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281013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524000" y="1481328"/>
            <a:ext cx="9144000" cy="388620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197906" y="1584534"/>
            <a:ext cx="8110728" cy="621792"/>
          </a:xfrm>
        </p:spPr>
        <p:txBody>
          <a:bodyPr/>
          <a:lstStyle/>
          <a:p>
            <a:r>
              <a:rPr lang="en-US" dirty="0"/>
              <a:t>Problem STATEMENT</a:t>
            </a:r>
          </a:p>
        </p:txBody>
      </p:sp>
      <p:sp>
        <p:nvSpPr>
          <p:cNvPr id="9" name="TextBox 8">
            <a:extLst>
              <a:ext uri="{FF2B5EF4-FFF2-40B4-BE49-F238E27FC236}">
                <a16:creationId xmlns:a16="http://schemas.microsoft.com/office/drawing/2014/main" id="{201F24FF-00AB-AAB4-26DD-5765C516C5C2}"/>
              </a:ext>
            </a:extLst>
          </p:cNvPr>
          <p:cNvSpPr txBox="1"/>
          <p:nvPr/>
        </p:nvSpPr>
        <p:spPr>
          <a:xfrm>
            <a:off x="2420078" y="2308735"/>
            <a:ext cx="7888556" cy="2862322"/>
          </a:xfrm>
          <a:prstGeom prst="rect">
            <a:avLst/>
          </a:prstGeom>
          <a:noFill/>
        </p:spPr>
        <p:txBody>
          <a:bodyPr wrap="square">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Health is real wealth in the pandemic time we all realized the brute effects of covid-19 on all irrespective of any status. You are required to analyze this health and medical data for better future preparation. Do ETL: Extract, Transform and Load data from the heart disease diagnostic database You can perform EDA through python. The database extracts various information such as Heart disease rates, Heart disease by gender, by age. You can even compare attributes of the data set to extract necessary information. Make the necessary dashboard with the best you can extract from the data. Use various visualization and features and make the best dashboard Find key metrics and factors and show the meaningful relationships between attributes. </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441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05947" y="87518"/>
            <a:ext cx="10058400" cy="442847"/>
          </a:xfrm>
        </p:spPr>
        <p:txBody>
          <a:bodyPr/>
          <a:lstStyle/>
          <a:p>
            <a:r>
              <a:rPr lang="en-US" sz="2800" dirty="0"/>
              <a:t>KEY METRICS &amp; ATTRIBUTES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6" name="TextBox 5">
            <a:extLst>
              <a:ext uri="{FF2B5EF4-FFF2-40B4-BE49-F238E27FC236}">
                <a16:creationId xmlns:a16="http://schemas.microsoft.com/office/drawing/2014/main" id="{85698372-E9E8-6B40-6B21-1D423FD83F14}"/>
              </a:ext>
            </a:extLst>
          </p:cNvPr>
          <p:cNvSpPr txBox="1"/>
          <p:nvPr/>
        </p:nvSpPr>
        <p:spPr>
          <a:xfrm>
            <a:off x="1205947" y="639695"/>
            <a:ext cx="6097656" cy="6218305"/>
          </a:xfrm>
          <a:prstGeom prst="rect">
            <a:avLst/>
          </a:prstGeom>
          <a:noFill/>
        </p:spPr>
        <p:txBody>
          <a:bodyPr wrap="square">
            <a:spAutoFit/>
          </a:bodyPr>
          <a:lstStyle/>
          <a:p>
            <a:pPr marL="342900" indent="-342900" algn="just">
              <a:lnSpc>
                <a:spcPts val="2400"/>
              </a:lnSpc>
              <a:buFont typeface="Arial" panose="020B0604020202020204" pitchFamily="34" charset="0"/>
              <a:buChar char="•"/>
            </a:pPr>
            <a:r>
              <a:rPr lang="en-US" sz="1600" spc="0" dirty="0">
                <a:latin typeface="Calibri" panose="020F0502020204030204" pitchFamily="34" charset="0"/>
                <a:ea typeface="Calibri" panose="020F0502020204030204" pitchFamily="34" charset="0"/>
                <a:cs typeface="Calibri" panose="020F0502020204030204" pitchFamily="34" charset="0"/>
              </a:rPr>
              <a:t>Age Distribution </a:t>
            </a:r>
            <a:r>
              <a:rPr lang="en-US" sz="1600" dirty="0">
                <a:latin typeface="Calibri" panose="020F0502020204030204" pitchFamily="34" charset="0"/>
                <a:ea typeface="Calibri" panose="020F0502020204030204" pitchFamily="34" charset="0"/>
                <a:cs typeface="Calibri" panose="020F0502020204030204" pitchFamily="34" charset="0"/>
              </a:rPr>
              <a:t>Analysis </a:t>
            </a:r>
            <a:r>
              <a:rPr lang="en-US" sz="1600" spc="0" dirty="0">
                <a:latin typeface="Calibri" panose="020F0502020204030204" pitchFamily="34" charset="0"/>
                <a:ea typeface="Calibri" panose="020F0502020204030204" pitchFamily="34" charset="0"/>
                <a:cs typeface="Calibri" panose="020F0502020204030204" pitchFamily="34" charset="0"/>
              </a:rPr>
              <a:t>: </a:t>
            </a:r>
          </a:p>
          <a:p>
            <a:pPr marL="342900" indent="-342900" algn="just">
              <a:lnSpc>
                <a:spcPts val="2400"/>
              </a:lnSpc>
              <a:buFont typeface="+mj-lt"/>
              <a:buAutoNum type="alphaLcParenR"/>
            </a:pPr>
            <a:r>
              <a:rPr lang="en-US" sz="1600" spc="0" dirty="0">
                <a:latin typeface="Calibri" panose="020F0502020204030204" pitchFamily="34" charset="0"/>
                <a:ea typeface="Calibri" panose="020F0502020204030204" pitchFamily="34" charset="0"/>
                <a:cs typeface="Calibri" panose="020F0502020204030204" pitchFamily="34" charset="0"/>
              </a:rPr>
              <a:t>Resting Blood Pressure</a:t>
            </a:r>
          </a:p>
          <a:p>
            <a:pPr marL="342900" indent="-342900" algn="just">
              <a:lnSpc>
                <a:spcPts val="2400"/>
              </a:lnSpc>
              <a:buFont typeface="+mj-lt"/>
              <a:buAutoNum type="alphaLcParenR"/>
            </a:pPr>
            <a:r>
              <a:rPr lang="en-US" sz="1600" spc="0" dirty="0">
                <a:latin typeface="Calibri" panose="020F0502020204030204" pitchFamily="34" charset="0"/>
                <a:ea typeface="Calibri" panose="020F0502020204030204" pitchFamily="34" charset="0"/>
                <a:cs typeface="Calibri" panose="020F0502020204030204" pitchFamily="34" charset="0"/>
              </a:rPr>
              <a:t>Cholesterol</a:t>
            </a:r>
          </a:p>
          <a:p>
            <a:pPr marL="342900" indent="-342900" algn="just">
              <a:lnSpc>
                <a:spcPts val="2400"/>
              </a:lnSpc>
              <a:buFont typeface="+mj-lt"/>
              <a:buAutoNum type="alphaLcParenR"/>
            </a:pPr>
            <a:r>
              <a:rPr lang="en-US" sz="1600" spc="0" dirty="0">
                <a:latin typeface="Calibri" panose="020F0502020204030204" pitchFamily="34" charset="0"/>
                <a:ea typeface="Calibri" panose="020F0502020204030204" pitchFamily="34" charset="0"/>
                <a:cs typeface="Calibri" panose="020F0502020204030204" pitchFamily="34" charset="0"/>
              </a:rPr>
              <a:t>Coronary Arteries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ts val="2400"/>
              </a:lnSpc>
              <a:buFont typeface="+mj-lt"/>
              <a:buAutoNum type="alphaLcParenR"/>
            </a:pPr>
            <a:r>
              <a:rPr lang="en-US" sz="1600" spc="0" dirty="0">
                <a:latin typeface="Calibri" panose="020F0502020204030204" pitchFamily="34" charset="0"/>
                <a:ea typeface="Calibri" panose="020F0502020204030204" pitchFamily="34" charset="0"/>
                <a:cs typeface="Calibri" panose="020F0502020204030204" pitchFamily="34" charset="0"/>
              </a:rPr>
              <a:t>Diagnosis Results</a:t>
            </a:r>
          </a:p>
          <a:p>
            <a:pPr marL="342900" indent="-342900" algn="just">
              <a:lnSpc>
                <a:spcPts val="2400"/>
              </a:lnSpc>
              <a:buFont typeface="Arial" panose="020B0604020202020204" pitchFamily="34" charset="0"/>
              <a:buChar char="•"/>
            </a:pPr>
            <a:r>
              <a:rPr lang="en-US" sz="1600" spc="0" dirty="0">
                <a:latin typeface="Calibri" panose="020F0502020204030204" pitchFamily="34" charset="0"/>
                <a:ea typeface="Calibri" panose="020F0502020204030204" pitchFamily="34" charset="0"/>
                <a:cs typeface="Calibri" panose="020F0502020204030204" pitchFamily="34" charset="0"/>
              </a:rPr>
              <a:t>Gender Distribution </a:t>
            </a:r>
            <a:r>
              <a:rPr lang="en-US" sz="1600" dirty="0">
                <a:latin typeface="Calibri" panose="020F0502020204030204" pitchFamily="34" charset="0"/>
                <a:ea typeface="Calibri" panose="020F0502020204030204" pitchFamily="34" charset="0"/>
                <a:cs typeface="Calibri" panose="020F0502020204030204" pitchFamily="34" charset="0"/>
              </a:rPr>
              <a:t>Analysis</a:t>
            </a:r>
            <a:r>
              <a:rPr lang="en-US" sz="1600" spc="0" dirty="0">
                <a:latin typeface="Calibri" panose="020F0502020204030204" pitchFamily="34" charset="0"/>
                <a:ea typeface="Calibri" panose="020F0502020204030204" pitchFamily="34" charset="0"/>
                <a:cs typeface="Calibri" panose="020F0502020204030204" pitchFamily="34" charset="0"/>
              </a:rPr>
              <a:t> : </a:t>
            </a:r>
          </a:p>
          <a:p>
            <a:pPr marL="342900" indent="-342900" algn="just">
              <a:lnSpc>
                <a:spcPts val="2400"/>
              </a:lnSpc>
              <a:buFont typeface="+mj-lt"/>
              <a:buAutoNum type="alphaLcParenR"/>
            </a:pPr>
            <a:r>
              <a:rPr lang="en-US" sz="1600" spc="0" dirty="0">
                <a:latin typeface="Calibri" panose="020F0502020204030204" pitchFamily="34" charset="0"/>
                <a:ea typeface="Calibri" panose="020F0502020204030204" pitchFamily="34" charset="0"/>
                <a:cs typeface="Calibri" panose="020F0502020204030204" pitchFamily="34" charset="0"/>
              </a:rPr>
              <a:t>Exercise Induced Angina</a:t>
            </a:r>
          </a:p>
          <a:p>
            <a:pPr marL="342900" indent="-342900" algn="just">
              <a:lnSpc>
                <a:spcPts val="2400"/>
              </a:lnSpc>
              <a:buFont typeface="+mj-lt"/>
              <a:buAutoNum type="alphaLcParenR"/>
            </a:pPr>
            <a:r>
              <a:rPr lang="en-US" sz="1600" dirty="0">
                <a:latin typeface="Calibri" panose="020F0502020204030204" pitchFamily="34" charset="0"/>
                <a:ea typeface="Calibri" panose="020F0502020204030204" pitchFamily="34" charset="0"/>
                <a:cs typeface="Calibri" panose="020F0502020204030204" pitchFamily="34" charset="0"/>
              </a:rPr>
              <a:t>Thallium Stress Test Results</a:t>
            </a:r>
          </a:p>
          <a:p>
            <a:pPr marL="342900" indent="-342900" algn="just">
              <a:lnSpc>
                <a:spcPts val="2400"/>
              </a:lnSpc>
              <a:buFont typeface="+mj-lt"/>
              <a:buAutoNum type="alphaLcParenR"/>
            </a:pPr>
            <a:r>
              <a:rPr lang="en-US" sz="1600" dirty="0">
                <a:latin typeface="Calibri" panose="020F0502020204030204" pitchFamily="34" charset="0"/>
                <a:ea typeface="Calibri" panose="020F0502020204030204" pitchFamily="34" charset="0"/>
                <a:cs typeface="Calibri" panose="020F0502020204030204" pitchFamily="34" charset="0"/>
              </a:rPr>
              <a:t>Diagnosis Result</a:t>
            </a:r>
          </a:p>
          <a:p>
            <a:pPr marL="342900" indent="-342900" algn="just">
              <a:lnSpc>
                <a:spcPts val="24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Chest Pain Analysis :  </a:t>
            </a:r>
          </a:p>
          <a:p>
            <a:pPr marL="342900" indent="-342900" algn="just">
              <a:lnSpc>
                <a:spcPts val="2400"/>
              </a:lnSpc>
              <a:buFont typeface="+mj-lt"/>
              <a:buAutoNum type="alphaLcParenR"/>
            </a:pPr>
            <a:r>
              <a:rPr lang="en-US" sz="1600" dirty="0">
                <a:latin typeface="Calibri" panose="020F0502020204030204" pitchFamily="34" charset="0"/>
                <a:ea typeface="Calibri" panose="020F0502020204030204" pitchFamily="34" charset="0"/>
                <a:cs typeface="Calibri" panose="020F0502020204030204" pitchFamily="34" charset="0"/>
              </a:rPr>
              <a:t>Age</a:t>
            </a:r>
          </a:p>
          <a:p>
            <a:pPr marL="342900" indent="-342900" algn="just">
              <a:lnSpc>
                <a:spcPts val="2400"/>
              </a:lnSpc>
              <a:buFont typeface="+mj-lt"/>
              <a:buAutoNum type="alphaLcParenR"/>
            </a:pPr>
            <a:r>
              <a:rPr lang="en-US" sz="1600" dirty="0">
                <a:latin typeface="Calibri" panose="020F0502020204030204" pitchFamily="34" charset="0"/>
                <a:ea typeface="Calibri" panose="020F0502020204030204" pitchFamily="34" charset="0"/>
                <a:cs typeface="Calibri" panose="020F0502020204030204" pitchFamily="34" charset="0"/>
              </a:rPr>
              <a:t>Heart Rate</a:t>
            </a:r>
          </a:p>
          <a:p>
            <a:pPr marL="342900" indent="-342900" algn="just">
              <a:lnSpc>
                <a:spcPts val="2400"/>
              </a:lnSpc>
              <a:buFont typeface="+mj-lt"/>
              <a:buAutoNum type="alphaLcParenR"/>
            </a:pPr>
            <a:r>
              <a:rPr lang="en-US" sz="1600" dirty="0">
                <a:latin typeface="Calibri" panose="020F0502020204030204" pitchFamily="34" charset="0"/>
                <a:ea typeface="Calibri" panose="020F0502020204030204" pitchFamily="34" charset="0"/>
                <a:cs typeface="Calibri" panose="020F0502020204030204" pitchFamily="34" charset="0"/>
              </a:rPr>
              <a:t>Gender</a:t>
            </a:r>
          </a:p>
          <a:p>
            <a:pPr marL="342900" indent="-342900" algn="just">
              <a:lnSpc>
                <a:spcPts val="2400"/>
              </a:lnSpc>
              <a:buFont typeface="+mj-lt"/>
              <a:buAutoNum type="alphaLcParenR"/>
            </a:pPr>
            <a:r>
              <a:rPr lang="en-US" sz="1600" dirty="0">
                <a:latin typeface="Calibri" panose="020F0502020204030204" pitchFamily="34" charset="0"/>
                <a:ea typeface="Calibri" panose="020F0502020204030204" pitchFamily="34" charset="0"/>
                <a:cs typeface="Calibri" panose="020F0502020204030204" pitchFamily="34" charset="0"/>
              </a:rPr>
              <a:t>Diagnosis Results</a:t>
            </a:r>
          </a:p>
          <a:p>
            <a:pPr marL="342900" indent="-342900" algn="just">
              <a:lnSpc>
                <a:spcPts val="24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Slope Analysis by Heart Rate and Diagnosis Results</a:t>
            </a:r>
          </a:p>
          <a:p>
            <a:pPr marL="342900" indent="-342900" algn="just">
              <a:lnSpc>
                <a:spcPts val="24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Resting ECG Result Analysis by Heart Rate and Diagnosis Results</a:t>
            </a:r>
          </a:p>
          <a:p>
            <a:pPr marL="342900" indent="-342900" algn="just">
              <a:lnSpc>
                <a:spcPts val="24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ST depression Analysis :</a:t>
            </a:r>
          </a:p>
          <a:p>
            <a:pPr marL="342900" indent="-342900" algn="just">
              <a:lnSpc>
                <a:spcPts val="2400"/>
              </a:lnSpc>
              <a:buFont typeface="+mj-lt"/>
              <a:buAutoNum type="alphaLcParenR"/>
            </a:pPr>
            <a:r>
              <a:rPr lang="en-US" sz="1600" dirty="0">
                <a:latin typeface="Calibri" panose="020F0502020204030204" pitchFamily="34" charset="0"/>
                <a:ea typeface="Calibri" panose="020F0502020204030204" pitchFamily="34" charset="0"/>
                <a:cs typeface="Calibri" panose="020F0502020204030204" pitchFamily="34" charset="0"/>
              </a:rPr>
              <a:t>Age with Results</a:t>
            </a:r>
          </a:p>
          <a:p>
            <a:pPr marL="342900" indent="-342900" algn="just">
              <a:lnSpc>
                <a:spcPts val="2400"/>
              </a:lnSpc>
              <a:buFont typeface="+mj-lt"/>
              <a:buAutoNum type="alphaLcParenR"/>
            </a:pPr>
            <a:r>
              <a:rPr lang="en-US" sz="1600" dirty="0">
                <a:latin typeface="Calibri" panose="020F0502020204030204" pitchFamily="34" charset="0"/>
                <a:ea typeface="Calibri" panose="020F0502020204030204" pitchFamily="34" charset="0"/>
                <a:cs typeface="Calibri" panose="020F0502020204030204" pitchFamily="34" charset="0"/>
              </a:rPr>
              <a:t>Resting Blood Pressure</a:t>
            </a:r>
          </a:p>
          <a:p>
            <a:pPr marL="342900" indent="-342900" algn="just">
              <a:lnSpc>
                <a:spcPts val="2400"/>
              </a:lnSpc>
              <a:buFont typeface="+mj-lt"/>
              <a:buAutoNum type="alphaLcParenR"/>
            </a:pPr>
            <a:r>
              <a:rPr lang="en-US" sz="1600" dirty="0">
                <a:latin typeface="Calibri" panose="020F0502020204030204" pitchFamily="34" charset="0"/>
                <a:ea typeface="Calibri" panose="020F0502020204030204" pitchFamily="34" charset="0"/>
                <a:cs typeface="Calibri" panose="020F0502020204030204" pitchFamily="34" charset="0"/>
              </a:rPr>
              <a:t>Exercise Induced Angina</a:t>
            </a:r>
          </a:p>
        </p:txBody>
      </p:sp>
      <p:pic>
        <p:nvPicPr>
          <p:cNvPr id="9" name="Picture 8">
            <a:extLst>
              <a:ext uri="{FF2B5EF4-FFF2-40B4-BE49-F238E27FC236}">
                <a16:creationId xmlns:a16="http://schemas.microsoft.com/office/drawing/2014/main" id="{906F7549-7208-3BC5-621C-14CBFC6BD6E4}"/>
              </a:ext>
            </a:extLst>
          </p:cNvPr>
          <p:cNvPicPr>
            <a:picLocks noChangeAspect="1"/>
          </p:cNvPicPr>
          <p:nvPr/>
        </p:nvPicPr>
        <p:blipFill>
          <a:blip r:embed="rId2"/>
          <a:stretch>
            <a:fillRect/>
          </a:stretch>
        </p:blipFill>
        <p:spPr>
          <a:xfrm>
            <a:off x="7034337" y="1"/>
            <a:ext cx="5157663" cy="6858000"/>
          </a:xfrm>
          <a:prstGeom prst="rect">
            <a:avLst/>
          </a:prstGeom>
        </p:spPr>
      </p:pic>
    </p:spTree>
    <p:extLst>
      <p:ext uri="{BB962C8B-B14F-4D97-AF65-F5344CB8AC3E}">
        <p14:creationId xmlns:p14="http://schemas.microsoft.com/office/powerpoint/2010/main" val="60092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877824" y="621792"/>
            <a:ext cx="4160520" cy="776080"/>
          </a:xfrm>
        </p:spPr>
        <p:txBody>
          <a:bodyPr/>
          <a:lstStyle/>
          <a:p>
            <a:r>
              <a:rPr lang="en-US" dirty="0"/>
              <a:t>INSIGHTS</a:t>
            </a:r>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5</a:t>
            </a:fld>
            <a:endParaRPr lang="en-US" dirty="0"/>
          </a:p>
        </p:txBody>
      </p:sp>
      <p:pic>
        <p:nvPicPr>
          <p:cNvPr id="18" name="Picture Placeholder 17" descr="Scientist looking at a test tube">
            <a:extLst>
              <a:ext uri="{FF2B5EF4-FFF2-40B4-BE49-F238E27FC236}">
                <a16:creationId xmlns:a16="http://schemas.microsoft.com/office/drawing/2014/main" id="{1FB107C6-83C2-4539-D841-857D29AC76A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p:blipFill>
        <p:spPr>
          <a:xfrm>
            <a:off x="1033082" y="1961459"/>
            <a:ext cx="3804031" cy="3804031"/>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pic>
        <p:nvPicPr>
          <p:cNvPr id="15" name="Picture Placeholder 17" descr="Nerve with solid fill">
            <a:extLst>
              <a:ext uri="{FF2B5EF4-FFF2-40B4-BE49-F238E27FC236}">
                <a16:creationId xmlns:a16="http://schemas.microsoft.com/office/drawing/2014/main" id="{D6EBC2A8-A6B3-B04E-41A4-25A9A0676AD0}"/>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81144" y="338328"/>
            <a:ext cx="914400" cy="914400"/>
          </a:xfrm>
        </p:spPr>
      </p:pic>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p:txBody>
          <a:bodyPr/>
          <a:lstStyle/>
          <a:p>
            <a:br>
              <a:rPr lang="en-US" dirty="0">
                <a:effectLst/>
              </a:rPr>
            </a:br>
            <a:endParaRPr lang="en-US" dirty="0"/>
          </a:p>
          <a:p>
            <a:endParaRPr lang="en-US" dirty="0"/>
          </a:p>
        </p:txBody>
      </p:sp>
      <p:sp>
        <p:nvSpPr>
          <p:cNvPr id="6" name="Content Placeholder 5">
            <a:extLst>
              <a:ext uri="{FF2B5EF4-FFF2-40B4-BE49-F238E27FC236}">
                <a16:creationId xmlns:a16="http://schemas.microsoft.com/office/drawing/2014/main" id="{D17DB5B2-8F12-4C2A-D018-C12FD16160B5}"/>
              </a:ext>
            </a:extLst>
          </p:cNvPr>
          <p:cNvSpPr>
            <a:spLocks noGrp="1"/>
          </p:cNvSpPr>
          <p:nvPr>
            <p:ph sz="quarter" idx="4"/>
          </p:nvPr>
        </p:nvSpPr>
        <p:spPr/>
        <p:txBody>
          <a:bodyPr/>
          <a:lstStyle/>
          <a:p>
            <a:br>
              <a:rPr lang="en-US" dirty="0">
                <a:effectLst/>
              </a:rPr>
            </a:br>
            <a:endParaRPr lang="en-US" dirty="0"/>
          </a:p>
          <a:p>
            <a:endParaRPr lang="en-US" dirty="0"/>
          </a:p>
        </p:txBody>
      </p:sp>
      <p:sp>
        <p:nvSpPr>
          <p:cNvPr id="11" name="Content Placeholder 10">
            <a:extLst>
              <a:ext uri="{FF2B5EF4-FFF2-40B4-BE49-F238E27FC236}">
                <a16:creationId xmlns:a16="http://schemas.microsoft.com/office/drawing/2014/main" id="{3FE9FCFF-DB0B-28A0-AC61-CFCB265C5B31}"/>
              </a:ext>
            </a:extLst>
          </p:cNvPr>
          <p:cNvSpPr>
            <a:spLocks noGrp="1"/>
          </p:cNvSpPr>
          <p:nvPr>
            <p:ph sz="quarter" idx="16"/>
          </p:nvPr>
        </p:nvSpPr>
        <p:spPr/>
        <p:txBody>
          <a:bodyPr/>
          <a:lstStyle/>
          <a:p>
            <a:br>
              <a:rPr lang="en-US" dirty="0">
                <a:effectLst/>
              </a:rPr>
            </a:br>
            <a:endParaRPr lang="en-US" dirty="0"/>
          </a:p>
          <a:p>
            <a:endParaRPr lang="en-US" dirty="0"/>
          </a:p>
        </p:txBody>
      </p:sp>
      <p:sp>
        <p:nvSpPr>
          <p:cNvPr id="9" name="TextBox 8">
            <a:extLst>
              <a:ext uri="{FF2B5EF4-FFF2-40B4-BE49-F238E27FC236}">
                <a16:creationId xmlns:a16="http://schemas.microsoft.com/office/drawing/2014/main" id="{F0EC72F2-EE20-3765-D9B5-FF658C1EA43B}"/>
              </a:ext>
            </a:extLst>
          </p:cNvPr>
          <p:cNvSpPr txBox="1"/>
          <p:nvPr/>
        </p:nvSpPr>
        <p:spPr>
          <a:xfrm>
            <a:off x="5833613" y="338328"/>
            <a:ext cx="6358387" cy="6740307"/>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1. Blood pressure tends to exceed the normal range across all age groups, peaking in individuals aged 40-59 and 60-70.</a:t>
            </a:r>
          </a:p>
          <a:p>
            <a:r>
              <a:rPr lang="en-US" sz="2000" dirty="0">
                <a:latin typeface="Calibri" panose="020F0502020204030204" pitchFamily="34" charset="0"/>
                <a:ea typeface="Calibri" panose="020F0502020204030204" pitchFamily="34" charset="0"/>
                <a:cs typeface="Calibri" panose="020F0502020204030204" pitchFamily="34" charset="0"/>
              </a:rPr>
              <a:t>2. Most patients have cholesterol levels above 200 mg/dL, falling into borderline high or very high categories.</a:t>
            </a:r>
          </a:p>
          <a:p>
            <a:r>
              <a:rPr lang="en-US" sz="2000" dirty="0">
                <a:latin typeface="Calibri" panose="020F0502020204030204" pitchFamily="34" charset="0"/>
                <a:ea typeface="Calibri" panose="020F0502020204030204" pitchFamily="34" charset="0"/>
                <a:cs typeface="Calibri" panose="020F0502020204030204" pitchFamily="34" charset="0"/>
              </a:rPr>
              <a:t>3. Age groups between 38 to 77 commonly exhibit coronary artery blockages, with prevalence increasing with the number of affected arteries.</a:t>
            </a:r>
          </a:p>
          <a:p>
            <a:r>
              <a:rPr lang="en-US" sz="2000" dirty="0">
                <a:latin typeface="Calibri" panose="020F0502020204030204" pitchFamily="34" charset="0"/>
                <a:ea typeface="Calibri" panose="020F0502020204030204" pitchFamily="34" charset="0"/>
                <a:cs typeface="Calibri" panose="020F0502020204030204" pitchFamily="34" charset="0"/>
              </a:rPr>
              <a:t>4. Mid-age adults (40-59 years) have a higher incidence of heart disease compared to other age groups.</a:t>
            </a:r>
          </a:p>
          <a:p>
            <a:r>
              <a:rPr lang="en-US" sz="2000" dirty="0">
                <a:latin typeface="Calibri" panose="020F0502020204030204" pitchFamily="34" charset="0"/>
                <a:ea typeface="Calibri" panose="020F0502020204030204" pitchFamily="34" charset="0"/>
                <a:cs typeface="Calibri" panose="020F0502020204030204" pitchFamily="34" charset="0"/>
              </a:rPr>
              <a:t>5. Males show a higher frequency of Exercise Induced Angina than females.</a:t>
            </a:r>
          </a:p>
          <a:p>
            <a:r>
              <a:rPr lang="en-US" sz="2000" dirty="0">
                <a:latin typeface="Calibri" panose="020F0502020204030204" pitchFamily="34" charset="0"/>
                <a:ea typeface="Calibri" panose="020F0502020204030204" pitchFamily="34" charset="0"/>
                <a:cs typeface="Calibri" panose="020F0502020204030204" pitchFamily="34" charset="0"/>
              </a:rPr>
              <a:t>6. In male Thallium Stress Test results, reversible defects are more common than fixed defects, with males having a better ratio of normal results compared to females.</a:t>
            </a:r>
          </a:p>
          <a:p>
            <a:r>
              <a:rPr lang="en-US" sz="2000" dirty="0">
                <a:latin typeface="Calibri" panose="020F0502020204030204" pitchFamily="34" charset="0"/>
                <a:ea typeface="Calibri" panose="020F0502020204030204" pitchFamily="34" charset="0"/>
                <a:cs typeface="Calibri" panose="020F0502020204030204" pitchFamily="34" charset="0"/>
              </a:rPr>
              <a:t>7. Males have a higher likelihood of heart disease than females.</a:t>
            </a:r>
          </a:p>
          <a:p>
            <a:r>
              <a:rPr lang="en-US" sz="2000" dirty="0">
                <a:latin typeface="Calibri" panose="020F0502020204030204" pitchFamily="34" charset="0"/>
                <a:ea typeface="Calibri" panose="020F0502020204030204" pitchFamily="34" charset="0"/>
                <a:cs typeface="Calibri" panose="020F0502020204030204" pitchFamily="34" charset="0"/>
              </a:rPr>
              <a:t>8. Different age ranges have distinct types of chest pain, with typical angina more prevalent in older age groups.</a:t>
            </a:r>
          </a:p>
          <a:p>
            <a:r>
              <a:rPr lang="en-US" sz="2000" dirty="0">
                <a:latin typeface="Calibri" panose="020F0502020204030204" pitchFamily="34" charset="0"/>
                <a:ea typeface="Calibri" panose="020F0502020204030204" pitchFamily="34" charset="0"/>
                <a:cs typeface="Calibri" panose="020F0502020204030204" pitchFamily="34" charset="0"/>
              </a:rPr>
              <a:t>9. Higher heart rates correlate with a higher likelihood of experiencing chest pain, particularly atypical angina.</a:t>
            </a:r>
          </a:p>
          <a:p>
            <a:endParaRPr lang="en-US" dirty="0"/>
          </a:p>
          <a:p>
            <a:r>
              <a:rPr lang="en-US" dirty="0"/>
              <a:t>.</a:t>
            </a:r>
            <a:endParaRPr lang="en-IN" dirty="0"/>
          </a:p>
        </p:txBody>
      </p:sp>
    </p:spTree>
    <p:extLst>
      <p:ext uri="{BB962C8B-B14F-4D97-AF65-F5344CB8AC3E}">
        <p14:creationId xmlns:p14="http://schemas.microsoft.com/office/powerpoint/2010/main" val="278760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877824" y="621792"/>
            <a:ext cx="4160520" cy="776080"/>
          </a:xfrm>
        </p:spPr>
        <p:txBody>
          <a:bodyPr/>
          <a:lstStyle/>
          <a:p>
            <a:r>
              <a:rPr lang="en-US" dirty="0"/>
              <a:t>INSIGHTS</a:t>
            </a:r>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6</a:t>
            </a:fld>
            <a:endParaRPr lang="en-US" dirty="0"/>
          </a:p>
        </p:txBody>
      </p:sp>
      <p:pic>
        <p:nvPicPr>
          <p:cNvPr id="18" name="Picture Placeholder 17" descr="Scientist looking at a test tube">
            <a:extLst>
              <a:ext uri="{FF2B5EF4-FFF2-40B4-BE49-F238E27FC236}">
                <a16:creationId xmlns:a16="http://schemas.microsoft.com/office/drawing/2014/main" id="{1FB107C6-83C2-4539-D841-857D29AC76A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p:blipFill>
        <p:spPr>
          <a:xfrm>
            <a:off x="1033082" y="1961459"/>
            <a:ext cx="3804031" cy="3804031"/>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pic>
        <p:nvPicPr>
          <p:cNvPr id="15" name="Picture Placeholder 17" descr="Nerve with solid fill">
            <a:extLst>
              <a:ext uri="{FF2B5EF4-FFF2-40B4-BE49-F238E27FC236}">
                <a16:creationId xmlns:a16="http://schemas.microsoft.com/office/drawing/2014/main" id="{D6EBC2A8-A6B3-B04E-41A4-25A9A0676AD0}"/>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81144" y="338328"/>
            <a:ext cx="914400" cy="914400"/>
          </a:xfrm>
        </p:spPr>
      </p:pic>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p:txBody>
          <a:bodyPr/>
          <a:lstStyle/>
          <a:p>
            <a:br>
              <a:rPr lang="en-US" dirty="0">
                <a:effectLst/>
              </a:rPr>
            </a:br>
            <a:endParaRPr lang="en-US" dirty="0"/>
          </a:p>
          <a:p>
            <a:endParaRPr lang="en-US" dirty="0"/>
          </a:p>
        </p:txBody>
      </p:sp>
      <p:sp>
        <p:nvSpPr>
          <p:cNvPr id="6" name="Content Placeholder 5">
            <a:extLst>
              <a:ext uri="{FF2B5EF4-FFF2-40B4-BE49-F238E27FC236}">
                <a16:creationId xmlns:a16="http://schemas.microsoft.com/office/drawing/2014/main" id="{D17DB5B2-8F12-4C2A-D018-C12FD16160B5}"/>
              </a:ext>
            </a:extLst>
          </p:cNvPr>
          <p:cNvSpPr>
            <a:spLocks noGrp="1"/>
          </p:cNvSpPr>
          <p:nvPr>
            <p:ph sz="quarter" idx="4"/>
          </p:nvPr>
        </p:nvSpPr>
        <p:spPr/>
        <p:txBody>
          <a:bodyPr/>
          <a:lstStyle/>
          <a:p>
            <a:br>
              <a:rPr lang="en-US" dirty="0">
                <a:effectLst/>
              </a:rPr>
            </a:br>
            <a:endParaRPr lang="en-US" dirty="0"/>
          </a:p>
          <a:p>
            <a:endParaRPr lang="en-US" dirty="0"/>
          </a:p>
        </p:txBody>
      </p:sp>
      <p:sp>
        <p:nvSpPr>
          <p:cNvPr id="11" name="Content Placeholder 10">
            <a:extLst>
              <a:ext uri="{FF2B5EF4-FFF2-40B4-BE49-F238E27FC236}">
                <a16:creationId xmlns:a16="http://schemas.microsoft.com/office/drawing/2014/main" id="{3FE9FCFF-DB0B-28A0-AC61-CFCB265C5B31}"/>
              </a:ext>
            </a:extLst>
          </p:cNvPr>
          <p:cNvSpPr>
            <a:spLocks noGrp="1"/>
          </p:cNvSpPr>
          <p:nvPr>
            <p:ph sz="quarter" idx="16"/>
          </p:nvPr>
        </p:nvSpPr>
        <p:spPr/>
        <p:txBody>
          <a:bodyPr/>
          <a:lstStyle/>
          <a:p>
            <a:br>
              <a:rPr lang="en-US" dirty="0">
                <a:effectLst/>
              </a:rPr>
            </a:br>
            <a:endParaRPr lang="en-US" dirty="0"/>
          </a:p>
          <a:p>
            <a:endParaRPr lang="en-US" dirty="0"/>
          </a:p>
        </p:txBody>
      </p:sp>
      <p:sp>
        <p:nvSpPr>
          <p:cNvPr id="9" name="TextBox 8">
            <a:extLst>
              <a:ext uri="{FF2B5EF4-FFF2-40B4-BE49-F238E27FC236}">
                <a16:creationId xmlns:a16="http://schemas.microsoft.com/office/drawing/2014/main" id="{F0EC72F2-EE20-3765-D9B5-FF658C1EA43B}"/>
              </a:ext>
            </a:extLst>
          </p:cNvPr>
          <p:cNvSpPr txBox="1"/>
          <p:nvPr/>
        </p:nvSpPr>
        <p:spPr>
          <a:xfrm>
            <a:off x="5874026" y="262602"/>
            <a:ext cx="6317974" cy="6555641"/>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10. Males exhibit a higher incidence of asymptomatic chest pain, atypical angina, and non-anginal pain compared to females.</a:t>
            </a:r>
          </a:p>
          <a:p>
            <a:r>
              <a:rPr lang="en-US" sz="2000" dirty="0">
                <a:latin typeface="Calibri" panose="020F0502020204030204" pitchFamily="34" charset="0"/>
                <a:ea typeface="Calibri" panose="020F0502020204030204" pitchFamily="34" charset="0"/>
                <a:cs typeface="Calibri" panose="020F0502020204030204" pitchFamily="34" charset="0"/>
              </a:rPr>
              <a:t>11. Non-anginal pain is the most common type of chest pain, followed by atypical angina and typical angina, with asymptomatic cases being less frequent.</a:t>
            </a:r>
          </a:p>
          <a:p>
            <a:r>
              <a:rPr lang="en-US" sz="2000" dirty="0">
                <a:latin typeface="Calibri" panose="020F0502020204030204" pitchFamily="34" charset="0"/>
                <a:ea typeface="Calibri" panose="020F0502020204030204" pitchFamily="34" charset="0"/>
                <a:cs typeface="Calibri" panose="020F0502020204030204" pitchFamily="34" charset="0"/>
              </a:rPr>
              <a:t>12. The slope on an ECG indicates the likelihood of heart disease, with a higher heart rate corresponding to a steeper slope, suggesting increased risk.</a:t>
            </a:r>
          </a:p>
          <a:p>
            <a:r>
              <a:rPr lang="en-US" sz="2000" dirty="0">
                <a:latin typeface="Calibri" panose="020F0502020204030204" pitchFamily="34" charset="0"/>
                <a:ea typeface="Calibri" panose="020F0502020204030204" pitchFamily="34" charset="0"/>
                <a:cs typeface="Calibri" panose="020F0502020204030204" pitchFamily="34" charset="0"/>
              </a:rPr>
              <a:t>13. Patients with high heart rates often exhibit borderline ECG results, indicating a heightened risk of heart disease compared to those with normal results.</a:t>
            </a:r>
          </a:p>
          <a:p>
            <a:r>
              <a:rPr lang="en-US" sz="2000" dirty="0">
                <a:latin typeface="Calibri" panose="020F0502020204030204" pitchFamily="34" charset="0"/>
                <a:ea typeface="Calibri" panose="020F0502020204030204" pitchFamily="34" charset="0"/>
                <a:cs typeface="Calibri" panose="020F0502020204030204" pitchFamily="34" charset="0"/>
              </a:rPr>
              <a:t>14. ST depression is most pronounced in individuals aged above 35-40 years, with spikes observed around ages 55 and 70.</a:t>
            </a:r>
          </a:p>
          <a:p>
            <a:r>
              <a:rPr lang="en-US" sz="2000" dirty="0">
                <a:latin typeface="Calibri" panose="020F0502020204030204" pitchFamily="34" charset="0"/>
                <a:ea typeface="Calibri" panose="020F0502020204030204" pitchFamily="34" charset="0"/>
                <a:cs typeface="Calibri" panose="020F0502020204030204" pitchFamily="34" charset="0"/>
              </a:rPr>
              <a:t>15. Increased blood pressure correlates with ST depression, potentially indicating a link between hypertension and cardiac ischemia.</a:t>
            </a:r>
          </a:p>
          <a:p>
            <a:r>
              <a:rPr lang="en-US" sz="2000" dirty="0">
                <a:latin typeface="Calibri" panose="020F0502020204030204" pitchFamily="34" charset="0"/>
                <a:ea typeface="Calibri" panose="020F0502020204030204" pitchFamily="34" charset="0"/>
                <a:cs typeface="Calibri" panose="020F0502020204030204" pitchFamily="34" charset="0"/>
              </a:rPr>
              <a:t>16. Individuals with exercise-induced angina show greater variability in ST depression levels, indicating varying degrees of myocardial ischemia.</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4891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48325" y="192311"/>
            <a:ext cx="10928935" cy="563063"/>
          </a:xfrm>
        </p:spPr>
        <p:txBody>
          <a:bodyPr/>
          <a:lstStyle/>
          <a:p>
            <a:r>
              <a:rPr lang="en-US" sz="3600" dirty="0"/>
              <a:t>VISUALS FOR Heart Disease Rates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7</a:t>
            </a:fld>
            <a:endParaRPr lang="en-US" dirty="0"/>
          </a:p>
        </p:txBody>
      </p:sp>
      <p:pic>
        <p:nvPicPr>
          <p:cNvPr id="6" name="Picture 5">
            <a:extLst>
              <a:ext uri="{FF2B5EF4-FFF2-40B4-BE49-F238E27FC236}">
                <a16:creationId xmlns:a16="http://schemas.microsoft.com/office/drawing/2014/main" id="{6D735DD1-B790-230F-C43F-808A2EBC3AC3}"/>
              </a:ext>
            </a:extLst>
          </p:cNvPr>
          <p:cNvPicPr>
            <a:picLocks noChangeAspect="1"/>
          </p:cNvPicPr>
          <p:nvPr/>
        </p:nvPicPr>
        <p:blipFill>
          <a:blip r:embed="rId2"/>
          <a:stretch>
            <a:fillRect/>
          </a:stretch>
        </p:blipFill>
        <p:spPr>
          <a:xfrm>
            <a:off x="1032614" y="800275"/>
            <a:ext cx="9860673" cy="5865413"/>
          </a:xfrm>
          <a:prstGeom prst="rect">
            <a:avLst/>
          </a:prstGeom>
        </p:spPr>
      </p:pic>
    </p:spTree>
    <p:extLst>
      <p:ext uri="{BB962C8B-B14F-4D97-AF65-F5344CB8AC3E}">
        <p14:creationId xmlns:p14="http://schemas.microsoft.com/office/powerpoint/2010/main" val="2971224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877824" y="90985"/>
            <a:ext cx="11243675" cy="563063"/>
          </a:xfrm>
        </p:spPr>
        <p:txBody>
          <a:bodyPr/>
          <a:lstStyle/>
          <a:p>
            <a:r>
              <a:rPr lang="en-US" sz="2600" dirty="0"/>
              <a:t>VISUALS FOR Heart Disease based on Age and Gender</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8</a:t>
            </a:fld>
            <a:endParaRPr lang="en-US" dirty="0"/>
          </a:p>
        </p:txBody>
      </p:sp>
      <p:pic>
        <p:nvPicPr>
          <p:cNvPr id="6" name="Picture 5">
            <a:extLst>
              <a:ext uri="{FF2B5EF4-FFF2-40B4-BE49-F238E27FC236}">
                <a16:creationId xmlns:a16="http://schemas.microsoft.com/office/drawing/2014/main" id="{F99C201C-930E-5C03-598B-D6DB9AE98C98}"/>
              </a:ext>
            </a:extLst>
          </p:cNvPr>
          <p:cNvPicPr>
            <a:picLocks noChangeAspect="1"/>
          </p:cNvPicPr>
          <p:nvPr/>
        </p:nvPicPr>
        <p:blipFill>
          <a:blip r:embed="rId2"/>
          <a:stretch>
            <a:fillRect/>
          </a:stretch>
        </p:blipFill>
        <p:spPr>
          <a:xfrm>
            <a:off x="877824" y="654048"/>
            <a:ext cx="11232353" cy="5995230"/>
          </a:xfrm>
          <a:prstGeom prst="rect">
            <a:avLst/>
          </a:prstGeom>
        </p:spPr>
      </p:pic>
    </p:spTree>
    <p:extLst>
      <p:ext uri="{BB962C8B-B14F-4D97-AF65-F5344CB8AC3E}">
        <p14:creationId xmlns:p14="http://schemas.microsoft.com/office/powerpoint/2010/main" val="120798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48325" y="192311"/>
            <a:ext cx="10928935" cy="563063"/>
          </a:xfrm>
        </p:spPr>
        <p:txBody>
          <a:bodyPr/>
          <a:lstStyle/>
          <a:p>
            <a:r>
              <a:rPr lang="en-US" sz="3600" dirty="0"/>
              <a:t>VISUALS FOR Chest Pain Analysis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9</a:t>
            </a:fld>
            <a:endParaRPr lang="en-US" dirty="0"/>
          </a:p>
        </p:txBody>
      </p:sp>
      <p:pic>
        <p:nvPicPr>
          <p:cNvPr id="6" name="Picture 5">
            <a:extLst>
              <a:ext uri="{FF2B5EF4-FFF2-40B4-BE49-F238E27FC236}">
                <a16:creationId xmlns:a16="http://schemas.microsoft.com/office/drawing/2014/main" id="{B22A5DA4-4DD8-88E0-9DF6-6ED6E52E9FE6}"/>
              </a:ext>
            </a:extLst>
          </p:cNvPr>
          <p:cNvPicPr>
            <a:picLocks noChangeAspect="1"/>
          </p:cNvPicPr>
          <p:nvPr/>
        </p:nvPicPr>
        <p:blipFill>
          <a:blip r:embed="rId2"/>
          <a:stretch>
            <a:fillRect/>
          </a:stretch>
        </p:blipFill>
        <p:spPr>
          <a:xfrm>
            <a:off x="948325" y="783562"/>
            <a:ext cx="11088061" cy="5867908"/>
          </a:xfrm>
          <a:prstGeom prst="rect">
            <a:avLst/>
          </a:prstGeom>
        </p:spPr>
      </p:pic>
    </p:spTree>
    <p:extLst>
      <p:ext uri="{BB962C8B-B14F-4D97-AF65-F5344CB8AC3E}">
        <p14:creationId xmlns:p14="http://schemas.microsoft.com/office/powerpoint/2010/main" val="1447997902"/>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{A9DAEDDB-0B81-4141-9352-D7766639FAF6}tf67061901_win32</Template>
  <TotalTime>872</TotalTime>
  <Words>714</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Daytona Condensed Light</vt:lpstr>
      <vt:lpstr>Posterama</vt:lpstr>
      <vt:lpstr>Office Theme</vt:lpstr>
      <vt:lpstr>Heart Disease Diagnostic Analysis</vt:lpstr>
      <vt:lpstr>Agenda</vt:lpstr>
      <vt:lpstr>Problem STATEMENT</vt:lpstr>
      <vt:lpstr>KEY METRICS &amp; ATTRIBUTES</vt:lpstr>
      <vt:lpstr>INSIGHTS</vt:lpstr>
      <vt:lpstr>INSIGHTS</vt:lpstr>
      <vt:lpstr>VISUALS FOR Heart Disease Rates</vt:lpstr>
      <vt:lpstr>VISUALS FOR Heart Disease based on Age and Gender</vt:lpstr>
      <vt:lpstr>VISUALS FOR Chest Pain Analysis</vt:lpstr>
      <vt:lpstr>VISUALS FOR Risk Factor Analysis</vt:lpstr>
      <vt:lpstr>VISUALS FOR  ST Depression Analysis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Nancy Neelamma</dc:creator>
  <cp:lastModifiedBy>Nancy Neelamma</cp:lastModifiedBy>
  <cp:revision>16</cp:revision>
  <dcterms:created xsi:type="dcterms:W3CDTF">2024-03-20T23:06:43Z</dcterms:created>
  <dcterms:modified xsi:type="dcterms:W3CDTF">2024-03-25T09:40:25Z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