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ca1b6805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ca1b6805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a1b6805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a1b6805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ca1b6805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ca1b6805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ca1b6805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ca1b6805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a1b680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a1b680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a1b6805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ca1b6805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a1b680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a1b680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a1b6805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a1b6805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ca1b680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ca1b680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a1b6805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a1b6805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600">
                <a:latin typeface="Arial"/>
                <a:ea typeface="Arial"/>
                <a:cs typeface="Arial"/>
                <a:sym typeface="Arial"/>
              </a:rPr>
              <a:t>Chapter 1</a:t>
            </a:r>
            <a:endParaRPr sz="3600">
              <a:latin typeface="Arial"/>
              <a:ea typeface="Arial"/>
              <a:cs typeface="Arial"/>
              <a:sym typeface="Arial"/>
            </a:endParaRPr>
          </a:p>
          <a:p>
            <a:pPr indent="0" lvl="0" marL="0" rtl="0" algn="ctr">
              <a:lnSpc>
                <a:spcPct val="115000"/>
              </a:lnSpc>
              <a:spcBef>
                <a:spcPts val="0"/>
              </a:spcBef>
              <a:spcAft>
                <a:spcPts val="0"/>
              </a:spcAft>
              <a:buNone/>
            </a:pPr>
            <a:r>
              <a:rPr lang="en" sz="3600">
                <a:latin typeface="Arial"/>
                <a:ea typeface="Arial"/>
                <a:cs typeface="Arial"/>
                <a:sym typeface="Arial"/>
              </a:rPr>
              <a:t> Java Building Blocks (p1)</a:t>
            </a:r>
            <a:endParaRPr sz="3600">
              <a:latin typeface="Arial"/>
              <a:ea typeface="Arial"/>
              <a:cs typeface="Arial"/>
              <a:sym typeface="Arial"/>
            </a:endParaRPr>
          </a:p>
        </p:txBody>
      </p:sp>
      <p:sp>
        <p:nvSpPr>
          <p:cNvPr id="64" name="Google Shape;64;p13"/>
          <p:cNvSpPr txBox="1"/>
          <p:nvPr>
            <p:ph idx="1" type="subTitle"/>
          </p:nvPr>
        </p:nvSpPr>
        <p:spPr>
          <a:xfrm>
            <a:off x="1680300" y="3345250"/>
            <a:ext cx="57834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Arial"/>
                <a:ea typeface="Arial"/>
                <a:cs typeface="Arial"/>
                <a:sym typeface="Arial"/>
              </a:rPr>
              <a:t>Java Class Structure</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6"/>
            </a:pPr>
            <a:r>
              <a:rPr lang="en" sz="2600">
                <a:latin typeface="Arial"/>
                <a:ea typeface="Arial"/>
                <a:cs typeface="Arial"/>
                <a:sym typeface="Arial"/>
              </a:rPr>
              <a:t>Package Declarations and Imports</a:t>
            </a:r>
            <a:endParaRPr sz="2600">
              <a:latin typeface="Arial"/>
              <a:ea typeface="Arial"/>
              <a:cs typeface="Arial"/>
              <a:sym typeface="Arial"/>
            </a:endParaRPr>
          </a:p>
        </p:txBody>
      </p:sp>
      <p:sp>
        <p:nvSpPr>
          <p:cNvPr id="138" name="Google Shape;138;p22"/>
          <p:cNvSpPr txBox="1"/>
          <p:nvPr>
            <p:ph idx="1" type="body"/>
          </p:nvPr>
        </p:nvSpPr>
        <p:spPr>
          <a:xfrm>
            <a:off x="387650" y="1424725"/>
            <a:ext cx="8368200" cy="38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Redundant Imports:</a:t>
            </a:r>
            <a:endParaRPr sz="1400">
              <a:latin typeface="Arial"/>
              <a:ea typeface="Arial"/>
              <a:cs typeface="Arial"/>
              <a:sym typeface="Arial"/>
            </a:endParaRPr>
          </a:p>
        </p:txBody>
      </p:sp>
      <p:pic>
        <p:nvPicPr>
          <p:cNvPr id="139" name="Google Shape;139;p22"/>
          <p:cNvPicPr preferRelativeResize="0"/>
          <p:nvPr/>
        </p:nvPicPr>
        <p:blipFill>
          <a:blip r:embed="rId3">
            <a:alphaModFix/>
          </a:blip>
          <a:stretch>
            <a:fillRect/>
          </a:stretch>
        </p:blipFill>
        <p:spPr>
          <a:xfrm>
            <a:off x="695625" y="1809625"/>
            <a:ext cx="4962525" cy="2847975"/>
          </a:xfrm>
          <a:prstGeom prst="rect">
            <a:avLst/>
          </a:prstGeom>
          <a:noFill/>
          <a:ln>
            <a:noFill/>
          </a:ln>
        </p:spPr>
      </p:pic>
      <p:sp>
        <p:nvSpPr>
          <p:cNvPr id="140" name="Google Shape;140;p22"/>
          <p:cNvSpPr txBox="1"/>
          <p:nvPr>
            <p:ph idx="1" type="body"/>
          </p:nvPr>
        </p:nvSpPr>
        <p:spPr>
          <a:xfrm>
            <a:off x="5771950" y="2163363"/>
            <a:ext cx="3000900" cy="214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Giải thích: </a:t>
            </a:r>
            <a:endParaRPr sz="1400">
              <a:latin typeface="Arial"/>
              <a:ea typeface="Arial"/>
              <a:cs typeface="Arial"/>
              <a:sym typeface="Arial"/>
            </a:endParaRPr>
          </a:p>
          <a:p>
            <a:pPr indent="114300" lvl="0" marL="228600" rtl="0" algn="l">
              <a:spcBef>
                <a:spcPts val="0"/>
              </a:spcBef>
              <a:spcAft>
                <a:spcPts val="0"/>
              </a:spcAft>
              <a:buNone/>
            </a:pPr>
            <a:r>
              <a:rPr lang="en" sz="1400">
                <a:latin typeface="Arial"/>
                <a:ea typeface="Arial"/>
                <a:cs typeface="Arial"/>
                <a:sym typeface="Arial"/>
              </a:rPr>
              <a:t>- Line 1 và 2 không cần thiết phải import vì java.lang được tự động import.</a:t>
            </a:r>
            <a:endParaRPr sz="1400">
              <a:latin typeface="Arial"/>
              <a:ea typeface="Arial"/>
              <a:cs typeface="Arial"/>
              <a:sym typeface="Arial"/>
            </a:endParaRPr>
          </a:p>
          <a:p>
            <a:pPr indent="114300" lvl="0" marL="228600" rtl="0" algn="l">
              <a:spcBef>
                <a:spcPts val="0"/>
              </a:spcBef>
              <a:spcAft>
                <a:spcPts val="0"/>
              </a:spcAft>
              <a:buNone/>
            </a:pPr>
            <a:r>
              <a:rPr lang="en" sz="1400">
                <a:latin typeface="Arial"/>
                <a:ea typeface="Arial"/>
                <a:cs typeface="Arial"/>
                <a:sym typeface="Arial"/>
              </a:rPr>
              <a:t>- Line 4 là không cần thiết vì line 3 đã import package Random. Nếu line 3 không được import thì line 4 sẽ được excute. </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6"/>
            </a:pPr>
            <a:r>
              <a:rPr lang="en" sz="2600">
                <a:latin typeface="Arial"/>
                <a:ea typeface="Arial"/>
                <a:cs typeface="Arial"/>
                <a:sym typeface="Arial"/>
              </a:rPr>
              <a:t>Package Declarations and Imports</a:t>
            </a:r>
            <a:endParaRPr sz="2600">
              <a:latin typeface="Arial"/>
              <a:ea typeface="Arial"/>
              <a:cs typeface="Arial"/>
              <a:sym typeface="Arial"/>
            </a:endParaRPr>
          </a:p>
        </p:txBody>
      </p:sp>
      <p:sp>
        <p:nvSpPr>
          <p:cNvPr id="146" name="Google Shape;146;p23"/>
          <p:cNvSpPr txBox="1"/>
          <p:nvPr>
            <p:ph idx="1" type="body"/>
          </p:nvPr>
        </p:nvSpPr>
        <p:spPr>
          <a:xfrm>
            <a:off x="387650" y="1424725"/>
            <a:ext cx="8368200" cy="38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Naming Conflicts</a:t>
            </a:r>
            <a:endParaRPr sz="1400">
              <a:latin typeface="Arial"/>
              <a:ea typeface="Arial"/>
              <a:cs typeface="Arial"/>
              <a:sym typeface="Arial"/>
            </a:endParaRPr>
          </a:p>
        </p:txBody>
      </p:sp>
      <p:sp>
        <p:nvSpPr>
          <p:cNvPr id="147" name="Google Shape;147;p23"/>
          <p:cNvSpPr txBox="1"/>
          <p:nvPr>
            <p:ph idx="1" type="body"/>
          </p:nvPr>
        </p:nvSpPr>
        <p:spPr>
          <a:xfrm>
            <a:off x="594125" y="1858575"/>
            <a:ext cx="8102700" cy="865800"/>
          </a:xfrm>
          <a:prstGeom prst="rect">
            <a:avLst/>
          </a:prstGeom>
        </p:spPr>
        <p:txBody>
          <a:bodyPr anchorCtr="0" anchor="t" bIns="91425" lIns="91425" spcFirstLastPara="1" rIns="91425" wrap="square" tIns="91425">
            <a:noAutofit/>
          </a:bodyPr>
          <a:lstStyle/>
          <a:p>
            <a:pPr indent="-146050" lvl="0" marL="285750" rtl="0" algn="l">
              <a:spcBef>
                <a:spcPts val="0"/>
              </a:spcBef>
              <a:spcAft>
                <a:spcPts val="0"/>
              </a:spcAft>
              <a:buSzPts val="1400"/>
              <a:buFont typeface="Arial"/>
              <a:buChar char="➔"/>
            </a:pPr>
            <a:r>
              <a:rPr lang="en" sz="1400">
                <a:latin typeface="Arial"/>
                <a:ea typeface="Arial"/>
                <a:cs typeface="Arial"/>
                <a:sym typeface="Arial"/>
              </a:rPr>
              <a:t> Trong Java, class name không phải lúc nào cũng là duy nhất. 2 class có cùng tên có thể được khai báo ở 2 package khác nhau. Khi đó ta cần import tường minh ít nhất 1 trong 2 package để compiler có thể hiểu được </a:t>
            </a:r>
            <a:endParaRPr sz="1400">
              <a:latin typeface="Arial"/>
              <a:ea typeface="Arial"/>
              <a:cs typeface="Arial"/>
              <a:sym typeface="Arial"/>
            </a:endParaRPr>
          </a:p>
        </p:txBody>
      </p:sp>
      <p:sp>
        <p:nvSpPr>
          <p:cNvPr id="148" name="Google Shape;148;p23"/>
          <p:cNvSpPr txBox="1"/>
          <p:nvPr>
            <p:ph idx="1" type="body"/>
          </p:nvPr>
        </p:nvSpPr>
        <p:spPr>
          <a:xfrm>
            <a:off x="746525" y="2772975"/>
            <a:ext cx="3522300" cy="8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Ví dụ: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import java.util.*;</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import java.sql.*; // DOES NOT COMPILE</a:t>
            </a:r>
            <a:endParaRPr sz="1400">
              <a:latin typeface="Arial"/>
              <a:ea typeface="Arial"/>
              <a:cs typeface="Arial"/>
              <a:sym typeface="Arial"/>
            </a:endParaRPr>
          </a:p>
        </p:txBody>
      </p:sp>
      <p:sp>
        <p:nvSpPr>
          <p:cNvPr id="149" name="Google Shape;149;p23"/>
          <p:cNvSpPr txBox="1"/>
          <p:nvPr>
            <p:ph idx="1" type="body"/>
          </p:nvPr>
        </p:nvSpPr>
        <p:spPr>
          <a:xfrm>
            <a:off x="4929975" y="2773325"/>
            <a:ext cx="3522300" cy="20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Có thể thay bằng :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import java.util.Date;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import java.sql.*;</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hoặc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import java.util.Date;</a:t>
            </a:r>
            <a:endParaRPr sz="1400">
              <a:latin typeface="Arial"/>
              <a:ea typeface="Arial"/>
              <a:cs typeface="Arial"/>
              <a:sym typeface="Arial"/>
            </a:endParaRPr>
          </a:p>
          <a:p>
            <a:pPr indent="-146050" lvl="0" marL="285750" rtl="0" algn="l">
              <a:spcBef>
                <a:spcPts val="0"/>
              </a:spcBef>
              <a:spcAft>
                <a:spcPts val="0"/>
              </a:spcAft>
              <a:buSzPts val="1400"/>
              <a:buFont typeface="Arial"/>
              <a:buChar char="➔"/>
            </a:pPr>
            <a:r>
              <a:rPr lang="en" sz="1400">
                <a:latin typeface="Arial"/>
                <a:ea typeface="Arial"/>
                <a:cs typeface="Arial"/>
                <a:sym typeface="Arial"/>
              </a:rPr>
              <a:t>import java.sql.Date;</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50" name="Google Shape;150;p23"/>
          <p:cNvSpPr/>
          <p:nvPr/>
        </p:nvSpPr>
        <p:spPr>
          <a:xfrm>
            <a:off x="4294925" y="3323800"/>
            <a:ext cx="427800" cy="2376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Content</a:t>
            </a:r>
            <a:endParaRPr>
              <a:latin typeface="Arial"/>
              <a:ea typeface="Arial"/>
              <a:cs typeface="Arial"/>
              <a:sym typeface="Aria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Introduce</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Fields and Methods</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Comments</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Classes vs. Files</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main() Method</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Package Declarations and Imports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a:pPr>
            <a:r>
              <a:rPr lang="en" sz="2600">
                <a:latin typeface="Arial"/>
                <a:ea typeface="Arial"/>
                <a:cs typeface="Arial"/>
                <a:sym typeface="Arial"/>
              </a:rPr>
              <a:t>Introduce</a:t>
            </a:r>
            <a:endParaRPr sz="2600">
              <a:latin typeface="Arial"/>
              <a:ea typeface="Arial"/>
              <a:cs typeface="Arial"/>
              <a:sym typeface="Arial"/>
            </a:endParaRPr>
          </a:p>
        </p:txBody>
      </p:sp>
      <p:sp>
        <p:nvSpPr>
          <p:cNvPr id="76" name="Google Shape;76;p15"/>
          <p:cNvSpPr txBox="1"/>
          <p:nvPr>
            <p:ph idx="1" type="body"/>
          </p:nvPr>
        </p:nvSpPr>
        <p:spPr>
          <a:xfrm>
            <a:off x="387900" y="1489825"/>
            <a:ext cx="8368200" cy="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Trong Java, class là building blocks cơ bản nhất. Khi define 1 class, ta sẽ mô tả tất cả các đặc tính, chức năng của class đó.</a:t>
            </a:r>
            <a:endParaRPr sz="1400">
              <a:latin typeface="Arial"/>
              <a:ea typeface="Arial"/>
              <a:cs typeface="Arial"/>
              <a:sym typeface="Arial"/>
            </a:endParaRPr>
          </a:p>
        </p:txBody>
      </p:sp>
      <p:sp>
        <p:nvSpPr>
          <p:cNvPr id="77" name="Google Shape;77;p15"/>
          <p:cNvSpPr txBox="1"/>
          <p:nvPr>
            <p:ph idx="1" type="body"/>
          </p:nvPr>
        </p:nvSpPr>
        <p:spPr>
          <a:xfrm>
            <a:off x="387900" y="2177525"/>
            <a:ext cx="8368200" cy="31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Class được sử dụng thông qua object</a:t>
            </a:r>
            <a:endParaRPr sz="1400">
              <a:latin typeface="Arial"/>
              <a:ea typeface="Arial"/>
              <a:cs typeface="Arial"/>
              <a:sym typeface="Arial"/>
            </a:endParaRPr>
          </a:p>
        </p:txBody>
      </p:sp>
      <p:sp>
        <p:nvSpPr>
          <p:cNvPr id="78" name="Google Shape;78;p15"/>
          <p:cNvSpPr txBox="1"/>
          <p:nvPr>
            <p:ph idx="1" type="body"/>
          </p:nvPr>
        </p:nvSpPr>
        <p:spPr>
          <a:xfrm>
            <a:off x="387900" y="2556625"/>
            <a:ext cx="8368200" cy="39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Trong bộ nhớ, object là runtime instanse của class </a:t>
            </a:r>
            <a:endParaRPr sz="1400">
              <a:latin typeface="Arial"/>
              <a:ea typeface="Arial"/>
              <a:cs typeface="Arial"/>
              <a:sym typeface="Arial"/>
            </a:endParaRPr>
          </a:p>
        </p:txBody>
      </p:sp>
      <p:sp>
        <p:nvSpPr>
          <p:cNvPr id="79" name="Google Shape;79;p15"/>
          <p:cNvSpPr txBox="1"/>
          <p:nvPr>
            <p:ph idx="1" type="body"/>
          </p:nvPr>
        </p:nvSpPr>
        <p:spPr>
          <a:xfrm>
            <a:off x="387900" y="2937625"/>
            <a:ext cx="8368200" cy="39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Mỗi object của class khác nhau sẽ thể hiện các state khác nhau trong chương trình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2"/>
            </a:pPr>
            <a:r>
              <a:rPr lang="en" sz="2600">
                <a:latin typeface="Arial"/>
                <a:ea typeface="Arial"/>
                <a:cs typeface="Arial"/>
                <a:sym typeface="Arial"/>
              </a:rPr>
              <a:t>Fields and Methods</a:t>
            </a:r>
            <a:endParaRPr sz="2600">
              <a:latin typeface="Arial"/>
              <a:ea typeface="Arial"/>
              <a:cs typeface="Arial"/>
              <a:sym typeface="Arial"/>
            </a:endParaRPr>
          </a:p>
        </p:txBody>
      </p:sp>
      <p:sp>
        <p:nvSpPr>
          <p:cNvPr id="85" name="Google Shape;85;p16"/>
          <p:cNvSpPr txBox="1"/>
          <p:nvPr>
            <p:ph idx="1" type="body"/>
          </p:nvPr>
        </p:nvSpPr>
        <p:spPr>
          <a:xfrm>
            <a:off x="387900" y="14898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Fields và method là member của class.</a:t>
            </a:r>
            <a:endParaRPr sz="1400">
              <a:latin typeface="Arial"/>
              <a:ea typeface="Arial"/>
              <a:cs typeface="Arial"/>
              <a:sym typeface="Arial"/>
            </a:endParaRPr>
          </a:p>
        </p:txBody>
      </p:sp>
      <p:sp>
        <p:nvSpPr>
          <p:cNvPr id="86" name="Google Shape;86;p16"/>
          <p:cNvSpPr txBox="1"/>
          <p:nvPr>
            <p:ph idx="1" type="body"/>
          </p:nvPr>
        </p:nvSpPr>
        <p:spPr>
          <a:xfrm>
            <a:off x="387900" y="1881925"/>
            <a:ext cx="8368200" cy="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Fields giữ state của chương trình và method có vai trò thực thi state đó theo mục đích nhất định. Nếu có sự thay đổi nào xảy ra thì nó sẽ được lưu trữ trong fields</a:t>
            </a:r>
            <a:endParaRPr sz="1400">
              <a:latin typeface="Arial"/>
              <a:ea typeface="Arial"/>
              <a:cs typeface="Arial"/>
              <a:sym typeface="Arial"/>
            </a:endParaRPr>
          </a:p>
        </p:txBody>
      </p:sp>
      <p:sp>
        <p:nvSpPr>
          <p:cNvPr id="87" name="Google Shape;87;p16"/>
          <p:cNvSpPr txBox="1"/>
          <p:nvPr>
            <p:ph idx="1" type="body"/>
          </p:nvPr>
        </p:nvSpPr>
        <p:spPr>
          <a:xfrm>
            <a:off x="387900" y="2488825"/>
            <a:ext cx="8368200" cy="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Việc tạo và sắp xếp các thành phần này giúp dev dễ dàng phát triển sản phẩm và đặc biệt là giúp dev khác có thể hiểu công việc dễ dàng hơn </a:t>
            </a:r>
            <a:endParaRPr sz="1400">
              <a:latin typeface="Arial"/>
              <a:ea typeface="Arial"/>
              <a:cs typeface="Arial"/>
              <a:sym typeface="Arial"/>
            </a:endParaRPr>
          </a:p>
        </p:txBody>
      </p:sp>
      <p:sp>
        <p:nvSpPr>
          <p:cNvPr id="88" name="Google Shape;88;p16"/>
          <p:cNvSpPr txBox="1"/>
          <p:nvPr>
            <p:ph idx="1" type="body"/>
          </p:nvPr>
        </p:nvSpPr>
        <p:spPr>
          <a:xfrm>
            <a:off x="387900" y="3022225"/>
            <a:ext cx="8368200" cy="44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Class Java đơn giản nhất bao gồm: &lt;access modifier&gt; class &lt;ClassName&gt;</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3"/>
            </a:pPr>
            <a:r>
              <a:rPr lang="en" sz="2600">
                <a:latin typeface="Arial"/>
                <a:ea typeface="Arial"/>
                <a:cs typeface="Arial"/>
                <a:sym typeface="Arial"/>
              </a:rPr>
              <a:t>Comments</a:t>
            </a:r>
            <a:endParaRPr sz="2600">
              <a:latin typeface="Arial"/>
              <a:ea typeface="Arial"/>
              <a:cs typeface="Arial"/>
              <a:sym typeface="Arial"/>
            </a:endParaRPr>
          </a:p>
        </p:txBody>
      </p:sp>
      <p:sp>
        <p:nvSpPr>
          <p:cNvPr id="94" name="Google Shape;94;p17"/>
          <p:cNvSpPr txBox="1"/>
          <p:nvPr>
            <p:ph idx="1" type="body"/>
          </p:nvPr>
        </p:nvSpPr>
        <p:spPr>
          <a:xfrm>
            <a:off x="387900" y="14898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Sẽ được javac bỏ qua trong quá trình compile </a:t>
            </a:r>
            <a:endParaRPr sz="1400">
              <a:latin typeface="Arial"/>
              <a:ea typeface="Arial"/>
              <a:cs typeface="Arial"/>
              <a:sym typeface="Arial"/>
            </a:endParaRPr>
          </a:p>
        </p:txBody>
      </p:sp>
      <p:sp>
        <p:nvSpPr>
          <p:cNvPr id="95" name="Google Shape;95;p17"/>
          <p:cNvSpPr txBox="1"/>
          <p:nvPr>
            <p:ph idx="1" type="body"/>
          </p:nvPr>
        </p:nvSpPr>
        <p:spPr>
          <a:xfrm>
            <a:off x="387900" y="1881925"/>
            <a:ext cx="8368200" cy="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Tuy không có ý nghĩa về mặt coding nhưng comment 1 đoạn code giúp chương trình tường minh, dễ dàng bảo trì hơn </a:t>
            </a:r>
            <a:endParaRPr sz="1400">
              <a:latin typeface="Arial"/>
              <a:ea typeface="Arial"/>
              <a:cs typeface="Arial"/>
              <a:sym typeface="Arial"/>
            </a:endParaRPr>
          </a:p>
        </p:txBody>
      </p:sp>
      <p:sp>
        <p:nvSpPr>
          <p:cNvPr id="96" name="Google Shape;96;p17"/>
          <p:cNvSpPr txBox="1"/>
          <p:nvPr>
            <p:ph idx="1" type="body"/>
          </p:nvPr>
        </p:nvSpPr>
        <p:spPr>
          <a:xfrm>
            <a:off x="387900" y="2488825"/>
            <a:ext cx="8368200" cy="40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Sử dụng "//" để comment 1 dòng và /*...*/ để comment 1 blocks</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4"/>
            </a:pPr>
            <a:r>
              <a:rPr lang="en" sz="2600">
                <a:latin typeface="Arial"/>
                <a:ea typeface="Arial"/>
                <a:cs typeface="Arial"/>
                <a:sym typeface="Arial"/>
              </a:rPr>
              <a:t>Classes vs. Files</a:t>
            </a:r>
            <a:endParaRPr sz="2600">
              <a:latin typeface="Arial"/>
              <a:ea typeface="Arial"/>
              <a:cs typeface="Arial"/>
              <a:sym typeface="Arial"/>
            </a:endParaRPr>
          </a:p>
        </p:txBody>
      </p:sp>
      <p:sp>
        <p:nvSpPr>
          <p:cNvPr id="102" name="Google Shape;102;p18"/>
          <p:cNvSpPr txBox="1"/>
          <p:nvPr>
            <p:ph idx="1" type="body"/>
          </p:nvPr>
        </p:nvSpPr>
        <p:spPr>
          <a:xfrm>
            <a:off x="387900" y="14898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Java class có thể cùng define trong 1 file .java. Thông thường, phạm vi truy cập của file là public </a:t>
            </a:r>
            <a:endParaRPr sz="1400">
              <a:latin typeface="Arial"/>
              <a:ea typeface="Arial"/>
              <a:cs typeface="Arial"/>
              <a:sym typeface="Arial"/>
            </a:endParaRPr>
          </a:p>
        </p:txBody>
      </p:sp>
      <p:sp>
        <p:nvSpPr>
          <p:cNvPr id="103" name="Google Shape;103;p18"/>
          <p:cNvSpPr txBox="1"/>
          <p:nvPr>
            <p:ph idx="1" type="body"/>
          </p:nvPr>
        </p:nvSpPr>
        <p:spPr>
          <a:xfrm>
            <a:off x="387900" y="1881925"/>
            <a:ext cx="8368200" cy="60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Nếu như nhiều hơn 2 class được define trong 1 file, tối đa 1 class được khai báo public và class đó phải trùng tên với tên file </a:t>
            </a:r>
            <a:endParaRPr sz="1400">
              <a:latin typeface="Arial"/>
              <a:ea typeface="Arial"/>
              <a:cs typeface="Arial"/>
              <a:sym typeface="Arial"/>
            </a:endParaRPr>
          </a:p>
        </p:txBody>
      </p:sp>
      <p:pic>
        <p:nvPicPr>
          <p:cNvPr id="104" name="Google Shape;104;p18"/>
          <p:cNvPicPr preferRelativeResize="0"/>
          <p:nvPr/>
        </p:nvPicPr>
        <p:blipFill>
          <a:blip r:embed="rId3">
            <a:alphaModFix/>
          </a:blip>
          <a:stretch>
            <a:fillRect/>
          </a:stretch>
        </p:blipFill>
        <p:spPr>
          <a:xfrm>
            <a:off x="1946650" y="2556625"/>
            <a:ext cx="5072626" cy="2270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5"/>
            </a:pPr>
            <a:r>
              <a:rPr lang="en" sz="2600">
                <a:latin typeface="Arial"/>
                <a:ea typeface="Arial"/>
                <a:cs typeface="Arial"/>
                <a:sym typeface="Arial"/>
              </a:rPr>
              <a:t>main() Method</a:t>
            </a:r>
            <a:endParaRPr sz="2600">
              <a:latin typeface="Arial"/>
              <a:ea typeface="Arial"/>
              <a:cs typeface="Arial"/>
              <a:sym typeface="Arial"/>
            </a:endParaRPr>
          </a:p>
        </p:txBody>
      </p:sp>
      <p:sp>
        <p:nvSpPr>
          <p:cNvPr id="110" name="Google Shape;110;p19"/>
          <p:cNvSpPr txBox="1"/>
          <p:nvPr>
            <p:ph idx="1" type="body"/>
          </p:nvPr>
        </p:nvSpPr>
        <p:spPr>
          <a:xfrm>
            <a:off x="387900" y="14898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Java bắt đầu thực thi chương trình bằng hàm main </a:t>
            </a:r>
            <a:endParaRPr sz="1400">
              <a:latin typeface="Arial"/>
              <a:ea typeface="Arial"/>
              <a:cs typeface="Arial"/>
              <a:sym typeface="Arial"/>
            </a:endParaRPr>
          </a:p>
        </p:txBody>
      </p:sp>
      <p:sp>
        <p:nvSpPr>
          <p:cNvPr id="111" name="Google Shape;111;p19"/>
          <p:cNvSpPr txBox="1"/>
          <p:nvPr>
            <p:ph idx="1" type="body"/>
          </p:nvPr>
        </p:nvSpPr>
        <p:spPr>
          <a:xfrm>
            <a:off x="387900" y="18057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Quá trình biên dịch chương trình :</a:t>
            </a:r>
            <a:endParaRPr sz="1400">
              <a:latin typeface="Arial"/>
              <a:ea typeface="Arial"/>
              <a:cs typeface="Arial"/>
              <a:sym typeface="Arial"/>
            </a:endParaRPr>
          </a:p>
        </p:txBody>
      </p:sp>
      <p:sp>
        <p:nvSpPr>
          <p:cNvPr id="112" name="Google Shape;112;p19"/>
          <p:cNvSpPr txBox="1"/>
          <p:nvPr>
            <p:ph idx="1" type="body"/>
          </p:nvPr>
        </p:nvSpPr>
        <p:spPr>
          <a:xfrm>
            <a:off x="653550" y="2110525"/>
            <a:ext cx="8102400" cy="81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Để compile java code, trình biên dịch sẽ dịch file java thành dạng bytecode và lưu lại vào file .class. Sau đó, JVM có nhiệm vụ thực thi phần bytecode và chuyển nó về mã máy cho từng hệ điều hành.</a:t>
            </a:r>
            <a:endParaRPr sz="1400">
              <a:latin typeface="Arial"/>
              <a:ea typeface="Arial"/>
              <a:cs typeface="Arial"/>
              <a:sym typeface="Arial"/>
            </a:endParaRPr>
          </a:p>
        </p:txBody>
      </p:sp>
      <p:pic>
        <p:nvPicPr>
          <p:cNvPr id="113" name="Google Shape;113;p19"/>
          <p:cNvPicPr preferRelativeResize="0"/>
          <p:nvPr/>
        </p:nvPicPr>
        <p:blipFill>
          <a:blip r:embed="rId3">
            <a:alphaModFix/>
          </a:blip>
          <a:stretch>
            <a:fillRect/>
          </a:stretch>
        </p:blipFill>
        <p:spPr>
          <a:xfrm>
            <a:off x="3107275" y="2985325"/>
            <a:ext cx="2929459" cy="175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6"/>
            </a:pPr>
            <a:r>
              <a:rPr lang="en" sz="2600">
                <a:latin typeface="Arial"/>
                <a:ea typeface="Arial"/>
                <a:cs typeface="Arial"/>
                <a:sym typeface="Arial"/>
              </a:rPr>
              <a:t>Package Declarations and Imports</a:t>
            </a:r>
            <a:endParaRPr sz="2600">
              <a:latin typeface="Arial"/>
              <a:ea typeface="Arial"/>
              <a:cs typeface="Arial"/>
              <a:sym typeface="Arial"/>
            </a:endParaRPr>
          </a:p>
        </p:txBody>
      </p:sp>
      <p:sp>
        <p:nvSpPr>
          <p:cNvPr id="119" name="Google Shape;119;p20"/>
          <p:cNvSpPr txBox="1"/>
          <p:nvPr>
            <p:ph idx="1" type="body"/>
          </p:nvPr>
        </p:nvSpPr>
        <p:spPr>
          <a:xfrm>
            <a:off x="387900" y="14898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Java sử dụng package để nhóm các class với nhau, góp phần thuận tiện trong việc quản lý code </a:t>
            </a:r>
            <a:endParaRPr sz="1400">
              <a:latin typeface="Arial"/>
              <a:ea typeface="Arial"/>
              <a:cs typeface="Arial"/>
              <a:sym typeface="Arial"/>
            </a:endParaRPr>
          </a:p>
        </p:txBody>
      </p:sp>
      <p:sp>
        <p:nvSpPr>
          <p:cNvPr id="120" name="Google Shape;120;p20"/>
          <p:cNvSpPr txBox="1"/>
          <p:nvPr>
            <p:ph idx="1" type="body"/>
          </p:nvPr>
        </p:nvSpPr>
        <p:spPr>
          <a:xfrm>
            <a:off x="387900" y="1805725"/>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import trong Java giúp compiler tìm được tới package chứa class cần dùng </a:t>
            </a:r>
            <a:endParaRPr sz="1400">
              <a:latin typeface="Arial"/>
              <a:ea typeface="Arial"/>
              <a:cs typeface="Arial"/>
              <a:sym typeface="Arial"/>
            </a:endParaRPr>
          </a:p>
        </p:txBody>
      </p:sp>
      <p:sp>
        <p:nvSpPr>
          <p:cNvPr id="121" name="Google Shape;121;p20"/>
          <p:cNvSpPr txBox="1"/>
          <p:nvPr>
            <p:ph idx="1" type="body"/>
          </p:nvPr>
        </p:nvSpPr>
        <p:spPr>
          <a:xfrm>
            <a:off x="387650" y="2567725"/>
            <a:ext cx="8368200" cy="38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Wildcards:</a:t>
            </a:r>
            <a:endParaRPr sz="1400">
              <a:latin typeface="Arial"/>
              <a:ea typeface="Arial"/>
              <a:cs typeface="Arial"/>
              <a:sym typeface="Arial"/>
            </a:endParaRPr>
          </a:p>
        </p:txBody>
      </p:sp>
      <p:sp>
        <p:nvSpPr>
          <p:cNvPr id="122" name="Google Shape;122;p20"/>
          <p:cNvSpPr txBox="1"/>
          <p:nvPr>
            <p:ph idx="1" type="body"/>
          </p:nvPr>
        </p:nvSpPr>
        <p:spPr>
          <a:xfrm>
            <a:off x="543200" y="2872525"/>
            <a:ext cx="8212800" cy="60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Các class trong cùng 1 package thường được import cùng nhau. Ta có thể sử dụng * để import tất cả class trong package.</a:t>
            </a:r>
            <a:endParaRPr sz="1400">
              <a:latin typeface="Arial"/>
              <a:ea typeface="Arial"/>
              <a:cs typeface="Arial"/>
              <a:sym typeface="Arial"/>
            </a:endParaRPr>
          </a:p>
        </p:txBody>
      </p:sp>
      <p:sp>
        <p:nvSpPr>
          <p:cNvPr id="123" name="Google Shape;123;p20"/>
          <p:cNvSpPr txBox="1"/>
          <p:nvPr>
            <p:ph idx="1" type="body"/>
          </p:nvPr>
        </p:nvSpPr>
        <p:spPr>
          <a:xfrm>
            <a:off x="543200" y="3478825"/>
            <a:ext cx="8212800" cy="56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Ví dụ: import java.util.* </a:t>
            </a:r>
            <a:br>
              <a:rPr lang="en" sz="1400">
                <a:latin typeface="Arial"/>
                <a:ea typeface="Arial"/>
                <a:cs typeface="Arial"/>
                <a:sym typeface="Arial"/>
              </a:rPr>
            </a:br>
            <a:r>
              <a:rPr lang="en" sz="1400">
                <a:latin typeface="Arial"/>
                <a:ea typeface="Arial"/>
                <a:cs typeface="Arial"/>
                <a:sym typeface="Arial"/>
              </a:rPr>
              <a:t>-&gt; Import tất cả các class trong package java.util</a:t>
            </a:r>
            <a:endParaRPr sz="1400">
              <a:latin typeface="Arial"/>
              <a:ea typeface="Arial"/>
              <a:cs typeface="Arial"/>
              <a:sym typeface="Arial"/>
            </a:endParaRPr>
          </a:p>
        </p:txBody>
      </p:sp>
      <p:sp>
        <p:nvSpPr>
          <p:cNvPr id="124" name="Google Shape;124;p20"/>
          <p:cNvSpPr txBox="1"/>
          <p:nvPr>
            <p:ph idx="1" type="body"/>
          </p:nvPr>
        </p:nvSpPr>
        <p:spPr>
          <a:xfrm>
            <a:off x="390800" y="2171250"/>
            <a:ext cx="8368200" cy="32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java.lang là package đặc biệt trong Java. Nó sẽ được tự động import vào class.</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0"/>
              </a:spcBef>
              <a:spcAft>
                <a:spcPts val="0"/>
              </a:spcAft>
              <a:buSzPts val="2600"/>
              <a:buFont typeface="Arial"/>
              <a:buAutoNum type="arabicPeriod" startAt="6"/>
            </a:pPr>
            <a:r>
              <a:rPr lang="en" sz="2600">
                <a:latin typeface="Arial"/>
                <a:ea typeface="Arial"/>
                <a:cs typeface="Arial"/>
                <a:sym typeface="Arial"/>
              </a:rPr>
              <a:t>Package Declarations and Imports</a:t>
            </a:r>
            <a:endParaRPr sz="2600">
              <a:latin typeface="Arial"/>
              <a:ea typeface="Arial"/>
              <a:cs typeface="Arial"/>
              <a:sym typeface="Arial"/>
            </a:endParaRPr>
          </a:p>
        </p:txBody>
      </p:sp>
      <p:sp>
        <p:nvSpPr>
          <p:cNvPr id="130" name="Google Shape;130;p21"/>
          <p:cNvSpPr txBox="1"/>
          <p:nvPr>
            <p:ph idx="1" type="body"/>
          </p:nvPr>
        </p:nvSpPr>
        <p:spPr>
          <a:xfrm>
            <a:off x="387650" y="1424725"/>
            <a:ext cx="8368200" cy="38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Redundant Imports</a:t>
            </a:r>
            <a:r>
              <a:rPr lang="en" sz="1400">
                <a:latin typeface="Arial"/>
                <a:ea typeface="Arial"/>
                <a:cs typeface="Arial"/>
                <a:sym typeface="Arial"/>
              </a:rPr>
              <a:t>:</a:t>
            </a:r>
            <a:endParaRPr sz="1400">
              <a:latin typeface="Arial"/>
              <a:ea typeface="Arial"/>
              <a:cs typeface="Arial"/>
              <a:sym typeface="Arial"/>
            </a:endParaRPr>
          </a:p>
        </p:txBody>
      </p:sp>
      <p:pic>
        <p:nvPicPr>
          <p:cNvPr id="131" name="Google Shape;131;p21"/>
          <p:cNvPicPr preferRelativeResize="0"/>
          <p:nvPr/>
        </p:nvPicPr>
        <p:blipFill>
          <a:blip r:embed="rId3">
            <a:alphaModFix/>
          </a:blip>
          <a:stretch>
            <a:fillRect/>
          </a:stretch>
        </p:blipFill>
        <p:spPr>
          <a:xfrm>
            <a:off x="695625" y="1809625"/>
            <a:ext cx="4962525" cy="2847975"/>
          </a:xfrm>
          <a:prstGeom prst="rect">
            <a:avLst/>
          </a:prstGeom>
          <a:noFill/>
          <a:ln>
            <a:noFill/>
          </a:ln>
        </p:spPr>
      </p:pic>
      <p:sp>
        <p:nvSpPr>
          <p:cNvPr id="132" name="Google Shape;132;p21"/>
          <p:cNvSpPr txBox="1"/>
          <p:nvPr>
            <p:ph idx="1" type="body"/>
          </p:nvPr>
        </p:nvSpPr>
        <p:spPr>
          <a:xfrm>
            <a:off x="5771950" y="2163363"/>
            <a:ext cx="3000900" cy="214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Giải thích: </a:t>
            </a:r>
            <a:endParaRPr sz="1400">
              <a:latin typeface="Arial"/>
              <a:ea typeface="Arial"/>
              <a:cs typeface="Arial"/>
              <a:sym typeface="Arial"/>
            </a:endParaRPr>
          </a:p>
          <a:p>
            <a:pPr indent="114300" lvl="0" marL="228600" rtl="0" algn="l">
              <a:spcBef>
                <a:spcPts val="0"/>
              </a:spcBef>
              <a:spcAft>
                <a:spcPts val="0"/>
              </a:spcAft>
              <a:buNone/>
            </a:pPr>
            <a:r>
              <a:rPr lang="en" sz="1400">
                <a:latin typeface="Arial"/>
                <a:ea typeface="Arial"/>
                <a:cs typeface="Arial"/>
                <a:sym typeface="Arial"/>
              </a:rPr>
              <a:t>- </a:t>
            </a:r>
            <a:r>
              <a:rPr lang="en" sz="1400">
                <a:latin typeface="Arial"/>
                <a:ea typeface="Arial"/>
                <a:cs typeface="Arial"/>
                <a:sym typeface="Arial"/>
              </a:rPr>
              <a:t>Line 1 và 2 không cần thiết phải import vì java.lang được tự động import.</a:t>
            </a:r>
            <a:endParaRPr sz="1400">
              <a:latin typeface="Arial"/>
              <a:ea typeface="Arial"/>
              <a:cs typeface="Arial"/>
              <a:sym typeface="Arial"/>
            </a:endParaRPr>
          </a:p>
          <a:p>
            <a:pPr indent="114300" lvl="0" marL="228600" rtl="0" algn="l">
              <a:spcBef>
                <a:spcPts val="0"/>
              </a:spcBef>
              <a:spcAft>
                <a:spcPts val="0"/>
              </a:spcAft>
              <a:buNone/>
            </a:pPr>
            <a:r>
              <a:rPr lang="en" sz="1400">
                <a:latin typeface="Arial"/>
                <a:ea typeface="Arial"/>
                <a:cs typeface="Arial"/>
                <a:sym typeface="Arial"/>
              </a:rPr>
              <a:t>- Line 4 là không cần thiết vì line 3 đã import package Random. Nếu line 3 không được import thì line 4 sẽ được excute.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