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A1D3858-38E5-4142-A702-8ED31EA733B2}">
  <a:tblStyle styleId="{6A1D3858-38E5-4142-A702-8ED31EA733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bab761f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bab761f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bab761f6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bab761f6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ab761f6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ab761f6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bab761f6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bab761f6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bab761f6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ab761f6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bab761f6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bab761f6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bab761f6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bab761f6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bab761f6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bab761f6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600">
                <a:latin typeface="Arial"/>
                <a:ea typeface="Arial"/>
                <a:cs typeface="Arial"/>
                <a:sym typeface="Arial"/>
              </a:rPr>
              <a:t>Chapter 1</a:t>
            </a:r>
            <a:endParaRPr sz="3600">
              <a:latin typeface="Arial"/>
              <a:ea typeface="Arial"/>
              <a:cs typeface="Arial"/>
              <a:sym typeface="Arial"/>
            </a:endParaRPr>
          </a:p>
          <a:p>
            <a:pPr indent="0" lvl="0" marL="0" rtl="0" algn="ctr">
              <a:lnSpc>
                <a:spcPct val="115000"/>
              </a:lnSpc>
              <a:spcBef>
                <a:spcPts val="0"/>
              </a:spcBef>
              <a:spcAft>
                <a:spcPts val="0"/>
              </a:spcAft>
              <a:buNone/>
            </a:pPr>
            <a:r>
              <a:rPr lang="en" sz="3600">
                <a:latin typeface="Arial"/>
                <a:ea typeface="Arial"/>
                <a:cs typeface="Arial"/>
                <a:sym typeface="Arial"/>
              </a:rPr>
              <a:t> Java Building Blocks (p2)</a:t>
            </a:r>
            <a:endParaRPr/>
          </a:p>
        </p:txBody>
      </p:sp>
      <p:sp>
        <p:nvSpPr>
          <p:cNvPr id="64" name="Google Shape;64;p13"/>
          <p:cNvSpPr txBox="1"/>
          <p:nvPr>
            <p:ph idx="1" type="subTitle"/>
          </p:nvPr>
        </p:nvSpPr>
        <p:spPr>
          <a:xfrm>
            <a:off x="1680302" y="3049450"/>
            <a:ext cx="5783400" cy="909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Creating Objects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Content</a:t>
            </a:r>
            <a:endParaRPr>
              <a:latin typeface="Arial"/>
              <a:ea typeface="Arial"/>
              <a:cs typeface="Arial"/>
              <a:sym typeface="Arial"/>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AutoNum type="arabicPeriod"/>
            </a:pPr>
            <a:r>
              <a:rPr lang="en">
                <a:latin typeface="Arial"/>
                <a:ea typeface="Arial"/>
                <a:cs typeface="Arial"/>
                <a:sym typeface="Arial"/>
              </a:rPr>
              <a:t>Constructors</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Instance Initializer Blocks</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Order of Initialization</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Phân biệt Object References và Primitives</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en" sz="2400">
                <a:latin typeface="Arial"/>
                <a:ea typeface="Arial"/>
                <a:cs typeface="Arial"/>
                <a:sym typeface="Arial"/>
              </a:rPr>
              <a:t>Constructors</a:t>
            </a:r>
            <a:endParaRPr sz="2400">
              <a:latin typeface="Arial"/>
              <a:ea typeface="Arial"/>
              <a:cs typeface="Arial"/>
              <a:sym typeface="Arial"/>
            </a:endParaRPr>
          </a:p>
        </p:txBody>
      </p:sp>
      <p:sp>
        <p:nvSpPr>
          <p:cNvPr id="76" name="Google Shape;76;p15"/>
          <p:cNvSpPr txBox="1"/>
          <p:nvPr>
            <p:ph idx="1" type="body"/>
          </p:nvPr>
        </p:nvSpPr>
        <p:spPr>
          <a:xfrm>
            <a:off x="387900" y="1489824"/>
            <a:ext cx="8368200" cy="35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Mục đích của constructor là để khởi tạo giá trị cho các fields</a:t>
            </a:r>
            <a:endParaRPr sz="1400">
              <a:latin typeface="Arial"/>
              <a:ea typeface="Arial"/>
              <a:cs typeface="Arial"/>
              <a:sym typeface="Arial"/>
            </a:endParaRPr>
          </a:p>
        </p:txBody>
      </p:sp>
      <p:sp>
        <p:nvSpPr>
          <p:cNvPr id="77" name="Google Shape;77;p15"/>
          <p:cNvSpPr txBox="1"/>
          <p:nvPr>
            <p:ph idx="1" type="body"/>
          </p:nvPr>
        </p:nvSpPr>
        <p:spPr>
          <a:xfrm>
            <a:off x="387900" y="1794624"/>
            <a:ext cx="8368200" cy="35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Constructor không có kiểu trả về.</a:t>
            </a:r>
            <a:endParaRPr sz="1400">
              <a:latin typeface="Arial"/>
              <a:ea typeface="Arial"/>
              <a:cs typeface="Arial"/>
              <a:sym typeface="Arial"/>
            </a:endParaRPr>
          </a:p>
        </p:txBody>
      </p:sp>
      <p:sp>
        <p:nvSpPr>
          <p:cNvPr id="78" name="Google Shape;78;p15"/>
          <p:cNvSpPr txBox="1"/>
          <p:nvPr>
            <p:ph idx="1" type="body"/>
          </p:nvPr>
        </p:nvSpPr>
        <p:spPr>
          <a:xfrm>
            <a:off x="387900" y="2099424"/>
            <a:ext cx="8368200" cy="35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Constructor name trùng với tên class </a:t>
            </a:r>
            <a:endParaRPr sz="1400">
              <a:latin typeface="Arial"/>
              <a:ea typeface="Arial"/>
              <a:cs typeface="Arial"/>
              <a:sym typeface="Arial"/>
            </a:endParaRPr>
          </a:p>
        </p:txBody>
      </p:sp>
      <p:sp>
        <p:nvSpPr>
          <p:cNvPr id="79" name="Google Shape;79;p15"/>
          <p:cNvSpPr txBox="1"/>
          <p:nvPr>
            <p:ph idx="1" type="body"/>
          </p:nvPr>
        </p:nvSpPr>
        <p:spPr>
          <a:xfrm>
            <a:off x="387900" y="2404226"/>
            <a:ext cx="8368200" cy="61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Đối với class không khai báo constructor, compiler sẽ tự động chạy constructor mặc định (“do nothing” default constructor)</a:t>
            </a:r>
            <a:endParaRPr sz="1400">
              <a:latin typeface="Arial"/>
              <a:ea typeface="Arial"/>
              <a:cs typeface="Arial"/>
              <a:sym typeface="Arial"/>
            </a:endParaRPr>
          </a:p>
        </p:txBody>
      </p:sp>
      <p:sp>
        <p:nvSpPr>
          <p:cNvPr id="80" name="Google Shape;80;p15"/>
          <p:cNvSpPr txBox="1"/>
          <p:nvPr>
            <p:ph idx="1" type="body"/>
          </p:nvPr>
        </p:nvSpPr>
        <p:spPr>
          <a:xfrm>
            <a:off x="387900" y="2937625"/>
            <a:ext cx="8368200" cy="35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Ví dụ: </a:t>
            </a:r>
            <a:endParaRPr sz="1400">
              <a:latin typeface="Arial"/>
              <a:ea typeface="Arial"/>
              <a:cs typeface="Arial"/>
              <a:sym typeface="Arial"/>
            </a:endParaRPr>
          </a:p>
        </p:txBody>
      </p:sp>
      <p:pic>
        <p:nvPicPr>
          <p:cNvPr id="81" name="Google Shape;81;p15"/>
          <p:cNvPicPr preferRelativeResize="0"/>
          <p:nvPr/>
        </p:nvPicPr>
        <p:blipFill>
          <a:blip r:embed="rId3">
            <a:alphaModFix/>
          </a:blip>
          <a:stretch>
            <a:fillRect/>
          </a:stretch>
        </p:blipFill>
        <p:spPr>
          <a:xfrm>
            <a:off x="1969125" y="3174700"/>
            <a:ext cx="3737674" cy="183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2"/>
            </a:pPr>
            <a:r>
              <a:rPr lang="en" sz="2400">
                <a:latin typeface="Arial"/>
                <a:ea typeface="Arial"/>
                <a:cs typeface="Arial"/>
                <a:sym typeface="Arial"/>
              </a:rPr>
              <a:t>Instance Initializer Blocks</a:t>
            </a:r>
            <a:endParaRPr sz="2400">
              <a:latin typeface="Arial"/>
              <a:ea typeface="Arial"/>
              <a:cs typeface="Arial"/>
              <a:sym typeface="Arial"/>
            </a:endParaRPr>
          </a:p>
        </p:txBody>
      </p:sp>
      <p:sp>
        <p:nvSpPr>
          <p:cNvPr id="87" name="Google Shape;87;p16"/>
          <p:cNvSpPr txBox="1"/>
          <p:nvPr>
            <p:ph idx="1" type="body"/>
          </p:nvPr>
        </p:nvSpPr>
        <p:spPr>
          <a:xfrm>
            <a:off x="387900" y="1489825"/>
            <a:ext cx="8368200" cy="686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Đoạn code được thực hiện trong cặp dấu {} được gọi là block code. Block code có thể được viết trong 1 method, nó sẽ được thực thi khi method chứa nó được gọi tới.</a:t>
            </a:r>
            <a:endParaRPr sz="1400">
              <a:latin typeface="Arial"/>
              <a:ea typeface="Arial"/>
              <a:cs typeface="Arial"/>
              <a:sym typeface="Arial"/>
            </a:endParaRPr>
          </a:p>
        </p:txBody>
      </p:sp>
      <p:pic>
        <p:nvPicPr>
          <p:cNvPr id="88" name="Google Shape;88;p16"/>
          <p:cNvPicPr preferRelativeResize="0"/>
          <p:nvPr/>
        </p:nvPicPr>
        <p:blipFill>
          <a:blip r:embed="rId3">
            <a:alphaModFix/>
          </a:blip>
          <a:stretch>
            <a:fillRect/>
          </a:stretch>
        </p:blipFill>
        <p:spPr>
          <a:xfrm>
            <a:off x="627350" y="2302875"/>
            <a:ext cx="5420349" cy="1728750"/>
          </a:xfrm>
          <a:prstGeom prst="rect">
            <a:avLst/>
          </a:prstGeom>
          <a:noFill/>
          <a:ln>
            <a:noFill/>
          </a:ln>
        </p:spPr>
      </p:pic>
      <p:sp>
        <p:nvSpPr>
          <p:cNvPr id="89" name="Google Shape;89;p16"/>
          <p:cNvSpPr txBox="1"/>
          <p:nvPr>
            <p:ph idx="1" type="body"/>
          </p:nvPr>
        </p:nvSpPr>
        <p:spPr>
          <a:xfrm>
            <a:off x="6153900" y="2302875"/>
            <a:ext cx="2602200" cy="1728900"/>
          </a:xfrm>
          <a:prstGeom prst="rect">
            <a:avLst/>
          </a:prstGeom>
        </p:spPr>
        <p:txBody>
          <a:bodyPr anchorCtr="0" anchor="t" bIns="91425" lIns="91425" spcFirstLastPara="1" rIns="91425" wrap="square" tIns="91425">
            <a:noAutofit/>
          </a:bodyPr>
          <a:lstStyle/>
          <a:p>
            <a:pPr indent="-203200" lvl="0" marL="228600" rtl="0" algn="l">
              <a:spcBef>
                <a:spcPts val="0"/>
              </a:spcBef>
              <a:spcAft>
                <a:spcPts val="0"/>
              </a:spcAft>
              <a:buSzPts val="1400"/>
              <a:buFont typeface="Arial"/>
              <a:buChar char="●"/>
            </a:pPr>
            <a:r>
              <a:rPr lang="en" sz="1400">
                <a:latin typeface="Arial"/>
                <a:ea typeface="Arial"/>
                <a:cs typeface="Arial"/>
                <a:sym typeface="Arial"/>
              </a:rPr>
              <a:t>Giải thích : Trong ví dụ có 3 block code: </a:t>
            </a:r>
            <a:endParaRPr sz="1400">
              <a:latin typeface="Arial"/>
              <a:ea typeface="Arial"/>
              <a:cs typeface="Arial"/>
              <a:sym typeface="Arial"/>
            </a:endParaRPr>
          </a:p>
          <a:p>
            <a:pPr indent="0" lvl="0" marL="171450" rtl="0" algn="l">
              <a:spcBef>
                <a:spcPts val="0"/>
              </a:spcBef>
              <a:spcAft>
                <a:spcPts val="0"/>
              </a:spcAft>
              <a:buNone/>
            </a:pPr>
            <a:r>
              <a:rPr lang="en" sz="1400">
                <a:latin typeface="Arial"/>
                <a:ea typeface="Arial"/>
                <a:cs typeface="Arial"/>
                <a:sym typeface="Arial"/>
              </a:rPr>
              <a:t>+) </a:t>
            </a:r>
            <a:r>
              <a:rPr lang="en" sz="1400">
                <a:latin typeface="Arial"/>
                <a:ea typeface="Arial"/>
                <a:cs typeface="Arial"/>
                <a:sym typeface="Arial"/>
              </a:rPr>
              <a:t>1 block code ở line 4</a:t>
            </a:r>
            <a:endParaRPr sz="1400">
              <a:latin typeface="Arial"/>
              <a:ea typeface="Arial"/>
              <a:cs typeface="Arial"/>
              <a:sym typeface="Arial"/>
            </a:endParaRPr>
          </a:p>
          <a:p>
            <a:pPr indent="0" lvl="0" marL="171450" rtl="0" algn="l">
              <a:spcBef>
                <a:spcPts val="0"/>
              </a:spcBef>
              <a:spcAft>
                <a:spcPts val="0"/>
              </a:spcAft>
              <a:buNone/>
            </a:pPr>
            <a:r>
              <a:rPr lang="en" sz="1400">
                <a:latin typeface="Arial"/>
                <a:ea typeface="Arial"/>
                <a:cs typeface="Arial"/>
                <a:sym typeface="Arial"/>
              </a:rPr>
              <a:t>+) </a:t>
            </a:r>
            <a:r>
              <a:rPr lang="en" sz="1400">
                <a:latin typeface="Arial"/>
                <a:ea typeface="Arial"/>
                <a:cs typeface="Arial"/>
                <a:sym typeface="Arial"/>
              </a:rPr>
              <a:t>1 block code ở line 6</a:t>
            </a:r>
            <a:endParaRPr sz="1400">
              <a:latin typeface="Arial"/>
              <a:ea typeface="Arial"/>
              <a:cs typeface="Arial"/>
              <a:sym typeface="Arial"/>
            </a:endParaRPr>
          </a:p>
          <a:p>
            <a:pPr indent="0" lvl="0" marL="171450" rtl="0" algn="l">
              <a:spcBef>
                <a:spcPts val="0"/>
              </a:spcBef>
              <a:spcAft>
                <a:spcPts val="0"/>
              </a:spcAft>
              <a:buNone/>
            </a:pPr>
            <a:r>
              <a:rPr lang="en" sz="1400">
                <a:latin typeface="Arial"/>
                <a:ea typeface="Arial"/>
                <a:cs typeface="Arial"/>
                <a:sym typeface="Arial"/>
              </a:rPr>
              <a:t>+) 1 block code của method main().</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3"/>
            </a:pPr>
            <a:r>
              <a:rPr lang="en" sz="2400">
                <a:latin typeface="Arial"/>
                <a:ea typeface="Arial"/>
                <a:cs typeface="Arial"/>
                <a:sym typeface="Arial"/>
              </a:rPr>
              <a:t>Order of Initialization</a:t>
            </a:r>
            <a:endParaRPr sz="2400">
              <a:latin typeface="Arial"/>
              <a:ea typeface="Arial"/>
              <a:cs typeface="Arial"/>
              <a:sym typeface="Arial"/>
            </a:endParaRPr>
          </a:p>
        </p:txBody>
      </p:sp>
      <p:sp>
        <p:nvSpPr>
          <p:cNvPr id="95" name="Google Shape;95;p17"/>
          <p:cNvSpPr txBox="1"/>
          <p:nvPr>
            <p:ph idx="1" type="body"/>
          </p:nvPr>
        </p:nvSpPr>
        <p:spPr>
          <a:xfrm>
            <a:off x="387900" y="1489825"/>
            <a:ext cx="8368200" cy="38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Fields and instance initializer blocks sẽ chạy theo thứ tự xuất hiện trong tệp </a:t>
            </a:r>
            <a:endParaRPr sz="1400">
              <a:latin typeface="Arial"/>
              <a:ea typeface="Arial"/>
              <a:cs typeface="Arial"/>
              <a:sym typeface="Arial"/>
            </a:endParaRPr>
          </a:p>
        </p:txBody>
      </p:sp>
      <p:sp>
        <p:nvSpPr>
          <p:cNvPr id="96" name="Google Shape;96;p17"/>
          <p:cNvSpPr txBox="1"/>
          <p:nvPr>
            <p:ph idx="1" type="body"/>
          </p:nvPr>
        </p:nvSpPr>
        <p:spPr>
          <a:xfrm>
            <a:off x="387900" y="1847700"/>
            <a:ext cx="8368200" cy="33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Constructor chạy sau khi fields and instance initializer blocks đã được thực thi xong </a:t>
            </a:r>
            <a:endParaRPr sz="1400">
              <a:latin typeface="Arial"/>
              <a:ea typeface="Arial"/>
              <a:cs typeface="Arial"/>
              <a:sym typeface="Arial"/>
            </a:endParaRPr>
          </a:p>
        </p:txBody>
      </p:sp>
      <p:sp>
        <p:nvSpPr>
          <p:cNvPr id="97" name="Google Shape;97;p17"/>
          <p:cNvSpPr txBox="1"/>
          <p:nvPr>
            <p:ph idx="1" type="body"/>
          </p:nvPr>
        </p:nvSpPr>
        <p:spPr>
          <a:xfrm>
            <a:off x="387900" y="2175625"/>
            <a:ext cx="8368200" cy="38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Ví dụ </a:t>
            </a:r>
            <a:endParaRPr sz="1400">
              <a:latin typeface="Arial"/>
              <a:ea typeface="Arial"/>
              <a:cs typeface="Arial"/>
              <a:sym typeface="Arial"/>
            </a:endParaRPr>
          </a:p>
        </p:txBody>
      </p:sp>
      <p:pic>
        <p:nvPicPr>
          <p:cNvPr id="98" name="Google Shape;98;p17"/>
          <p:cNvPicPr preferRelativeResize="0"/>
          <p:nvPr/>
        </p:nvPicPr>
        <p:blipFill>
          <a:blip r:embed="rId3">
            <a:alphaModFix/>
          </a:blip>
          <a:stretch>
            <a:fillRect/>
          </a:stretch>
        </p:blipFill>
        <p:spPr>
          <a:xfrm>
            <a:off x="709925" y="2571750"/>
            <a:ext cx="3909069" cy="2276075"/>
          </a:xfrm>
          <a:prstGeom prst="rect">
            <a:avLst/>
          </a:prstGeom>
          <a:noFill/>
          <a:ln>
            <a:noFill/>
          </a:ln>
        </p:spPr>
      </p:pic>
      <p:sp>
        <p:nvSpPr>
          <p:cNvPr id="99" name="Google Shape;99;p17"/>
          <p:cNvSpPr/>
          <p:nvPr/>
        </p:nvSpPr>
        <p:spPr>
          <a:xfrm>
            <a:off x="4829400" y="2630650"/>
            <a:ext cx="2379300" cy="1397700"/>
          </a:xfrm>
          <a:prstGeom prst="wedgeEllipseCallout">
            <a:avLst>
              <a:gd fmla="val -58206" name="adj1"/>
              <a:gd fmla="val 51356"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Kết quả: </a:t>
            </a:r>
            <a:endParaRPr/>
          </a:p>
          <a:p>
            <a:pPr indent="0" lvl="0" marL="0" rtl="0" algn="l">
              <a:spcBef>
                <a:spcPts val="0"/>
              </a:spcBef>
              <a:spcAft>
                <a:spcPts val="0"/>
              </a:spcAft>
              <a:buNone/>
            </a:pPr>
            <a:r>
              <a:rPr lang="en"/>
              <a:t>setting field</a:t>
            </a:r>
            <a:endParaRPr/>
          </a:p>
          <a:p>
            <a:pPr indent="0" lvl="0" marL="0" rtl="0" algn="l">
              <a:spcBef>
                <a:spcPts val="0"/>
              </a:spcBef>
              <a:spcAft>
                <a:spcPts val="0"/>
              </a:spcAft>
              <a:buNone/>
            </a:pPr>
            <a:r>
              <a:rPr lang="en"/>
              <a:t>setting constructor </a:t>
            </a:r>
            <a:endParaRPr/>
          </a:p>
          <a:p>
            <a:pPr indent="0" lvl="0" marL="0" rtl="0" algn="l">
              <a:spcBef>
                <a:spcPts val="0"/>
              </a:spcBef>
              <a:spcAft>
                <a:spcPts val="0"/>
              </a:spcAft>
              <a:buNone/>
            </a:pPr>
            <a:r>
              <a:rPr lang="en"/>
              <a:t>Tiny</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4"/>
            </a:pPr>
            <a:r>
              <a:rPr lang="en" sz="2400">
                <a:latin typeface="Arial"/>
                <a:ea typeface="Arial"/>
                <a:cs typeface="Arial"/>
                <a:sym typeface="Arial"/>
              </a:rPr>
              <a:t>Phân biệt Object References và Primitives</a:t>
            </a:r>
            <a:endParaRPr sz="2400">
              <a:latin typeface="Arial"/>
              <a:ea typeface="Arial"/>
              <a:cs typeface="Arial"/>
              <a:sym typeface="Arial"/>
            </a:endParaRPr>
          </a:p>
        </p:txBody>
      </p:sp>
      <p:sp>
        <p:nvSpPr>
          <p:cNvPr id="105" name="Google Shape;105;p18"/>
          <p:cNvSpPr txBox="1"/>
          <p:nvPr>
            <p:ph idx="1" type="body"/>
          </p:nvPr>
        </p:nvSpPr>
        <p:spPr>
          <a:xfrm>
            <a:off x="387900" y="1489825"/>
            <a:ext cx="8368200" cy="31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Primitive Types</a:t>
            </a:r>
            <a:endParaRPr sz="1400">
              <a:latin typeface="Arial"/>
              <a:ea typeface="Arial"/>
              <a:cs typeface="Arial"/>
              <a:sym typeface="Arial"/>
            </a:endParaRPr>
          </a:p>
        </p:txBody>
      </p:sp>
      <p:sp>
        <p:nvSpPr>
          <p:cNvPr id="106" name="Google Shape;106;p18"/>
          <p:cNvSpPr txBox="1"/>
          <p:nvPr>
            <p:ph idx="1" type="body"/>
          </p:nvPr>
        </p:nvSpPr>
        <p:spPr>
          <a:xfrm>
            <a:off x="659625" y="1794625"/>
            <a:ext cx="8096400" cy="31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Java gồm có 8 kiểu primitive </a:t>
            </a:r>
            <a:endParaRPr sz="1400">
              <a:latin typeface="Arial"/>
              <a:ea typeface="Arial"/>
              <a:cs typeface="Arial"/>
              <a:sym typeface="Arial"/>
            </a:endParaRPr>
          </a:p>
        </p:txBody>
      </p:sp>
      <p:pic>
        <p:nvPicPr>
          <p:cNvPr id="107" name="Google Shape;107;p18"/>
          <p:cNvPicPr preferRelativeResize="0"/>
          <p:nvPr/>
        </p:nvPicPr>
        <p:blipFill>
          <a:blip r:embed="rId3">
            <a:alphaModFix/>
          </a:blip>
          <a:stretch>
            <a:fillRect/>
          </a:stretch>
        </p:blipFill>
        <p:spPr>
          <a:xfrm>
            <a:off x="2483400" y="2239650"/>
            <a:ext cx="4448850" cy="235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4"/>
            </a:pPr>
            <a:r>
              <a:rPr lang="en" sz="2400">
                <a:latin typeface="Arial"/>
                <a:ea typeface="Arial"/>
                <a:cs typeface="Arial"/>
                <a:sym typeface="Arial"/>
              </a:rPr>
              <a:t>Phân biệt Object References và Primitives</a:t>
            </a:r>
            <a:endParaRPr sz="2400">
              <a:latin typeface="Arial"/>
              <a:ea typeface="Arial"/>
              <a:cs typeface="Arial"/>
              <a:sym typeface="Arial"/>
            </a:endParaRPr>
          </a:p>
        </p:txBody>
      </p:sp>
      <p:sp>
        <p:nvSpPr>
          <p:cNvPr id="113" name="Google Shape;113;p19"/>
          <p:cNvSpPr txBox="1"/>
          <p:nvPr>
            <p:ph idx="1" type="body"/>
          </p:nvPr>
        </p:nvSpPr>
        <p:spPr>
          <a:xfrm>
            <a:off x="387900" y="1489825"/>
            <a:ext cx="8368200" cy="31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Primitive Types</a:t>
            </a:r>
            <a:endParaRPr sz="1400">
              <a:latin typeface="Arial"/>
              <a:ea typeface="Arial"/>
              <a:cs typeface="Arial"/>
              <a:sym typeface="Arial"/>
            </a:endParaRPr>
          </a:p>
        </p:txBody>
      </p:sp>
      <p:sp>
        <p:nvSpPr>
          <p:cNvPr id="114" name="Google Shape;114;p19"/>
          <p:cNvSpPr txBox="1"/>
          <p:nvPr>
            <p:ph idx="1" type="body"/>
          </p:nvPr>
        </p:nvSpPr>
        <p:spPr>
          <a:xfrm>
            <a:off x="659625" y="1794625"/>
            <a:ext cx="8096400" cy="63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Khi khai báo 1 primative variable, Java sẽ cung cấp cho biến đó 1 ô nhớ với kích thước tương ứng. Điều này có thể gây ra việc tốn memory </a:t>
            </a:r>
            <a:endParaRPr sz="1400">
              <a:latin typeface="Arial"/>
              <a:ea typeface="Arial"/>
              <a:cs typeface="Arial"/>
              <a:sym typeface="Arial"/>
            </a:endParaRPr>
          </a:p>
        </p:txBody>
      </p:sp>
      <p:sp>
        <p:nvSpPr>
          <p:cNvPr id="115" name="Google Shape;115;p19"/>
          <p:cNvSpPr txBox="1"/>
          <p:nvPr>
            <p:ph idx="1" type="body"/>
          </p:nvPr>
        </p:nvSpPr>
        <p:spPr>
          <a:xfrm>
            <a:off x="387900" y="2480425"/>
            <a:ext cx="8368200" cy="31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Reference Types</a:t>
            </a:r>
            <a:endParaRPr sz="1400">
              <a:latin typeface="Arial"/>
              <a:ea typeface="Arial"/>
              <a:cs typeface="Arial"/>
              <a:sym typeface="Arial"/>
            </a:endParaRPr>
          </a:p>
        </p:txBody>
      </p:sp>
      <p:sp>
        <p:nvSpPr>
          <p:cNvPr id="116" name="Google Shape;116;p19"/>
          <p:cNvSpPr txBox="1"/>
          <p:nvPr>
            <p:ph idx="1" type="body"/>
          </p:nvPr>
        </p:nvSpPr>
        <p:spPr>
          <a:xfrm>
            <a:off x="659625" y="2785225"/>
            <a:ext cx="8096400" cy="31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reference type sẽ refer tới 1 object (là 1 instance của class)</a:t>
            </a:r>
            <a:endParaRPr sz="1400">
              <a:latin typeface="Arial"/>
              <a:ea typeface="Arial"/>
              <a:cs typeface="Arial"/>
              <a:sym typeface="Arial"/>
            </a:endParaRPr>
          </a:p>
        </p:txBody>
      </p:sp>
      <p:sp>
        <p:nvSpPr>
          <p:cNvPr id="117" name="Google Shape;117;p19"/>
          <p:cNvSpPr txBox="1"/>
          <p:nvPr>
            <p:ph idx="1" type="body"/>
          </p:nvPr>
        </p:nvSpPr>
        <p:spPr>
          <a:xfrm>
            <a:off x="659625" y="3090025"/>
            <a:ext cx="8096400" cy="83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Không giống như biến primitive sẽ nắm giữ giá trị vùng nhớ ngay khi được cấp phát. References không giữ giá trị của object mà trỏ tới địa chỉ vùng nhớ mà object đó được cấp phát </a:t>
            </a:r>
            <a:endParaRPr sz="1400">
              <a:latin typeface="Arial"/>
              <a:ea typeface="Arial"/>
              <a:cs typeface="Arial"/>
              <a:sym typeface="Arial"/>
            </a:endParaRPr>
          </a:p>
        </p:txBody>
      </p:sp>
      <p:sp>
        <p:nvSpPr>
          <p:cNvPr id="118" name="Google Shape;118;p19"/>
          <p:cNvSpPr txBox="1"/>
          <p:nvPr>
            <p:ph idx="1" type="body"/>
          </p:nvPr>
        </p:nvSpPr>
        <p:spPr>
          <a:xfrm>
            <a:off x="659625" y="3928225"/>
            <a:ext cx="8096400" cy="3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Reference có thể asign cho object khác có cùng kiểu hoặc 1 object mới với keyword new </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4"/>
            </a:pPr>
            <a:r>
              <a:rPr lang="en" sz="2400">
                <a:latin typeface="Arial"/>
                <a:ea typeface="Arial"/>
                <a:cs typeface="Arial"/>
                <a:sym typeface="Arial"/>
              </a:rPr>
              <a:t>Phân biệt Object References và Primitives</a:t>
            </a:r>
            <a:endParaRPr sz="2400">
              <a:latin typeface="Arial"/>
              <a:ea typeface="Arial"/>
              <a:cs typeface="Arial"/>
              <a:sym typeface="Arial"/>
            </a:endParaRPr>
          </a:p>
        </p:txBody>
      </p:sp>
      <p:sp>
        <p:nvSpPr>
          <p:cNvPr id="124" name="Google Shape;124;p20"/>
          <p:cNvSpPr txBox="1"/>
          <p:nvPr>
            <p:ph idx="1" type="body"/>
          </p:nvPr>
        </p:nvSpPr>
        <p:spPr>
          <a:xfrm>
            <a:off x="387900" y="1413625"/>
            <a:ext cx="8368200" cy="31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Reference Types</a:t>
            </a:r>
            <a:endParaRPr sz="1400">
              <a:latin typeface="Arial"/>
              <a:ea typeface="Arial"/>
              <a:cs typeface="Arial"/>
              <a:sym typeface="Arial"/>
            </a:endParaRPr>
          </a:p>
        </p:txBody>
      </p:sp>
      <p:sp>
        <p:nvSpPr>
          <p:cNvPr id="125" name="Google Shape;125;p20"/>
          <p:cNvSpPr txBox="1"/>
          <p:nvPr>
            <p:ph idx="1" type="body"/>
          </p:nvPr>
        </p:nvSpPr>
        <p:spPr>
          <a:xfrm>
            <a:off x="698900" y="1718425"/>
            <a:ext cx="8057100" cy="31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Ví dụ:</a:t>
            </a:r>
            <a:endParaRPr sz="1400">
              <a:latin typeface="Arial"/>
              <a:ea typeface="Arial"/>
              <a:cs typeface="Arial"/>
              <a:sym typeface="Arial"/>
            </a:endParaRPr>
          </a:p>
        </p:txBody>
      </p:sp>
      <p:sp>
        <p:nvSpPr>
          <p:cNvPr id="126" name="Google Shape;126;p20"/>
          <p:cNvSpPr txBox="1"/>
          <p:nvPr>
            <p:ph idx="1" type="body"/>
          </p:nvPr>
        </p:nvSpPr>
        <p:spPr>
          <a:xfrm>
            <a:off x="775100" y="2023225"/>
            <a:ext cx="2585700" cy="15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java.util.Date today;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String greeting;</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today = new java.util.Date();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greeting = "How are you?";</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pic>
        <p:nvPicPr>
          <p:cNvPr id="127" name="Google Shape;127;p20"/>
          <p:cNvPicPr preferRelativeResize="0"/>
          <p:nvPr/>
        </p:nvPicPr>
        <p:blipFill>
          <a:blip r:embed="rId3">
            <a:alphaModFix/>
          </a:blip>
          <a:stretch>
            <a:fillRect/>
          </a:stretch>
        </p:blipFill>
        <p:spPr>
          <a:xfrm>
            <a:off x="4400550" y="1778675"/>
            <a:ext cx="4105119" cy="2804075"/>
          </a:xfrm>
          <a:prstGeom prst="rect">
            <a:avLst/>
          </a:prstGeom>
          <a:noFill/>
          <a:ln>
            <a:noFill/>
          </a:ln>
        </p:spPr>
      </p:pic>
      <p:sp>
        <p:nvSpPr>
          <p:cNvPr id="128" name="Google Shape;128;p20"/>
          <p:cNvSpPr/>
          <p:nvPr/>
        </p:nvSpPr>
        <p:spPr>
          <a:xfrm>
            <a:off x="3390025" y="2786825"/>
            <a:ext cx="722400" cy="2277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4"/>
            </a:pPr>
            <a:r>
              <a:rPr lang="en" sz="2400">
                <a:latin typeface="Arial"/>
                <a:ea typeface="Arial"/>
                <a:cs typeface="Arial"/>
                <a:sym typeface="Arial"/>
              </a:rPr>
              <a:t>Phân biệt Object References và Primitives</a:t>
            </a:r>
            <a:endParaRPr sz="2400">
              <a:latin typeface="Arial"/>
              <a:ea typeface="Arial"/>
              <a:cs typeface="Arial"/>
              <a:sym typeface="Arial"/>
            </a:endParaRPr>
          </a:p>
        </p:txBody>
      </p:sp>
      <p:sp>
        <p:nvSpPr>
          <p:cNvPr id="134" name="Google Shape;134;p21"/>
          <p:cNvSpPr txBox="1"/>
          <p:nvPr>
            <p:ph idx="1" type="body"/>
          </p:nvPr>
        </p:nvSpPr>
        <p:spPr>
          <a:xfrm>
            <a:off x="387900" y="1413625"/>
            <a:ext cx="8368200" cy="31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So sánh</a:t>
            </a:r>
            <a:endParaRPr sz="1400">
              <a:latin typeface="Arial"/>
              <a:ea typeface="Arial"/>
              <a:cs typeface="Arial"/>
              <a:sym typeface="Arial"/>
            </a:endParaRPr>
          </a:p>
        </p:txBody>
      </p:sp>
      <p:graphicFrame>
        <p:nvGraphicFramePr>
          <p:cNvPr id="135" name="Google Shape;135;p21"/>
          <p:cNvGraphicFramePr/>
          <p:nvPr/>
        </p:nvGraphicFramePr>
        <p:xfrm>
          <a:off x="1028700" y="1806025"/>
          <a:ext cx="3000000" cy="3000000"/>
        </p:xfrm>
        <a:graphic>
          <a:graphicData uri="http://schemas.openxmlformats.org/drawingml/2006/table">
            <a:tbl>
              <a:tblPr>
                <a:noFill/>
                <a:tableStyleId>{6A1D3858-38E5-4142-A702-8ED31EA733B2}</a:tableStyleId>
              </a:tblPr>
              <a:tblGrid>
                <a:gridCol w="3562575"/>
                <a:gridCol w="3562575"/>
              </a:tblGrid>
              <a:tr h="420075">
                <a:tc>
                  <a:txBody>
                    <a:bodyPr/>
                    <a:lstStyle/>
                    <a:p>
                      <a:pPr indent="0" lvl="0" marL="0" rtl="0" algn="l">
                        <a:lnSpc>
                          <a:spcPct val="115000"/>
                        </a:lnSpc>
                        <a:spcBef>
                          <a:spcPts val="0"/>
                        </a:spcBef>
                        <a:spcAft>
                          <a:spcPts val="0"/>
                        </a:spcAft>
                        <a:buNone/>
                      </a:pPr>
                      <a:r>
                        <a:rPr lang="en">
                          <a:solidFill>
                            <a:srgbClr val="FFFFFF"/>
                          </a:solidFill>
                        </a:rPr>
                        <a:t>Reference Types</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FFFFFF"/>
                          </a:solidFill>
                        </a:rPr>
                        <a:t>Primitive Types</a:t>
                      </a:r>
                      <a:endParaRPr>
                        <a:solidFill>
                          <a:srgbClr val="FFFFFF"/>
                        </a:solidFill>
                      </a:endParaRPr>
                    </a:p>
                  </a:txBody>
                  <a:tcPr marT="91425" marB="91425" marR="91425" marL="91425"/>
                </a:tc>
              </a:tr>
              <a:tr h="355000">
                <a:tc>
                  <a:txBody>
                    <a:bodyPr/>
                    <a:lstStyle/>
                    <a:p>
                      <a:pPr indent="0" lvl="0" marL="0" rtl="0" algn="l">
                        <a:spcBef>
                          <a:spcPts val="0"/>
                        </a:spcBef>
                        <a:spcAft>
                          <a:spcPts val="0"/>
                        </a:spcAft>
                        <a:buNone/>
                      </a:pPr>
                      <a:r>
                        <a:rPr lang="en" sz="1200">
                          <a:solidFill>
                            <a:srgbClr val="FFFFFF"/>
                          </a:solidFill>
                        </a:rPr>
                        <a:t>Có thể nhận giá trị null</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Sẽ bị lỗi compile nếu gán giá trị null </a:t>
                      </a:r>
                      <a:endParaRPr sz="1200">
                        <a:solidFill>
                          <a:srgbClr val="FFFFFF"/>
                        </a:solidFill>
                      </a:endParaRPr>
                    </a:p>
                  </a:txBody>
                  <a:tcPr marT="91425" marB="91425" marR="91425" marL="91425"/>
                </a:tc>
              </a:tr>
              <a:tr h="1767725">
                <a:tc>
                  <a:txBody>
                    <a:bodyPr/>
                    <a:lstStyle/>
                    <a:p>
                      <a:pPr indent="0" lvl="0" marL="0" rtl="0" algn="l">
                        <a:lnSpc>
                          <a:spcPct val="100000"/>
                        </a:lnSpc>
                        <a:spcBef>
                          <a:spcPts val="0"/>
                        </a:spcBef>
                        <a:spcAft>
                          <a:spcPts val="0"/>
                        </a:spcAft>
                        <a:buNone/>
                      </a:pPr>
                      <a:r>
                        <a:rPr lang="en" sz="1200">
                          <a:solidFill>
                            <a:srgbClr val="FFFFFF"/>
                          </a:solidFill>
                        </a:rPr>
                        <a:t>Có thể gọi method khi không nhận giá trị null</a:t>
                      </a:r>
                      <a:endParaRPr sz="1200">
                        <a:solidFill>
                          <a:srgbClr val="FFFFFF"/>
                        </a:solidFill>
                      </a:endParaRPr>
                    </a:p>
                    <a:p>
                      <a:pPr indent="0" lvl="0" marL="0" rtl="0" algn="l">
                        <a:lnSpc>
                          <a:spcPct val="100000"/>
                        </a:lnSpc>
                        <a:spcBef>
                          <a:spcPts val="0"/>
                        </a:spcBef>
                        <a:spcAft>
                          <a:spcPts val="0"/>
                        </a:spcAft>
                        <a:buNone/>
                      </a:pPr>
                      <a:r>
                        <a:rPr lang="en" sz="1200">
                          <a:solidFill>
                            <a:srgbClr val="FFFFFF"/>
                          </a:solidFill>
                        </a:rPr>
                        <a:t>ví dụ: </a:t>
                      </a:r>
                      <a:endParaRPr sz="1200">
                        <a:solidFill>
                          <a:srgbClr val="FFFFFF"/>
                        </a:solidFill>
                      </a:endParaRPr>
                    </a:p>
                    <a:p>
                      <a:pPr indent="0" lvl="0" marL="0" rtl="0" algn="l">
                        <a:lnSpc>
                          <a:spcPct val="100000"/>
                        </a:lnSpc>
                        <a:spcBef>
                          <a:spcPts val="0"/>
                        </a:spcBef>
                        <a:spcAft>
                          <a:spcPts val="0"/>
                        </a:spcAft>
                        <a:buNone/>
                      </a:pPr>
                      <a:r>
                        <a:rPr lang="en" sz="1200">
                          <a:solidFill>
                            <a:srgbClr val="FFFFFF"/>
                          </a:solidFill>
                        </a:rPr>
                        <a:t>String reference = </a:t>
                      </a:r>
                      <a:r>
                        <a:rPr b="1" lang="en" sz="1200">
                          <a:solidFill>
                            <a:srgbClr val="FFFFFF"/>
                          </a:solidFill>
                        </a:rPr>
                        <a:t>"hello"</a:t>
                      </a:r>
                      <a:r>
                        <a:rPr lang="en" sz="1200">
                          <a:solidFill>
                            <a:srgbClr val="FFFFFF"/>
                          </a:solidFill>
                        </a:rPr>
                        <a:t>;</a:t>
                      </a:r>
                      <a:endParaRPr sz="1200">
                        <a:solidFill>
                          <a:srgbClr val="FFFFFF"/>
                        </a:solidFill>
                      </a:endParaRPr>
                    </a:p>
                    <a:p>
                      <a:pPr indent="0" lvl="0" marL="0" rtl="0" algn="l">
                        <a:lnSpc>
                          <a:spcPct val="100000"/>
                        </a:lnSpc>
                        <a:spcBef>
                          <a:spcPts val="0"/>
                        </a:spcBef>
                        <a:spcAft>
                          <a:spcPts val="0"/>
                        </a:spcAft>
                        <a:buNone/>
                      </a:pPr>
                      <a:r>
                        <a:rPr b="1" lang="en" sz="1200">
                          <a:solidFill>
                            <a:srgbClr val="FFFFFF"/>
                          </a:solidFill>
                        </a:rPr>
                        <a:t>int </a:t>
                      </a:r>
                      <a:r>
                        <a:rPr lang="en" sz="1200">
                          <a:solidFill>
                            <a:srgbClr val="FFFFFF"/>
                          </a:solidFill>
                        </a:rPr>
                        <a:t>len = reference.length();</a:t>
                      </a:r>
                      <a:endParaRPr sz="1200">
                        <a:solidFill>
                          <a:srgbClr val="FFFFFF"/>
                        </a:solidFill>
                      </a:endParaRPr>
                    </a:p>
                  </a:txBody>
                  <a:tcPr marT="91425" marB="91425" marR="91425" marL="91425"/>
                </a:tc>
                <a:tc>
                  <a:txBody>
                    <a:bodyPr/>
                    <a:lstStyle/>
                    <a:p>
                      <a:pPr indent="0" lvl="0" marL="0" rtl="0" algn="l">
                        <a:lnSpc>
                          <a:spcPct val="100000"/>
                        </a:lnSpc>
                        <a:spcBef>
                          <a:spcPts val="0"/>
                        </a:spcBef>
                        <a:spcAft>
                          <a:spcPts val="0"/>
                        </a:spcAft>
                        <a:buNone/>
                      </a:pPr>
                      <a:r>
                        <a:rPr lang="en" sz="1200">
                          <a:solidFill>
                            <a:srgbClr val="FFFFFF"/>
                          </a:solidFill>
                        </a:rPr>
                        <a:t>Không có method được khai báo trong </a:t>
                      </a:r>
                      <a:r>
                        <a:rPr lang="en" sz="1200">
                          <a:solidFill>
                            <a:srgbClr val="FFFFFF"/>
                          </a:solidFill>
                        </a:rPr>
                        <a:t>Primitive type </a:t>
                      </a:r>
                      <a:endParaRPr sz="1200">
                        <a:solidFill>
                          <a:srgbClr val="FFFFFF"/>
                        </a:solidFill>
                      </a:endParaRPr>
                    </a:p>
                    <a:p>
                      <a:pPr indent="0" lvl="0" marL="0" rtl="0" algn="l">
                        <a:lnSpc>
                          <a:spcPct val="100000"/>
                        </a:lnSpc>
                        <a:spcBef>
                          <a:spcPts val="0"/>
                        </a:spcBef>
                        <a:spcAft>
                          <a:spcPts val="0"/>
                        </a:spcAft>
                        <a:buNone/>
                      </a:pPr>
                      <a:r>
                        <a:rPr lang="en" sz="1200">
                          <a:solidFill>
                            <a:srgbClr val="FFFFFF"/>
                          </a:solidFill>
                        </a:rPr>
                        <a:t>ví dụ: </a:t>
                      </a:r>
                      <a:endParaRPr sz="1200">
                        <a:solidFill>
                          <a:srgbClr val="FFFFFF"/>
                        </a:solidFill>
                      </a:endParaRPr>
                    </a:p>
                    <a:p>
                      <a:pPr indent="0" lvl="0" marL="0" rtl="0" algn="l">
                        <a:lnSpc>
                          <a:spcPct val="100000"/>
                        </a:lnSpc>
                        <a:spcBef>
                          <a:spcPts val="0"/>
                        </a:spcBef>
                        <a:spcAft>
                          <a:spcPts val="0"/>
                        </a:spcAft>
                        <a:buNone/>
                      </a:pPr>
                      <a:r>
                        <a:rPr lang="en" sz="1200">
                          <a:solidFill>
                            <a:srgbClr val="FFFFFF"/>
                          </a:solidFill>
                        </a:rPr>
                        <a:t>String reference = "hello";</a:t>
                      </a:r>
                      <a:endParaRPr sz="1200">
                        <a:solidFill>
                          <a:srgbClr val="FFFFFF"/>
                        </a:solidFill>
                      </a:endParaRPr>
                    </a:p>
                    <a:p>
                      <a:pPr indent="0" lvl="0" marL="0" rtl="0" algn="l">
                        <a:lnSpc>
                          <a:spcPct val="100000"/>
                        </a:lnSpc>
                        <a:spcBef>
                          <a:spcPts val="1400"/>
                        </a:spcBef>
                        <a:spcAft>
                          <a:spcPts val="0"/>
                        </a:spcAft>
                        <a:buNone/>
                      </a:pPr>
                      <a:r>
                        <a:rPr lang="en" sz="1200">
                          <a:solidFill>
                            <a:srgbClr val="FFFFFF"/>
                          </a:solidFill>
                        </a:rPr>
                        <a:t>int len = reference.length();</a:t>
                      </a:r>
                      <a:endParaRPr sz="1200">
                        <a:solidFill>
                          <a:srgbClr val="FFFFFF"/>
                        </a:solidFill>
                      </a:endParaRPr>
                    </a:p>
                    <a:p>
                      <a:pPr indent="0" lvl="0" marL="0" rtl="0" algn="l">
                        <a:lnSpc>
                          <a:spcPct val="100000"/>
                        </a:lnSpc>
                        <a:spcBef>
                          <a:spcPts val="1400"/>
                        </a:spcBef>
                        <a:spcAft>
                          <a:spcPts val="1400"/>
                        </a:spcAft>
                        <a:buNone/>
                      </a:pPr>
                      <a:r>
                        <a:rPr lang="en" sz="1200">
                          <a:solidFill>
                            <a:srgbClr val="FFFFFF"/>
                          </a:solidFill>
                        </a:rPr>
                        <a:t>int bad = len.length(); // DOES NOT COMPILE</a:t>
                      </a:r>
                      <a:endParaRPr sz="1200">
                        <a:solidFill>
                          <a:srgbClr val="FFFFFF"/>
                        </a:solidFill>
                      </a:endParaRPr>
                    </a:p>
                  </a:txBody>
                  <a:tcPr marT="91425" marB="91425" marR="91425" marL="91425"/>
                </a:tc>
              </a:tr>
              <a:tr h="562500">
                <a:tc>
                  <a:txBody>
                    <a:bodyPr/>
                    <a:lstStyle/>
                    <a:p>
                      <a:pPr indent="0" lvl="0" marL="0" rtl="0" algn="l">
                        <a:spcBef>
                          <a:spcPts val="0"/>
                        </a:spcBef>
                        <a:spcAft>
                          <a:spcPts val="0"/>
                        </a:spcAft>
                        <a:buNone/>
                      </a:pPr>
                      <a:r>
                        <a:rPr lang="en" sz="1200">
                          <a:solidFill>
                            <a:srgbClr val="FFFFFF"/>
                          </a:solidFill>
                        </a:rPr>
                        <a:t>Tên r</a:t>
                      </a:r>
                      <a:r>
                        <a:rPr lang="en" sz="1200">
                          <a:solidFill>
                            <a:srgbClr val="FFFFFF"/>
                          </a:solidFill>
                        </a:rPr>
                        <a:t>eference type luôn bắt đầu bằng chữ viết hoa </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Tên kiểu dữ liệu là chữ viết thường </a:t>
                      </a:r>
                      <a:endParaRPr sz="1200">
                        <a:solidFill>
                          <a:srgbClr val="FFFFFF"/>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