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aeldung.com/java-finaliz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ba76e334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ba76e334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ba76e334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ba76e334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ba76e334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ba76e334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ba76e334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ba76e334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ba76e334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a76e334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ba76e334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ba76e334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Tham khảo thêm ở link </a:t>
            </a:r>
            <a:r>
              <a:rPr lang="en" u="sng">
                <a:solidFill>
                  <a:schemeClr val="hlink"/>
                </a:solidFill>
                <a:hlinkClick r:id="rId2"/>
              </a:rPr>
              <a:t>https://www.baeldung.com/java-finalize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ba76e334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ba76e334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ba76e334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ba76e334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400">
                <a:solidFill>
                  <a:srgbClr val="FFFFFF"/>
                </a:solidFill>
                <a:latin typeface="Arial"/>
                <a:ea typeface="Arial"/>
                <a:cs typeface="Arial"/>
                <a:sym typeface="Arial"/>
              </a:rPr>
              <a:t>Chapter 1 </a:t>
            </a:r>
            <a:endParaRPr b="1" sz="3400">
              <a:solidFill>
                <a:srgbClr val="FFFFFF"/>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b="1" lang="en" sz="3400">
                <a:solidFill>
                  <a:srgbClr val="FFFFFF"/>
                </a:solidFill>
                <a:latin typeface="Arial"/>
                <a:ea typeface="Arial"/>
                <a:cs typeface="Arial"/>
                <a:sym typeface="Arial"/>
              </a:rPr>
              <a:t>Java Building Blocks(p4)</a:t>
            </a:r>
            <a:endParaRPr b="1" sz="3400">
              <a:solidFill>
                <a:srgbClr val="FFFFFF"/>
              </a:solidFill>
              <a:latin typeface="Arial"/>
              <a:ea typeface="Arial"/>
              <a:cs typeface="Arial"/>
              <a:sym typeface="Arial"/>
            </a:endParaRPr>
          </a:p>
        </p:txBody>
      </p:sp>
      <p:sp>
        <p:nvSpPr>
          <p:cNvPr id="64" name="Google Shape;64;p13"/>
          <p:cNvSpPr txBox="1"/>
          <p:nvPr>
            <p:ph idx="1" type="subTitle"/>
          </p:nvPr>
        </p:nvSpPr>
        <p:spPr>
          <a:xfrm>
            <a:off x="1680302" y="3049450"/>
            <a:ext cx="5783400" cy="9090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200">
                <a:latin typeface="Arial"/>
                <a:ea typeface="Arial"/>
                <a:cs typeface="Arial"/>
                <a:sym typeface="Arial"/>
              </a:rPr>
              <a:t>Destroying Objects &amp; Benefits of Java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Arial"/>
                <a:ea typeface="Arial"/>
                <a:cs typeface="Arial"/>
                <a:sym typeface="Arial"/>
              </a:rPr>
              <a:t>Contents</a:t>
            </a:r>
            <a:endParaRPr sz="2400">
              <a:latin typeface="Arial"/>
              <a:ea typeface="Arial"/>
              <a:cs typeface="Arial"/>
              <a:sym typeface="Arial"/>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Destroying Objects</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	1.1 Introduce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	1.2 Garbage Collection</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	1.3 Objects vs. References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Benefits of Java</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a:pPr>
            <a:r>
              <a:rPr lang="en" sz="2400">
                <a:latin typeface="Arial"/>
                <a:ea typeface="Arial"/>
                <a:cs typeface="Arial"/>
                <a:sym typeface="Arial"/>
              </a:rPr>
              <a:t>Destroying Objects</a:t>
            </a:r>
            <a:endParaRPr sz="2400">
              <a:latin typeface="Arial"/>
              <a:ea typeface="Arial"/>
              <a:cs typeface="Arial"/>
              <a:sym typeface="Arial"/>
            </a:endParaRPr>
          </a:p>
        </p:txBody>
      </p:sp>
      <p:sp>
        <p:nvSpPr>
          <p:cNvPr id="76" name="Google Shape;76;p15"/>
          <p:cNvSpPr txBox="1"/>
          <p:nvPr>
            <p:ph idx="1" type="body"/>
          </p:nvPr>
        </p:nvSpPr>
        <p:spPr>
          <a:xfrm>
            <a:off x="387900" y="1489824"/>
            <a:ext cx="8368200" cy="3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1.1 Introduce </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77" name="Google Shape;77;p15"/>
          <p:cNvSpPr txBox="1"/>
          <p:nvPr>
            <p:ph idx="1" type="body"/>
          </p:nvPr>
        </p:nvSpPr>
        <p:spPr>
          <a:xfrm>
            <a:off x="387900" y="1870826"/>
            <a:ext cx="8368200" cy="500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Tất cả Java object đều được lưu trữ trong bộ nhớ heap. Heap đại diện cho phần bộ nhớ chưa được sử dụng trong Java</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78" name="Google Shape;78;p15"/>
          <p:cNvSpPr txBox="1"/>
          <p:nvPr>
            <p:ph idx="1" type="body"/>
          </p:nvPr>
        </p:nvSpPr>
        <p:spPr>
          <a:xfrm>
            <a:off x="387900" y="2404225"/>
            <a:ext cx="83682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Kích thước của Heap luôn có giới hạn nhất định </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79" name="Google Shape;79;p15"/>
          <p:cNvSpPr txBox="1"/>
          <p:nvPr>
            <p:ph idx="1" type="body"/>
          </p:nvPr>
        </p:nvSpPr>
        <p:spPr>
          <a:xfrm>
            <a:off x="387900" y="2709025"/>
            <a:ext cx="83682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Nếu instantiating objects bị ném vào heap. Nó sẽ bị xoá khỏi bộ nhớ.</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a:pPr>
            <a:r>
              <a:rPr lang="en" sz="2400">
                <a:latin typeface="Arial"/>
                <a:ea typeface="Arial"/>
                <a:cs typeface="Arial"/>
                <a:sym typeface="Arial"/>
              </a:rPr>
              <a:t>Destroying Objects</a:t>
            </a:r>
            <a:endParaRPr sz="2400">
              <a:latin typeface="Arial"/>
              <a:ea typeface="Arial"/>
              <a:cs typeface="Arial"/>
              <a:sym typeface="Arial"/>
            </a:endParaRPr>
          </a:p>
        </p:txBody>
      </p:sp>
      <p:sp>
        <p:nvSpPr>
          <p:cNvPr id="85" name="Google Shape;85;p16"/>
          <p:cNvSpPr txBox="1"/>
          <p:nvPr>
            <p:ph idx="1" type="body"/>
          </p:nvPr>
        </p:nvSpPr>
        <p:spPr>
          <a:xfrm>
            <a:off x="387900" y="1489824"/>
            <a:ext cx="8368200" cy="3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1.2 Garbage Collection</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86" name="Google Shape;86;p16"/>
          <p:cNvSpPr txBox="1"/>
          <p:nvPr>
            <p:ph idx="1" type="body"/>
          </p:nvPr>
        </p:nvSpPr>
        <p:spPr>
          <a:xfrm>
            <a:off x="387900" y="1870826"/>
            <a:ext cx="8368200" cy="500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Là tiến trình tự động dọn bộ nhớ trong heap bằng cách xoá các object không còn được sử dụng trong chương trình </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87" name="Google Shape;87;p16"/>
          <p:cNvSpPr txBox="1"/>
          <p:nvPr>
            <p:ph idx="1" type="body"/>
          </p:nvPr>
        </p:nvSpPr>
        <p:spPr>
          <a:xfrm>
            <a:off x="387900" y="2404225"/>
            <a:ext cx="8368200" cy="48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Java cung cấp method System.gc() để gợi ý khi nào có thể kích hoạt tiến trình dọn rác. Java hoàn toàn có thể ignore nếu thấy không cần thiết </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88" name="Google Shape;88;p16"/>
          <p:cNvSpPr txBox="1"/>
          <p:nvPr>
            <p:ph idx="1" type="body"/>
          </p:nvPr>
        </p:nvSpPr>
        <p:spPr>
          <a:xfrm>
            <a:off x="387900" y="2937625"/>
            <a:ext cx="8368200" cy="576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Khi 1 ô nhớ đang bị chiếm bởi 1 object, Java sẽ chờ tới khi phần code hoàn thành. Object sẽ được giữ trong bộ nhớ heap cho tới khi nó không được truy cập tới nữa.</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89" name="Google Shape;89;p16"/>
          <p:cNvSpPr txBox="1"/>
          <p:nvPr>
            <p:ph idx="1" type="body"/>
          </p:nvPr>
        </p:nvSpPr>
        <p:spPr>
          <a:xfrm>
            <a:off x="387900" y="3471025"/>
            <a:ext cx="8368200" cy="1048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1 object không được truy cập tới nữa khi 1 trong 2 trường hợp sau xảy ra: </a:t>
            </a:r>
            <a:endParaRPr sz="1200">
              <a:latin typeface="Arial"/>
              <a:ea typeface="Arial"/>
              <a:cs typeface="Arial"/>
              <a:sym typeface="Arial"/>
            </a:endParaRPr>
          </a:p>
          <a:p>
            <a:pPr indent="-190500" lvl="0" marL="514350" rtl="0" algn="l">
              <a:spcBef>
                <a:spcPts val="0"/>
              </a:spcBef>
              <a:spcAft>
                <a:spcPts val="0"/>
              </a:spcAft>
              <a:buSzPts val="1200"/>
              <a:buFont typeface="Arial"/>
              <a:buChar char="➔"/>
            </a:pPr>
            <a:r>
              <a:rPr lang="en" sz="1200">
                <a:latin typeface="Arial"/>
                <a:ea typeface="Arial"/>
                <a:cs typeface="Arial"/>
                <a:sym typeface="Arial"/>
              </a:rPr>
              <a:t>Không có reference nào trỏ tới object đó nữa </a:t>
            </a:r>
            <a:endParaRPr sz="1200">
              <a:latin typeface="Arial"/>
              <a:ea typeface="Arial"/>
              <a:cs typeface="Arial"/>
              <a:sym typeface="Arial"/>
            </a:endParaRPr>
          </a:p>
          <a:p>
            <a:pPr indent="-190500" lvl="0" marL="514350" rtl="0" algn="l">
              <a:spcBef>
                <a:spcPts val="0"/>
              </a:spcBef>
              <a:spcAft>
                <a:spcPts val="0"/>
              </a:spcAft>
              <a:buSzPts val="1200"/>
              <a:buFont typeface="Arial"/>
              <a:buChar char="➔"/>
            </a:pPr>
            <a:r>
              <a:rPr lang="en" sz="1200">
                <a:latin typeface="Arial"/>
                <a:ea typeface="Arial"/>
                <a:cs typeface="Arial"/>
                <a:sym typeface="Arial"/>
              </a:rPr>
              <a:t>Tất cả các references tới object đều bị out of scope </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a:pPr>
            <a:r>
              <a:rPr lang="en" sz="2400">
                <a:latin typeface="Arial"/>
                <a:ea typeface="Arial"/>
                <a:cs typeface="Arial"/>
                <a:sym typeface="Arial"/>
              </a:rPr>
              <a:t>Destroying Objects</a:t>
            </a:r>
            <a:endParaRPr sz="2400">
              <a:latin typeface="Arial"/>
              <a:ea typeface="Arial"/>
              <a:cs typeface="Arial"/>
              <a:sym typeface="Arial"/>
            </a:endParaRPr>
          </a:p>
        </p:txBody>
      </p:sp>
      <p:sp>
        <p:nvSpPr>
          <p:cNvPr id="95" name="Google Shape;95;p17"/>
          <p:cNvSpPr txBox="1"/>
          <p:nvPr>
            <p:ph idx="1" type="body"/>
          </p:nvPr>
        </p:nvSpPr>
        <p:spPr>
          <a:xfrm>
            <a:off x="387900" y="1489824"/>
            <a:ext cx="8368200" cy="3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1.3 Objects vs. References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96" name="Google Shape;96;p17"/>
          <p:cNvSpPr txBox="1"/>
          <p:nvPr>
            <p:ph idx="1" type="body"/>
          </p:nvPr>
        </p:nvSpPr>
        <p:spPr>
          <a:xfrm>
            <a:off x="387900" y="1870825"/>
            <a:ext cx="8368200" cy="34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Objects và References là 2 thực thể khác nhau </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97" name="Google Shape;97;p17"/>
          <p:cNvSpPr txBox="1"/>
          <p:nvPr>
            <p:ph idx="1" type="body"/>
          </p:nvPr>
        </p:nvSpPr>
        <p:spPr>
          <a:xfrm>
            <a:off x="387900" y="2175625"/>
            <a:ext cx="83682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References </a:t>
            </a:r>
            <a:r>
              <a:rPr lang="en" sz="1200">
                <a:latin typeface="Arial"/>
                <a:ea typeface="Arial"/>
                <a:cs typeface="Arial"/>
                <a:sym typeface="Arial"/>
              </a:rPr>
              <a:t> </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98" name="Google Shape;98;p17"/>
          <p:cNvSpPr txBox="1"/>
          <p:nvPr>
            <p:ph idx="1" type="body"/>
          </p:nvPr>
        </p:nvSpPr>
        <p:spPr>
          <a:xfrm>
            <a:off x="573250" y="2480425"/>
            <a:ext cx="8182800" cy="34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Reference của 1 biến có tên và sử dụng để truy cập dữ liệu trong object </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99" name="Google Shape;99;p17"/>
          <p:cNvSpPr txBox="1"/>
          <p:nvPr>
            <p:ph idx="1" type="body"/>
          </p:nvPr>
        </p:nvSpPr>
        <p:spPr>
          <a:xfrm>
            <a:off x="387900" y="2785225"/>
            <a:ext cx="8368200" cy="344100"/>
          </a:xfrm>
          <a:prstGeom prst="rect">
            <a:avLst/>
          </a:prstGeom>
        </p:spPr>
        <p:txBody>
          <a:bodyPr anchorCtr="0" anchor="t" bIns="91425" lIns="91425" spcFirstLastPara="1" rIns="91425" wrap="square" tIns="91425">
            <a:noAutofit/>
          </a:bodyPr>
          <a:lstStyle/>
          <a:p>
            <a:pPr indent="-304800" lvl="0" marL="628650" rtl="0" algn="l">
              <a:spcBef>
                <a:spcPts val="0"/>
              </a:spcBef>
              <a:spcAft>
                <a:spcPts val="0"/>
              </a:spcAft>
              <a:buSzPts val="1200"/>
              <a:buFont typeface="Arial"/>
              <a:buChar char="➔"/>
            </a:pPr>
            <a:r>
              <a:rPr lang="en" sz="1200">
                <a:latin typeface="Arial"/>
                <a:ea typeface="Arial"/>
                <a:cs typeface="Arial"/>
                <a:sym typeface="Arial"/>
              </a:rPr>
              <a:t>Reference có thể được assign cho 1 referance khác, truyền vào 1 method hoặc được return từ 1 method </a:t>
            </a:r>
            <a:endParaRPr sz="1400">
              <a:latin typeface="Arial"/>
              <a:ea typeface="Arial"/>
              <a:cs typeface="Arial"/>
              <a:sym typeface="Arial"/>
            </a:endParaRPr>
          </a:p>
        </p:txBody>
      </p:sp>
      <p:sp>
        <p:nvSpPr>
          <p:cNvPr id="100" name="Google Shape;100;p17"/>
          <p:cNvSpPr txBox="1"/>
          <p:nvPr>
            <p:ph idx="1" type="body"/>
          </p:nvPr>
        </p:nvSpPr>
        <p:spPr>
          <a:xfrm>
            <a:off x="387900" y="3090025"/>
            <a:ext cx="8368200" cy="344100"/>
          </a:xfrm>
          <a:prstGeom prst="rect">
            <a:avLst/>
          </a:prstGeom>
        </p:spPr>
        <p:txBody>
          <a:bodyPr anchorCtr="0" anchor="t" bIns="91425" lIns="91425" spcFirstLastPara="1" rIns="91425" wrap="square" tIns="91425">
            <a:noAutofit/>
          </a:bodyPr>
          <a:lstStyle/>
          <a:p>
            <a:pPr indent="-304800" lvl="0" marL="628650" rtl="0" algn="l">
              <a:spcBef>
                <a:spcPts val="0"/>
              </a:spcBef>
              <a:spcAft>
                <a:spcPts val="0"/>
              </a:spcAft>
              <a:buSzPts val="1200"/>
              <a:buFont typeface="Arial"/>
              <a:buChar char="➔"/>
            </a:pPr>
            <a:r>
              <a:rPr lang="en" sz="1200">
                <a:latin typeface="Arial"/>
                <a:ea typeface="Arial"/>
                <a:cs typeface="Arial"/>
                <a:sym typeface="Arial"/>
              </a:rPr>
              <a:t>Tất cả references đều có chung size, bất kể nó thuộc kiểu gì </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a:pPr>
            <a:r>
              <a:rPr lang="en" sz="2400">
                <a:latin typeface="Arial"/>
                <a:ea typeface="Arial"/>
                <a:cs typeface="Arial"/>
                <a:sym typeface="Arial"/>
              </a:rPr>
              <a:t>Destroying Objects</a:t>
            </a:r>
            <a:endParaRPr sz="2400">
              <a:latin typeface="Arial"/>
              <a:ea typeface="Arial"/>
              <a:cs typeface="Arial"/>
              <a:sym typeface="Arial"/>
            </a:endParaRPr>
          </a:p>
        </p:txBody>
      </p:sp>
      <p:sp>
        <p:nvSpPr>
          <p:cNvPr id="106" name="Google Shape;106;p18"/>
          <p:cNvSpPr txBox="1"/>
          <p:nvPr>
            <p:ph idx="1" type="body"/>
          </p:nvPr>
        </p:nvSpPr>
        <p:spPr>
          <a:xfrm>
            <a:off x="387900" y="1489824"/>
            <a:ext cx="8368200" cy="3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1.3 Objects vs. References</a:t>
            </a:r>
            <a:endParaRPr sz="1400">
              <a:latin typeface="Arial"/>
              <a:ea typeface="Arial"/>
              <a:cs typeface="Arial"/>
              <a:sym typeface="Arial"/>
            </a:endParaRPr>
          </a:p>
        </p:txBody>
      </p:sp>
      <p:sp>
        <p:nvSpPr>
          <p:cNvPr id="107" name="Google Shape;107;p18"/>
          <p:cNvSpPr txBox="1"/>
          <p:nvPr>
            <p:ph idx="1" type="body"/>
          </p:nvPr>
        </p:nvSpPr>
        <p:spPr>
          <a:xfrm>
            <a:off x="387900" y="1870825"/>
            <a:ext cx="83682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Objects</a:t>
            </a:r>
            <a:r>
              <a:rPr lang="en" sz="1200">
                <a:latin typeface="Arial"/>
                <a:ea typeface="Arial"/>
                <a:cs typeface="Arial"/>
                <a:sym typeface="Arial"/>
              </a:rPr>
              <a:t>  </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08" name="Google Shape;108;p18"/>
          <p:cNvSpPr txBox="1"/>
          <p:nvPr>
            <p:ph idx="1" type="body"/>
          </p:nvPr>
        </p:nvSpPr>
        <p:spPr>
          <a:xfrm>
            <a:off x="573250" y="2175625"/>
            <a:ext cx="8182800" cy="53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1 object nằm trong heap  và không có tên cụ thể do đó, nếu không thông qua reference thì ta không thể làm việc với object được.</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09" name="Google Shape;109;p18"/>
          <p:cNvSpPr txBox="1"/>
          <p:nvPr>
            <p:ph idx="1" type="body"/>
          </p:nvPr>
        </p:nvSpPr>
        <p:spPr>
          <a:xfrm>
            <a:off x="387900" y="2709025"/>
            <a:ext cx="8368200" cy="344100"/>
          </a:xfrm>
          <a:prstGeom prst="rect">
            <a:avLst/>
          </a:prstGeom>
        </p:spPr>
        <p:txBody>
          <a:bodyPr anchorCtr="0" anchor="t" bIns="91425" lIns="91425" spcFirstLastPara="1" rIns="91425" wrap="square" tIns="91425">
            <a:noAutofit/>
          </a:bodyPr>
          <a:lstStyle/>
          <a:p>
            <a:pPr indent="-304800" lvl="0" marL="628650" rtl="0" algn="l">
              <a:spcBef>
                <a:spcPts val="0"/>
              </a:spcBef>
              <a:spcAft>
                <a:spcPts val="0"/>
              </a:spcAft>
              <a:buSzPts val="1200"/>
              <a:buFont typeface="Arial"/>
              <a:buChar char="➔"/>
            </a:pPr>
            <a:r>
              <a:rPr lang="en" sz="1200">
                <a:latin typeface="Arial"/>
                <a:ea typeface="Arial"/>
                <a:cs typeface="Arial"/>
                <a:sym typeface="Arial"/>
              </a:rPr>
              <a:t>Các object khác nhau về hình dạng, kích thước và số lượng bộ nhớ tiêu thụ </a:t>
            </a:r>
            <a:endParaRPr sz="1400">
              <a:latin typeface="Arial"/>
              <a:ea typeface="Arial"/>
              <a:cs typeface="Arial"/>
              <a:sym typeface="Arial"/>
            </a:endParaRPr>
          </a:p>
        </p:txBody>
      </p:sp>
      <p:sp>
        <p:nvSpPr>
          <p:cNvPr id="110" name="Google Shape;110;p18"/>
          <p:cNvSpPr txBox="1"/>
          <p:nvPr>
            <p:ph idx="1" type="body"/>
          </p:nvPr>
        </p:nvSpPr>
        <p:spPr>
          <a:xfrm>
            <a:off x="387900" y="3013825"/>
            <a:ext cx="8368200" cy="533400"/>
          </a:xfrm>
          <a:prstGeom prst="rect">
            <a:avLst/>
          </a:prstGeom>
        </p:spPr>
        <p:txBody>
          <a:bodyPr anchorCtr="0" anchor="t" bIns="91425" lIns="91425" spcFirstLastPara="1" rIns="91425" wrap="square" tIns="91425">
            <a:noAutofit/>
          </a:bodyPr>
          <a:lstStyle/>
          <a:p>
            <a:pPr indent="-304800" lvl="0" marL="628650" rtl="0" algn="l">
              <a:spcBef>
                <a:spcPts val="0"/>
              </a:spcBef>
              <a:spcAft>
                <a:spcPts val="0"/>
              </a:spcAft>
              <a:buSzPts val="1200"/>
              <a:buFont typeface="Arial"/>
              <a:buChar char="➔"/>
            </a:pPr>
            <a:r>
              <a:rPr lang="en" sz="1200">
                <a:latin typeface="Arial"/>
                <a:ea typeface="Arial"/>
                <a:cs typeface="Arial"/>
                <a:sym typeface="Arial"/>
              </a:rPr>
              <a:t>1 object không thể được gán cho 1 object khác, không được truyền vào method hay không được trả về từ method </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a:pPr>
            <a:r>
              <a:rPr lang="en" sz="2400">
                <a:latin typeface="Arial"/>
                <a:ea typeface="Arial"/>
                <a:cs typeface="Arial"/>
                <a:sym typeface="Arial"/>
              </a:rPr>
              <a:t>Destroying Objects</a:t>
            </a:r>
            <a:endParaRPr sz="2400">
              <a:latin typeface="Arial"/>
              <a:ea typeface="Arial"/>
              <a:cs typeface="Arial"/>
              <a:sym typeface="Arial"/>
            </a:endParaRPr>
          </a:p>
        </p:txBody>
      </p:sp>
      <p:sp>
        <p:nvSpPr>
          <p:cNvPr id="116" name="Google Shape;116;p19"/>
          <p:cNvSpPr txBox="1"/>
          <p:nvPr>
            <p:ph idx="1" type="body"/>
          </p:nvPr>
        </p:nvSpPr>
        <p:spPr>
          <a:xfrm>
            <a:off x="387900" y="1489824"/>
            <a:ext cx="8368200" cy="3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1.3 Objects vs. References</a:t>
            </a:r>
            <a:endParaRPr sz="1400">
              <a:latin typeface="Arial"/>
              <a:ea typeface="Arial"/>
              <a:cs typeface="Arial"/>
              <a:sym typeface="Arial"/>
            </a:endParaRPr>
          </a:p>
        </p:txBody>
      </p:sp>
      <p:sp>
        <p:nvSpPr>
          <p:cNvPr id="117" name="Google Shape;117;p19"/>
          <p:cNvSpPr txBox="1"/>
          <p:nvPr>
            <p:ph idx="1" type="body"/>
          </p:nvPr>
        </p:nvSpPr>
        <p:spPr>
          <a:xfrm>
            <a:off x="387900" y="1870825"/>
            <a:ext cx="83682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finalize()</a:t>
            </a:r>
            <a:r>
              <a:rPr lang="en" sz="1200">
                <a:latin typeface="Arial"/>
                <a:ea typeface="Arial"/>
                <a:cs typeface="Arial"/>
                <a:sym typeface="Arial"/>
              </a:rPr>
              <a:t>  </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18" name="Google Shape;118;p19"/>
          <p:cNvSpPr txBox="1"/>
          <p:nvPr>
            <p:ph idx="1" type="body"/>
          </p:nvPr>
        </p:nvSpPr>
        <p:spPr>
          <a:xfrm>
            <a:off x="573250" y="2175625"/>
            <a:ext cx="8182800" cy="53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Java cho phép object gọi tới 1 method tên là finalize(). Method này sẽ được gọi khi garbage collector thu thập các object.</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19" name="Google Shape;119;p19"/>
          <p:cNvSpPr txBox="1"/>
          <p:nvPr>
            <p:ph idx="1" type="body"/>
          </p:nvPr>
        </p:nvSpPr>
        <p:spPr>
          <a:xfrm>
            <a:off x="387900" y="2709025"/>
            <a:ext cx="8368200" cy="344100"/>
          </a:xfrm>
          <a:prstGeom prst="rect">
            <a:avLst/>
          </a:prstGeom>
        </p:spPr>
        <p:txBody>
          <a:bodyPr anchorCtr="0" anchor="t" bIns="91425" lIns="91425" spcFirstLastPara="1" rIns="91425" wrap="square" tIns="91425">
            <a:noAutofit/>
          </a:bodyPr>
          <a:lstStyle/>
          <a:p>
            <a:pPr indent="-304800" lvl="0" marL="628650" rtl="0" algn="l">
              <a:spcBef>
                <a:spcPts val="0"/>
              </a:spcBef>
              <a:spcAft>
                <a:spcPts val="0"/>
              </a:spcAft>
              <a:buSzPts val="1200"/>
              <a:buFont typeface="Arial"/>
              <a:buChar char="➔"/>
            </a:pPr>
            <a:r>
              <a:rPr lang="en" sz="1200">
                <a:latin typeface="Arial"/>
                <a:ea typeface="Arial"/>
                <a:cs typeface="Arial"/>
                <a:sym typeface="Arial"/>
              </a:rPr>
              <a:t>Nếu garbage collector không chạy, method finalize() sẽ không được gọi</a:t>
            </a:r>
            <a:endParaRPr sz="1400">
              <a:latin typeface="Arial"/>
              <a:ea typeface="Arial"/>
              <a:cs typeface="Arial"/>
              <a:sym typeface="Arial"/>
            </a:endParaRPr>
          </a:p>
        </p:txBody>
      </p:sp>
      <p:sp>
        <p:nvSpPr>
          <p:cNvPr id="120" name="Google Shape;120;p19"/>
          <p:cNvSpPr txBox="1"/>
          <p:nvPr>
            <p:ph idx="1" type="body"/>
          </p:nvPr>
        </p:nvSpPr>
        <p:spPr>
          <a:xfrm>
            <a:off x="387900" y="3013825"/>
            <a:ext cx="8368200" cy="533400"/>
          </a:xfrm>
          <a:prstGeom prst="rect">
            <a:avLst/>
          </a:prstGeom>
        </p:spPr>
        <p:txBody>
          <a:bodyPr anchorCtr="0" anchor="t" bIns="91425" lIns="91425" spcFirstLastPara="1" rIns="91425" wrap="square" tIns="91425">
            <a:noAutofit/>
          </a:bodyPr>
          <a:lstStyle/>
          <a:p>
            <a:pPr indent="-304800" lvl="0" marL="628650" rtl="0" algn="l">
              <a:spcBef>
                <a:spcPts val="0"/>
              </a:spcBef>
              <a:spcAft>
                <a:spcPts val="0"/>
              </a:spcAft>
              <a:buSzPts val="1200"/>
              <a:buFont typeface="Arial"/>
              <a:buChar char="➔"/>
            </a:pPr>
            <a:r>
              <a:rPr lang="en" sz="1200">
                <a:latin typeface="Arial"/>
                <a:ea typeface="Arial"/>
                <a:cs typeface="Arial"/>
                <a:sym typeface="Arial"/>
              </a:rPr>
              <a:t>Nếu garbage collector collect object không thành công và muốn chạy lại lần nữa, finalize() sẽ không được gọi lần thứ hai   </a:t>
            </a:r>
            <a:endParaRPr sz="1400">
              <a:latin typeface="Arial"/>
              <a:ea typeface="Arial"/>
              <a:cs typeface="Arial"/>
              <a:sym typeface="Arial"/>
            </a:endParaRPr>
          </a:p>
        </p:txBody>
      </p:sp>
      <p:sp>
        <p:nvSpPr>
          <p:cNvPr id="121" name="Google Shape;121;p19"/>
          <p:cNvSpPr txBox="1"/>
          <p:nvPr>
            <p:ph idx="1" type="body"/>
          </p:nvPr>
        </p:nvSpPr>
        <p:spPr>
          <a:xfrm>
            <a:off x="387900" y="3471025"/>
            <a:ext cx="8368200" cy="316200"/>
          </a:xfrm>
          <a:prstGeom prst="rect">
            <a:avLst/>
          </a:prstGeom>
        </p:spPr>
        <p:txBody>
          <a:bodyPr anchorCtr="0" anchor="t" bIns="91425" lIns="91425" spcFirstLastPara="1" rIns="91425" wrap="square" tIns="91425">
            <a:noAutofit/>
          </a:bodyPr>
          <a:lstStyle/>
          <a:p>
            <a:pPr indent="-304800" lvl="0" marL="628650" rtl="0" algn="l">
              <a:spcBef>
                <a:spcPts val="0"/>
              </a:spcBef>
              <a:spcAft>
                <a:spcPts val="0"/>
              </a:spcAft>
              <a:buSzPts val="1200"/>
              <a:buFont typeface="Arial"/>
              <a:buChar char="➔"/>
            </a:pPr>
            <a:r>
              <a:rPr lang="en" sz="1200">
                <a:latin typeface="Arial"/>
                <a:ea typeface="Arial"/>
                <a:cs typeface="Arial"/>
                <a:sym typeface="Arial"/>
              </a:rPr>
              <a:t>finalize() có thể thực hiện bất kì hành động nào, kể cả việc khôi phục lại object.</a:t>
            </a:r>
            <a:endParaRPr sz="1400">
              <a:latin typeface="Arial"/>
              <a:ea typeface="Arial"/>
              <a:cs typeface="Arial"/>
              <a:sym typeface="Arial"/>
            </a:endParaRPr>
          </a:p>
        </p:txBody>
      </p:sp>
      <p:sp>
        <p:nvSpPr>
          <p:cNvPr id="122" name="Google Shape;122;p19"/>
          <p:cNvSpPr txBox="1"/>
          <p:nvPr>
            <p:ph idx="1" type="body"/>
          </p:nvPr>
        </p:nvSpPr>
        <p:spPr>
          <a:xfrm>
            <a:off x="387900" y="3775825"/>
            <a:ext cx="8368200" cy="316200"/>
          </a:xfrm>
          <a:prstGeom prst="rect">
            <a:avLst/>
          </a:prstGeom>
        </p:spPr>
        <p:txBody>
          <a:bodyPr anchorCtr="0" anchor="t" bIns="91425" lIns="91425" spcFirstLastPara="1" rIns="91425" wrap="square" tIns="91425">
            <a:noAutofit/>
          </a:bodyPr>
          <a:lstStyle/>
          <a:p>
            <a:pPr indent="-304800" lvl="0" marL="628650" rtl="0" algn="l">
              <a:spcBef>
                <a:spcPts val="0"/>
              </a:spcBef>
              <a:spcAft>
                <a:spcPts val="0"/>
              </a:spcAft>
              <a:buSzPts val="1200"/>
              <a:buFont typeface="Arial"/>
              <a:buChar char="➔"/>
            </a:pPr>
            <a:r>
              <a:rPr lang="en" sz="1200">
                <a:latin typeface="Arial"/>
                <a:ea typeface="Arial"/>
                <a:cs typeface="Arial"/>
                <a:sym typeface="Arial"/>
              </a:rPr>
              <a:t>finalize() có </a:t>
            </a:r>
            <a:r>
              <a:rPr lang="en" sz="1200">
                <a:latin typeface="Arial"/>
                <a:ea typeface="Arial"/>
                <a:cs typeface="Arial"/>
                <a:sym typeface="Arial"/>
              </a:rPr>
              <a:t>nhiệm vụ giải phóng tài nguyên được sử dụng bởi object trước khi nó bị remove khỏi bộ nhớ.</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2"/>
            </a:pPr>
            <a:r>
              <a:rPr lang="en" sz="2400">
                <a:latin typeface="Arial"/>
                <a:ea typeface="Arial"/>
                <a:cs typeface="Arial"/>
                <a:sym typeface="Arial"/>
              </a:rPr>
              <a:t>Benefits of Java</a:t>
            </a:r>
            <a:endParaRPr sz="2400">
              <a:latin typeface="Arial"/>
              <a:ea typeface="Arial"/>
              <a:cs typeface="Arial"/>
              <a:sym typeface="Arial"/>
            </a:endParaRPr>
          </a:p>
        </p:txBody>
      </p:sp>
      <p:sp>
        <p:nvSpPr>
          <p:cNvPr id="128" name="Google Shape;128;p20"/>
          <p:cNvSpPr txBox="1"/>
          <p:nvPr>
            <p:ph idx="1" type="body"/>
          </p:nvPr>
        </p:nvSpPr>
        <p:spPr>
          <a:xfrm>
            <a:off x="387900" y="1413625"/>
            <a:ext cx="83682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Object Oriented</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29" name="Google Shape;129;p20"/>
          <p:cNvSpPr txBox="1"/>
          <p:nvPr>
            <p:ph idx="1" type="body"/>
          </p:nvPr>
        </p:nvSpPr>
        <p:spPr>
          <a:xfrm>
            <a:off x="604650" y="1718425"/>
            <a:ext cx="8151600" cy="52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Java là ngôn ngữ lập trình hướng đối tượng, tức là code được define thành các class, mỗi class đều chịu trách nhiệm cho 1 công việc riêng và tất cả class đểu được khởi tạo thành object.</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30" name="Google Shape;130;p20"/>
          <p:cNvSpPr txBox="1"/>
          <p:nvPr>
            <p:ph idx="1" type="body"/>
          </p:nvPr>
        </p:nvSpPr>
        <p:spPr>
          <a:xfrm>
            <a:off x="387900" y="2251825"/>
            <a:ext cx="83682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Encapsulation</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31" name="Google Shape;131;p20"/>
          <p:cNvSpPr txBox="1"/>
          <p:nvPr>
            <p:ph idx="1" type="body"/>
          </p:nvPr>
        </p:nvSpPr>
        <p:spPr>
          <a:xfrm>
            <a:off x="604650" y="2556625"/>
            <a:ext cx="81516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Access modifier trong Java bảo vệ dữ liệu khỏi những truy cập trái phép và việc thay đổi dữ liệu.</a:t>
            </a:r>
            <a:endParaRPr sz="1400">
              <a:latin typeface="Arial"/>
              <a:ea typeface="Arial"/>
              <a:cs typeface="Arial"/>
              <a:sym typeface="Arial"/>
            </a:endParaRPr>
          </a:p>
        </p:txBody>
      </p:sp>
      <p:sp>
        <p:nvSpPr>
          <p:cNvPr id="132" name="Google Shape;132;p20"/>
          <p:cNvSpPr txBox="1"/>
          <p:nvPr>
            <p:ph idx="1" type="body"/>
          </p:nvPr>
        </p:nvSpPr>
        <p:spPr>
          <a:xfrm>
            <a:off x="387900" y="2937625"/>
            <a:ext cx="83682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Platform Independent</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33" name="Google Shape;133;p20"/>
          <p:cNvSpPr txBox="1"/>
          <p:nvPr>
            <p:ph idx="1" type="body"/>
          </p:nvPr>
        </p:nvSpPr>
        <p:spPr>
          <a:xfrm>
            <a:off x="604650" y="3242425"/>
            <a:ext cx="8151600" cy="52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Java là ngôn ngữ biên dịch vì chương trình sẽ được compile ra bytecode, sau đó JVM sẽ có nhiêmj vụ dịch lại thành mã máy để các hệ điều hành có thể hiểu được. Java được biết đến là: “write once, run everywhere.”</a:t>
            </a:r>
            <a:endParaRPr sz="12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lnSpc>
                <a:spcPct val="115000"/>
              </a:lnSpc>
              <a:spcBef>
                <a:spcPts val="0"/>
              </a:spcBef>
              <a:spcAft>
                <a:spcPts val="0"/>
              </a:spcAft>
              <a:buSzPts val="2400"/>
              <a:buFont typeface="Arial"/>
              <a:buAutoNum type="arabicPeriod" startAt="2"/>
            </a:pPr>
            <a:r>
              <a:rPr lang="en" sz="2400">
                <a:latin typeface="Arial"/>
                <a:ea typeface="Arial"/>
                <a:cs typeface="Arial"/>
                <a:sym typeface="Arial"/>
              </a:rPr>
              <a:t>Benefits of Java</a:t>
            </a:r>
            <a:endParaRPr sz="2400">
              <a:latin typeface="Arial"/>
              <a:ea typeface="Arial"/>
              <a:cs typeface="Arial"/>
              <a:sym typeface="Arial"/>
            </a:endParaRPr>
          </a:p>
        </p:txBody>
      </p:sp>
      <p:sp>
        <p:nvSpPr>
          <p:cNvPr id="139" name="Google Shape;139;p21"/>
          <p:cNvSpPr txBox="1"/>
          <p:nvPr>
            <p:ph idx="1" type="body"/>
          </p:nvPr>
        </p:nvSpPr>
        <p:spPr>
          <a:xfrm>
            <a:off x="387900" y="1261225"/>
            <a:ext cx="83682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Robust</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40" name="Google Shape;140;p21"/>
          <p:cNvSpPr txBox="1"/>
          <p:nvPr>
            <p:ph idx="1" type="body"/>
          </p:nvPr>
        </p:nvSpPr>
        <p:spPr>
          <a:xfrm>
            <a:off x="604650" y="1489825"/>
            <a:ext cx="8151600" cy="524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Java </a:t>
            </a:r>
            <a:r>
              <a:rPr lang="en" sz="1200">
                <a:latin typeface="Arial"/>
                <a:ea typeface="Arial"/>
                <a:cs typeface="Arial"/>
                <a:sym typeface="Arial"/>
              </a:rPr>
              <a:t>có thể tự quản lý bộ nhớ nhờ vào cơ chế tự động dọn rác Garbage collection. Do đó, bộ nhớ trong Java sẽ được tối ưu và giảm nguy cơ memory leaks </a:t>
            </a:r>
            <a:endParaRPr sz="1200">
              <a:latin typeface="Arial"/>
              <a:ea typeface="Arial"/>
              <a:cs typeface="Arial"/>
              <a:sym typeface="Arial"/>
            </a:endParaRPr>
          </a:p>
          <a:p>
            <a:pPr indent="0" lvl="0" marL="45720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141" name="Google Shape;141;p21"/>
          <p:cNvSpPr txBox="1"/>
          <p:nvPr>
            <p:ph idx="1" type="body"/>
          </p:nvPr>
        </p:nvSpPr>
        <p:spPr>
          <a:xfrm>
            <a:off x="387900" y="1947025"/>
            <a:ext cx="83682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Simple </a:t>
            </a:r>
            <a:endParaRPr sz="1400">
              <a:latin typeface="Arial"/>
              <a:ea typeface="Arial"/>
              <a:cs typeface="Arial"/>
              <a:sym typeface="Arial"/>
            </a:endParaRPr>
          </a:p>
        </p:txBody>
      </p:sp>
      <p:sp>
        <p:nvSpPr>
          <p:cNvPr id="142" name="Google Shape;142;p21"/>
          <p:cNvSpPr txBox="1"/>
          <p:nvPr>
            <p:ph idx="1" type="body"/>
          </p:nvPr>
        </p:nvSpPr>
        <p:spPr>
          <a:xfrm>
            <a:off x="604650" y="2175625"/>
            <a:ext cx="81516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Java là ngôn ngữ kế thừa từ C++ nên syntax sử dụng khá quen thuộc.</a:t>
            </a:r>
            <a:endParaRPr sz="1400">
              <a:latin typeface="Arial"/>
              <a:ea typeface="Arial"/>
              <a:cs typeface="Arial"/>
              <a:sym typeface="Arial"/>
            </a:endParaRPr>
          </a:p>
        </p:txBody>
      </p:sp>
      <p:sp>
        <p:nvSpPr>
          <p:cNvPr id="143" name="Google Shape;143;p21"/>
          <p:cNvSpPr txBox="1"/>
          <p:nvPr>
            <p:ph idx="1" type="body"/>
          </p:nvPr>
        </p:nvSpPr>
        <p:spPr>
          <a:xfrm>
            <a:off x="387900" y="2480425"/>
            <a:ext cx="83682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Secure </a:t>
            </a:r>
            <a:r>
              <a:rPr lang="en" sz="1200">
                <a:latin typeface="Arial"/>
                <a:ea typeface="Arial"/>
                <a:cs typeface="Arial"/>
                <a:sym typeface="Arial"/>
              </a:rPr>
              <a:t> </a:t>
            </a:r>
            <a:endParaRPr sz="1400">
              <a:latin typeface="Arial"/>
              <a:ea typeface="Arial"/>
              <a:cs typeface="Arial"/>
              <a:sym typeface="Arial"/>
            </a:endParaRPr>
          </a:p>
        </p:txBody>
      </p:sp>
      <p:sp>
        <p:nvSpPr>
          <p:cNvPr id="144" name="Google Shape;144;p21"/>
          <p:cNvSpPr txBox="1"/>
          <p:nvPr>
            <p:ph idx="1" type="body"/>
          </p:nvPr>
        </p:nvSpPr>
        <p:spPr>
          <a:xfrm>
            <a:off x="604650" y="2785225"/>
            <a:ext cx="8151600" cy="31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Java code run trong JVM. Nó tạo ra 1 sandbox biệt lập với computer.</a:t>
            </a:r>
            <a:endParaRPr sz="1400">
              <a:latin typeface="Arial"/>
              <a:ea typeface="Arial"/>
              <a:cs typeface="Arial"/>
              <a:sym typeface="Arial"/>
            </a:endParaRPr>
          </a:p>
        </p:txBody>
      </p:sp>
      <p:pic>
        <p:nvPicPr>
          <p:cNvPr id="145" name="Google Shape;145;p21"/>
          <p:cNvPicPr preferRelativeResize="0"/>
          <p:nvPr/>
        </p:nvPicPr>
        <p:blipFill>
          <a:blip r:embed="rId3">
            <a:alphaModFix/>
          </a:blip>
          <a:stretch>
            <a:fillRect/>
          </a:stretch>
        </p:blipFill>
        <p:spPr>
          <a:xfrm>
            <a:off x="3227338" y="3135425"/>
            <a:ext cx="2689325" cy="180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