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bb02501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b02501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bb02501b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bb02501b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bb02501b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bb02501b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bcf2f9d6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cf2f9d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bcf2f9d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bcf2f9d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bcf2f9d6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bcf2f9d6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bcf2f9d6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bcf2f9d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Trả về true khi cả x và y đều true.</a:t>
            </a:r>
            <a:endParaRPr/>
          </a:p>
          <a:p>
            <a:pPr indent="0" lvl="0" marL="0" rtl="0" algn="l">
              <a:spcBef>
                <a:spcPts val="0"/>
              </a:spcBef>
              <a:spcAft>
                <a:spcPts val="0"/>
              </a:spcAft>
              <a:buNone/>
            </a:pPr>
            <a:r>
              <a:rPr lang="en"/>
              <a:t>OR: Trả về true nếu x hoặc y là true.</a:t>
            </a:r>
            <a:endParaRPr/>
          </a:p>
          <a:p>
            <a:pPr indent="0" lvl="0" marL="0" rtl="0" algn="l">
              <a:spcBef>
                <a:spcPts val="0"/>
              </a:spcBef>
              <a:spcAft>
                <a:spcPts val="0"/>
              </a:spcAft>
              <a:buNone/>
            </a:pPr>
            <a:r>
              <a:rPr lang="en"/>
              <a:t>XOR: Trả về true nếu x khác 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bcf2f9d6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bcf2f9d6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Trả về true khi cả x và y đều true.</a:t>
            </a:r>
            <a:endParaRPr/>
          </a:p>
          <a:p>
            <a:pPr indent="0" lvl="0" marL="0" rtl="0" algn="l">
              <a:spcBef>
                <a:spcPts val="0"/>
              </a:spcBef>
              <a:spcAft>
                <a:spcPts val="0"/>
              </a:spcAft>
              <a:buNone/>
            </a:pPr>
            <a:r>
              <a:rPr lang="en"/>
              <a:t>OR: Trả về true nếu x hoặc y là true.</a:t>
            </a:r>
            <a:endParaRPr/>
          </a:p>
          <a:p>
            <a:pPr indent="0" lvl="0" marL="0" rtl="0" algn="l">
              <a:spcBef>
                <a:spcPts val="0"/>
              </a:spcBef>
              <a:spcAft>
                <a:spcPts val="0"/>
              </a:spcAft>
              <a:buNone/>
            </a:pPr>
            <a:r>
              <a:rPr lang="en"/>
              <a:t>XOR: Trả về true nếu x khác 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baf88aa9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baf88aa9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baf88aa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baf88aa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af88aa9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af88aa9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baf88aa9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baf88aa9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baf88aa9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af88aa9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baf88aa9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af88aa9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baf88aa9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baf88aa9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bb02501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bb02501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014800"/>
            <a:ext cx="5783400" cy="16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Chapter 2</a:t>
            </a:r>
            <a:endParaRPr sz="3600"/>
          </a:p>
          <a:p>
            <a:pPr indent="0" lvl="0" marL="0" rtl="0" algn="ctr">
              <a:lnSpc>
                <a:spcPct val="115000"/>
              </a:lnSpc>
              <a:spcBef>
                <a:spcPts val="0"/>
              </a:spcBef>
              <a:spcAft>
                <a:spcPts val="0"/>
              </a:spcAft>
              <a:buNone/>
            </a:pPr>
            <a:r>
              <a:rPr lang="en" sz="3600"/>
              <a:t>Operators and Statements</a:t>
            </a:r>
            <a:endParaRPr sz="3600"/>
          </a:p>
          <a:p>
            <a:pPr indent="0" lvl="0" marL="0" rtl="0" algn="ctr">
              <a:lnSpc>
                <a:spcPct val="115000"/>
              </a:lnSpc>
              <a:spcBef>
                <a:spcPts val="0"/>
              </a:spcBef>
              <a:spcAft>
                <a:spcPts val="0"/>
              </a:spcAft>
              <a:buNone/>
            </a:pPr>
            <a:r>
              <a:rPr lang="en" sz="3600"/>
              <a:t>(p1)</a:t>
            </a:r>
            <a:endParaRPr sz="3600"/>
          </a:p>
        </p:txBody>
      </p:sp>
      <p:sp>
        <p:nvSpPr>
          <p:cNvPr id="64" name="Google Shape;64;p13"/>
          <p:cNvSpPr txBox="1"/>
          <p:nvPr>
            <p:ph idx="1" type="subTitle"/>
          </p:nvPr>
        </p:nvSpPr>
        <p:spPr>
          <a:xfrm>
            <a:off x="1680300" y="3470450"/>
            <a:ext cx="5783400" cy="57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t> Java Operators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3"/>
            </a:pPr>
            <a:r>
              <a:rPr lang="en" sz="2400">
                <a:latin typeface="Arial"/>
                <a:ea typeface="Arial"/>
                <a:cs typeface="Arial"/>
                <a:sym typeface="Arial"/>
              </a:rPr>
              <a:t>Binary Operators</a:t>
            </a:r>
            <a:endParaRPr sz="2400">
              <a:latin typeface="Arial"/>
              <a:ea typeface="Arial"/>
              <a:cs typeface="Arial"/>
              <a:sym typeface="Arial"/>
            </a:endParaRPr>
          </a:p>
        </p:txBody>
      </p:sp>
      <p:sp>
        <p:nvSpPr>
          <p:cNvPr id="146" name="Google Shape;146;p22"/>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Casting primitives value</a:t>
            </a:r>
            <a:endParaRPr sz="1200">
              <a:latin typeface="Arial"/>
              <a:ea typeface="Arial"/>
              <a:cs typeface="Arial"/>
              <a:sym typeface="Arial"/>
            </a:endParaRPr>
          </a:p>
        </p:txBody>
      </p:sp>
      <p:sp>
        <p:nvSpPr>
          <p:cNvPr id="147" name="Google Shape;147;p22"/>
          <p:cNvSpPr txBox="1"/>
          <p:nvPr>
            <p:ph idx="1" type="body"/>
          </p:nvPr>
        </p:nvSpPr>
        <p:spPr>
          <a:xfrm>
            <a:off x="658675" y="1870825"/>
            <a:ext cx="8097300" cy="583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Thao tác casting được sử dụng bất cứ khi nào ta muốn chuyển kiểu dữ liệu của số từ dạng lớn hơn về dạng nhỏ hơn hoặc convert số từ dạng floating-point thành kiểu số nguyên. </a:t>
            </a:r>
            <a:endParaRPr sz="1200">
              <a:latin typeface="Arial"/>
              <a:ea typeface="Arial"/>
              <a:cs typeface="Arial"/>
              <a:sym typeface="Arial"/>
            </a:endParaRPr>
          </a:p>
        </p:txBody>
      </p:sp>
      <p:sp>
        <p:nvSpPr>
          <p:cNvPr id="148" name="Google Shape;148;p22"/>
          <p:cNvSpPr txBox="1"/>
          <p:nvPr>
            <p:ph idx="1" type="body"/>
          </p:nvPr>
        </p:nvSpPr>
        <p:spPr>
          <a:xfrm>
            <a:off x="658675" y="2404225"/>
            <a:ext cx="8097300" cy="434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Trong trường hợp khi giá trị được cast vượt quá giới hạn max của kiểu dữ liệu, tình trạng overflow sẽ xảy ra. Lúc này dữ liệu sẽ được lấy tính từ bit cuối cùng bên phải cho đến khi đạt tới giới hạn max.</a:t>
            </a:r>
            <a:endParaRPr sz="1200">
              <a:latin typeface="Arial"/>
              <a:ea typeface="Arial"/>
              <a:cs typeface="Arial"/>
              <a:sym typeface="Arial"/>
            </a:endParaRPr>
          </a:p>
        </p:txBody>
      </p:sp>
      <p:sp>
        <p:nvSpPr>
          <p:cNvPr id="149" name="Google Shape;149;p22"/>
          <p:cNvSpPr txBox="1"/>
          <p:nvPr>
            <p:ph idx="1" type="body"/>
          </p:nvPr>
        </p:nvSpPr>
        <p:spPr>
          <a:xfrm>
            <a:off x="658675" y="2861425"/>
            <a:ext cx="8097300" cy="434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Điều này cũng xảy ra tượng tự với trường hơn underflow, khi mà giá trị được cast chưa chạm ngưỡng minimum của kiểu dữ liệu.</a:t>
            </a:r>
            <a:endParaRPr sz="1200">
              <a:latin typeface="Arial"/>
              <a:ea typeface="Arial"/>
              <a:cs typeface="Arial"/>
              <a:sym typeface="Arial"/>
            </a:endParaRPr>
          </a:p>
        </p:txBody>
      </p:sp>
      <p:sp>
        <p:nvSpPr>
          <p:cNvPr id="150" name="Google Shape;150;p22"/>
          <p:cNvSpPr txBox="1"/>
          <p:nvPr>
            <p:ph idx="1" type="body"/>
          </p:nvPr>
        </p:nvSpPr>
        <p:spPr>
          <a:xfrm>
            <a:off x="683075" y="3308125"/>
            <a:ext cx="8097300" cy="292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Ví dụ: </a:t>
            </a:r>
            <a:endParaRPr sz="1200">
              <a:latin typeface="Arial"/>
              <a:ea typeface="Arial"/>
              <a:cs typeface="Arial"/>
              <a:sym typeface="Arial"/>
            </a:endParaRPr>
          </a:p>
        </p:txBody>
      </p:sp>
      <p:pic>
        <p:nvPicPr>
          <p:cNvPr id="151" name="Google Shape;151;p22"/>
          <p:cNvPicPr preferRelativeResize="0"/>
          <p:nvPr/>
        </p:nvPicPr>
        <p:blipFill>
          <a:blip r:embed="rId3">
            <a:alphaModFix/>
          </a:blip>
          <a:stretch>
            <a:fillRect/>
          </a:stretch>
        </p:blipFill>
        <p:spPr>
          <a:xfrm>
            <a:off x="2386150" y="3460525"/>
            <a:ext cx="4585325" cy="137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3"/>
            </a:pPr>
            <a:r>
              <a:rPr lang="en" sz="2400">
                <a:latin typeface="Arial"/>
                <a:ea typeface="Arial"/>
                <a:cs typeface="Arial"/>
                <a:sym typeface="Arial"/>
              </a:rPr>
              <a:t>Binary Operators</a:t>
            </a:r>
            <a:endParaRPr sz="2400">
              <a:latin typeface="Arial"/>
              <a:ea typeface="Arial"/>
              <a:cs typeface="Arial"/>
              <a:sym typeface="Arial"/>
            </a:endParaRPr>
          </a:p>
        </p:txBody>
      </p:sp>
      <p:sp>
        <p:nvSpPr>
          <p:cNvPr id="157" name="Google Shape;157;p23"/>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Casting primitives value</a:t>
            </a:r>
            <a:endParaRPr sz="1200">
              <a:latin typeface="Arial"/>
              <a:ea typeface="Arial"/>
              <a:cs typeface="Arial"/>
              <a:sym typeface="Arial"/>
            </a:endParaRPr>
          </a:p>
        </p:txBody>
      </p:sp>
      <p:sp>
        <p:nvSpPr>
          <p:cNvPr id="158" name="Google Shape;158;p23"/>
          <p:cNvSpPr txBox="1"/>
          <p:nvPr>
            <p:ph idx="1" type="body"/>
          </p:nvPr>
        </p:nvSpPr>
        <p:spPr>
          <a:xfrm>
            <a:off x="683075" y="1860325"/>
            <a:ext cx="8097300" cy="292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Ví dụ: Giải thích vì sao đoạn code sau lại gặp lỗi compile và nêu cách sửa</a:t>
            </a:r>
            <a:endParaRPr sz="1200">
              <a:latin typeface="Arial"/>
              <a:ea typeface="Arial"/>
              <a:cs typeface="Arial"/>
              <a:sym typeface="Arial"/>
            </a:endParaRPr>
          </a:p>
        </p:txBody>
      </p:sp>
      <p:pic>
        <p:nvPicPr>
          <p:cNvPr id="159" name="Google Shape;159;p23"/>
          <p:cNvPicPr preferRelativeResize="0"/>
          <p:nvPr/>
        </p:nvPicPr>
        <p:blipFill>
          <a:blip r:embed="rId3">
            <a:alphaModFix/>
          </a:blip>
          <a:stretch>
            <a:fillRect/>
          </a:stretch>
        </p:blipFill>
        <p:spPr>
          <a:xfrm>
            <a:off x="1077525" y="2230825"/>
            <a:ext cx="1895475" cy="981075"/>
          </a:xfrm>
          <a:prstGeom prst="rect">
            <a:avLst/>
          </a:prstGeom>
          <a:noFill/>
          <a:ln>
            <a:noFill/>
          </a:ln>
        </p:spPr>
      </p:pic>
      <p:sp>
        <p:nvSpPr>
          <p:cNvPr id="160" name="Google Shape;160;p23"/>
          <p:cNvSpPr/>
          <p:nvPr/>
        </p:nvSpPr>
        <p:spPr>
          <a:xfrm>
            <a:off x="3579750" y="2535625"/>
            <a:ext cx="2812200" cy="1514100"/>
          </a:xfrm>
          <a:prstGeom prst="wedgeRectCallout">
            <a:avLst>
              <a:gd fmla="val -70712" name="adj1"/>
              <a:gd fmla="val -37593"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Theo như chương 1, giá trị có size nhỏ như kiểu short, byte sẽ tự động được promote thành kiểu int. Vậy giá trị (x * y) lúc này đã được promote thành kiểu int. Vì kiểu int có size lớn hơn short nên Java không thể tự động chuyển giá trị (x * y) thành short -&gt; gây ra lỗi compile.</a:t>
            </a:r>
            <a:endParaRPr sz="1100">
              <a:solidFill>
                <a:srgbClr val="FFFFFF"/>
              </a:solidFill>
            </a:endParaRPr>
          </a:p>
          <a:p>
            <a:pPr indent="0" lvl="0" marL="0" rtl="0" algn="l">
              <a:spcBef>
                <a:spcPts val="0"/>
              </a:spcBef>
              <a:spcAft>
                <a:spcPts val="0"/>
              </a:spcAft>
              <a:buNone/>
            </a:pPr>
            <a:r>
              <a:rPr lang="en" sz="1100">
                <a:solidFill>
                  <a:srgbClr val="FFFFFF"/>
                </a:solidFill>
              </a:rPr>
              <a:t>Cách sửa : cast (x * y) thành short.</a:t>
            </a:r>
            <a:endParaRPr sz="1100">
              <a:solidFill>
                <a:srgbClr val="FFFFFF"/>
              </a:solidFill>
            </a:endParaRPr>
          </a:p>
        </p:txBody>
      </p:sp>
      <p:pic>
        <p:nvPicPr>
          <p:cNvPr id="161" name="Google Shape;161;p23"/>
          <p:cNvPicPr preferRelativeResize="0"/>
          <p:nvPr/>
        </p:nvPicPr>
        <p:blipFill>
          <a:blip r:embed="rId4">
            <a:alphaModFix/>
          </a:blip>
          <a:stretch>
            <a:fillRect/>
          </a:stretch>
        </p:blipFill>
        <p:spPr>
          <a:xfrm>
            <a:off x="1127825" y="3843975"/>
            <a:ext cx="1794876" cy="629900"/>
          </a:xfrm>
          <a:prstGeom prst="rect">
            <a:avLst/>
          </a:prstGeom>
          <a:noFill/>
          <a:ln>
            <a:noFill/>
          </a:ln>
        </p:spPr>
      </p:pic>
      <p:sp>
        <p:nvSpPr>
          <p:cNvPr id="162" name="Google Shape;162;p23"/>
          <p:cNvSpPr/>
          <p:nvPr/>
        </p:nvSpPr>
        <p:spPr>
          <a:xfrm>
            <a:off x="1894575" y="3272638"/>
            <a:ext cx="177600" cy="510600"/>
          </a:xfrm>
          <a:prstGeom prst="down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3"/>
            </a:pPr>
            <a:r>
              <a:rPr lang="en" sz="2400">
                <a:latin typeface="Arial"/>
                <a:ea typeface="Arial"/>
                <a:cs typeface="Arial"/>
                <a:sym typeface="Arial"/>
              </a:rPr>
              <a:t>Binary Operators</a:t>
            </a:r>
            <a:endParaRPr sz="2400">
              <a:latin typeface="Arial"/>
              <a:ea typeface="Arial"/>
              <a:cs typeface="Arial"/>
              <a:sym typeface="Arial"/>
            </a:endParaRPr>
          </a:p>
        </p:txBody>
      </p:sp>
      <p:sp>
        <p:nvSpPr>
          <p:cNvPr id="168" name="Google Shape;168;p24"/>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Compound assignment operator</a:t>
            </a:r>
            <a:endParaRPr sz="1200">
              <a:latin typeface="Arial"/>
              <a:ea typeface="Arial"/>
              <a:cs typeface="Arial"/>
              <a:sym typeface="Arial"/>
            </a:endParaRPr>
          </a:p>
        </p:txBody>
      </p:sp>
      <p:sp>
        <p:nvSpPr>
          <p:cNvPr id="169" name="Google Shape;169;p24"/>
          <p:cNvSpPr txBox="1"/>
          <p:nvPr>
            <p:ph idx="1" type="body"/>
          </p:nvPr>
        </p:nvSpPr>
        <p:spPr>
          <a:xfrm>
            <a:off x="658675" y="1870825"/>
            <a:ext cx="8097300" cy="8577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Compound assignment</a:t>
            </a:r>
            <a:r>
              <a:rPr lang="en" sz="1200">
                <a:latin typeface="Arial"/>
                <a:ea typeface="Arial"/>
                <a:cs typeface="Arial"/>
                <a:sym typeface="Arial"/>
              </a:rPr>
              <a:t> thực chất chỉ là dạng rút gọn của các phép toán mà kết quả của vế trái bằng chính vế trái cộng / trừ / nhân / chia với vế phải.</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	Ví dụ: int x = 2, y = 3;</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		x = x+y;  // có thể viết ngắn gọn lại là x += y;1</a:t>
            </a:r>
            <a:endParaRPr sz="1200">
              <a:latin typeface="Arial"/>
              <a:ea typeface="Arial"/>
              <a:cs typeface="Arial"/>
              <a:sym typeface="Arial"/>
            </a:endParaRPr>
          </a:p>
        </p:txBody>
      </p:sp>
      <p:sp>
        <p:nvSpPr>
          <p:cNvPr id="170" name="Google Shape;170;p24"/>
          <p:cNvSpPr txBox="1"/>
          <p:nvPr>
            <p:ph idx="1" type="body"/>
          </p:nvPr>
        </p:nvSpPr>
        <p:spPr>
          <a:xfrm>
            <a:off x="658675" y="2785225"/>
            <a:ext cx="8097300" cy="448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Sử dụng c</a:t>
            </a:r>
            <a:r>
              <a:rPr lang="en" sz="1200">
                <a:latin typeface="Arial"/>
                <a:ea typeface="Arial"/>
                <a:cs typeface="Arial"/>
                <a:sym typeface="Arial"/>
              </a:rPr>
              <a:t>ompound assignment sẽ tối ưu hơn việc viết tường minh vì nó sẽ giúp ta không phải bận tâm tới việc khi nào cast dữ liệu.</a:t>
            </a:r>
            <a:endParaRPr sz="1200">
              <a:latin typeface="Arial"/>
              <a:ea typeface="Arial"/>
              <a:cs typeface="Arial"/>
              <a:sym typeface="Arial"/>
            </a:endParaRPr>
          </a:p>
        </p:txBody>
      </p:sp>
      <p:pic>
        <p:nvPicPr>
          <p:cNvPr id="171" name="Google Shape;171;p24"/>
          <p:cNvPicPr preferRelativeResize="0"/>
          <p:nvPr/>
        </p:nvPicPr>
        <p:blipFill>
          <a:blip r:embed="rId3">
            <a:alphaModFix/>
          </a:blip>
          <a:stretch>
            <a:fillRect/>
          </a:stretch>
        </p:blipFill>
        <p:spPr>
          <a:xfrm>
            <a:off x="658675" y="3310225"/>
            <a:ext cx="2729327" cy="686100"/>
          </a:xfrm>
          <a:prstGeom prst="rect">
            <a:avLst/>
          </a:prstGeom>
          <a:noFill/>
          <a:ln>
            <a:noFill/>
          </a:ln>
        </p:spPr>
      </p:pic>
      <p:sp>
        <p:nvSpPr>
          <p:cNvPr id="172" name="Google Shape;172;p24"/>
          <p:cNvSpPr/>
          <p:nvPr/>
        </p:nvSpPr>
        <p:spPr>
          <a:xfrm>
            <a:off x="3468750" y="3626350"/>
            <a:ext cx="444000" cy="1110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idx="1" type="body"/>
          </p:nvPr>
        </p:nvSpPr>
        <p:spPr>
          <a:xfrm>
            <a:off x="3993500" y="3234025"/>
            <a:ext cx="3715200" cy="688800"/>
          </a:xfrm>
          <a:prstGeom prst="rect">
            <a:avLst/>
          </a:prstGeom>
        </p:spPr>
        <p:txBody>
          <a:bodyPr anchorCtr="0" anchor="ctr" bIns="91425" lIns="91425" spcFirstLastPara="1" rIns="91425" wrap="square" tIns="91425">
            <a:noAutofit/>
          </a:bodyPr>
          <a:lstStyle/>
          <a:p>
            <a:pPr indent="0" lvl="0" marL="57150" rtl="0" algn="l">
              <a:spcBef>
                <a:spcPts val="0"/>
              </a:spcBef>
              <a:spcAft>
                <a:spcPts val="0"/>
              </a:spcAft>
              <a:buNone/>
            </a:pPr>
            <a:r>
              <a:rPr lang="en" sz="1100">
                <a:latin typeface="Arial"/>
                <a:ea typeface="Arial"/>
                <a:cs typeface="Arial"/>
                <a:sym typeface="Arial"/>
              </a:rPr>
              <a:t>Do (y * x) đang có kiểu dữ liệu là long và chưa được cast về int nên đã gặp lỗi compile. Để không cần quan tâm đến việc cast dữ liệu, ta có thể làm như sau:</a:t>
            </a:r>
            <a:endParaRPr sz="1100">
              <a:latin typeface="Arial"/>
              <a:ea typeface="Arial"/>
              <a:cs typeface="Arial"/>
              <a:sym typeface="Arial"/>
            </a:endParaRPr>
          </a:p>
        </p:txBody>
      </p:sp>
      <p:pic>
        <p:nvPicPr>
          <p:cNvPr id="174" name="Google Shape;174;p24"/>
          <p:cNvPicPr preferRelativeResize="0"/>
          <p:nvPr/>
        </p:nvPicPr>
        <p:blipFill>
          <a:blip r:embed="rId4">
            <a:alphaModFix/>
          </a:blip>
          <a:stretch>
            <a:fillRect/>
          </a:stretch>
        </p:blipFill>
        <p:spPr>
          <a:xfrm>
            <a:off x="4193100" y="3996325"/>
            <a:ext cx="1533525" cy="800100"/>
          </a:xfrm>
          <a:prstGeom prst="rect">
            <a:avLst/>
          </a:prstGeom>
          <a:noFill/>
          <a:ln>
            <a:noFill/>
          </a:ln>
        </p:spPr>
      </p:pic>
      <p:sp>
        <p:nvSpPr>
          <p:cNvPr id="175" name="Google Shape;175;p24"/>
          <p:cNvSpPr/>
          <p:nvPr/>
        </p:nvSpPr>
        <p:spPr>
          <a:xfrm flipH="1" rot="-5400000">
            <a:off x="5928000" y="3929725"/>
            <a:ext cx="466200" cy="599400"/>
          </a:xfrm>
          <a:prstGeom prst="bentUpArrow">
            <a:avLst>
              <a:gd fmla="val 19361" name="adj1"/>
              <a:gd fmla="val 20422" name="adj2"/>
              <a:gd fmla="val 25000" name="adj3"/>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3"/>
            </a:pPr>
            <a:r>
              <a:rPr lang="en" sz="2400">
                <a:latin typeface="Arial"/>
                <a:ea typeface="Arial"/>
                <a:cs typeface="Arial"/>
                <a:sym typeface="Arial"/>
              </a:rPr>
              <a:t>Binary Operators</a:t>
            </a:r>
            <a:endParaRPr sz="2400">
              <a:latin typeface="Arial"/>
              <a:ea typeface="Arial"/>
              <a:cs typeface="Arial"/>
              <a:sym typeface="Arial"/>
            </a:endParaRPr>
          </a:p>
        </p:txBody>
      </p:sp>
      <p:sp>
        <p:nvSpPr>
          <p:cNvPr id="181" name="Google Shape;181;p25"/>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Điều cuối cùng cần lưu ý về việc gán dữ liệu đó là ta có thể lồng một biểu thức này vào trong một biểu thức khác.</a:t>
            </a:r>
            <a:endParaRPr sz="1200">
              <a:latin typeface="Arial"/>
              <a:ea typeface="Arial"/>
              <a:cs typeface="Arial"/>
              <a:sym typeface="Arial"/>
            </a:endParaRPr>
          </a:p>
        </p:txBody>
      </p:sp>
      <p:sp>
        <p:nvSpPr>
          <p:cNvPr id="182" name="Google Shape;182;p25"/>
          <p:cNvSpPr txBox="1"/>
          <p:nvPr>
            <p:ph idx="1" type="body"/>
          </p:nvPr>
        </p:nvSpPr>
        <p:spPr>
          <a:xfrm>
            <a:off x="606875" y="1784125"/>
            <a:ext cx="8097300" cy="292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Ví dụ: </a:t>
            </a:r>
            <a:endParaRPr sz="1200">
              <a:latin typeface="Arial"/>
              <a:ea typeface="Arial"/>
              <a:cs typeface="Arial"/>
              <a:sym typeface="Arial"/>
            </a:endParaRPr>
          </a:p>
        </p:txBody>
      </p:sp>
      <p:pic>
        <p:nvPicPr>
          <p:cNvPr id="183" name="Google Shape;183;p25"/>
          <p:cNvPicPr preferRelativeResize="0"/>
          <p:nvPr/>
        </p:nvPicPr>
        <p:blipFill>
          <a:blip r:embed="rId3">
            <a:alphaModFix/>
          </a:blip>
          <a:stretch>
            <a:fillRect/>
          </a:stretch>
        </p:blipFill>
        <p:spPr>
          <a:xfrm>
            <a:off x="2390775" y="2159825"/>
            <a:ext cx="4066375" cy="111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4"/>
            </a:pPr>
            <a:r>
              <a:rPr lang="en" sz="2400">
                <a:latin typeface="Arial"/>
                <a:ea typeface="Arial"/>
                <a:cs typeface="Arial"/>
                <a:sym typeface="Arial"/>
              </a:rPr>
              <a:t>Relational </a:t>
            </a:r>
            <a:r>
              <a:rPr lang="en" sz="2400">
                <a:latin typeface="Arial"/>
                <a:ea typeface="Arial"/>
                <a:cs typeface="Arial"/>
                <a:sym typeface="Arial"/>
              </a:rPr>
              <a:t>Operators</a:t>
            </a:r>
            <a:endParaRPr sz="2400">
              <a:latin typeface="Arial"/>
              <a:ea typeface="Arial"/>
              <a:cs typeface="Arial"/>
              <a:sym typeface="Arial"/>
            </a:endParaRPr>
          </a:p>
        </p:txBody>
      </p:sp>
      <p:sp>
        <p:nvSpPr>
          <p:cNvPr id="189" name="Google Shape;189;p26"/>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Dùng để so sánh 2 biểu thức và trả về giá trị boolean</a:t>
            </a:r>
            <a:endParaRPr sz="1200">
              <a:latin typeface="Arial"/>
              <a:ea typeface="Arial"/>
              <a:cs typeface="Arial"/>
              <a:sym typeface="Arial"/>
            </a:endParaRPr>
          </a:p>
        </p:txBody>
      </p:sp>
      <p:sp>
        <p:nvSpPr>
          <p:cNvPr id="190" name="Google Shape;190;p26"/>
          <p:cNvSpPr txBox="1"/>
          <p:nvPr>
            <p:ph idx="1" type="body"/>
          </p:nvPr>
        </p:nvSpPr>
        <p:spPr>
          <a:xfrm>
            <a:off x="387900" y="1860325"/>
            <a:ext cx="8316300" cy="3696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Bảng dưới đây liệt kê các relational operators, chúng chỉ sử dụng cho numberic primitive. Nếu 2 toán hạng có kiểu dữ liệu khác nhau, toán tử có data type nhỏ hơn sẽ được promote về dạng dữ liệu kia.</a:t>
            </a:r>
            <a:endParaRPr sz="1200">
              <a:latin typeface="Arial"/>
              <a:ea typeface="Arial"/>
              <a:cs typeface="Arial"/>
              <a:sym typeface="Arial"/>
            </a:endParaRPr>
          </a:p>
        </p:txBody>
      </p:sp>
      <p:pic>
        <p:nvPicPr>
          <p:cNvPr id="191" name="Google Shape;191;p26"/>
          <p:cNvPicPr preferRelativeResize="0"/>
          <p:nvPr/>
        </p:nvPicPr>
        <p:blipFill>
          <a:blip r:embed="rId3">
            <a:alphaModFix/>
          </a:blip>
          <a:stretch>
            <a:fillRect/>
          </a:stretch>
        </p:blipFill>
        <p:spPr>
          <a:xfrm>
            <a:off x="1650450" y="2374925"/>
            <a:ext cx="5791200" cy="221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5"/>
            </a:pPr>
            <a:r>
              <a:rPr lang="en" sz="2400">
                <a:latin typeface="Arial"/>
                <a:ea typeface="Arial"/>
                <a:cs typeface="Arial"/>
                <a:sym typeface="Arial"/>
              </a:rPr>
              <a:t>Logical </a:t>
            </a:r>
            <a:r>
              <a:rPr lang="en" sz="2400">
                <a:latin typeface="Arial"/>
                <a:ea typeface="Arial"/>
                <a:cs typeface="Arial"/>
                <a:sym typeface="Arial"/>
              </a:rPr>
              <a:t>Operators</a:t>
            </a:r>
            <a:endParaRPr sz="2400">
              <a:latin typeface="Arial"/>
              <a:ea typeface="Arial"/>
              <a:cs typeface="Arial"/>
              <a:sym typeface="Arial"/>
            </a:endParaRPr>
          </a:p>
        </p:txBody>
      </p:sp>
      <p:sp>
        <p:nvSpPr>
          <p:cNvPr id="197" name="Google Shape;197;p27"/>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Bao gồm các toán tử: (&amp;),(|),(^) có thể được áp dụng cho cả numberic và boolean</a:t>
            </a:r>
            <a:endParaRPr sz="1200">
              <a:latin typeface="Arial"/>
              <a:ea typeface="Arial"/>
              <a:cs typeface="Arial"/>
              <a:sym typeface="Arial"/>
            </a:endParaRPr>
          </a:p>
        </p:txBody>
      </p:sp>
      <p:sp>
        <p:nvSpPr>
          <p:cNvPr id="198" name="Google Shape;198;p27"/>
          <p:cNvSpPr txBox="1"/>
          <p:nvPr>
            <p:ph idx="1" type="body"/>
          </p:nvPr>
        </p:nvSpPr>
        <p:spPr>
          <a:xfrm>
            <a:off x="387900" y="1860325"/>
            <a:ext cx="8316300" cy="3696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Khi thực hiện phép toán này với các toán hạng là boolean, ta chỉ đơn giản là thực hiện phép toán logic và kết quả trả về sẽ là kiểu boolean.</a:t>
            </a:r>
            <a:endParaRPr sz="1200">
              <a:latin typeface="Arial"/>
              <a:ea typeface="Arial"/>
              <a:cs typeface="Arial"/>
              <a:sym typeface="Arial"/>
            </a:endParaRPr>
          </a:p>
        </p:txBody>
      </p:sp>
      <p:sp>
        <p:nvSpPr>
          <p:cNvPr id="199" name="Google Shape;199;p27"/>
          <p:cNvSpPr txBox="1"/>
          <p:nvPr>
            <p:ph idx="1" type="body"/>
          </p:nvPr>
        </p:nvSpPr>
        <p:spPr>
          <a:xfrm>
            <a:off x="387900" y="3308125"/>
            <a:ext cx="8316300" cy="3696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Khi thực hiện phép toán này với numberic, ban đầu, các toán hạng được dịch ra thành dạng bitwise, sau đó từng bit lần lượt sẽ thực hiện phép toán logic với nhau. Kết quả trả về cuối cùng sẽ là numberic.</a:t>
            </a:r>
            <a:endParaRPr sz="1200">
              <a:latin typeface="Arial"/>
              <a:ea typeface="Arial"/>
              <a:cs typeface="Arial"/>
              <a:sym typeface="Arial"/>
            </a:endParaRPr>
          </a:p>
        </p:txBody>
      </p:sp>
      <p:pic>
        <p:nvPicPr>
          <p:cNvPr id="200" name="Google Shape;200;p27"/>
          <p:cNvPicPr preferRelativeResize="0"/>
          <p:nvPr/>
        </p:nvPicPr>
        <p:blipFill>
          <a:blip r:embed="rId3">
            <a:alphaModFix/>
          </a:blip>
          <a:stretch>
            <a:fillRect/>
          </a:stretch>
        </p:blipFill>
        <p:spPr>
          <a:xfrm>
            <a:off x="2727875" y="2229925"/>
            <a:ext cx="2814875" cy="1011600"/>
          </a:xfrm>
          <a:prstGeom prst="rect">
            <a:avLst/>
          </a:prstGeom>
          <a:noFill/>
          <a:ln>
            <a:noFill/>
          </a:ln>
        </p:spPr>
      </p:pic>
      <p:pic>
        <p:nvPicPr>
          <p:cNvPr id="201" name="Google Shape;201;p27"/>
          <p:cNvPicPr preferRelativeResize="0"/>
          <p:nvPr/>
        </p:nvPicPr>
        <p:blipFill>
          <a:blip r:embed="rId4">
            <a:alphaModFix/>
          </a:blip>
          <a:stretch>
            <a:fillRect/>
          </a:stretch>
        </p:blipFill>
        <p:spPr>
          <a:xfrm>
            <a:off x="2380000" y="3739100"/>
            <a:ext cx="3651575" cy="1080150"/>
          </a:xfrm>
          <a:prstGeom prst="rect">
            <a:avLst/>
          </a:prstGeom>
          <a:noFill/>
          <a:ln>
            <a:noFill/>
          </a:ln>
        </p:spPr>
      </p:pic>
      <p:sp>
        <p:nvSpPr>
          <p:cNvPr id="202" name="Google Shape;202;p27"/>
          <p:cNvSpPr/>
          <p:nvPr/>
        </p:nvSpPr>
        <p:spPr>
          <a:xfrm>
            <a:off x="5847400" y="2356450"/>
            <a:ext cx="1065000" cy="581700"/>
          </a:xfrm>
          <a:prstGeom prst="wedgeEllipseCallout">
            <a:avLst>
              <a:gd fmla="val -72767" name="adj1"/>
              <a:gd fmla="val 43427"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Kết quả: true</a:t>
            </a:r>
            <a:endParaRPr sz="1100">
              <a:solidFill>
                <a:schemeClr val="dk1"/>
              </a:solidFill>
            </a:endParaRPr>
          </a:p>
        </p:txBody>
      </p:sp>
      <p:sp>
        <p:nvSpPr>
          <p:cNvPr id="203" name="Google Shape;203;p27"/>
          <p:cNvSpPr/>
          <p:nvPr/>
        </p:nvSpPr>
        <p:spPr>
          <a:xfrm>
            <a:off x="6399425" y="3848375"/>
            <a:ext cx="1065000" cy="581700"/>
          </a:xfrm>
          <a:prstGeom prst="wedgeEllipseCallout">
            <a:avLst>
              <a:gd fmla="val -72767" name="adj1"/>
              <a:gd fmla="val 43427"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Kết quả: 5</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5"/>
            </a:pPr>
            <a:r>
              <a:rPr lang="en" sz="2400">
                <a:latin typeface="Arial"/>
                <a:ea typeface="Arial"/>
                <a:cs typeface="Arial"/>
                <a:sym typeface="Arial"/>
              </a:rPr>
              <a:t>Logical Operators</a:t>
            </a:r>
            <a:endParaRPr sz="2400">
              <a:latin typeface="Arial"/>
              <a:ea typeface="Arial"/>
              <a:cs typeface="Arial"/>
              <a:sym typeface="Arial"/>
            </a:endParaRPr>
          </a:p>
        </p:txBody>
      </p:sp>
      <p:sp>
        <p:nvSpPr>
          <p:cNvPr id="209" name="Google Shape;209;p28"/>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Phép toán logical được thực hiện với quy tắc như trong bảng sau: </a:t>
            </a:r>
            <a:endParaRPr sz="1200">
              <a:latin typeface="Arial"/>
              <a:ea typeface="Arial"/>
              <a:cs typeface="Arial"/>
              <a:sym typeface="Arial"/>
            </a:endParaRPr>
          </a:p>
        </p:txBody>
      </p:sp>
      <p:pic>
        <p:nvPicPr>
          <p:cNvPr id="210" name="Google Shape;210;p28"/>
          <p:cNvPicPr preferRelativeResize="0"/>
          <p:nvPr/>
        </p:nvPicPr>
        <p:blipFill>
          <a:blip r:embed="rId3">
            <a:alphaModFix/>
          </a:blip>
          <a:stretch>
            <a:fillRect/>
          </a:stretch>
        </p:blipFill>
        <p:spPr>
          <a:xfrm>
            <a:off x="915775" y="1942125"/>
            <a:ext cx="7312451" cy="227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6"/>
            </a:pPr>
            <a:r>
              <a:rPr lang="en" sz="2400">
                <a:latin typeface="Arial"/>
                <a:ea typeface="Arial"/>
                <a:cs typeface="Arial"/>
                <a:sym typeface="Arial"/>
              </a:rPr>
              <a:t>Equality </a:t>
            </a:r>
            <a:r>
              <a:rPr lang="en" sz="2400">
                <a:latin typeface="Arial"/>
                <a:ea typeface="Arial"/>
                <a:cs typeface="Arial"/>
                <a:sym typeface="Arial"/>
              </a:rPr>
              <a:t>Operators</a:t>
            </a:r>
            <a:endParaRPr sz="2400">
              <a:latin typeface="Arial"/>
              <a:ea typeface="Arial"/>
              <a:cs typeface="Arial"/>
              <a:sym typeface="Arial"/>
            </a:endParaRPr>
          </a:p>
        </p:txBody>
      </p:sp>
      <p:sp>
        <p:nvSpPr>
          <p:cNvPr id="216" name="Google Shape;216;p29"/>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Toán tử == và != dùng để so sánh 2 toán tử và trả về giá trị boolean</a:t>
            </a:r>
            <a:endParaRPr sz="1200">
              <a:latin typeface="Arial"/>
              <a:ea typeface="Arial"/>
              <a:cs typeface="Arial"/>
              <a:sym typeface="Arial"/>
            </a:endParaRPr>
          </a:p>
        </p:txBody>
      </p:sp>
      <p:sp>
        <p:nvSpPr>
          <p:cNvPr id="217" name="Google Shape;217;p29"/>
          <p:cNvSpPr txBox="1"/>
          <p:nvPr>
            <p:ph idx="1" type="body"/>
          </p:nvPr>
        </p:nvSpPr>
        <p:spPr>
          <a:xfrm>
            <a:off x="387900" y="1794625"/>
            <a:ext cx="8368200" cy="2163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Equality operators có thể sử dụng trong 3 trường hợp sau:</a:t>
            </a:r>
            <a:endParaRPr sz="1200">
              <a:latin typeface="Arial"/>
              <a:ea typeface="Arial"/>
              <a:cs typeface="Arial"/>
              <a:sym typeface="Arial"/>
            </a:endParaRPr>
          </a:p>
        </p:txBody>
      </p:sp>
      <p:sp>
        <p:nvSpPr>
          <p:cNvPr id="218" name="Google Shape;218;p29"/>
          <p:cNvSpPr txBox="1"/>
          <p:nvPr>
            <p:ph idx="1" type="body"/>
          </p:nvPr>
        </p:nvSpPr>
        <p:spPr>
          <a:xfrm>
            <a:off x="666075" y="2023225"/>
            <a:ext cx="8090100" cy="47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So sánh 2 toán hạng là numberic primitive. Nếu 2 toán hạng không có cùng kiểu dữ liệu, việc casting data sẽ được thực hiện như đã đề cập ở những phần trước.</a:t>
            </a:r>
            <a:endParaRPr sz="1200">
              <a:latin typeface="Arial"/>
              <a:ea typeface="Arial"/>
              <a:cs typeface="Arial"/>
              <a:sym typeface="Arial"/>
            </a:endParaRPr>
          </a:p>
        </p:txBody>
      </p:sp>
      <p:sp>
        <p:nvSpPr>
          <p:cNvPr id="219" name="Google Shape;219;p29"/>
          <p:cNvSpPr txBox="1"/>
          <p:nvPr>
            <p:ph idx="1" type="body"/>
          </p:nvPr>
        </p:nvSpPr>
        <p:spPr>
          <a:xfrm>
            <a:off x="666075" y="2556625"/>
            <a:ext cx="8090100" cy="2163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So sánh 2 toán hạng boolean</a:t>
            </a:r>
            <a:endParaRPr sz="1200">
              <a:latin typeface="Arial"/>
              <a:ea typeface="Arial"/>
              <a:cs typeface="Arial"/>
              <a:sym typeface="Arial"/>
            </a:endParaRPr>
          </a:p>
        </p:txBody>
      </p:sp>
      <p:sp>
        <p:nvSpPr>
          <p:cNvPr id="220" name="Google Shape;220;p29"/>
          <p:cNvSpPr txBox="1"/>
          <p:nvPr>
            <p:ph idx="1" type="body"/>
          </p:nvPr>
        </p:nvSpPr>
        <p:spPr>
          <a:xfrm>
            <a:off x="666075" y="2785225"/>
            <a:ext cx="8090100" cy="2163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So sánh 2 object, bao gồm cả giá trị null và String1</a:t>
            </a:r>
            <a:endParaRPr sz="1200">
              <a:latin typeface="Arial"/>
              <a:ea typeface="Arial"/>
              <a:cs typeface="Arial"/>
              <a:sym typeface="Arial"/>
            </a:endParaRPr>
          </a:p>
        </p:txBody>
      </p:sp>
      <p:sp>
        <p:nvSpPr>
          <p:cNvPr id="221" name="Google Shape;221;p29"/>
          <p:cNvSpPr txBox="1"/>
          <p:nvPr>
            <p:ph idx="1" type="body"/>
          </p:nvPr>
        </p:nvSpPr>
        <p:spPr>
          <a:xfrm>
            <a:off x="387900" y="3090025"/>
            <a:ext cx="8139600" cy="425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Lưu ý khi so sánh 2 object, equality operator sẽ so sánh reference của 2 object chứ không phải so sánh giá trị mà object đó giữ.</a:t>
            </a:r>
            <a:endParaRPr sz="1200">
              <a:latin typeface="Arial"/>
              <a:ea typeface="Arial"/>
              <a:cs typeface="Arial"/>
              <a:sym typeface="Arial"/>
            </a:endParaRPr>
          </a:p>
        </p:txBody>
      </p:sp>
      <p:pic>
        <p:nvPicPr>
          <p:cNvPr id="222" name="Google Shape;222;p29"/>
          <p:cNvPicPr preferRelativeResize="0"/>
          <p:nvPr/>
        </p:nvPicPr>
        <p:blipFill>
          <a:blip r:embed="rId3">
            <a:alphaModFix/>
          </a:blip>
          <a:stretch>
            <a:fillRect/>
          </a:stretch>
        </p:blipFill>
        <p:spPr>
          <a:xfrm>
            <a:off x="1839750" y="3547225"/>
            <a:ext cx="5045982" cy="132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Contents</a:t>
            </a:r>
            <a:endParaRPr sz="2400">
              <a:latin typeface="Arial"/>
              <a:ea typeface="Arial"/>
              <a:cs typeface="Arial"/>
              <a:sym typeface="Aria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Binary Arithmetic Operators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Unary Operators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Binary Operators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Relational Operators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Logical Operators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Equality Operators</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 Binary Arithmetic Operators</a:t>
            </a:r>
            <a:endParaRPr sz="2400">
              <a:latin typeface="Arial"/>
              <a:ea typeface="Arial"/>
              <a:cs typeface="Arial"/>
              <a:sym typeface="Arial"/>
            </a:endParaRPr>
          </a:p>
        </p:txBody>
      </p:sp>
      <p:sp>
        <p:nvSpPr>
          <p:cNvPr id="76" name="Google Shape;76;p15"/>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Các loại toán tử : </a:t>
            </a:r>
            <a:endParaRPr sz="1200">
              <a:latin typeface="Arial"/>
              <a:ea typeface="Arial"/>
              <a:cs typeface="Arial"/>
              <a:sym typeface="Arial"/>
            </a:endParaRPr>
          </a:p>
        </p:txBody>
      </p:sp>
      <p:sp>
        <p:nvSpPr>
          <p:cNvPr id="77" name="Google Shape;77;p15"/>
          <p:cNvSpPr txBox="1"/>
          <p:nvPr>
            <p:ph idx="1" type="body"/>
          </p:nvPr>
        </p:nvSpPr>
        <p:spPr>
          <a:xfrm>
            <a:off x="628075" y="1825025"/>
            <a:ext cx="4766700" cy="4500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Bao gồm các toán tử : (+), subtraction (-), multiplication (*), division (/), modulus (%) và cả unary operator: ++ và --</a:t>
            </a:r>
            <a:endParaRPr sz="1200">
              <a:latin typeface="Arial"/>
              <a:ea typeface="Arial"/>
              <a:cs typeface="Arial"/>
              <a:sym typeface="Arial"/>
            </a:endParaRPr>
          </a:p>
        </p:txBody>
      </p:sp>
      <p:sp>
        <p:nvSpPr>
          <p:cNvPr id="78" name="Google Shape;78;p15"/>
          <p:cNvSpPr txBox="1"/>
          <p:nvPr>
            <p:ph idx="1" type="body"/>
          </p:nvPr>
        </p:nvSpPr>
        <p:spPr>
          <a:xfrm>
            <a:off x="628075" y="2282225"/>
            <a:ext cx="4334700" cy="403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Các toán tử có độ ưu tiên khác nhau (theo bảng bên) khi thực hiện</a:t>
            </a:r>
            <a:endParaRPr sz="1200">
              <a:latin typeface="Arial"/>
              <a:ea typeface="Arial"/>
              <a:cs typeface="Arial"/>
              <a:sym typeface="Arial"/>
            </a:endParaRPr>
          </a:p>
        </p:txBody>
      </p:sp>
      <p:pic>
        <p:nvPicPr>
          <p:cNvPr id="79" name="Google Shape;79;p15"/>
          <p:cNvPicPr preferRelativeResize="0"/>
          <p:nvPr/>
        </p:nvPicPr>
        <p:blipFill>
          <a:blip r:embed="rId3">
            <a:alphaModFix/>
          </a:blip>
          <a:stretch>
            <a:fillRect/>
          </a:stretch>
        </p:blipFill>
        <p:spPr>
          <a:xfrm>
            <a:off x="5496875" y="1413475"/>
            <a:ext cx="2760376" cy="3489325"/>
          </a:xfrm>
          <a:prstGeom prst="rect">
            <a:avLst/>
          </a:prstGeom>
          <a:noFill/>
          <a:ln>
            <a:noFill/>
          </a:ln>
        </p:spPr>
      </p:pic>
      <p:sp>
        <p:nvSpPr>
          <p:cNvPr id="80" name="Google Shape;80;p15"/>
          <p:cNvSpPr txBox="1"/>
          <p:nvPr>
            <p:ph idx="1" type="body"/>
          </p:nvPr>
        </p:nvSpPr>
        <p:spPr>
          <a:xfrm>
            <a:off x="628075" y="2739425"/>
            <a:ext cx="4334700" cy="403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Tất cả các toán tử đều có thể được sử dụng cho primitive type, ngoại trừ kiểu boolean và String.</a:t>
            </a:r>
            <a:endParaRPr sz="1200">
              <a:latin typeface="Arial"/>
              <a:ea typeface="Arial"/>
              <a:cs typeface="Arial"/>
              <a:sym typeface="Arial"/>
            </a:endParaRPr>
          </a:p>
        </p:txBody>
      </p:sp>
      <p:sp>
        <p:nvSpPr>
          <p:cNvPr id="81" name="Google Shape;81;p15"/>
          <p:cNvSpPr txBox="1"/>
          <p:nvPr>
            <p:ph idx="1" type="body"/>
          </p:nvPr>
        </p:nvSpPr>
        <p:spPr>
          <a:xfrm>
            <a:off x="628075" y="3196625"/>
            <a:ext cx="4334700" cy="403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Toán tử điều kiện + và += có thể được áp dụng cho String và sẽ trả về kết quả là</a:t>
            </a:r>
            <a:r>
              <a:rPr lang="en" sz="1200">
                <a:solidFill>
                  <a:srgbClr val="FFFFFF"/>
                </a:solidFill>
                <a:latin typeface="Arial"/>
                <a:ea typeface="Arial"/>
                <a:cs typeface="Arial"/>
                <a:sym typeface="Arial"/>
              </a:rPr>
              <a:t> String concatenation. </a:t>
            </a:r>
            <a:endParaRPr sz="12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 Binary Arithmetic Operators</a:t>
            </a:r>
            <a:endParaRPr sz="2400">
              <a:latin typeface="Arial"/>
              <a:ea typeface="Arial"/>
              <a:cs typeface="Arial"/>
              <a:sym typeface="Arial"/>
            </a:endParaRPr>
          </a:p>
        </p:txBody>
      </p:sp>
      <p:sp>
        <p:nvSpPr>
          <p:cNvPr id="87" name="Google Shape;87;p16"/>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Khi sử dụng toán tử cho data type cần chú ý 4 nguyên tắc sau:</a:t>
            </a:r>
            <a:endParaRPr sz="1200">
              <a:latin typeface="Arial"/>
              <a:ea typeface="Arial"/>
              <a:cs typeface="Arial"/>
              <a:sym typeface="Arial"/>
            </a:endParaRPr>
          </a:p>
        </p:txBody>
      </p:sp>
      <p:sp>
        <p:nvSpPr>
          <p:cNvPr id="88" name="Google Shape;88;p16"/>
          <p:cNvSpPr txBox="1"/>
          <p:nvPr>
            <p:ph idx="1" type="body"/>
          </p:nvPr>
        </p:nvSpPr>
        <p:spPr>
          <a:xfrm>
            <a:off x="628075" y="1825025"/>
            <a:ext cx="8127900" cy="4500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Khi 2 giá trị có data type khác nhau, Java sẽ tự động chuyển giá trị có data type nhỏ hơn về dạng data type lớn hơn</a:t>
            </a:r>
            <a:endParaRPr sz="1200">
              <a:latin typeface="Arial"/>
              <a:ea typeface="Arial"/>
              <a:cs typeface="Arial"/>
              <a:sym typeface="Arial"/>
            </a:endParaRPr>
          </a:p>
        </p:txBody>
      </p:sp>
      <p:sp>
        <p:nvSpPr>
          <p:cNvPr id="89" name="Google Shape;89;p16"/>
          <p:cNvSpPr txBox="1"/>
          <p:nvPr>
            <p:ph idx="1" type="body"/>
          </p:nvPr>
        </p:nvSpPr>
        <p:spPr>
          <a:xfrm>
            <a:off x="628075" y="2206025"/>
            <a:ext cx="8127900" cy="503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Nếu 1 trong 2 toán hạng là kiểu nguyên và toán hạng kia là floating point, Java sẽ tự động remote kiểu nguyên thành floating-point</a:t>
            </a:r>
            <a:endParaRPr sz="1200">
              <a:latin typeface="Arial"/>
              <a:ea typeface="Arial"/>
              <a:cs typeface="Arial"/>
              <a:sym typeface="Arial"/>
            </a:endParaRPr>
          </a:p>
        </p:txBody>
      </p:sp>
      <p:sp>
        <p:nvSpPr>
          <p:cNvPr id="90" name="Google Shape;90;p16"/>
          <p:cNvSpPr txBox="1"/>
          <p:nvPr>
            <p:ph idx="1" type="body"/>
          </p:nvPr>
        </p:nvSpPr>
        <p:spPr>
          <a:xfrm>
            <a:off x="628075" y="2739425"/>
            <a:ext cx="8127900" cy="403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Các data type nhỏ hơn, cụ thể là byte, short, char sẽ được remote về kiểu int khi chúng được sử dụng trong phép toán kể cả khi cả 2 toán hạng đều không phải là kiểu int </a:t>
            </a:r>
            <a:endParaRPr sz="1200">
              <a:solidFill>
                <a:srgbClr val="FFFFFF"/>
              </a:solidFill>
              <a:latin typeface="Arial"/>
              <a:ea typeface="Arial"/>
              <a:cs typeface="Arial"/>
              <a:sym typeface="Arial"/>
            </a:endParaRPr>
          </a:p>
        </p:txBody>
      </p:sp>
      <p:sp>
        <p:nvSpPr>
          <p:cNvPr id="91" name="Google Shape;91;p16"/>
          <p:cNvSpPr txBox="1"/>
          <p:nvPr>
            <p:ph idx="1" type="body"/>
          </p:nvPr>
        </p:nvSpPr>
        <p:spPr>
          <a:xfrm>
            <a:off x="628075" y="3196625"/>
            <a:ext cx="8127900" cy="403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Sau khi hoàn thành việc promote data type, kết quả cuối cùng sẽ mang kiểu dữ liệu giống với toán hạng được promote </a:t>
            </a:r>
            <a:endParaRPr sz="12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 Binary Arithmetic Operators</a:t>
            </a:r>
            <a:endParaRPr sz="2400">
              <a:latin typeface="Arial"/>
              <a:ea typeface="Arial"/>
              <a:cs typeface="Arial"/>
              <a:sym typeface="Arial"/>
            </a:endParaRPr>
          </a:p>
        </p:txBody>
      </p:sp>
      <p:sp>
        <p:nvSpPr>
          <p:cNvPr id="97" name="Google Shape;97;p17"/>
          <p:cNvSpPr txBox="1"/>
          <p:nvPr>
            <p:ph idx="1" type="body"/>
          </p:nvPr>
        </p:nvSpPr>
        <p:spPr>
          <a:xfrm>
            <a:off x="628075" y="1520225"/>
            <a:ext cx="2740800" cy="1049100"/>
          </a:xfrm>
          <a:prstGeom prst="rect">
            <a:avLst/>
          </a:prstGeom>
        </p:spPr>
        <p:txBody>
          <a:bodyPr anchorCtr="0" anchor="ctr" bIns="91425" lIns="91425" spcFirstLastPara="1" rIns="91425" wrap="square" tIns="91425">
            <a:noAutofit/>
          </a:bodyPr>
          <a:lstStyle/>
          <a:p>
            <a:pPr indent="-190500" lvl="0" marL="342900" rtl="0" algn="l">
              <a:spcBef>
                <a:spcPts val="0"/>
              </a:spcBef>
              <a:spcAft>
                <a:spcPts val="0"/>
              </a:spcAft>
              <a:buSzPts val="1200"/>
              <a:buFont typeface="Arial"/>
              <a:buChar char="➔"/>
            </a:pPr>
            <a:r>
              <a:rPr lang="en" sz="1200">
                <a:latin typeface="Arial"/>
                <a:ea typeface="Arial"/>
                <a:cs typeface="Arial"/>
                <a:sym typeface="Arial"/>
              </a:rPr>
              <a:t>Ví dụ 1: </a:t>
            </a:r>
            <a:endParaRPr sz="1200">
              <a:latin typeface="Arial"/>
              <a:ea typeface="Arial"/>
              <a:cs typeface="Arial"/>
              <a:sym typeface="Arial"/>
            </a:endParaRPr>
          </a:p>
          <a:p>
            <a:pPr indent="0" lvl="0" marL="400050" rtl="0" algn="l">
              <a:spcBef>
                <a:spcPts val="0"/>
              </a:spcBef>
              <a:spcAft>
                <a:spcPts val="0"/>
              </a:spcAft>
              <a:buNone/>
            </a:pPr>
            <a:r>
              <a:rPr lang="en" sz="1200">
                <a:latin typeface="Arial"/>
                <a:ea typeface="Arial"/>
                <a:cs typeface="Arial"/>
                <a:sym typeface="Arial"/>
              </a:rPr>
              <a:t>int x = 1;</a:t>
            </a:r>
            <a:endParaRPr sz="1200">
              <a:latin typeface="Arial"/>
              <a:ea typeface="Arial"/>
              <a:cs typeface="Arial"/>
              <a:sym typeface="Arial"/>
            </a:endParaRPr>
          </a:p>
          <a:p>
            <a:pPr indent="0" lvl="0" marL="400050" rtl="0" algn="l">
              <a:spcBef>
                <a:spcPts val="0"/>
              </a:spcBef>
              <a:spcAft>
                <a:spcPts val="0"/>
              </a:spcAft>
              <a:buNone/>
            </a:pPr>
            <a:r>
              <a:rPr lang="en" sz="1200">
                <a:latin typeface="Arial"/>
                <a:ea typeface="Arial"/>
                <a:cs typeface="Arial"/>
                <a:sym typeface="Arial"/>
              </a:rPr>
              <a:t>long y = 33; </a:t>
            </a:r>
            <a:endParaRPr sz="1200">
              <a:latin typeface="Arial"/>
              <a:ea typeface="Arial"/>
              <a:cs typeface="Arial"/>
              <a:sym typeface="Arial"/>
            </a:endParaRPr>
          </a:p>
          <a:p>
            <a:pPr indent="0" lvl="0" marL="400050" rtl="0" algn="l">
              <a:spcBef>
                <a:spcPts val="0"/>
              </a:spcBef>
              <a:spcAft>
                <a:spcPts val="0"/>
              </a:spcAft>
              <a:buNone/>
            </a:pPr>
            <a:r>
              <a:rPr lang="en" sz="1200">
                <a:latin typeface="Arial"/>
                <a:ea typeface="Arial"/>
                <a:cs typeface="Arial"/>
                <a:sym typeface="Arial"/>
              </a:rPr>
              <a:t>=&gt; x*y sẽ mang kiểu dữ liệu gì?</a:t>
            </a:r>
            <a:endParaRPr sz="1200">
              <a:latin typeface="Arial"/>
              <a:ea typeface="Arial"/>
              <a:cs typeface="Arial"/>
              <a:sym typeface="Arial"/>
            </a:endParaRPr>
          </a:p>
        </p:txBody>
      </p:sp>
      <p:sp>
        <p:nvSpPr>
          <p:cNvPr id="98" name="Google Shape;98;p17"/>
          <p:cNvSpPr txBox="1"/>
          <p:nvPr>
            <p:ph idx="1" type="body"/>
          </p:nvPr>
        </p:nvSpPr>
        <p:spPr>
          <a:xfrm>
            <a:off x="3940300" y="1520225"/>
            <a:ext cx="4297200" cy="10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Java sẽ promote x từ kiểu int thành kiểu long (vì long là kiểu dữ liệu có size lớn hơn int). Vậy kết quả sau khi thực hiện phép tính sẽ là kiểu long.</a:t>
            </a:r>
            <a:endParaRPr sz="1200">
              <a:latin typeface="Arial"/>
              <a:ea typeface="Arial"/>
              <a:cs typeface="Arial"/>
              <a:sym typeface="Arial"/>
            </a:endParaRPr>
          </a:p>
        </p:txBody>
      </p:sp>
      <p:sp>
        <p:nvSpPr>
          <p:cNvPr id="99" name="Google Shape;99;p17"/>
          <p:cNvSpPr/>
          <p:nvPr/>
        </p:nvSpPr>
        <p:spPr>
          <a:xfrm>
            <a:off x="3299000" y="1954475"/>
            <a:ext cx="498600" cy="1806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ph idx="1" type="body"/>
          </p:nvPr>
        </p:nvSpPr>
        <p:spPr>
          <a:xfrm>
            <a:off x="628075" y="2510825"/>
            <a:ext cx="2882100" cy="1401300"/>
          </a:xfrm>
          <a:prstGeom prst="rect">
            <a:avLst/>
          </a:prstGeom>
        </p:spPr>
        <p:txBody>
          <a:bodyPr anchorCtr="0" anchor="ctr" bIns="91425" lIns="91425" spcFirstLastPara="1" rIns="91425" wrap="square" tIns="91425">
            <a:noAutofit/>
          </a:bodyPr>
          <a:lstStyle/>
          <a:p>
            <a:pPr indent="-190500" lvl="0" marL="342900" rtl="0" algn="l">
              <a:spcBef>
                <a:spcPts val="0"/>
              </a:spcBef>
              <a:spcAft>
                <a:spcPts val="0"/>
              </a:spcAft>
              <a:buSzPts val="1200"/>
              <a:buFont typeface="Arial"/>
              <a:buChar char="➔"/>
            </a:pPr>
            <a:r>
              <a:rPr lang="en" sz="1200">
                <a:latin typeface="Arial"/>
                <a:ea typeface="Arial"/>
                <a:cs typeface="Arial"/>
                <a:sym typeface="Arial"/>
              </a:rPr>
              <a:t>Ví dụ 2: </a:t>
            </a:r>
            <a:endParaRPr sz="1200">
              <a:latin typeface="Arial"/>
              <a:ea typeface="Arial"/>
              <a:cs typeface="Arial"/>
              <a:sym typeface="Arial"/>
            </a:endParaRPr>
          </a:p>
          <a:p>
            <a:pPr indent="0" lvl="0" marL="400050" rtl="0" algn="l">
              <a:spcBef>
                <a:spcPts val="0"/>
              </a:spcBef>
              <a:spcAft>
                <a:spcPts val="0"/>
              </a:spcAft>
              <a:buNone/>
            </a:pPr>
            <a:r>
              <a:rPr lang="en" sz="1200">
                <a:latin typeface="Arial"/>
                <a:ea typeface="Arial"/>
                <a:cs typeface="Arial"/>
                <a:sym typeface="Arial"/>
              </a:rPr>
              <a:t>short x = 14; </a:t>
            </a:r>
            <a:endParaRPr sz="1200">
              <a:latin typeface="Arial"/>
              <a:ea typeface="Arial"/>
              <a:cs typeface="Arial"/>
              <a:sym typeface="Arial"/>
            </a:endParaRPr>
          </a:p>
          <a:p>
            <a:pPr indent="0" lvl="0" marL="400050" rtl="0" algn="l">
              <a:spcBef>
                <a:spcPts val="0"/>
              </a:spcBef>
              <a:spcAft>
                <a:spcPts val="0"/>
              </a:spcAft>
              <a:buNone/>
            </a:pPr>
            <a:r>
              <a:rPr lang="en" sz="1200">
                <a:latin typeface="Arial"/>
                <a:ea typeface="Arial"/>
                <a:cs typeface="Arial"/>
                <a:sym typeface="Arial"/>
              </a:rPr>
              <a:t>float y = 13; </a:t>
            </a:r>
            <a:endParaRPr sz="1200">
              <a:latin typeface="Arial"/>
              <a:ea typeface="Arial"/>
              <a:cs typeface="Arial"/>
              <a:sym typeface="Arial"/>
            </a:endParaRPr>
          </a:p>
          <a:p>
            <a:pPr indent="0" lvl="0" marL="400050" rtl="0" algn="l">
              <a:spcBef>
                <a:spcPts val="0"/>
              </a:spcBef>
              <a:spcAft>
                <a:spcPts val="0"/>
              </a:spcAft>
              <a:buNone/>
            </a:pPr>
            <a:r>
              <a:rPr lang="en" sz="1200">
                <a:latin typeface="Arial"/>
                <a:ea typeface="Arial"/>
                <a:cs typeface="Arial"/>
                <a:sym typeface="Arial"/>
              </a:rPr>
              <a:t>double z = 30;</a:t>
            </a:r>
            <a:r>
              <a:rPr lang="en" sz="1200">
                <a:latin typeface="Arial"/>
                <a:ea typeface="Arial"/>
                <a:cs typeface="Arial"/>
                <a:sym typeface="Arial"/>
              </a:rPr>
              <a:t> </a:t>
            </a:r>
            <a:endParaRPr sz="1200">
              <a:latin typeface="Arial"/>
              <a:ea typeface="Arial"/>
              <a:cs typeface="Arial"/>
              <a:sym typeface="Arial"/>
            </a:endParaRPr>
          </a:p>
          <a:p>
            <a:pPr indent="0" lvl="0" marL="400050" rtl="0" algn="l">
              <a:spcBef>
                <a:spcPts val="0"/>
              </a:spcBef>
              <a:spcAft>
                <a:spcPts val="0"/>
              </a:spcAft>
              <a:buNone/>
            </a:pPr>
            <a:r>
              <a:rPr lang="en" sz="1200">
                <a:latin typeface="Arial"/>
                <a:ea typeface="Arial"/>
                <a:cs typeface="Arial"/>
                <a:sym typeface="Arial"/>
              </a:rPr>
              <a:t>=&gt; x * y / z sẽ </a:t>
            </a:r>
            <a:r>
              <a:rPr lang="en" sz="1200">
                <a:latin typeface="Arial"/>
                <a:ea typeface="Arial"/>
                <a:cs typeface="Arial"/>
                <a:sym typeface="Arial"/>
              </a:rPr>
              <a:t>có</a:t>
            </a:r>
            <a:r>
              <a:rPr lang="en" sz="1200">
                <a:latin typeface="Arial"/>
                <a:ea typeface="Arial"/>
                <a:cs typeface="Arial"/>
                <a:sym typeface="Arial"/>
              </a:rPr>
              <a:t> kiểu dữ liệu gì?</a:t>
            </a:r>
            <a:endParaRPr sz="1200">
              <a:latin typeface="Arial"/>
              <a:ea typeface="Arial"/>
              <a:cs typeface="Arial"/>
              <a:sym typeface="Arial"/>
            </a:endParaRPr>
          </a:p>
        </p:txBody>
      </p:sp>
      <p:sp>
        <p:nvSpPr>
          <p:cNvPr id="101" name="Google Shape;101;p17"/>
          <p:cNvSpPr txBox="1"/>
          <p:nvPr>
            <p:ph idx="1" type="body"/>
          </p:nvPr>
        </p:nvSpPr>
        <p:spPr>
          <a:xfrm>
            <a:off x="3995250" y="2510825"/>
            <a:ext cx="4446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 </a:t>
            </a:r>
            <a:r>
              <a:rPr lang="en" sz="1200">
                <a:latin typeface="Arial"/>
                <a:ea typeface="Arial"/>
                <a:cs typeface="Arial"/>
                <a:sym typeface="Arial"/>
              </a:rPr>
              <a:t>Đầu tiên, Java promote x từ kiểu short thành int. (theo rule 3)</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 Khi thực hiện phép toán x*y, x được promote từ kiểu int thành float (theo rule 2). =&gt; x*y hiện tại mang kiểu float.</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 Cuối cùng, khi thực hiện x * y / z, (x * y) promote từ float thành double (theo rule 1) =&gt; </a:t>
            </a:r>
            <a:r>
              <a:rPr lang="en" sz="1200">
                <a:latin typeface="Arial"/>
                <a:ea typeface="Arial"/>
                <a:cs typeface="Arial"/>
                <a:sym typeface="Arial"/>
              </a:rPr>
              <a:t>x * y / z mang kiểu double.</a:t>
            </a:r>
            <a:endParaRPr sz="1200">
              <a:latin typeface="Arial"/>
              <a:ea typeface="Arial"/>
              <a:cs typeface="Arial"/>
              <a:sym typeface="Arial"/>
            </a:endParaRPr>
          </a:p>
        </p:txBody>
      </p:sp>
      <p:sp>
        <p:nvSpPr>
          <p:cNvPr id="102" name="Google Shape;102;p17"/>
          <p:cNvSpPr/>
          <p:nvPr/>
        </p:nvSpPr>
        <p:spPr>
          <a:xfrm>
            <a:off x="3299000" y="2945075"/>
            <a:ext cx="498600" cy="1806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2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2"/>
            </a:pPr>
            <a:r>
              <a:rPr lang="en" sz="2400">
                <a:latin typeface="Arial"/>
                <a:ea typeface="Arial"/>
                <a:cs typeface="Arial"/>
                <a:sym typeface="Arial"/>
              </a:rPr>
              <a:t>Unary Operators</a:t>
            </a:r>
            <a:endParaRPr sz="2400">
              <a:latin typeface="Arial"/>
              <a:ea typeface="Arial"/>
              <a:cs typeface="Arial"/>
              <a:sym typeface="Arial"/>
            </a:endParaRPr>
          </a:p>
        </p:txBody>
      </p:sp>
      <p:sp>
        <p:nvSpPr>
          <p:cNvPr id="108" name="Google Shape;108;p18"/>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Unary operator là toán tử đơn phương, tức là biểu thức chỉ yêu cầu có 1 toán hạng, 1 biến hoặc 1 function.</a:t>
            </a:r>
            <a:endParaRPr sz="1200">
              <a:latin typeface="Arial"/>
              <a:ea typeface="Arial"/>
              <a:cs typeface="Arial"/>
              <a:sym typeface="Arial"/>
            </a:endParaRPr>
          </a:p>
        </p:txBody>
      </p:sp>
      <p:sp>
        <p:nvSpPr>
          <p:cNvPr id="109" name="Google Shape;109;p18"/>
          <p:cNvSpPr txBox="1"/>
          <p:nvPr>
            <p:ph idx="1" type="body"/>
          </p:nvPr>
        </p:nvSpPr>
        <p:spPr>
          <a:xfrm>
            <a:off x="387900" y="1782325"/>
            <a:ext cx="8368200" cy="424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Unary operator </a:t>
            </a:r>
            <a:r>
              <a:rPr lang="en" sz="1200">
                <a:latin typeface="Arial"/>
                <a:ea typeface="Arial"/>
                <a:cs typeface="Arial"/>
                <a:sym typeface="Arial"/>
              </a:rPr>
              <a:t>thường thực hiện những tác vụ đơn giản như tăng giảm giá trị của 1 biến số hay phủ định giá trị boolean</a:t>
            </a:r>
            <a:endParaRPr sz="1200">
              <a:latin typeface="Arial"/>
              <a:ea typeface="Arial"/>
              <a:cs typeface="Arial"/>
              <a:sym typeface="Arial"/>
            </a:endParaRPr>
          </a:p>
        </p:txBody>
      </p:sp>
      <p:pic>
        <p:nvPicPr>
          <p:cNvPr id="110" name="Google Shape;110;p18"/>
          <p:cNvPicPr preferRelativeResize="0"/>
          <p:nvPr/>
        </p:nvPicPr>
        <p:blipFill>
          <a:blip r:embed="rId3">
            <a:alphaModFix/>
          </a:blip>
          <a:stretch>
            <a:fillRect/>
          </a:stretch>
        </p:blipFill>
        <p:spPr>
          <a:xfrm>
            <a:off x="1617888" y="2359100"/>
            <a:ext cx="5908237" cy="256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2"/>
            </a:pPr>
            <a:r>
              <a:rPr lang="en" sz="2400">
                <a:latin typeface="Arial"/>
                <a:ea typeface="Arial"/>
                <a:cs typeface="Arial"/>
                <a:sym typeface="Arial"/>
              </a:rPr>
              <a:t>Unary Operators</a:t>
            </a:r>
            <a:endParaRPr sz="2400">
              <a:latin typeface="Arial"/>
              <a:ea typeface="Arial"/>
              <a:cs typeface="Arial"/>
              <a:sym typeface="Arial"/>
            </a:endParaRPr>
          </a:p>
        </p:txBody>
      </p:sp>
      <p:sp>
        <p:nvSpPr>
          <p:cNvPr id="116" name="Google Shape;116;p19"/>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Toán tử phủ định : “!” được áp dụng trong biểu thức boolean. Nó sẽ dùng để đảo ngược kết quả của biểu thức.</a:t>
            </a:r>
            <a:endParaRPr sz="1200">
              <a:latin typeface="Arial"/>
              <a:ea typeface="Arial"/>
              <a:cs typeface="Arial"/>
              <a:sym typeface="Arial"/>
            </a:endParaRPr>
          </a:p>
        </p:txBody>
      </p:sp>
      <p:sp>
        <p:nvSpPr>
          <p:cNvPr id="117" name="Google Shape;117;p19"/>
          <p:cNvSpPr txBox="1"/>
          <p:nvPr>
            <p:ph idx="1" type="body"/>
          </p:nvPr>
        </p:nvSpPr>
        <p:spPr>
          <a:xfrm>
            <a:off x="387900" y="1870825"/>
            <a:ext cx="8368200" cy="2697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Toán tử âm : “-” dùng để đảo ngược dấu của biểu thức</a:t>
            </a:r>
            <a:endParaRPr sz="1200">
              <a:latin typeface="Arial"/>
              <a:ea typeface="Arial"/>
              <a:cs typeface="Arial"/>
              <a:sym typeface="Arial"/>
            </a:endParaRPr>
          </a:p>
        </p:txBody>
      </p:sp>
      <p:sp>
        <p:nvSpPr>
          <p:cNvPr id="118" name="Google Shape;118;p19"/>
          <p:cNvSpPr txBox="1"/>
          <p:nvPr>
            <p:ph idx="1" type="body"/>
          </p:nvPr>
        </p:nvSpPr>
        <p:spPr>
          <a:xfrm>
            <a:off x="387900" y="2251825"/>
            <a:ext cx="8368200" cy="334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Toán tử âm </a:t>
            </a:r>
            <a:r>
              <a:rPr lang="en" sz="1200">
                <a:latin typeface="Arial"/>
                <a:ea typeface="Arial"/>
                <a:cs typeface="Arial"/>
                <a:sym typeface="Arial"/>
              </a:rPr>
              <a:t>không được áp dụng cho biểu thức boolean và toán tử phủ định không được sử dụng cho bất cứ biểu thức nào khác ngoài boolean</a:t>
            </a:r>
            <a:endParaRPr sz="1200">
              <a:latin typeface="Arial"/>
              <a:ea typeface="Arial"/>
              <a:cs typeface="Arial"/>
              <a:sym typeface="Arial"/>
            </a:endParaRPr>
          </a:p>
        </p:txBody>
      </p:sp>
      <p:sp>
        <p:nvSpPr>
          <p:cNvPr id="119" name="Google Shape;119;p19"/>
          <p:cNvSpPr txBox="1"/>
          <p:nvPr>
            <p:ph idx="1" type="body"/>
          </p:nvPr>
        </p:nvSpPr>
        <p:spPr>
          <a:xfrm>
            <a:off x="387900" y="2709025"/>
            <a:ext cx="8368200" cy="334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Khác với 1 số ngôn ngữ , Java phân biệt các giá trị 1 vs true và 0 vs false </a:t>
            </a:r>
            <a:endParaRPr sz="1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2"/>
            </a:pPr>
            <a:r>
              <a:rPr lang="en" sz="2400">
                <a:latin typeface="Arial"/>
                <a:ea typeface="Arial"/>
                <a:cs typeface="Arial"/>
                <a:sym typeface="Arial"/>
              </a:rPr>
              <a:t>Unary Operators</a:t>
            </a:r>
            <a:endParaRPr sz="2400">
              <a:latin typeface="Arial"/>
              <a:ea typeface="Arial"/>
              <a:cs typeface="Arial"/>
              <a:sym typeface="Arial"/>
            </a:endParaRPr>
          </a:p>
        </p:txBody>
      </p:sp>
      <p:sp>
        <p:nvSpPr>
          <p:cNvPr id="125" name="Google Shape;125;p20"/>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Toán tử tăng (++) và giảm (--):</a:t>
            </a:r>
            <a:endParaRPr sz="1200">
              <a:latin typeface="Arial"/>
              <a:ea typeface="Arial"/>
              <a:cs typeface="Arial"/>
              <a:sym typeface="Arial"/>
            </a:endParaRPr>
          </a:p>
        </p:txBody>
      </p:sp>
      <p:sp>
        <p:nvSpPr>
          <p:cNvPr id="126" name="Google Shape;126;p20"/>
          <p:cNvSpPr txBox="1"/>
          <p:nvPr>
            <p:ph idx="1" type="body"/>
          </p:nvPr>
        </p:nvSpPr>
        <p:spPr>
          <a:xfrm>
            <a:off x="706750" y="1794625"/>
            <a:ext cx="8049300" cy="495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Được áp dụng cho các toán hạng là numberic và có thứ tự ưu tiên cao hơn toán tử so sánh nhị phân. Hay nói cách khác, nó thường được thực hiện đầu tiên trong biểu thức.</a:t>
            </a:r>
            <a:endParaRPr sz="1200">
              <a:latin typeface="Arial"/>
              <a:ea typeface="Arial"/>
              <a:cs typeface="Arial"/>
              <a:sym typeface="Arial"/>
            </a:endParaRPr>
          </a:p>
        </p:txBody>
      </p:sp>
      <p:sp>
        <p:nvSpPr>
          <p:cNvPr id="127" name="Google Shape;127;p20"/>
          <p:cNvSpPr txBox="1"/>
          <p:nvPr>
            <p:ph idx="1" type="body"/>
          </p:nvPr>
        </p:nvSpPr>
        <p:spPr>
          <a:xfrm>
            <a:off x="706750" y="2328025"/>
            <a:ext cx="8049300" cy="4950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Nếu toán tử được đặt trước toán hạng, giá trị của toán hạng sẽ thay đổi trước khi thực hiện phép toán. </a:t>
            </a:r>
            <a:r>
              <a:rPr lang="en" sz="1200">
                <a:latin typeface="Arial"/>
                <a:ea typeface="Arial"/>
                <a:cs typeface="Arial"/>
                <a:sym typeface="Arial"/>
              </a:rPr>
              <a:t>Nếu toán tử được đặt sau toán hạng, giá trị của toán hạng sẽ thay đổi sau khi thực hiện phép toán.</a:t>
            </a:r>
            <a:endParaRPr sz="1200">
              <a:latin typeface="Arial"/>
              <a:ea typeface="Arial"/>
              <a:cs typeface="Arial"/>
              <a:sym typeface="Arial"/>
            </a:endParaRPr>
          </a:p>
        </p:txBody>
      </p:sp>
      <p:sp>
        <p:nvSpPr>
          <p:cNvPr id="128" name="Google Shape;128;p20"/>
          <p:cNvSpPr txBox="1"/>
          <p:nvPr>
            <p:ph idx="1" type="body"/>
          </p:nvPr>
        </p:nvSpPr>
        <p:spPr>
          <a:xfrm>
            <a:off x="706750" y="2863925"/>
            <a:ext cx="8049300" cy="213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Ví dụ: Tính và giả thích kết quả của x và y </a:t>
            </a:r>
            <a:endParaRPr sz="1200">
              <a:latin typeface="Arial"/>
              <a:ea typeface="Arial"/>
              <a:cs typeface="Arial"/>
              <a:sym typeface="Arial"/>
            </a:endParaRPr>
          </a:p>
        </p:txBody>
      </p:sp>
      <p:sp>
        <p:nvSpPr>
          <p:cNvPr id="129" name="Google Shape;129;p20"/>
          <p:cNvSpPr txBox="1"/>
          <p:nvPr>
            <p:ph idx="1" type="body"/>
          </p:nvPr>
        </p:nvSpPr>
        <p:spPr>
          <a:xfrm>
            <a:off x="1071575" y="3214925"/>
            <a:ext cx="2837100" cy="964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200">
                <a:latin typeface="Arial"/>
                <a:ea typeface="Arial"/>
                <a:cs typeface="Arial"/>
                <a:sym typeface="Arial"/>
              </a:rPr>
              <a:t>1: int x = 3;</a:t>
            </a:r>
            <a:endParaRPr sz="1200">
              <a:latin typeface="Arial"/>
              <a:ea typeface="Arial"/>
              <a:cs typeface="Arial"/>
              <a:sym typeface="Arial"/>
            </a:endParaRPr>
          </a:p>
          <a:p>
            <a:pPr indent="0" lvl="0" marL="457200" rtl="0" algn="l">
              <a:spcBef>
                <a:spcPts val="0"/>
              </a:spcBef>
              <a:spcAft>
                <a:spcPts val="0"/>
              </a:spcAft>
              <a:buNone/>
            </a:pPr>
            <a:r>
              <a:rPr lang="en" sz="1200">
                <a:latin typeface="Arial"/>
                <a:ea typeface="Arial"/>
                <a:cs typeface="Arial"/>
                <a:sym typeface="Arial"/>
              </a:rPr>
              <a:t>2: int y = ++x * 5 / x-- + --x; </a:t>
            </a:r>
            <a:endParaRPr sz="1200">
              <a:latin typeface="Arial"/>
              <a:ea typeface="Arial"/>
              <a:cs typeface="Arial"/>
              <a:sym typeface="Arial"/>
            </a:endParaRPr>
          </a:p>
          <a:p>
            <a:pPr indent="0" lvl="0" marL="457200" rtl="0" algn="l">
              <a:spcBef>
                <a:spcPts val="0"/>
              </a:spcBef>
              <a:spcAft>
                <a:spcPts val="0"/>
              </a:spcAft>
              <a:buNone/>
            </a:pPr>
            <a:r>
              <a:rPr lang="en" sz="1200">
                <a:latin typeface="Arial"/>
                <a:ea typeface="Arial"/>
                <a:cs typeface="Arial"/>
                <a:sym typeface="Arial"/>
              </a:rPr>
              <a:t>3: System.out.println("x is " + x); </a:t>
            </a:r>
            <a:endParaRPr sz="1200">
              <a:latin typeface="Arial"/>
              <a:ea typeface="Arial"/>
              <a:cs typeface="Arial"/>
              <a:sym typeface="Arial"/>
            </a:endParaRPr>
          </a:p>
          <a:p>
            <a:pPr indent="0" lvl="0" marL="457200" rtl="0" algn="l">
              <a:spcBef>
                <a:spcPts val="0"/>
              </a:spcBef>
              <a:spcAft>
                <a:spcPts val="0"/>
              </a:spcAft>
              <a:buNone/>
            </a:pPr>
            <a:r>
              <a:rPr lang="en" sz="1200">
                <a:latin typeface="Arial"/>
                <a:ea typeface="Arial"/>
                <a:cs typeface="Arial"/>
                <a:sym typeface="Arial"/>
              </a:rPr>
              <a:t>4: System.out.println("y is " + y);</a:t>
            </a:r>
            <a:endParaRPr sz="1200">
              <a:latin typeface="Arial"/>
              <a:ea typeface="Arial"/>
              <a:cs typeface="Arial"/>
              <a:sym typeface="Arial"/>
            </a:endParaRPr>
          </a:p>
        </p:txBody>
      </p:sp>
      <p:sp>
        <p:nvSpPr>
          <p:cNvPr id="130" name="Google Shape;130;p20"/>
          <p:cNvSpPr/>
          <p:nvPr/>
        </p:nvSpPr>
        <p:spPr>
          <a:xfrm>
            <a:off x="4224450" y="3076500"/>
            <a:ext cx="1227600" cy="930900"/>
          </a:xfrm>
          <a:prstGeom prst="wedgeEllipseCallout">
            <a:avLst>
              <a:gd fmla="val -71289" name="adj1"/>
              <a:gd fmla="val 44924"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Kết quả: </a:t>
            </a:r>
            <a:endParaRPr sz="1200">
              <a:solidFill>
                <a:srgbClr val="FFFFFF"/>
              </a:solidFill>
            </a:endParaRPr>
          </a:p>
          <a:p>
            <a:pPr indent="0" lvl="0" marL="0" rtl="0" algn="l">
              <a:spcBef>
                <a:spcPts val="0"/>
              </a:spcBef>
              <a:spcAft>
                <a:spcPts val="0"/>
              </a:spcAft>
              <a:buNone/>
            </a:pPr>
            <a:r>
              <a:rPr lang="en" sz="1200">
                <a:solidFill>
                  <a:srgbClr val="FFFFFF"/>
                </a:solidFill>
              </a:rPr>
              <a:t>x = 2</a:t>
            </a:r>
            <a:endParaRPr sz="1200">
              <a:solidFill>
                <a:srgbClr val="FFFFFF"/>
              </a:solidFill>
            </a:endParaRPr>
          </a:p>
          <a:p>
            <a:pPr indent="0" lvl="0" marL="0" rtl="0" algn="l">
              <a:spcBef>
                <a:spcPts val="0"/>
              </a:spcBef>
              <a:spcAft>
                <a:spcPts val="0"/>
              </a:spcAft>
              <a:buNone/>
            </a:pPr>
            <a:r>
              <a:rPr lang="en" sz="1200">
                <a:solidFill>
                  <a:srgbClr val="FFFFFF"/>
                </a:solidFill>
              </a:rPr>
              <a:t>y = 7</a:t>
            </a:r>
            <a:endParaRPr sz="1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3"/>
            </a:pPr>
            <a:r>
              <a:rPr lang="en" sz="2400">
                <a:latin typeface="Arial"/>
                <a:ea typeface="Arial"/>
                <a:cs typeface="Arial"/>
                <a:sym typeface="Arial"/>
              </a:rPr>
              <a:t>Binary </a:t>
            </a:r>
            <a:r>
              <a:rPr lang="en" sz="2400">
                <a:latin typeface="Arial"/>
                <a:ea typeface="Arial"/>
                <a:cs typeface="Arial"/>
                <a:sym typeface="Arial"/>
              </a:rPr>
              <a:t>Operators</a:t>
            </a:r>
            <a:endParaRPr sz="2400">
              <a:latin typeface="Arial"/>
              <a:ea typeface="Arial"/>
              <a:cs typeface="Arial"/>
              <a:sym typeface="Arial"/>
            </a:endParaRPr>
          </a:p>
        </p:txBody>
      </p:sp>
      <p:sp>
        <p:nvSpPr>
          <p:cNvPr id="136" name="Google Shape;136;p21"/>
          <p:cNvSpPr txBox="1"/>
          <p:nvPr>
            <p:ph idx="1" type="body"/>
          </p:nvPr>
        </p:nvSpPr>
        <p:spPr>
          <a:xfrm>
            <a:off x="387900" y="1489825"/>
            <a:ext cx="8368200" cy="29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Toán tử gán</a:t>
            </a:r>
            <a:endParaRPr sz="1200">
              <a:latin typeface="Arial"/>
              <a:ea typeface="Arial"/>
              <a:cs typeface="Arial"/>
              <a:sym typeface="Arial"/>
            </a:endParaRPr>
          </a:p>
        </p:txBody>
      </p:sp>
      <p:sp>
        <p:nvSpPr>
          <p:cNvPr id="137" name="Google Shape;137;p21"/>
          <p:cNvSpPr txBox="1"/>
          <p:nvPr>
            <p:ph idx="1" type="body"/>
          </p:nvPr>
        </p:nvSpPr>
        <p:spPr>
          <a:xfrm>
            <a:off x="658675" y="1870825"/>
            <a:ext cx="8097300" cy="218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Dùng để thay đổi hay gán giá trị của biến ở vế trái thành giá trị ở vế phải.</a:t>
            </a:r>
            <a:endParaRPr sz="1200">
              <a:latin typeface="Arial"/>
              <a:ea typeface="Arial"/>
              <a:cs typeface="Arial"/>
              <a:sym typeface="Arial"/>
            </a:endParaRPr>
          </a:p>
        </p:txBody>
      </p:sp>
      <p:sp>
        <p:nvSpPr>
          <p:cNvPr id="138" name="Google Shape;138;p21"/>
          <p:cNvSpPr txBox="1"/>
          <p:nvPr>
            <p:ph idx="1" type="body"/>
          </p:nvPr>
        </p:nvSpPr>
        <p:spPr>
          <a:xfrm>
            <a:off x="658800" y="2149750"/>
            <a:ext cx="8097300" cy="3960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Java có thể promote từ kiểu dữ liệu nhỏ hơn thành kiểu dữ liệu lớn hơn nhưng nếu làm điều ngược lại thì sẽ gặp lỗi compile.</a:t>
            </a:r>
            <a:endParaRPr/>
          </a:p>
        </p:txBody>
      </p:sp>
      <p:sp>
        <p:nvSpPr>
          <p:cNvPr id="139" name="Google Shape;139;p21"/>
          <p:cNvSpPr txBox="1"/>
          <p:nvPr>
            <p:ph idx="1" type="body"/>
          </p:nvPr>
        </p:nvSpPr>
        <p:spPr>
          <a:xfrm>
            <a:off x="658800" y="2632825"/>
            <a:ext cx="8097300" cy="218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Ví dụ: </a:t>
            </a:r>
            <a:endParaRPr sz="1200">
              <a:latin typeface="Arial"/>
              <a:ea typeface="Arial"/>
              <a:cs typeface="Arial"/>
              <a:sym typeface="Arial"/>
            </a:endParaRPr>
          </a:p>
        </p:txBody>
      </p:sp>
      <p:pic>
        <p:nvPicPr>
          <p:cNvPr id="140" name="Google Shape;140;p21"/>
          <p:cNvPicPr preferRelativeResize="0"/>
          <p:nvPr/>
        </p:nvPicPr>
        <p:blipFill>
          <a:blip r:embed="rId3">
            <a:alphaModFix/>
          </a:blip>
          <a:stretch>
            <a:fillRect/>
          </a:stretch>
        </p:blipFill>
        <p:spPr>
          <a:xfrm>
            <a:off x="1069950" y="2938300"/>
            <a:ext cx="7004100" cy="114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