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cf5484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cf5484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cf5484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cf5484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cf5484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cf5484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cf54844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cf54844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cf54844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cf54844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cf54844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cf54844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cf54844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cf5484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cf54844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bcf54844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bcf54844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bcf54844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cf5484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cf5484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cf5484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cf5484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cf5484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cf5484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cf5484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cf5484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cf5484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cf5484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cf5484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cf5484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cf5484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cf5484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cf5484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cf5484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42775" y="973650"/>
            <a:ext cx="5484000" cy="16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Chapter 2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Operators and Statements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(p2)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938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Statement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for</a:t>
            </a:r>
            <a:r>
              <a:rPr lang="en" sz="1200">
                <a:solidFill>
                  <a:srgbClr val="FFFFFF"/>
                </a:solidFill>
              </a:rPr>
              <a:t>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69550" y="1696175"/>
            <a:ext cx="746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Vòng lặp for cơ bản có cấu trúc như sau: 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0" y="2115700"/>
            <a:ext cx="4534901" cy="27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for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69550" y="1696175"/>
            <a:ext cx="746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Ngoài vòng lặp cơ bản, Java còn cung cấp một số trường hợp lặp đặc biệt như sau: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69550" y="2000975"/>
            <a:ext cx="7465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Vòng lặp vô hạn: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963" y="2328400"/>
            <a:ext cx="43338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237350" y="2081075"/>
            <a:ext cx="1890300" cy="1110300"/>
          </a:xfrm>
          <a:prstGeom prst="wedgeEllipseCallout">
            <a:avLst>
              <a:gd fmla="val -69737" name="adj1"/>
              <a:gd fmla="val 12474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Lưu ý là bắt buộc phải có dấu chấm phẩy để ngăn cách 3 thành phần trên mệnh đề for.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69550" y="3220175"/>
            <a:ext cx="7465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Thêm điều kiện cho mệnh đề for: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975" y="3558075"/>
            <a:ext cx="50958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for...</a:t>
            </a:r>
            <a:r>
              <a:rPr lang="en" sz="1200">
                <a:solidFill>
                  <a:srgbClr val="FFFFFF"/>
                </a:solidFill>
              </a:rPr>
              <a:t>each</a:t>
            </a:r>
            <a:r>
              <a:rPr lang="en" sz="1200">
                <a:solidFill>
                  <a:srgbClr val="FFFFFF"/>
                </a:solidFill>
              </a:rPr>
              <a:t>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64750" y="1696175"/>
            <a:ext cx="7465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Cấu trúc vòng lặp for...each được mô tả như sau: 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107650"/>
            <a:ext cx="71247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advanced flow control.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Vòng lặp lồng nhau: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67475" y="1696175"/>
            <a:ext cx="7262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Một vòng lặp có thể chứa vòng lặp khác trong nó. Ví dụ như khi muốn in ra một mảng 2 chiều, ta cần duyệt các hàng và cột lồng nhau: 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2167225"/>
            <a:ext cx="53816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advanced flow control.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Adding optional label: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67475" y="1696175"/>
            <a:ext cx="7262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Optional label được đặt trên đầu của câu lệnh if, switch hoặc vòng lặp và được ngăn cách bằng dấu hai chấm.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67475" y="2153375"/>
            <a:ext cx="7262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Optional label </a:t>
            </a:r>
            <a:r>
              <a:rPr lang="en" sz="1200">
                <a:solidFill>
                  <a:srgbClr val="FFFFFF"/>
                </a:solidFill>
              </a:rPr>
              <a:t>có tác dụng giúp ta dễ dàng theo dõi luồng chạy của code.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2610575"/>
            <a:ext cx="53149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advanced flow control.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Lệnh nhảy break: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667475" y="1696175"/>
            <a:ext cx="7262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Thường gặp lệnh này khi làm việc với switch. Lệnh break sẽ chuyển flow control </a:t>
            </a:r>
            <a:r>
              <a:rPr lang="en" sz="1200">
                <a:solidFill>
                  <a:srgbClr val="FFFFFF"/>
                </a:solidFill>
              </a:rPr>
              <a:t>ra ngoài vòng lặp được chỉ định bởi optional label hoặc vòng lặp kết tiếp.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67475" y="2077175"/>
            <a:ext cx="7262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Lệnh break xuất hiện ở cả vòng lặp while, do..while và for.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67475" y="2305775"/>
            <a:ext cx="7262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Dưới đây là cấu trúc của lệnh break: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750" y="2577925"/>
            <a:ext cx="3654300" cy="1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advanced flow control.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Lệnh nhảy </a:t>
            </a:r>
            <a:r>
              <a:rPr lang="en" sz="1200">
                <a:solidFill>
                  <a:schemeClr val="dk1"/>
                </a:solidFill>
              </a:rPr>
              <a:t>break</a:t>
            </a:r>
            <a:r>
              <a:rPr lang="en" sz="1200">
                <a:solidFill>
                  <a:srgbClr val="FFFFFF"/>
                </a:solidFill>
              </a:rPr>
              <a:t>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67475" y="1697075"/>
            <a:ext cx="7262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Ví dụ: Giải thích và tính kết quả của đoạn code sau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4637750" y="2130800"/>
            <a:ext cx="1196700" cy="604500"/>
          </a:xfrm>
          <a:prstGeom prst="wedgeEllipseCallout">
            <a:avLst>
              <a:gd fmla="val -66080" name="adj1"/>
              <a:gd fmla="val 3125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Kết quả: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1a 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4206025" y="3583613"/>
            <a:ext cx="1424400" cy="686100"/>
          </a:xfrm>
          <a:prstGeom prst="wedgeEllipseCallout">
            <a:avLst>
              <a:gd fmla="val -66080" name="adj1"/>
              <a:gd fmla="val 3125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Kết quả: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1a 3a  4a 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75" y="2047200"/>
            <a:ext cx="3388259" cy="10788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575" y="3312850"/>
            <a:ext cx="2888050" cy="1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advanced flow control.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Lệnh nhảy </a:t>
            </a:r>
            <a:r>
              <a:rPr lang="en" sz="1200">
                <a:solidFill>
                  <a:srgbClr val="FFFFFF"/>
                </a:solidFill>
              </a:rPr>
              <a:t>continue</a:t>
            </a:r>
            <a:r>
              <a:rPr lang="en" sz="1200">
                <a:solidFill>
                  <a:srgbClr val="FFFFFF"/>
                </a:solidFill>
              </a:rPr>
              <a:t>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667475" y="1696175"/>
            <a:ext cx="7262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Dưới đây là cấu trúc của lệnh </a:t>
            </a:r>
            <a:r>
              <a:rPr lang="en" sz="1200">
                <a:solidFill>
                  <a:srgbClr val="FFFFFF"/>
                </a:solidFill>
              </a:rPr>
              <a:t>continue </a:t>
            </a:r>
            <a:r>
              <a:rPr lang="en" sz="1200">
                <a:solidFill>
                  <a:srgbClr val="FFFFFF"/>
                </a:solidFill>
              </a:rPr>
              <a:t>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50" y="2038425"/>
            <a:ext cx="4975400" cy="25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advanced flow control.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Lệnh nhảy continue: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667475" y="1696175"/>
            <a:ext cx="7262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Cấu trúc của lệnh continue khác giống với lệnh break.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667475" y="1924775"/>
            <a:ext cx="7262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Lệnh continue kết thúc vòng lặp hiện tại và nhảy tới dòng lệnh kế tiếp hoặc vòng lặp đã được chỉ định trước bằng optional label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67475" y="2306675"/>
            <a:ext cx="7262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Ví dụ: Giải thích và tính kết quả của đoạn code sau 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000" y="2541575"/>
            <a:ext cx="2701325" cy="11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000" y="3839975"/>
            <a:ext cx="2875825" cy="10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4245100" y="2779875"/>
            <a:ext cx="1287900" cy="604500"/>
          </a:xfrm>
          <a:prstGeom prst="wedgeEllipseCallout">
            <a:avLst>
              <a:gd fmla="val -66080" name="adj1"/>
              <a:gd fmla="val 3125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Kết quả: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1a 3a 4a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421050" y="3894775"/>
            <a:ext cx="1892400" cy="686100"/>
          </a:xfrm>
          <a:prstGeom prst="wedgeEllipseCallout">
            <a:avLst>
              <a:gd fmla="val -66080" name="adj1"/>
              <a:gd fmla="val 3125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Kết quả: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1a 1</a:t>
            </a:r>
            <a:r>
              <a:rPr lang="en" sz="1100">
                <a:solidFill>
                  <a:srgbClr val="FFFFFF"/>
                </a:solidFill>
              </a:rPr>
              <a:t>c </a:t>
            </a:r>
            <a:r>
              <a:rPr lang="en" sz="1100">
                <a:solidFill>
                  <a:srgbClr val="FFFFFF"/>
                </a:solidFill>
              </a:rPr>
              <a:t>3a 3</a:t>
            </a:r>
            <a:r>
              <a:rPr lang="en" sz="1100">
                <a:solidFill>
                  <a:srgbClr val="FFFFFF"/>
                </a:solidFill>
              </a:rPr>
              <a:t>c</a:t>
            </a:r>
            <a:r>
              <a:rPr lang="en" sz="1100">
                <a:solidFill>
                  <a:srgbClr val="FFFFFF"/>
                </a:solidFill>
              </a:rPr>
              <a:t> 4a 4</a:t>
            </a:r>
            <a:r>
              <a:rPr lang="en" sz="1100">
                <a:solidFill>
                  <a:srgbClr val="FFFFFF"/>
                </a:solidFill>
              </a:rPr>
              <a:t>c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ontents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Understanding Java statement.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Understanding advanced flow control.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if-then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69550" y="1703975"/>
            <a:ext cx="7465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Cấu trúc của câu lệnh if được mô tả như sau: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963" y="2146875"/>
            <a:ext cx="61626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if-then-</a:t>
            </a:r>
            <a:r>
              <a:rPr lang="en" sz="1200">
                <a:solidFill>
                  <a:srgbClr val="FFFFFF"/>
                </a:solidFill>
              </a:rPr>
              <a:t>else </a:t>
            </a:r>
            <a:r>
              <a:rPr lang="en" sz="1200">
                <a:solidFill>
                  <a:srgbClr val="FFFFFF"/>
                </a:solidFill>
              </a:rPr>
              <a:t>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69550" y="1703975"/>
            <a:ext cx="7465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Cấu trúc của câu lệnh if-</a:t>
            </a:r>
            <a:r>
              <a:rPr lang="en" sz="1200">
                <a:solidFill>
                  <a:srgbClr val="FFFFFF"/>
                </a:solidFill>
              </a:rPr>
              <a:t>else </a:t>
            </a:r>
            <a:r>
              <a:rPr lang="en" sz="1200">
                <a:solidFill>
                  <a:srgbClr val="FFFFFF"/>
                </a:solidFill>
              </a:rPr>
              <a:t>được mô tả như sau: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63" y="2084050"/>
            <a:ext cx="5531472" cy="28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switch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69550" y="1703975"/>
            <a:ext cx="7465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Cấu trúc của câu lệnh </a:t>
            </a:r>
            <a:r>
              <a:rPr lang="en" sz="1200">
                <a:solidFill>
                  <a:srgbClr val="FFFFFF"/>
                </a:solidFill>
              </a:rPr>
              <a:t>switch</a:t>
            </a:r>
            <a:r>
              <a:rPr lang="en" sz="1200">
                <a:solidFill>
                  <a:srgbClr val="FFFFFF"/>
                </a:solidFill>
              </a:rPr>
              <a:t> được mô tả như sau: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63" y="2036950"/>
            <a:ext cx="4381666" cy="28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switch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69550" y="1703975"/>
            <a:ext cx="74655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Biểu thức switch hỗ trợ các kiểu dữ liệu sau: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int và Integer.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byte và Byte.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short và Short.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char và Character.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String.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Giá trị enum (support từ java 5 trở lên).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69550" y="3075575"/>
            <a:ext cx="7465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Giá trị trong biểu thức case phải có cùng kiểu dữ liệu với biến switch và là compile-time constant values (có nghĩa là ta có thể sử dụng một giá trị literals, enum constant hoặc final constant có cùng </a:t>
            </a:r>
            <a:r>
              <a:rPr lang="en" sz="1200">
                <a:solidFill>
                  <a:srgbClr val="FFFFFF"/>
                </a:solidFill>
              </a:rPr>
              <a:t>kiểu dữ liệu với biến switch</a:t>
            </a:r>
            <a:r>
              <a:rPr lang="en" sz="1200">
                <a:solidFill>
                  <a:srgbClr val="FFFFFF"/>
                </a:solidFill>
              </a:rPr>
              <a:t>).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69550" y="3753575"/>
            <a:ext cx="746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 Lệnh default sẽ được thực thi khi không có khối case nào được thực hiện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hoặc lệnh case ở trước default được thực thi nhưng không có lệnh nhảy break;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while</a:t>
            </a:r>
            <a:r>
              <a:rPr lang="en" sz="1200">
                <a:solidFill>
                  <a:srgbClr val="FFFFFF"/>
                </a:solidFill>
              </a:rPr>
              <a:t>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69550" y="1696175"/>
            <a:ext cx="746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Cấu trúc của vòng lặp while được mô tả như sau: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00" y="2217775"/>
            <a:ext cx="59721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while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69550" y="1696175"/>
            <a:ext cx="746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Khi sử dụng vòng lặp while, nếu không cẩn thận ta có thể sẽ rơi vào vòng lặp vô hạn. Ví dụ: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475" y="2194225"/>
            <a:ext cx="21717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3910675" y="2560725"/>
            <a:ext cx="2025900" cy="1221000"/>
          </a:xfrm>
          <a:prstGeom prst="wedgeEllipseCallout">
            <a:avLst>
              <a:gd fmla="val -67647" name="adj1"/>
              <a:gd fmla="val -4926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Ở đây, vì x luôn nhỏ hơn 10 nên vòng lặp sẽ không có điểm dừng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Understanding Java statement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63300" y="1429175"/>
            <a:ext cx="77427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do...</a:t>
            </a:r>
            <a:r>
              <a:rPr lang="en" sz="1200">
                <a:solidFill>
                  <a:srgbClr val="FFFFFF"/>
                </a:solidFill>
              </a:rPr>
              <a:t>while statement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69550" y="1696175"/>
            <a:ext cx="746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➔"/>
            </a:pPr>
            <a:r>
              <a:rPr lang="en" sz="1200">
                <a:solidFill>
                  <a:srgbClr val="FFFFFF"/>
                </a:solidFill>
              </a:rPr>
              <a:t>Cấu trúc của vòng lặp </a:t>
            </a:r>
            <a:r>
              <a:rPr lang="en" sz="1200">
                <a:solidFill>
                  <a:srgbClr val="FFFFFF"/>
                </a:solidFill>
              </a:rPr>
              <a:t>do...</a:t>
            </a:r>
            <a:r>
              <a:rPr lang="en" sz="1200">
                <a:solidFill>
                  <a:srgbClr val="FFFFFF"/>
                </a:solidFill>
              </a:rPr>
              <a:t>while được mô tả như sau: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49" y="2081075"/>
            <a:ext cx="4884599" cy="2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