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Slab"/>
      <p:regular r:id="rId12"/>
      <p:bold r:id="rId13"/>
    </p:embeddedFon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Slab-bold.fntdata"/><Relationship Id="rId12" Type="http://schemas.openxmlformats.org/officeDocument/2006/relationships/font" Target="fonts/RobotoSlab-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bf6907c7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bf6907c7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bf6907c7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bf6907c7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bf6907c7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bf6907c7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bf6907c7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bf6907c7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bf6907c7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bf6907c7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latin typeface="Arial"/>
                <a:ea typeface="Arial"/>
                <a:cs typeface="Arial"/>
                <a:sym typeface="Arial"/>
              </a:rPr>
              <a:t>Chapter 3</a:t>
            </a:r>
            <a:endParaRPr sz="3600">
              <a:latin typeface="Arial"/>
              <a:ea typeface="Arial"/>
              <a:cs typeface="Arial"/>
              <a:sym typeface="Arial"/>
            </a:endParaRPr>
          </a:p>
          <a:p>
            <a:pPr indent="0" lvl="0" marL="0" rtl="0" algn="ctr">
              <a:spcBef>
                <a:spcPts val="0"/>
              </a:spcBef>
              <a:spcAft>
                <a:spcPts val="0"/>
              </a:spcAft>
              <a:buNone/>
            </a:pPr>
            <a:r>
              <a:rPr lang="en" sz="3600">
                <a:latin typeface="Arial"/>
                <a:ea typeface="Arial"/>
                <a:cs typeface="Arial"/>
                <a:sym typeface="Arial"/>
              </a:rPr>
              <a:t>Core Java APIs(P2)</a:t>
            </a:r>
            <a:endParaRPr/>
          </a:p>
        </p:txBody>
      </p:sp>
      <p:sp>
        <p:nvSpPr>
          <p:cNvPr id="64" name="Google Shape;64;p13"/>
          <p:cNvSpPr txBox="1"/>
          <p:nvPr>
            <p:ph idx="1" type="subTitle"/>
          </p:nvPr>
        </p:nvSpPr>
        <p:spPr>
          <a:xfrm>
            <a:off x="1680302" y="3049450"/>
            <a:ext cx="5783400" cy="90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t>Dates and Times</a:t>
            </a: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381000" lvl="0" marL="457200" rtl="0" algn="l">
              <a:spcBef>
                <a:spcPts val="0"/>
              </a:spcBef>
              <a:spcAft>
                <a:spcPts val="0"/>
              </a:spcAft>
              <a:buSzPts val="2400"/>
              <a:buFont typeface="Arial"/>
              <a:buAutoNum type="arabicPeriod"/>
            </a:pPr>
            <a:r>
              <a:rPr lang="en" sz="2400">
                <a:latin typeface="Arial"/>
                <a:ea typeface="Arial"/>
                <a:cs typeface="Arial"/>
                <a:sym typeface="Arial"/>
              </a:rPr>
              <a:t>Xử lý Dates và Times</a:t>
            </a:r>
            <a:endParaRPr sz="2400">
              <a:latin typeface="Arial"/>
              <a:ea typeface="Arial"/>
              <a:cs typeface="Arial"/>
              <a:sym typeface="Arial"/>
            </a:endParaRPr>
          </a:p>
        </p:txBody>
      </p:sp>
      <p:sp>
        <p:nvSpPr>
          <p:cNvPr id="70" name="Google Shape;70;p14"/>
          <p:cNvSpPr txBox="1"/>
          <p:nvPr>
            <p:ph idx="1" type="body"/>
          </p:nvPr>
        </p:nvSpPr>
        <p:spPr>
          <a:xfrm>
            <a:off x="387900" y="1489825"/>
            <a:ext cx="8368200" cy="182700"/>
          </a:xfrm>
          <a:prstGeom prst="rect">
            <a:avLst/>
          </a:prstGeom>
        </p:spPr>
        <p:txBody>
          <a:bodyPr anchorCtr="0" anchor="ctr" bIns="91425" lIns="91425" spcFirstLastPara="1" rIns="91425" wrap="square" tIns="91425">
            <a:noAutofit/>
          </a:bodyPr>
          <a:lstStyle/>
          <a:p>
            <a:pPr indent="-184150" lvl="0" marL="342900" rtl="0" algn="just">
              <a:lnSpc>
                <a:spcPct val="100000"/>
              </a:lnSpc>
              <a:spcBef>
                <a:spcPts val="0"/>
              </a:spcBef>
              <a:spcAft>
                <a:spcPts val="0"/>
              </a:spcAft>
              <a:buSzPts val="1100"/>
              <a:buFont typeface="Arial"/>
              <a:buChar char="●"/>
            </a:pPr>
            <a:r>
              <a:rPr lang="en" sz="1100">
                <a:latin typeface="Arial"/>
                <a:ea typeface="Arial"/>
                <a:cs typeface="Arial"/>
                <a:sym typeface="Arial"/>
              </a:rPr>
              <a:t>Khi làm việc với Dates và Times, việc đầu tiên cần chú ý là xác định xem ta cần lấy những thông tin gì.</a:t>
            </a:r>
            <a:endParaRPr sz="1100">
              <a:latin typeface="Arial"/>
              <a:ea typeface="Arial"/>
              <a:cs typeface="Arial"/>
              <a:sym typeface="Arial"/>
            </a:endParaRPr>
          </a:p>
        </p:txBody>
      </p:sp>
      <p:sp>
        <p:nvSpPr>
          <p:cNvPr id="71" name="Google Shape;71;p14"/>
          <p:cNvSpPr txBox="1"/>
          <p:nvPr>
            <p:ph idx="1" type="body"/>
          </p:nvPr>
        </p:nvSpPr>
        <p:spPr>
          <a:xfrm>
            <a:off x="387900" y="1718425"/>
            <a:ext cx="8368200" cy="182700"/>
          </a:xfrm>
          <a:prstGeom prst="rect">
            <a:avLst/>
          </a:prstGeom>
        </p:spPr>
        <p:txBody>
          <a:bodyPr anchorCtr="0" anchor="ctr" bIns="91425" lIns="91425" spcFirstLastPara="1" rIns="91425" wrap="square" tIns="91425">
            <a:noAutofit/>
          </a:bodyPr>
          <a:lstStyle/>
          <a:p>
            <a:pPr indent="-184150" lvl="0" marL="342900" rtl="0" algn="just">
              <a:lnSpc>
                <a:spcPct val="100000"/>
              </a:lnSpc>
              <a:spcBef>
                <a:spcPts val="0"/>
              </a:spcBef>
              <a:spcAft>
                <a:spcPts val="0"/>
              </a:spcAft>
              <a:buSzPts val="1100"/>
              <a:buFont typeface="Arial"/>
              <a:buChar char="●"/>
            </a:pPr>
            <a:r>
              <a:rPr lang="en" sz="1100">
                <a:latin typeface="Arial"/>
                <a:ea typeface="Arial"/>
                <a:cs typeface="Arial"/>
                <a:sym typeface="Arial"/>
              </a:rPr>
              <a:t>LocalDate: Chỉ chứa thông tin ngày, không chứa thêm thời gian và múi giờ.</a:t>
            </a:r>
            <a:endParaRPr sz="1100">
              <a:latin typeface="Arial"/>
              <a:ea typeface="Arial"/>
              <a:cs typeface="Arial"/>
              <a:sym typeface="Arial"/>
            </a:endParaRPr>
          </a:p>
        </p:txBody>
      </p:sp>
      <p:sp>
        <p:nvSpPr>
          <p:cNvPr id="72" name="Google Shape;72;p14"/>
          <p:cNvSpPr txBox="1"/>
          <p:nvPr>
            <p:ph idx="1" type="body"/>
          </p:nvPr>
        </p:nvSpPr>
        <p:spPr>
          <a:xfrm>
            <a:off x="387900" y="1947025"/>
            <a:ext cx="8368200" cy="182700"/>
          </a:xfrm>
          <a:prstGeom prst="rect">
            <a:avLst/>
          </a:prstGeom>
        </p:spPr>
        <p:txBody>
          <a:bodyPr anchorCtr="0" anchor="ctr" bIns="91425" lIns="91425" spcFirstLastPara="1" rIns="91425" wrap="square" tIns="91425">
            <a:noAutofit/>
          </a:bodyPr>
          <a:lstStyle/>
          <a:p>
            <a:pPr indent="-184150" lvl="0" marL="342900" rtl="0" algn="just">
              <a:lnSpc>
                <a:spcPct val="100000"/>
              </a:lnSpc>
              <a:spcBef>
                <a:spcPts val="0"/>
              </a:spcBef>
              <a:spcAft>
                <a:spcPts val="0"/>
              </a:spcAft>
              <a:buSzPts val="1100"/>
              <a:buFont typeface="Arial"/>
              <a:buChar char="●"/>
            </a:pPr>
            <a:r>
              <a:rPr lang="en" sz="1100">
                <a:latin typeface="Arial"/>
                <a:ea typeface="Arial"/>
                <a:cs typeface="Arial"/>
                <a:sym typeface="Arial"/>
              </a:rPr>
              <a:t>LocalTime: Chỉ chứa thông tin thời gian, không chứa thêm ngày và múi giờ.</a:t>
            </a:r>
            <a:endParaRPr sz="1100">
              <a:latin typeface="Arial"/>
              <a:ea typeface="Arial"/>
              <a:cs typeface="Arial"/>
              <a:sym typeface="Arial"/>
            </a:endParaRPr>
          </a:p>
        </p:txBody>
      </p:sp>
      <p:sp>
        <p:nvSpPr>
          <p:cNvPr id="73" name="Google Shape;73;p14"/>
          <p:cNvSpPr txBox="1"/>
          <p:nvPr>
            <p:ph idx="1" type="body"/>
          </p:nvPr>
        </p:nvSpPr>
        <p:spPr>
          <a:xfrm>
            <a:off x="387900" y="2175625"/>
            <a:ext cx="8368200" cy="182700"/>
          </a:xfrm>
          <a:prstGeom prst="rect">
            <a:avLst/>
          </a:prstGeom>
        </p:spPr>
        <p:txBody>
          <a:bodyPr anchorCtr="0" anchor="ctr" bIns="91425" lIns="91425" spcFirstLastPara="1" rIns="91425" wrap="square" tIns="91425">
            <a:noAutofit/>
          </a:bodyPr>
          <a:lstStyle/>
          <a:p>
            <a:pPr indent="-184150" lvl="0" marL="342900" rtl="0" algn="just">
              <a:lnSpc>
                <a:spcPct val="100000"/>
              </a:lnSpc>
              <a:spcBef>
                <a:spcPts val="0"/>
              </a:spcBef>
              <a:spcAft>
                <a:spcPts val="0"/>
              </a:spcAft>
              <a:buSzPts val="1100"/>
              <a:buFont typeface="Arial"/>
              <a:buChar char="●"/>
            </a:pPr>
            <a:r>
              <a:rPr lang="en" sz="1100">
                <a:latin typeface="Arial"/>
                <a:ea typeface="Arial"/>
                <a:cs typeface="Arial"/>
                <a:sym typeface="Arial"/>
              </a:rPr>
              <a:t>LocalDateTime: Chỉ chứa thông tin thời gian và ngày.</a:t>
            </a:r>
            <a:endParaRPr sz="1100">
              <a:latin typeface="Arial"/>
              <a:ea typeface="Arial"/>
              <a:cs typeface="Arial"/>
              <a:sym typeface="Arial"/>
            </a:endParaRPr>
          </a:p>
        </p:txBody>
      </p:sp>
      <p:pic>
        <p:nvPicPr>
          <p:cNvPr id="74" name="Google Shape;74;p14"/>
          <p:cNvPicPr preferRelativeResize="0"/>
          <p:nvPr/>
        </p:nvPicPr>
        <p:blipFill>
          <a:blip r:embed="rId3">
            <a:alphaModFix/>
          </a:blip>
          <a:stretch>
            <a:fillRect/>
          </a:stretch>
        </p:blipFill>
        <p:spPr>
          <a:xfrm>
            <a:off x="751850" y="2540350"/>
            <a:ext cx="3192725" cy="1308200"/>
          </a:xfrm>
          <a:prstGeom prst="rect">
            <a:avLst/>
          </a:prstGeom>
          <a:noFill/>
          <a:ln>
            <a:noFill/>
          </a:ln>
        </p:spPr>
      </p:pic>
      <p:pic>
        <p:nvPicPr>
          <p:cNvPr id="75" name="Google Shape;75;p14"/>
          <p:cNvPicPr preferRelativeResize="0"/>
          <p:nvPr/>
        </p:nvPicPr>
        <p:blipFill>
          <a:blip r:embed="rId4">
            <a:alphaModFix/>
          </a:blip>
          <a:stretch>
            <a:fillRect/>
          </a:stretch>
        </p:blipFill>
        <p:spPr>
          <a:xfrm>
            <a:off x="4785275" y="2932625"/>
            <a:ext cx="1657350" cy="514350"/>
          </a:xfrm>
          <a:prstGeom prst="rect">
            <a:avLst/>
          </a:prstGeom>
          <a:noFill/>
          <a:ln>
            <a:noFill/>
          </a:ln>
        </p:spPr>
      </p:pic>
      <p:sp>
        <p:nvSpPr>
          <p:cNvPr id="76" name="Google Shape;76;p14"/>
          <p:cNvSpPr/>
          <p:nvPr/>
        </p:nvSpPr>
        <p:spPr>
          <a:xfrm>
            <a:off x="4114800" y="3134675"/>
            <a:ext cx="570000" cy="1827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381000" lvl="0" marL="457200" rtl="0" algn="l">
              <a:spcBef>
                <a:spcPts val="0"/>
              </a:spcBef>
              <a:spcAft>
                <a:spcPts val="0"/>
              </a:spcAft>
              <a:buSzPts val="2400"/>
              <a:buFont typeface="Arial"/>
              <a:buAutoNum type="arabicPeriod"/>
            </a:pPr>
            <a:r>
              <a:rPr lang="en" sz="2400">
                <a:latin typeface="Arial"/>
                <a:ea typeface="Arial"/>
                <a:cs typeface="Arial"/>
                <a:sym typeface="Arial"/>
              </a:rPr>
              <a:t>Xử lý Dates và Times</a:t>
            </a:r>
            <a:endParaRPr sz="2400">
              <a:latin typeface="Arial"/>
              <a:ea typeface="Arial"/>
              <a:cs typeface="Arial"/>
              <a:sym typeface="Arial"/>
            </a:endParaRPr>
          </a:p>
        </p:txBody>
      </p:sp>
      <p:sp>
        <p:nvSpPr>
          <p:cNvPr id="82" name="Google Shape;82;p15"/>
          <p:cNvSpPr txBox="1"/>
          <p:nvPr>
            <p:ph idx="1" type="body"/>
          </p:nvPr>
        </p:nvSpPr>
        <p:spPr>
          <a:xfrm>
            <a:off x="387900" y="1354325"/>
            <a:ext cx="8368200" cy="1217400"/>
          </a:xfrm>
          <a:prstGeom prst="rect">
            <a:avLst/>
          </a:prstGeom>
        </p:spPr>
        <p:txBody>
          <a:bodyPr anchorCtr="0" anchor="ctr" bIns="91425" lIns="91425" spcFirstLastPara="1" rIns="91425" wrap="square" tIns="91425">
            <a:noAutofit/>
          </a:bodyPr>
          <a:lstStyle/>
          <a:p>
            <a:pPr indent="-184150" lvl="0" marL="342900" rtl="0" algn="just">
              <a:lnSpc>
                <a:spcPct val="100000"/>
              </a:lnSpc>
              <a:spcBef>
                <a:spcPts val="0"/>
              </a:spcBef>
              <a:spcAft>
                <a:spcPts val="0"/>
              </a:spcAft>
              <a:buSzPts val="1100"/>
              <a:buFont typeface="Arial"/>
              <a:buChar char="●"/>
            </a:pPr>
            <a:r>
              <a:rPr lang="en" sz="1100">
                <a:latin typeface="Arial"/>
                <a:ea typeface="Arial"/>
                <a:cs typeface="Arial"/>
                <a:sym typeface="Arial"/>
              </a:rPr>
              <a:t>Ta có thể sử dụng nhiều cách khác để tạo dates và times. Vi dụ:</a:t>
            </a:r>
            <a:endParaRPr sz="1100">
              <a:latin typeface="Arial"/>
              <a:ea typeface="Arial"/>
              <a:cs typeface="Arial"/>
              <a:sym typeface="Arial"/>
            </a:endParaRPr>
          </a:p>
          <a:p>
            <a:pPr indent="0" lvl="0" marL="514350" rtl="0" algn="just">
              <a:lnSpc>
                <a:spcPct val="100000"/>
              </a:lnSpc>
              <a:spcBef>
                <a:spcPts val="0"/>
              </a:spcBef>
              <a:spcAft>
                <a:spcPts val="0"/>
              </a:spcAft>
              <a:buNone/>
            </a:pPr>
            <a:r>
              <a:rPr lang="en" sz="1100">
                <a:latin typeface="Arial"/>
                <a:ea typeface="Arial"/>
                <a:cs typeface="Arial"/>
                <a:sym typeface="Arial"/>
              </a:rPr>
              <a:t>LocalDate date1 = LocalDate.of(2015, Month.JANUARY, 20);</a:t>
            </a:r>
            <a:endParaRPr sz="1100">
              <a:latin typeface="Arial"/>
              <a:ea typeface="Arial"/>
              <a:cs typeface="Arial"/>
              <a:sym typeface="Arial"/>
            </a:endParaRPr>
          </a:p>
          <a:p>
            <a:pPr indent="0" lvl="0" marL="514350" rtl="0" algn="just">
              <a:lnSpc>
                <a:spcPct val="100000"/>
              </a:lnSpc>
              <a:spcBef>
                <a:spcPts val="0"/>
              </a:spcBef>
              <a:spcAft>
                <a:spcPts val="0"/>
              </a:spcAft>
              <a:buNone/>
            </a:pPr>
            <a:r>
              <a:rPr lang="en" sz="1100">
                <a:latin typeface="Arial"/>
                <a:ea typeface="Arial"/>
                <a:cs typeface="Arial"/>
                <a:sym typeface="Arial"/>
              </a:rPr>
              <a:t>LocalDate date2 = LocalDate.of(2015, 1, 20);</a:t>
            </a:r>
            <a:endParaRPr sz="1100">
              <a:latin typeface="Arial"/>
              <a:ea typeface="Arial"/>
              <a:cs typeface="Arial"/>
              <a:sym typeface="Arial"/>
            </a:endParaRPr>
          </a:p>
          <a:p>
            <a:pPr indent="0" lvl="0" marL="514350" rtl="0" algn="just">
              <a:lnSpc>
                <a:spcPct val="100000"/>
              </a:lnSpc>
              <a:spcBef>
                <a:spcPts val="0"/>
              </a:spcBef>
              <a:spcAft>
                <a:spcPts val="0"/>
              </a:spcAft>
              <a:buNone/>
            </a:pPr>
            <a:r>
              <a:rPr lang="en" sz="1100">
                <a:latin typeface="Arial"/>
                <a:ea typeface="Arial"/>
                <a:cs typeface="Arial"/>
                <a:sym typeface="Arial"/>
              </a:rPr>
              <a:t>LocalTime time1 = LocalTime.of(6, 15); // hour and minute </a:t>
            </a:r>
            <a:endParaRPr sz="1100">
              <a:latin typeface="Arial"/>
              <a:ea typeface="Arial"/>
              <a:cs typeface="Arial"/>
              <a:sym typeface="Arial"/>
            </a:endParaRPr>
          </a:p>
          <a:p>
            <a:pPr indent="0" lvl="0" marL="514350" rtl="0" algn="just">
              <a:lnSpc>
                <a:spcPct val="100000"/>
              </a:lnSpc>
              <a:spcBef>
                <a:spcPts val="0"/>
              </a:spcBef>
              <a:spcAft>
                <a:spcPts val="0"/>
              </a:spcAft>
              <a:buNone/>
            </a:pPr>
            <a:r>
              <a:rPr lang="en" sz="1100">
                <a:latin typeface="Arial"/>
                <a:ea typeface="Arial"/>
                <a:cs typeface="Arial"/>
                <a:sym typeface="Arial"/>
              </a:rPr>
              <a:t>LocalTime time2 = LocalTime.of(6, 15, 30); // + seconds </a:t>
            </a:r>
            <a:endParaRPr sz="1100">
              <a:latin typeface="Arial"/>
              <a:ea typeface="Arial"/>
              <a:cs typeface="Arial"/>
              <a:sym typeface="Arial"/>
            </a:endParaRPr>
          </a:p>
          <a:p>
            <a:pPr indent="0" lvl="0" marL="514350" rtl="0" algn="just">
              <a:lnSpc>
                <a:spcPct val="100000"/>
              </a:lnSpc>
              <a:spcBef>
                <a:spcPts val="0"/>
              </a:spcBef>
              <a:spcAft>
                <a:spcPts val="0"/>
              </a:spcAft>
              <a:buNone/>
            </a:pPr>
            <a:r>
              <a:rPr lang="en" sz="1100">
                <a:latin typeface="Arial"/>
                <a:ea typeface="Arial"/>
                <a:cs typeface="Arial"/>
                <a:sym typeface="Arial"/>
              </a:rPr>
              <a:t>LocalTime time3 = LocalTime.of(6, 15, 30, 200); // + nanoseconds</a:t>
            </a:r>
            <a:endParaRPr sz="1100">
              <a:latin typeface="Arial"/>
              <a:ea typeface="Arial"/>
              <a:cs typeface="Arial"/>
              <a:sym typeface="Arial"/>
            </a:endParaRPr>
          </a:p>
        </p:txBody>
      </p:sp>
      <p:sp>
        <p:nvSpPr>
          <p:cNvPr id="83" name="Google Shape;83;p15"/>
          <p:cNvSpPr txBox="1"/>
          <p:nvPr>
            <p:ph idx="1" type="body"/>
          </p:nvPr>
        </p:nvSpPr>
        <p:spPr>
          <a:xfrm>
            <a:off x="387900" y="2649725"/>
            <a:ext cx="8368200" cy="177300"/>
          </a:xfrm>
          <a:prstGeom prst="rect">
            <a:avLst/>
          </a:prstGeom>
        </p:spPr>
        <p:txBody>
          <a:bodyPr anchorCtr="0" anchor="ctr" bIns="91425" lIns="91425" spcFirstLastPara="1" rIns="91425" wrap="square" tIns="91425">
            <a:noAutofit/>
          </a:bodyPr>
          <a:lstStyle/>
          <a:p>
            <a:pPr indent="-298450" lvl="0" marL="457200" rtl="0" algn="just">
              <a:lnSpc>
                <a:spcPct val="100000"/>
              </a:lnSpc>
              <a:spcBef>
                <a:spcPts val="0"/>
              </a:spcBef>
              <a:spcAft>
                <a:spcPts val="0"/>
              </a:spcAft>
              <a:buSzPts val="1100"/>
              <a:buFont typeface="Arial"/>
              <a:buChar char="●"/>
            </a:pPr>
            <a:r>
              <a:rPr lang="en" sz="1100">
                <a:latin typeface="Arial"/>
                <a:ea typeface="Arial"/>
                <a:cs typeface="Arial"/>
                <a:sym typeface="Arial"/>
              </a:rPr>
              <a:t>Class Dates và Times có constructor riêng nên ta chỉ có thể sử dụng static method để tạo date &amp; time.</a:t>
            </a:r>
            <a:endParaRPr sz="1100">
              <a:latin typeface="Arial"/>
              <a:ea typeface="Arial"/>
              <a:cs typeface="Arial"/>
              <a:sym typeface="Arial"/>
            </a:endParaRPr>
          </a:p>
        </p:txBody>
      </p:sp>
      <p:sp>
        <p:nvSpPr>
          <p:cNvPr id="84" name="Google Shape;84;p15"/>
          <p:cNvSpPr txBox="1"/>
          <p:nvPr>
            <p:ph idx="1" type="body"/>
          </p:nvPr>
        </p:nvSpPr>
        <p:spPr>
          <a:xfrm>
            <a:off x="387900" y="2878325"/>
            <a:ext cx="8368200" cy="177300"/>
          </a:xfrm>
          <a:prstGeom prst="rect">
            <a:avLst/>
          </a:prstGeom>
        </p:spPr>
        <p:txBody>
          <a:bodyPr anchorCtr="0" anchor="ctr" bIns="91425" lIns="91425" spcFirstLastPara="1" rIns="91425" wrap="square" tIns="91425">
            <a:noAutofit/>
          </a:bodyPr>
          <a:lstStyle/>
          <a:p>
            <a:pPr indent="-298450" lvl="0" marL="457200" rtl="0" algn="just">
              <a:lnSpc>
                <a:spcPct val="100000"/>
              </a:lnSpc>
              <a:spcBef>
                <a:spcPts val="0"/>
              </a:spcBef>
              <a:spcAft>
                <a:spcPts val="0"/>
              </a:spcAft>
              <a:buSzPts val="1100"/>
              <a:buFont typeface="Arial"/>
              <a:buChar char="●"/>
            </a:pPr>
            <a:r>
              <a:rPr lang="en" sz="1100">
                <a:latin typeface="Arial"/>
                <a:ea typeface="Arial"/>
                <a:cs typeface="Arial"/>
                <a:sym typeface="Arial"/>
              </a:rPr>
              <a:t>Khi giá trị này và tháng của Date bị nhập quá giới hạn, chương trình sẽ gặp lỗi compile.</a:t>
            </a:r>
            <a:endParaRPr sz="11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381000" lvl="0" marL="457200" rtl="0" algn="l">
              <a:spcBef>
                <a:spcPts val="0"/>
              </a:spcBef>
              <a:spcAft>
                <a:spcPts val="0"/>
              </a:spcAft>
              <a:buSzPts val="2400"/>
              <a:buFont typeface="Arial"/>
              <a:buAutoNum type="arabicPeriod"/>
            </a:pPr>
            <a:r>
              <a:rPr lang="en" sz="2400">
                <a:latin typeface="Arial"/>
                <a:ea typeface="Arial"/>
                <a:cs typeface="Arial"/>
                <a:sym typeface="Arial"/>
              </a:rPr>
              <a:t>Xử lý Dates và Times</a:t>
            </a:r>
            <a:endParaRPr sz="2400">
              <a:latin typeface="Arial"/>
              <a:ea typeface="Arial"/>
              <a:cs typeface="Arial"/>
              <a:sym typeface="Arial"/>
            </a:endParaRPr>
          </a:p>
        </p:txBody>
      </p:sp>
      <p:sp>
        <p:nvSpPr>
          <p:cNvPr id="90" name="Google Shape;90;p16"/>
          <p:cNvSpPr txBox="1"/>
          <p:nvPr>
            <p:ph idx="1" type="body"/>
          </p:nvPr>
        </p:nvSpPr>
        <p:spPr>
          <a:xfrm>
            <a:off x="387900" y="1354325"/>
            <a:ext cx="8368200" cy="310800"/>
          </a:xfrm>
          <a:prstGeom prst="rect">
            <a:avLst/>
          </a:prstGeom>
        </p:spPr>
        <p:txBody>
          <a:bodyPr anchorCtr="0" anchor="ctr" bIns="91425" lIns="91425" spcFirstLastPara="1" rIns="91425" wrap="square" tIns="91425">
            <a:noAutofit/>
          </a:bodyPr>
          <a:lstStyle/>
          <a:p>
            <a:pPr indent="-298450" lvl="0" marL="457200" rtl="0" algn="just">
              <a:lnSpc>
                <a:spcPct val="100000"/>
              </a:lnSpc>
              <a:spcBef>
                <a:spcPts val="0"/>
              </a:spcBef>
              <a:spcAft>
                <a:spcPts val="0"/>
              </a:spcAft>
              <a:buSzPts val="1100"/>
              <a:buFont typeface="Arial"/>
              <a:buChar char="●"/>
            </a:pPr>
            <a:r>
              <a:rPr lang="en" sz="1100">
                <a:latin typeface="Arial"/>
                <a:ea typeface="Arial"/>
                <a:cs typeface="Arial"/>
                <a:sym typeface="Arial"/>
              </a:rPr>
              <a:t>So sánh Java 7 và java 8 trở lên</a:t>
            </a:r>
            <a:endParaRPr sz="1100">
              <a:latin typeface="Arial"/>
              <a:ea typeface="Arial"/>
              <a:cs typeface="Arial"/>
              <a:sym typeface="Arial"/>
            </a:endParaRPr>
          </a:p>
        </p:txBody>
      </p:sp>
      <p:pic>
        <p:nvPicPr>
          <p:cNvPr id="91" name="Google Shape;91;p16"/>
          <p:cNvPicPr preferRelativeResize="0"/>
          <p:nvPr/>
        </p:nvPicPr>
        <p:blipFill>
          <a:blip r:embed="rId3">
            <a:alphaModFix/>
          </a:blip>
          <a:stretch>
            <a:fillRect/>
          </a:stretch>
        </p:blipFill>
        <p:spPr>
          <a:xfrm>
            <a:off x="936875" y="1625100"/>
            <a:ext cx="3525749" cy="2985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381000" lvl="0" marL="457200" rtl="0" algn="l">
              <a:spcBef>
                <a:spcPts val="0"/>
              </a:spcBef>
              <a:spcAft>
                <a:spcPts val="0"/>
              </a:spcAft>
              <a:buSzPts val="2400"/>
              <a:buFont typeface="Arial"/>
              <a:buAutoNum type="arabicPeriod"/>
            </a:pPr>
            <a:r>
              <a:rPr lang="en" sz="2400">
                <a:latin typeface="Arial"/>
                <a:ea typeface="Arial"/>
                <a:cs typeface="Arial"/>
                <a:sym typeface="Arial"/>
              </a:rPr>
              <a:t>Xử lý Dates và Times</a:t>
            </a:r>
            <a:endParaRPr sz="2400">
              <a:latin typeface="Arial"/>
              <a:ea typeface="Arial"/>
              <a:cs typeface="Arial"/>
              <a:sym typeface="Arial"/>
            </a:endParaRPr>
          </a:p>
        </p:txBody>
      </p:sp>
      <p:sp>
        <p:nvSpPr>
          <p:cNvPr id="97" name="Google Shape;97;p17"/>
          <p:cNvSpPr txBox="1"/>
          <p:nvPr>
            <p:ph idx="1" type="body"/>
          </p:nvPr>
        </p:nvSpPr>
        <p:spPr>
          <a:xfrm>
            <a:off x="387900" y="1354325"/>
            <a:ext cx="8368200" cy="222000"/>
          </a:xfrm>
          <a:prstGeom prst="rect">
            <a:avLst/>
          </a:prstGeom>
        </p:spPr>
        <p:txBody>
          <a:bodyPr anchorCtr="0" anchor="ctr" bIns="91425" lIns="91425" spcFirstLastPara="1" rIns="91425" wrap="square" tIns="91425">
            <a:noAutofit/>
          </a:bodyPr>
          <a:lstStyle/>
          <a:p>
            <a:pPr indent="-298450" lvl="0" marL="457200" rtl="0" algn="just">
              <a:lnSpc>
                <a:spcPct val="100000"/>
              </a:lnSpc>
              <a:spcBef>
                <a:spcPts val="0"/>
              </a:spcBef>
              <a:spcAft>
                <a:spcPts val="0"/>
              </a:spcAft>
              <a:buSzPts val="1100"/>
              <a:buFont typeface="Arial"/>
              <a:buChar char="●"/>
            </a:pPr>
            <a:r>
              <a:rPr lang="en" sz="1100">
                <a:latin typeface="Arial"/>
                <a:ea typeface="Arial"/>
                <a:cs typeface="Arial"/>
                <a:sym typeface="Arial"/>
              </a:rPr>
              <a:t>Giống như String. Dates và Times Class là </a:t>
            </a:r>
            <a:r>
              <a:rPr lang="en" sz="1100" u="sng">
                <a:latin typeface="Arial"/>
                <a:ea typeface="Arial"/>
                <a:cs typeface="Arial"/>
                <a:sym typeface="Arial"/>
              </a:rPr>
              <a:t>immutable</a:t>
            </a:r>
            <a:r>
              <a:rPr lang="en" sz="1100">
                <a:latin typeface="Arial"/>
                <a:ea typeface="Arial"/>
                <a:cs typeface="Arial"/>
                <a:sym typeface="Arial"/>
              </a:rPr>
              <a:t>.</a:t>
            </a:r>
            <a:endParaRPr sz="1100">
              <a:latin typeface="Arial"/>
              <a:ea typeface="Arial"/>
              <a:cs typeface="Arial"/>
              <a:sym typeface="Arial"/>
            </a:endParaRPr>
          </a:p>
        </p:txBody>
      </p:sp>
      <p:sp>
        <p:nvSpPr>
          <p:cNvPr id="98" name="Google Shape;98;p17"/>
          <p:cNvSpPr txBox="1"/>
          <p:nvPr>
            <p:ph idx="1" type="body"/>
          </p:nvPr>
        </p:nvSpPr>
        <p:spPr>
          <a:xfrm>
            <a:off x="387900" y="1582925"/>
            <a:ext cx="8368200" cy="222000"/>
          </a:xfrm>
          <a:prstGeom prst="rect">
            <a:avLst/>
          </a:prstGeom>
        </p:spPr>
        <p:txBody>
          <a:bodyPr anchorCtr="0" anchor="ctr" bIns="91425" lIns="91425" spcFirstLastPara="1" rIns="91425" wrap="square" tIns="91425">
            <a:noAutofit/>
          </a:bodyPr>
          <a:lstStyle/>
          <a:p>
            <a:pPr indent="-298450" lvl="0" marL="457200" rtl="0" algn="just">
              <a:lnSpc>
                <a:spcPct val="100000"/>
              </a:lnSpc>
              <a:spcBef>
                <a:spcPts val="0"/>
              </a:spcBef>
              <a:spcAft>
                <a:spcPts val="0"/>
              </a:spcAft>
              <a:buSzPts val="1100"/>
              <a:buFont typeface="Arial"/>
              <a:buChar char="●"/>
            </a:pPr>
            <a:r>
              <a:rPr lang="en" sz="1100">
                <a:latin typeface="Arial"/>
                <a:ea typeface="Arial"/>
                <a:cs typeface="Arial"/>
                <a:sym typeface="Arial"/>
              </a:rPr>
              <a:t>Có thể áp dụng chaining mathod cho</a:t>
            </a:r>
            <a:r>
              <a:rPr lang="en" sz="1100">
                <a:latin typeface="Arial"/>
                <a:ea typeface="Arial"/>
                <a:cs typeface="Arial"/>
                <a:sym typeface="Arial"/>
              </a:rPr>
              <a:t> Dates và Times Class. Ví dụ: </a:t>
            </a:r>
            <a:endParaRPr sz="1100">
              <a:latin typeface="Arial"/>
              <a:ea typeface="Arial"/>
              <a:cs typeface="Arial"/>
              <a:sym typeface="Arial"/>
            </a:endParaRPr>
          </a:p>
        </p:txBody>
      </p:sp>
      <p:pic>
        <p:nvPicPr>
          <p:cNvPr id="99" name="Google Shape;99;p17"/>
          <p:cNvPicPr preferRelativeResize="0"/>
          <p:nvPr/>
        </p:nvPicPr>
        <p:blipFill>
          <a:blip r:embed="rId3">
            <a:alphaModFix/>
          </a:blip>
          <a:stretch>
            <a:fillRect/>
          </a:stretch>
        </p:blipFill>
        <p:spPr>
          <a:xfrm>
            <a:off x="988675" y="1821900"/>
            <a:ext cx="4125225" cy="876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381000" lvl="0" marL="457200" rtl="0" algn="l">
              <a:spcBef>
                <a:spcPts val="0"/>
              </a:spcBef>
              <a:spcAft>
                <a:spcPts val="0"/>
              </a:spcAft>
              <a:buSzPts val="2400"/>
              <a:buFont typeface="Arial"/>
              <a:buAutoNum type="arabicPeriod" startAt="2"/>
            </a:pPr>
            <a:r>
              <a:rPr lang="en" sz="2400">
                <a:latin typeface="Arial"/>
                <a:ea typeface="Arial"/>
                <a:cs typeface="Arial"/>
                <a:sym typeface="Arial"/>
              </a:rPr>
              <a:t>Periods</a:t>
            </a:r>
            <a:endParaRPr sz="2400">
              <a:latin typeface="Arial"/>
              <a:ea typeface="Arial"/>
              <a:cs typeface="Arial"/>
              <a:sym typeface="Arial"/>
            </a:endParaRPr>
          </a:p>
        </p:txBody>
      </p:sp>
      <p:sp>
        <p:nvSpPr>
          <p:cNvPr id="105" name="Google Shape;105;p18"/>
          <p:cNvSpPr txBox="1"/>
          <p:nvPr>
            <p:ph idx="1" type="body"/>
          </p:nvPr>
        </p:nvSpPr>
        <p:spPr>
          <a:xfrm>
            <a:off x="387900" y="1354325"/>
            <a:ext cx="8368200" cy="286800"/>
          </a:xfrm>
          <a:prstGeom prst="rect">
            <a:avLst/>
          </a:prstGeom>
        </p:spPr>
        <p:txBody>
          <a:bodyPr anchorCtr="0" anchor="ctr" bIns="91425" lIns="91425" spcFirstLastPara="1" rIns="91425" wrap="square" tIns="91425">
            <a:noAutofit/>
          </a:bodyPr>
          <a:lstStyle/>
          <a:p>
            <a:pPr indent="-298450" lvl="0" marL="457200" rtl="0" algn="just">
              <a:lnSpc>
                <a:spcPct val="100000"/>
              </a:lnSpc>
              <a:spcBef>
                <a:spcPts val="0"/>
              </a:spcBef>
              <a:spcAft>
                <a:spcPts val="0"/>
              </a:spcAft>
              <a:buSzPts val="1100"/>
              <a:buFont typeface="Arial"/>
              <a:buChar char="●"/>
            </a:pPr>
            <a:r>
              <a:rPr lang="en" sz="1100">
                <a:latin typeface="Arial"/>
                <a:ea typeface="Arial"/>
                <a:cs typeface="Arial"/>
                <a:sym typeface="Arial"/>
              </a:rPr>
              <a:t>LocalDate và LocalDateTime có thể convert sang kiểu long tương ứng từ năm 1970. (do UNIX sử bắt đầu sử dụng ngày chuẩn từ năm 1970 nên Java đã tái sử dụng nó)</a:t>
            </a:r>
            <a:endParaRPr sz="1100">
              <a:latin typeface="Arial"/>
              <a:ea typeface="Arial"/>
              <a:cs typeface="Arial"/>
              <a:sym typeface="Arial"/>
            </a:endParaRPr>
          </a:p>
        </p:txBody>
      </p:sp>
      <p:sp>
        <p:nvSpPr>
          <p:cNvPr id="106" name="Google Shape;106;p18"/>
          <p:cNvSpPr txBox="1"/>
          <p:nvPr>
            <p:ph idx="1" type="body"/>
          </p:nvPr>
        </p:nvSpPr>
        <p:spPr>
          <a:xfrm>
            <a:off x="387900" y="1735325"/>
            <a:ext cx="8368200" cy="222000"/>
          </a:xfrm>
          <a:prstGeom prst="rect">
            <a:avLst/>
          </a:prstGeom>
        </p:spPr>
        <p:txBody>
          <a:bodyPr anchorCtr="0" anchor="ctr" bIns="91425" lIns="91425" spcFirstLastPara="1" rIns="91425" wrap="square" tIns="91425">
            <a:noAutofit/>
          </a:bodyPr>
          <a:lstStyle/>
          <a:p>
            <a:pPr indent="-298450" lvl="0" marL="457200" rtl="0" algn="just">
              <a:lnSpc>
                <a:spcPct val="100000"/>
              </a:lnSpc>
              <a:spcBef>
                <a:spcPts val="0"/>
              </a:spcBef>
              <a:spcAft>
                <a:spcPts val="0"/>
              </a:spcAft>
              <a:buSzPts val="1100"/>
              <a:buFont typeface="Arial"/>
              <a:buChar char="●"/>
            </a:pPr>
            <a:r>
              <a:rPr lang="en" sz="1100">
                <a:latin typeface="Arial"/>
                <a:ea typeface="Arial"/>
                <a:cs typeface="Arial"/>
                <a:sym typeface="Arial"/>
              </a:rPr>
              <a:t>LocalDate cung cấp method toEpochDay() với số ngày được tính bắt đầu từ 1/1/1970.</a:t>
            </a:r>
            <a:endParaRPr sz="1100">
              <a:latin typeface="Arial"/>
              <a:ea typeface="Arial"/>
              <a:cs typeface="Arial"/>
              <a:sym typeface="Arial"/>
            </a:endParaRPr>
          </a:p>
        </p:txBody>
      </p:sp>
      <p:sp>
        <p:nvSpPr>
          <p:cNvPr id="107" name="Google Shape;107;p18"/>
          <p:cNvSpPr txBox="1"/>
          <p:nvPr>
            <p:ph idx="1" type="body"/>
          </p:nvPr>
        </p:nvSpPr>
        <p:spPr>
          <a:xfrm>
            <a:off x="387900" y="1963925"/>
            <a:ext cx="8368200" cy="222000"/>
          </a:xfrm>
          <a:prstGeom prst="rect">
            <a:avLst/>
          </a:prstGeom>
        </p:spPr>
        <p:txBody>
          <a:bodyPr anchorCtr="0" anchor="ctr" bIns="91425" lIns="91425" spcFirstLastPara="1" rIns="91425" wrap="square" tIns="91425">
            <a:noAutofit/>
          </a:bodyPr>
          <a:lstStyle/>
          <a:p>
            <a:pPr indent="-298450" lvl="0" marL="457200" rtl="0" algn="just">
              <a:lnSpc>
                <a:spcPct val="100000"/>
              </a:lnSpc>
              <a:spcBef>
                <a:spcPts val="0"/>
              </a:spcBef>
              <a:spcAft>
                <a:spcPts val="0"/>
              </a:spcAft>
              <a:buSzPts val="1100"/>
              <a:buFont typeface="Arial"/>
              <a:buChar char="●"/>
            </a:pPr>
            <a:r>
              <a:rPr lang="en" sz="1100">
                <a:latin typeface="Arial"/>
                <a:ea typeface="Arial"/>
                <a:cs typeface="Arial"/>
                <a:sym typeface="Arial"/>
              </a:rPr>
              <a:t>LocalDate</a:t>
            </a:r>
            <a:r>
              <a:rPr lang="en" sz="1100">
                <a:latin typeface="Arial"/>
                <a:ea typeface="Arial"/>
                <a:cs typeface="Arial"/>
                <a:sym typeface="Arial"/>
              </a:rPr>
              <a:t>Time</a:t>
            </a:r>
            <a:r>
              <a:rPr lang="en" sz="1100">
                <a:latin typeface="Arial"/>
                <a:ea typeface="Arial"/>
                <a:cs typeface="Arial"/>
                <a:sym typeface="Arial"/>
              </a:rPr>
              <a:t> cung cấp method toEpoch</a:t>
            </a:r>
            <a:r>
              <a:rPr lang="en" sz="1100">
                <a:latin typeface="Arial"/>
                <a:ea typeface="Arial"/>
                <a:cs typeface="Arial"/>
                <a:sym typeface="Arial"/>
              </a:rPr>
              <a:t>Time</a:t>
            </a:r>
            <a:r>
              <a:rPr lang="en" sz="1100">
                <a:latin typeface="Arial"/>
                <a:ea typeface="Arial"/>
                <a:cs typeface="Arial"/>
                <a:sym typeface="Arial"/>
              </a:rPr>
              <a:t>() với </a:t>
            </a:r>
            <a:r>
              <a:rPr lang="en" sz="1100">
                <a:latin typeface="Arial"/>
                <a:ea typeface="Arial"/>
                <a:cs typeface="Arial"/>
                <a:sym typeface="Arial"/>
              </a:rPr>
              <a:t>số giây</a:t>
            </a:r>
            <a:r>
              <a:rPr lang="en" sz="1100">
                <a:latin typeface="Arial"/>
                <a:ea typeface="Arial"/>
                <a:cs typeface="Arial"/>
                <a:sym typeface="Arial"/>
              </a:rPr>
              <a:t> được tính bắt đầu từ 1/1/1970.</a:t>
            </a:r>
            <a:endParaRPr sz="11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