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Slab" charset="0"/>
      <p:regular r:id="rId21"/>
      <p:bold r:id="rId22"/>
    </p:embeddedFont>
    <p:embeddedFont>
      <p:font typeface="Robo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bda4c05a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bda4c05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bda4c05a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bda4c05a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bda4c05af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bda4c05a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Khi sử dụng method chaining cho String, thực chất mỗi khi ta gọi 1 method tương đương với việc tạo ra 1 new String trong Heap. Việc này gây ra tình trạng tốn bộ nhớ.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bda4c05a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bda4c05a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bda4c05af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bda4c05a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bda4c05a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bda4c05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bda4c05af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bda4c05a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bda4c05af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bda4c05a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bda4c05af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bda4c05a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equals là 1 phương thức của lớp Object (class cha của mọi lớp trong java), phương thức này trong java.lang.Object được định nghĩa như sau :    public boolean equals(Object obj) {   return (this == obj);   }. Nên nếu các Class con không override lại phương thức equals thì khi so sánh 2 object của Class đó mặc định nó sẽ chạy phương thức equals của java.lang.Object và nó sẽ so sánh địa chỉ của 2 object đó</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bd4a2a5f4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bd4a2a5f4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bd4a2a5f4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bd4a2a5f4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bd4a2a5f4_0_8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bd4a2a5f4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nguyên văn khái niệm immutability : 	</a:t>
            </a:r>
            <a:r>
              <a:rPr lang="en" sz="1000"/>
              <a:t>Once a </a:t>
            </a:r>
            <a:r>
              <a:rPr lang="en" sz="900"/>
              <a:t>String </a:t>
            </a:r>
            <a:r>
              <a:rPr lang="en" sz="1000"/>
              <a:t>object is created, it is not allowed to change. It cannot be made larger or smaller, and you cannot change one of the characters inside it. </a:t>
            </a:r>
            <a:endParaRPr sz="1000"/>
          </a:p>
          <a:p>
            <a:pPr marL="0" lvl="0" indent="0" algn="l" rtl="0">
              <a:spcBef>
                <a:spcPts val="0"/>
              </a:spcBef>
              <a:spcAft>
                <a:spcPts val="0"/>
              </a:spcAft>
              <a:buNone/>
            </a:pPr>
            <a:r>
              <a:rPr lang="en" sz="1000"/>
              <a:t>=&gt; Ta có thể tưởng tượng String object như một chiếu hộp đã được xếp đầy đồ. Ta không thể thay đổi thứ tự đồ vật trong đó nhét thêm bất cứ vật gì vào mà không làm xáo trộn trật tự trong hộp.</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bd4a2a5f4_0_8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bd4a2a5f4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Việc String được tạo ra ở nhiều nơi mà không có sự quản lý chặt chẽ thì sẽ gây ra tình trạng lãng phí bộ nhớ. Nó có thể chiếm 25 - 40% trong toàn bộ chương trình. Java nhận ra rằng có rất nhiều String giống nhau được tạo ra trong khi ta hoàn toàn có thể tái sử dụng chúng.</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bd4a2a5f4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bd4a2a5f4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bda4c05a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bda4c05a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bd4a2a5f4_0_8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bd4a2a5f4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bda4c05a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bda4c05a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2235600" y="1095550"/>
            <a:ext cx="4672800" cy="15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latin typeface="Arial"/>
                <a:ea typeface="Arial"/>
                <a:cs typeface="Arial"/>
                <a:sym typeface="Arial"/>
              </a:rPr>
              <a:t>Chapter 3</a:t>
            </a:r>
            <a:endParaRPr sz="3600">
              <a:latin typeface="Arial"/>
              <a:ea typeface="Arial"/>
              <a:cs typeface="Arial"/>
              <a:sym typeface="Arial"/>
            </a:endParaRPr>
          </a:p>
          <a:p>
            <a:pPr marL="0" lvl="0" indent="0" algn="ctr" rtl="0">
              <a:spcBef>
                <a:spcPts val="0"/>
              </a:spcBef>
              <a:spcAft>
                <a:spcPts val="0"/>
              </a:spcAft>
              <a:buNone/>
            </a:pPr>
            <a:r>
              <a:rPr lang="en" sz="3600">
                <a:latin typeface="Arial"/>
                <a:ea typeface="Arial"/>
                <a:cs typeface="Arial"/>
                <a:sym typeface="Arial"/>
              </a:rPr>
              <a:t>Core Java APIs(P1)</a:t>
            </a:r>
            <a:endParaRPr sz="3600">
              <a:latin typeface="Arial"/>
              <a:ea typeface="Arial"/>
              <a:cs typeface="Arial"/>
              <a:sym typeface="Arial"/>
            </a:endParaRPr>
          </a:p>
        </p:txBody>
      </p:sp>
      <p:sp>
        <p:nvSpPr>
          <p:cNvPr id="64" name="Google Shape;64;p13"/>
          <p:cNvSpPr txBox="1">
            <a:spLocks noGrp="1"/>
          </p:cNvSpPr>
          <p:nvPr>
            <p:ph type="subTitle" idx="1"/>
          </p:nvPr>
        </p:nvSpPr>
        <p:spPr>
          <a:xfrm>
            <a:off x="1844875" y="3345000"/>
            <a:ext cx="5261700" cy="8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Xử lý String - StringBuilder class và Equality</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163" name="Google Shape;163;p22"/>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1.4  Các method cần chú ý và method chaining</a:t>
            </a:r>
            <a:endParaRPr sz="1400" b="1">
              <a:latin typeface="Arial"/>
              <a:ea typeface="Arial"/>
              <a:cs typeface="Arial"/>
              <a:sym typeface="Arial"/>
            </a:endParaRPr>
          </a:p>
        </p:txBody>
      </p:sp>
      <p:sp>
        <p:nvSpPr>
          <p:cNvPr id="164" name="Google Shape;164;p22"/>
          <p:cNvSpPr txBox="1">
            <a:spLocks noGrp="1"/>
          </p:cNvSpPr>
          <p:nvPr>
            <p:ph type="body" idx="1"/>
          </p:nvPr>
        </p:nvSpPr>
        <p:spPr>
          <a:xfrm>
            <a:off x="685875" y="1789400"/>
            <a:ext cx="70305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contains()</a:t>
            </a:r>
            <a:endParaRPr sz="1100">
              <a:latin typeface="Arial"/>
              <a:ea typeface="Arial"/>
              <a:cs typeface="Arial"/>
              <a:sym typeface="Arial"/>
            </a:endParaRPr>
          </a:p>
        </p:txBody>
      </p:sp>
      <p:sp>
        <p:nvSpPr>
          <p:cNvPr id="165" name="Google Shape;165;p22"/>
          <p:cNvSpPr txBox="1">
            <a:spLocks noGrp="1"/>
          </p:cNvSpPr>
          <p:nvPr>
            <p:ph type="body" idx="1"/>
          </p:nvPr>
        </p:nvSpPr>
        <p:spPr>
          <a:xfrm>
            <a:off x="823950" y="1994600"/>
            <a:ext cx="6730200" cy="347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Method tìm kiếm xem trong string có chứa ký tự hoặc chuỗi ký tự được truyền vào không. Kết quả trả về là kiểu boolean</a:t>
            </a:r>
            <a:endParaRPr sz="1100">
              <a:latin typeface="Arial"/>
              <a:ea typeface="Arial"/>
              <a:cs typeface="Arial"/>
              <a:sym typeface="Arial"/>
            </a:endParaRPr>
          </a:p>
        </p:txBody>
      </p:sp>
      <p:sp>
        <p:nvSpPr>
          <p:cNvPr id="166" name="Google Shape;166;p22"/>
          <p:cNvSpPr txBox="1">
            <a:spLocks noGrp="1"/>
          </p:cNvSpPr>
          <p:nvPr>
            <p:ph type="body" idx="1"/>
          </p:nvPr>
        </p:nvSpPr>
        <p:spPr>
          <a:xfrm>
            <a:off x="823950" y="2361200"/>
            <a:ext cx="6730200" cy="1614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a:t>
            </a:r>
            <a:endParaRPr sz="1100">
              <a:latin typeface="Arial"/>
              <a:ea typeface="Arial"/>
              <a:cs typeface="Arial"/>
              <a:sym typeface="Arial"/>
            </a:endParaRPr>
          </a:p>
        </p:txBody>
      </p:sp>
      <p:pic>
        <p:nvPicPr>
          <p:cNvPr id="167" name="Google Shape;167;p22"/>
          <p:cNvPicPr preferRelativeResize="0"/>
          <p:nvPr/>
        </p:nvPicPr>
        <p:blipFill>
          <a:blip r:embed="rId3">
            <a:alphaModFix/>
          </a:blip>
          <a:stretch>
            <a:fillRect/>
          </a:stretch>
        </p:blipFill>
        <p:spPr>
          <a:xfrm>
            <a:off x="1291050" y="2542100"/>
            <a:ext cx="3280950" cy="382442"/>
          </a:xfrm>
          <a:prstGeom prst="rect">
            <a:avLst/>
          </a:prstGeom>
          <a:noFill/>
          <a:ln>
            <a:noFill/>
          </a:ln>
        </p:spPr>
      </p:pic>
      <p:sp>
        <p:nvSpPr>
          <p:cNvPr id="168" name="Google Shape;168;p22"/>
          <p:cNvSpPr txBox="1">
            <a:spLocks noGrp="1"/>
          </p:cNvSpPr>
          <p:nvPr>
            <p:ph type="body" idx="1"/>
          </p:nvPr>
        </p:nvSpPr>
        <p:spPr>
          <a:xfrm>
            <a:off x="685875" y="3084800"/>
            <a:ext cx="7030500" cy="1614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replace</a:t>
            </a:r>
            <a:endParaRPr sz="1100">
              <a:latin typeface="Arial"/>
              <a:ea typeface="Arial"/>
              <a:cs typeface="Arial"/>
              <a:sym typeface="Arial"/>
            </a:endParaRPr>
          </a:p>
        </p:txBody>
      </p:sp>
      <p:sp>
        <p:nvSpPr>
          <p:cNvPr id="169" name="Google Shape;169;p22"/>
          <p:cNvSpPr txBox="1">
            <a:spLocks noGrp="1"/>
          </p:cNvSpPr>
          <p:nvPr>
            <p:ph type="body" idx="1"/>
          </p:nvPr>
        </p:nvSpPr>
        <p:spPr>
          <a:xfrm>
            <a:off x="823950" y="3290000"/>
            <a:ext cx="6730200" cy="347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Method tìm kiếm và thay thế một ký tự hoặc chuỗi ký tự trong string. Nếu ký tự hay chuỗi truyền vào không tồn tại trong string thì việc thay thế sẽ không thành công.</a:t>
            </a:r>
            <a:endParaRPr sz="1100">
              <a:latin typeface="Arial"/>
              <a:ea typeface="Arial"/>
              <a:cs typeface="Arial"/>
              <a:sym typeface="Arial"/>
            </a:endParaRPr>
          </a:p>
        </p:txBody>
      </p:sp>
      <p:sp>
        <p:nvSpPr>
          <p:cNvPr id="170" name="Google Shape;170;p22"/>
          <p:cNvSpPr txBox="1">
            <a:spLocks noGrp="1"/>
          </p:cNvSpPr>
          <p:nvPr>
            <p:ph type="body" idx="1"/>
          </p:nvPr>
        </p:nvSpPr>
        <p:spPr>
          <a:xfrm>
            <a:off x="823950" y="3656600"/>
            <a:ext cx="6730200" cy="1614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Signature của method: </a:t>
            </a:r>
            <a:endParaRPr sz="1100">
              <a:latin typeface="Arial"/>
              <a:ea typeface="Arial"/>
              <a:cs typeface="Arial"/>
              <a:sym typeface="Arial"/>
            </a:endParaRPr>
          </a:p>
        </p:txBody>
      </p:sp>
      <p:pic>
        <p:nvPicPr>
          <p:cNvPr id="171" name="Google Shape;171;p22"/>
          <p:cNvPicPr preferRelativeResize="0"/>
          <p:nvPr/>
        </p:nvPicPr>
        <p:blipFill>
          <a:blip r:embed="rId4">
            <a:alphaModFix/>
          </a:blip>
          <a:stretch>
            <a:fillRect/>
          </a:stretch>
        </p:blipFill>
        <p:spPr>
          <a:xfrm>
            <a:off x="1264725" y="3836900"/>
            <a:ext cx="3333589" cy="382450"/>
          </a:xfrm>
          <a:prstGeom prst="rect">
            <a:avLst/>
          </a:prstGeom>
          <a:noFill/>
          <a:ln>
            <a:noFill/>
          </a:ln>
        </p:spPr>
      </p:pic>
      <p:pic>
        <p:nvPicPr>
          <p:cNvPr id="172" name="Google Shape;172;p22"/>
          <p:cNvPicPr preferRelativeResize="0"/>
          <p:nvPr/>
        </p:nvPicPr>
        <p:blipFill>
          <a:blip r:embed="rId5">
            <a:alphaModFix/>
          </a:blip>
          <a:stretch>
            <a:fillRect/>
          </a:stretch>
        </p:blipFill>
        <p:spPr>
          <a:xfrm>
            <a:off x="1291050" y="4503800"/>
            <a:ext cx="3277529" cy="347100"/>
          </a:xfrm>
          <a:prstGeom prst="rect">
            <a:avLst/>
          </a:prstGeom>
          <a:noFill/>
          <a:ln>
            <a:noFill/>
          </a:ln>
        </p:spPr>
      </p:pic>
      <p:sp>
        <p:nvSpPr>
          <p:cNvPr id="173" name="Google Shape;173;p22"/>
          <p:cNvSpPr txBox="1">
            <a:spLocks noGrp="1"/>
          </p:cNvSpPr>
          <p:nvPr>
            <p:ph type="body" idx="1"/>
          </p:nvPr>
        </p:nvSpPr>
        <p:spPr>
          <a:xfrm>
            <a:off x="823950" y="4342400"/>
            <a:ext cx="1453200" cy="1614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a:t>
            </a:r>
            <a:endParaRPr sz="11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179" name="Google Shape;179;p23"/>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1.4  Các method cần chú ý và method chaining</a:t>
            </a:r>
            <a:endParaRPr sz="1400" b="1">
              <a:latin typeface="Arial"/>
              <a:ea typeface="Arial"/>
              <a:cs typeface="Arial"/>
              <a:sym typeface="Arial"/>
            </a:endParaRPr>
          </a:p>
        </p:txBody>
      </p:sp>
      <p:sp>
        <p:nvSpPr>
          <p:cNvPr id="180" name="Google Shape;180;p23"/>
          <p:cNvSpPr txBox="1">
            <a:spLocks noGrp="1"/>
          </p:cNvSpPr>
          <p:nvPr>
            <p:ph type="body" idx="1"/>
          </p:nvPr>
        </p:nvSpPr>
        <p:spPr>
          <a:xfrm>
            <a:off x="685875" y="1789400"/>
            <a:ext cx="7030500" cy="1614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trim()</a:t>
            </a:r>
            <a:endParaRPr sz="1100">
              <a:latin typeface="Arial"/>
              <a:ea typeface="Arial"/>
              <a:cs typeface="Arial"/>
              <a:sym typeface="Arial"/>
            </a:endParaRPr>
          </a:p>
        </p:txBody>
      </p:sp>
      <p:sp>
        <p:nvSpPr>
          <p:cNvPr id="181" name="Google Shape;181;p23"/>
          <p:cNvSpPr txBox="1">
            <a:spLocks noGrp="1"/>
          </p:cNvSpPr>
          <p:nvPr>
            <p:ph type="body" idx="1"/>
          </p:nvPr>
        </p:nvSpPr>
        <p:spPr>
          <a:xfrm>
            <a:off x="823950" y="1994600"/>
            <a:ext cx="67302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Method xoá khoảng trắng ở đầu và cuối string, bao gồm cả ký tự \t và \n.</a:t>
            </a:r>
            <a:endParaRPr sz="1100">
              <a:latin typeface="Arial"/>
              <a:ea typeface="Arial"/>
              <a:cs typeface="Arial"/>
              <a:sym typeface="Arial"/>
            </a:endParaRPr>
          </a:p>
        </p:txBody>
      </p:sp>
      <p:sp>
        <p:nvSpPr>
          <p:cNvPr id="182" name="Google Shape;182;p23"/>
          <p:cNvSpPr txBox="1">
            <a:spLocks noGrp="1"/>
          </p:cNvSpPr>
          <p:nvPr>
            <p:ph type="body" idx="1"/>
          </p:nvPr>
        </p:nvSpPr>
        <p:spPr>
          <a:xfrm>
            <a:off x="823950" y="2361200"/>
            <a:ext cx="6730200" cy="1614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a:t>
            </a:r>
            <a:endParaRPr sz="1100">
              <a:latin typeface="Arial"/>
              <a:ea typeface="Arial"/>
              <a:cs typeface="Arial"/>
              <a:sym typeface="Arial"/>
            </a:endParaRPr>
          </a:p>
        </p:txBody>
      </p:sp>
      <p:pic>
        <p:nvPicPr>
          <p:cNvPr id="183" name="Google Shape;183;p23"/>
          <p:cNvPicPr preferRelativeResize="0"/>
          <p:nvPr/>
        </p:nvPicPr>
        <p:blipFill>
          <a:blip r:embed="rId3">
            <a:alphaModFix/>
          </a:blip>
          <a:stretch>
            <a:fillRect/>
          </a:stretch>
        </p:blipFill>
        <p:spPr>
          <a:xfrm>
            <a:off x="1133975" y="2622200"/>
            <a:ext cx="4488550" cy="52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startAt="2"/>
            </a:pPr>
            <a:r>
              <a:rPr lang="en" sz="2400">
                <a:latin typeface="Arial"/>
                <a:ea typeface="Arial"/>
                <a:cs typeface="Arial"/>
                <a:sym typeface="Arial"/>
              </a:rPr>
              <a:t>Sử dụng class StringBuilder.</a:t>
            </a:r>
            <a:endParaRPr sz="2400">
              <a:latin typeface="Arial"/>
              <a:ea typeface="Arial"/>
              <a:cs typeface="Arial"/>
              <a:sym typeface="Arial"/>
            </a:endParaRPr>
          </a:p>
        </p:txBody>
      </p:sp>
      <p:sp>
        <p:nvSpPr>
          <p:cNvPr id="189" name="Google Shape;189;p24"/>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2.1  Mutability và chaining</a:t>
            </a:r>
            <a:endParaRPr sz="1400" b="1">
              <a:latin typeface="Arial"/>
              <a:ea typeface="Arial"/>
              <a:cs typeface="Arial"/>
              <a:sym typeface="Arial"/>
            </a:endParaRPr>
          </a:p>
        </p:txBody>
      </p:sp>
      <p:sp>
        <p:nvSpPr>
          <p:cNvPr id="190" name="Google Shape;190;p24"/>
          <p:cNvSpPr txBox="1">
            <a:spLocks noGrp="1"/>
          </p:cNvSpPr>
          <p:nvPr>
            <p:ph type="body" idx="1"/>
          </p:nvPr>
        </p:nvSpPr>
        <p:spPr>
          <a:xfrm>
            <a:off x="685875" y="1789400"/>
            <a:ext cx="7030500" cy="3183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StringBuilder không thuộc dạng immutable mà là mutable, tức là giá trị của 1 StringBuilder object là có thể thay đổi được. </a:t>
            </a:r>
            <a:endParaRPr sz="1100">
              <a:latin typeface="Arial"/>
              <a:ea typeface="Arial"/>
              <a:cs typeface="Arial"/>
              <a:sym typeface="Arial"/>
            </a:endParaRPr>
          </a:p>
        </p:txBody>
      </p:sp>
      <p:sp>
        <p:nvSpPr>
          <p:cNvPr id="191" name="Google Shape;191;p24"/>
          <p:cNvSpPr txBox="1">
            <a:spLocks noGrp="1"/>
          </p:cNvSpPr>
          <p:nvPr>
            <p:ph type="body" idx="1"/>
          </p:nvPr>
        </p:nvSpPr>
        <p:spPr>
          <a:xfrm>
            <a:off x="685875" y="2223200"/>
            <a:ext cx="6868200" cy="3183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Khi thực hiện method chaining trên StringBuilder, thay vì tạo ra new String thì StringBuilder sẽ làm việc ngay trên source có sẵn, tức là thay đổi giá trị của chính object đó và reference sẽ không đổi!</a:t>
            </a:r>
            <a:endParaRPr sz="1100">
              <a:latin typeface="Arial"/>
              <a:ea typeface="Arial"/>
              <a:cs typeface="Arial"/>
              <a:sym typeface="Arial"/>
            </a:endParaRPr>
          </a:p>
        </p:txBody>
      </p:sp>
      <p:sp>
        <p:nvSpPr>
          <p:cNvPr id="192" name="Google Shape;192;p24"/>
          <p:cNvSpPr txBox="1">
            <a:spLocks noGrp="1"/>
          </p:cNvSpPr>
          <p:nvPr>
            <p:ph type="body" idx="1"/>
          </p:nvPr>
        </p:nvSpPr>
        <p:spPr>
          <a:xfrm>
            <a:off x="685875" y="2604200"/>
            <a:ext cx="6868200" cy="196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 Tính và giải thích kết quả</a:t>
            </a:r>
            <a:endParaRPr sz="1100">
              <a:latin typeface="Arial"/>
              <a:ea typeface="Arial"/>
              <a:cs typeface="Arial"/>
              <a:sym typeface="Arial"/>
            </a:endParaRPr>
          </a:p>
        </p:txBody>
      </p:sp>
      <p:pic>
        <p:nvPicPr>
          <p:cNvPr id="193" name="Google Shape;193;p24"/>
          <p:cNvPicPr preferRelativeResize="0"/>
          <p:nvPr/>
        </p:nvPicPr>
        <p:blipFill>
          <a:blip r:embed="rId3">
            <a:alphaModFix/>
          </a:blip>
          <a:stretch>
            <a:fillRect/>
          </a:stretch>
        </p:blipFill>
        <p:spPr>
          <a:xfrm>
            <a:off x="1298225" y="2863700"/>
            <a:ext cx="3226050" cy="1184900"/>
          </a:xfrm>
          <a:prstGeom prst="rect">
            <a:avLst/>
          </a:prstGeom>
          <a:noFill/>
          <a:ln>
            <a:noFill/>
          </a:ln>
        </p:spPr>
      </p:pic>
      <p:sp>
        <p:nvSpPr>
          <p:cNvPr id="194" name="Google Shape;194;p24"/>
          <p:cNvSpPr/>
          <p:nvPr/>
        </p:nvSpPr>
        <p:spPr>
          <a:xfrm>
            <a:off x="4778525" y="2863700"/>
            <a:ext cx="1468500" cy="772500"/>
          </a:xfrm>
          <a:prstGeom prst="wedgeEllipseCallout">
            <a:avLst>
              <a:gd name="adj1" fmla="val -63292"/>
              <a:gd name="adj2" fmla="val 52181"/>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FFFFFF"/>
                </a:solidFill>
              </a:rPr>
              <a:t>a = abcdf</a:t>
            </a:r>
            <a:endParaRPr sz="1100">
              <a:solidFill>
                <a:srgbClr val="FFFFFF"/>
              </a:solidFill>
            </a:endParaRPr>
          </a:p>
          <a:p>
            <a:pPr marL="0" lvl="0" indent="0" algn="l" rtl="0">
              <a:spcBef>
                <a:spcPts val="0"/>
              </a:spcBef>
              <a:spcAft>
                <a:spcPts val="0"/>
              </a:spcAft>
              <a:buNone/>
            </a:pPr>
            <a:r>
              <a:rPr lang="en" sz="1100">
                <a:solidFill>
                  <a:srgbClr val="FFFFFF"/>
                </a:solidFill>
              </a:rPr>
              <a:t>b = abcdf</a:t>
            </a:r>
            <a:endParaRPr sz="11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startAt="2"/>
            </a:pPr>
            <a:r>
              <a:rPr lang="en" sz="2400">
                <a:latin typeface="Arial"/>
                <a:ea typeface="Arial"/>
                <a:cs typeface="Arial"/>
                <a:sym typeface="Arial"/>
              </a:rPr>
              <a:t>Sử dụng class StringBuilder.</a:t>
            </a:r>
            <a:endParaRPr sz="2400">
              <a:latin typeface="Arial"/>
              <a:ea typeface="Arial"/>
              <a:cs typeface="Arial"/>
              <a:sym typeface="Arial"/>
            </a:endParaRPr>
          </a:p>
        </p:txBody>
      </p:sp>
      <p:sp>
        <p:nvSpPr>
          <p:cNvPr id="200" name="Google Shape;200;p25"/>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2.2  Tạo StringBuilder và các method cần chú ý</a:t>
            </a:r>
            <a:endParaRPr sz="1400" b="1">
              <a:latin typeface="Arial"/>
              <a:ea typeface="Arial"/>
              <a:cs typeface="Arial"/>
              <a:sym typeface="Arial"/>
            </a:endParaRPr>
          </a:p>
        </p:txBody>
      </p:sp>
      <p:sp>
        <p:nvSpPr>
          <p:cNvPr id="201" name="Google Shape;201;p25"/>
          <p:cNvSpPr txBox="1">
            <a:spLocks noGrp="1"/>
          </p:cNvSpPr>
          <p:nvPr>
            <p:ph type="body" idx="1"/>
          </p:nvPr>
        </p:nvSpPr>
        <p:spPr>
          <a:xfrm>
            <a:off x="685875" y="1789400"/>
            <a:ext cx="70305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Size vs Capacity</a:t>
            </a:r>
            <a:endParaRPr sz="1100">
              <a:latin typeface="Arial"/>
              <a:ea typeface="Arial"/>
              <a:cs typeface="Arial"/>
              <a:sym typeface="Arial"/>
            </a:endParaRPr>
          </a:p>
        </p:txBody>
      </p:sp>
      <p:sp>
        <p:nvSpPr>
          <p:cNvPr id="202" name="Google Shape;202;p25"/>
          <p:cNvSpPr txBox="1">
            <a:spLocks noGrp="1"/>
          </p:cNvSpPr>
          <p:nvPr>
            <p:ph type="body" idx="1"/>
          </p:nvPr>
        </p:nvSpPr>
        <p:spPr>
          <a:xfrm>
            <a:off x="914225" y="2020600"/>
            <a:ext cx="66984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Size là số lượng ký tự hiện tại của chuỗi. Capacity là số lượng ký tự mà chuỗi có thể chứa.</a:t>
            </a:r>
            <a:endParaRPr sz="1100">
              <a:latin typeface="Arial"/>
              <a:ea typeface="Arial"/>
              <a:cs typeface="Arial"/>
              <a:sym typeface="Arial"/>
            </a:endParaRPr>
          </a:p>
        </p:txBody>
      </p:sp>
      <p:sp>
        <p:nvSpPr>
          <p:cNvPr id="203" name="Google Shape;203;p25"/>
          <p:cNvSpPr txBox="1">
            <a:spLocks noGrp="1"/>
          </p:cNvSpPr>
          <p:nvPr>
            <p:ph type="body" idx="1"/>
          </p:nvPr>
        </p:nvSpPr>
        <p:spPr>
          <a:xfrm>
            <a:off x="914225" y="2238400"/>
            <a:ext cx="6698400" cy="185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Số ký tự được chứa trong String có ý nghĩa là cả size và capacity.</a:t>
            </a:r>
            <a:endParaRPr sz="1100">
              <a:latin typeface="Arial"/>
              <a:ea typeface="Arial"/>
              <a:cs typeface="Arial"/>
              <a:sym typeface="Arial"/>
            </a:endParaRPr>
          </a:p>
        </p:txBody>
      </p:sp>
      <p:sp>
        <p:nvSpPr>
          <p:cNvPr id="204" name="Google Shape;204;p25"/>
          <p:cNvSpPr txBox="1">
            <a:spLocks noGrp="1"/>
          </p:cNvSpPr>
          <p:nvPr>
            <p:ph type="body" idx="1"/>
          </p:nvPr>
        </p:nvSpPr>
        <p:spPr>
          <a:xfrm>
            <a:off x="914225" y="2467000"/>
            <a:ext cx="6698400" cy="5424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Đối với StringBuilder, size có thể bị thay đổi khi object được sử dụng. Khi khởi tạo StringBuilder, ta có thể sử dụng default capacity ( thường là 16) hoặc có thể tự quy định. Trong trường hợp capacity không đủ để lưu trữ dữ liệu,  java sẽ tự gia hạn thêm.</a:t>
            </a:r>
            <a:endParaRPr sz="1100">
              <a:latin typeface="Arial"/>
              <a:ea typeface="Arial"/>
              <a:cs typeface="Arial"/>
              <a:sym typeface="Arial"/>
            </a:endParaRPr>
          </a:p>
        </p:txBody>
      </p:sp>
      <p:pic>
        <p:nvPicPr>
          <p:cNvPr id="205" name="Google Shape;205;p25"/>
          <p:cNvPicPr preferRelativeResize="0"/>
          <p:nvPr/>
        </p:nvPicPr>
        <p:blipFill>
          <a:blip r:embed="rId3">
            <a:alphaModFix/>
          </a:blip>
          <a:stretch>
            <a:fillRect/>
          </a:stretch>
        </p:blipFill>
        <p:spPr>
          <a:xfrm>
            <a:off x="1543600" y="3096725"/>
            <a:ext cx="2037650" cy="154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startAt="2"/>
            </a:pPr>
            <a:r>
              <a:rPr lang="en" sz="2400">
                <a:latin typeface="Arial"/>
                <a:ea typeface="Arial"/>
                <a:cs typeface="Arial"/>
                <a:sym typeface="Arial"/>
              </a:rPr>
              <a:t>Sử dụng class StringBuilder.</a:t>
            </a:r>
            <a:endParaRPr sz="2400">
              <a:latin typeface="Arial"/>
              <a:ea typeface="Arial"/>
              <a:cs typeface="Arial"/>
              <a:sym typeface="Arial"/>
            </a:endParaRPr>
          </a:p>
        </p:txBody>
      </p:sp>
      <p:sp>
        <p:nvSpPr>
          <p:cNvPr id="211" name="Google Shape;211;p26"/>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2.1  Tạo StringBuilder và các method cần chú ý</a:t>
            </a:r>
            <a:endParaRPr sz="1400" b="1">
              <a:latin typeface="Arial"/>
              <a:ea typeface="Arial"/>
              <a:cs typeface="Arial"/>
              <a:sym typeface="Arial"/>
            </a:endParaRPr>
          </a:p>
        </p:txBody>
      </p:sp>
      <p:sp>
        <p:nvSpPr>
          <p:cNvPr id="212" name="Google Shape;212;p26"/>
          <p:cNvSpPr txBox="1">
            <a:spLocks noGrp="1"/>
          </p:cNvSpPr>
          <p:nvPr>
            <p:ph type="body" idx="1"/>
          </p:nvPr>
        </p:nvSpPr>
        <p:spPr>
          <a:xfrm>
            <a:off x="685875" y="1789400"/>
            <a:ext cx="70305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Các method cần chú ý:</a:t>
            </a:r>
            <a:endParaRPr sz="1100">
              <a:latin typeface="Arial"/>
              <a:ea typeface="Arial"/>
              <a:cs typeface="Arial"/>
              <a:sym typeface="Arial"/>
            </a:endParaRPr>
          </a:p>
        </p:txBody>
      </p:sp>
      <p:sp>
        <p:nvSpPr>
          <p:cNvPr id="213" name="Google Shape;213;p26"/>
          <p:cNvSpPr txBox="1">
            <a:spLocks noGrp="1"/>
          </p:cNvSpPr>
          <p:nvPr>
            <p:ph type="body" idx="1"/>
          </p:nvPr>
        </p:nvSpPr>
        <p:spPr>
          <a:xfrm>
            <a:off x="914225" y="2020600"/>
            <a:ext cx="6698400" cy="3132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charAt(), indexOf(), length(), and substring() : Đây là các method có cách sử dụng giống với String.</a:t>
            </a:r>
            <a:endParaRPr sz="1100">
              <a:latin typeface="Arial"/>
              <a:ea typeface="Arial"/>
              <a:cs typeface="Arial"/>
              <a:sym typeface="Arial"/>
            </a:endParaRPr>
          </a:p>
        </p:txBody>
      </p:sp>
      <p:sp>
        <p:nvSpPr>
          <p:cNvPr id="214" name="Google Shape;214;p26"/>
          <p:cNvSpPr txBox="1">
            <a:spLocks noGrp="1"/>
          </p:cNvSpPr>
          <p:nvPr>
            <p:ph type="body" idx="1"/>
          </p:nvPr>
        </p:nvSpPr>
        <p:spPr>
          <a:xfrm>
            <a:off x="914225" y="2333800"/>
            <a:ext cx="6698400" cy="369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append(): Nối thêm giá trị vào 1 StringBuilder. Giá trị nối thêm không bắt buộc phải là một ký tự mà có thể là numberic hoặc giá trị boolean. Ví dụ: </a:t>
            </a:r>
            <a:endParaRPr sz="1100">
              <a:latin typeface="Arial"/>
              <a:ea typeface="Arial"/>
              <a:cs typeface="Arial"/>
              <a:sym typeface="Arial"/>
            </a:endParaRPr>
          </a:p>
        </p:txBody>
      </p:sp>
      <p:pic>
        <p:nvPicPr>
          <p:cNvPr id="215" name="Google Shape;215;p26"/>
          <p:cNvPicPr preferRelativeResize="0"/>
          <p:nvPr/>
        </p:nvPicPr>
        <p:blipFill>
          <a:blip r:embed="rId3">
            <a:alphaModFix/>
          </a:blip>
          <a:stretch>
            <a:fillRect/>
          </a:stretch>
        </p:blipFill>
        <p:spPr>
          <a:xfrm>
            <a:off x="1394825" y="2746600"/>
            <a:ext cx="3935450" cy="479100"/>
          </a:xfrm>
          <a:prstGeom prst="rect">
            <a:avLst/>
          </a:prstGeom>
          <a:noFill/>
          <a:ln>
            <a:noFill/>
          </a:ln>
        </p:spPr>
      </p:pic>
      <p:sp>
        <p:nvSpPr>
          <p:cNvPr id="216" name="Google Shape;216;p26"/>
          <p:cNvSpPr txBox="1">
            <a:spLocks noGrp="1"/>
          </p:cNvSpPr>
          <p:nvPr>
            <p:ph type="body" idx="1"/>
          </p:nvPr>
        </p:nvSpPr>
        <p:spPr>
          <a:xfrm>
            <a:off x="914225" y="3392200"/>
            <a:ext cx="6698400" cy="161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insert(): Chèn giá trị vào một vị trí xác định</a:t>
            </a:r>
            <a:endParaRPr sz="1100">
              <a:latin typeface="Arial"/>
              <a:ea typeface="Arial"/>
              <a:cs typeface="Arial"/>
              <a:sym typeface="Arial"/>
            </a:endParaRPr>
          </a:p>
        </p:txBody>
      </p:sp>
      <p:pic>
        <p:nvPicPr>
          <p:cNvPr id="217" name="Google Shape;217;p26"/>
          <p:cNvPicPr preferRelativeResize="0"/>
          <p:nvPr/>
        </p:nvPicPr>
        <p:blipFill>
          <a:blip r:embed="rId4">
            <a:alphaModFix/>
          </a:blip>
          <a:stretch>
            <a:fillRect/>
          </a:stretch>
        </p:blipFill>
        <p:spPr>
          <a:xfrm>
            <a:off x="1366775" y="3610000"/>
            <a:ext cx="3552200" cy="250928"/>
          </a:xfrm>
          <a:prstGeom prst="rect">
            <a:avLst/>
          </a:prstGeom>
          <a:noFill/>
          <a:ln>
            <a:noFill/>
          </a:ln>
        </p:spPr>
      </p:pic>
      <p:sp>
        <p:nvSpPr>
          <p:cNvPr id="218" name="Google Shape;218;p26"/>
          <p:cNvSpPr txBox="1">
            <a:spLocks noGrp="1"/>
          </p:cNvSpPr>
          <p:nvPr>
            <p:ph type="body" idx="1"/>
          </p:nvPr>
        </p:nvSpPr>
        <p:spPr>
          <a:xfrm>
            <a:off x="1440250" y="4001800"/>
            <a:ext cx="675900" cy="161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500"/>
              </a:spcAft>
              <a:buNone/>
            </a:pPr>
            <a:r>
              <a:rPr lang="en" sz="1100">
                <a:latin typeface="Arial"/>
                <a:ea typeface="Arial"/>
                <a:cs typeface="Arial"/>
                <a:sym typeface="Arial"/>
              </a:rPr>
              <a:t>Ví dụ:</a:t>
            </a:r>
            <a:endParaRPr sz="1100">
              <a:latin typeface="Arial"/>
              <a:ea typeface="Arial"/>
              <a:cs typeface="Arial"/>
              <a:sym typeface="Arial"/>
            </a:endParaRPr>
          </a:p>
        </p:txBody>
      </p:sp>
      <p:pic>
        <p:nvPicPr>
          <p:cNvPr id="219" name="Google Shape;219;p26"/>
          <p:cNvPicPr preferRelativeResize="0"/>
          <p:nvPr/>
        </p:nvPicPr>
        <p:blipFill>
          <a:blip r:embed="rId5">
            <a:alphaModFix/>
          </a:blip>
          <a:stretch>
            <a:fillRect/>
          </a:stretch>
        </p:blipFill>
        <p:spPr>
          <a:xfrm>
            <a:off x="2116150" y="4001800"/>
            <a:ext cx="3214124" cy="7323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startAt="2"/>
            </a:pPr>
            <a:r>
              <a:rPr lang="en" sz="2400">
                <a:latin typeface="Arial"/>
                <a:ea typeface="Arial"/>
                <a:cs typeface="Arial"/>
                <a:sym typeface="Arial"/>
              </a:rPr>
              <a:t>Sử dụng class StringBuilder.</a:t>
            </a:r>
            <a:endParaRPr sz="2400">
              <a:latin typeface="Arial"/>
              <a:ea typeface="Arial"/>
              <a:cs typeface="Arial"/>
              <a:sym typeface="Arial"/>
            </a:endParaRPr>
          </a:p>
        </p:txBody>
      </p:sp>
      <p:sp>
        <p:nvSpPr>
          <p:cNvPr id="225" name="Google Shape;225;p27"/>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2.2  Tạo StringBuilder và các method cần chú ý</a:t>
            </a:r>
            <a:endParaRPr sz="1400" b="1">
              <a:latin typeface="Arial"/>
              <a:ea typeface="Arial"/>
              <a:cs typeface="Arial"/>
              <a:sym typeface="Arial"/>
            </a:endParaRPr>
          </a:p>
        </p:txBody>
      </p:sp>
      <p:sp>
        <p:nvSpPr>
          <p:cNvPr id="226" name="Google Shape;226;p27"/>
          <p:cNvSpPr txBox="1">
            <a:spLocks noGrp="1"/>
          </p:cNvSpPr>
          <p:nvPr>
            <p:ph type="body" idx="1"/>
          </p:nvPr>
        </p:nvSpPr>
        <p:spPr>
          <a:xfrm>
            <a:off x="685875" y="1789400"/>
            <a:ext cx="70305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delete() and deleteCharAt()</a:t>
            </a:r>
            <a:endParaRPr sz="1100">
              <a:latin typeface="Arial"/>
              <a:ea typeface="Arial"/>
              <a:cs typeface="Arial"/>
              <a:sym typeface="Arial"/>
            </a:endParaRPr>
          </a:p>
        </p:txBody>
      </p:sp>
      <p:sp>
        <p:nvSpPr>
          <p:cNvPr id="227" name="Google Shape;227;p27"/>
          <p:cNvSpPr txBox="1">
            <a:spLocks noGrp="1"/>
          </p:cNvSpPr>
          <p:nvPr>
            <p:ph type="body" idx="1"/>
          </p:nvPr>
        </p:nvSpPr>
        <p:spPr>
          <a:xfrm>
            <a:off x="914225" y="2020600"/>
            <a:ext cx="6698400" cy="340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Dùng để xoá 1 hay 1 chuỗi ký tự trong StringBuilder. Nếu vị trí bị xoá không nằm trong StringBuilder, chương trình sẽ gặp lỗi runtime.</a:t>
            </a:r>
            <a:endParaRPr sz="1100">
              <a:latin typeface="Arial"/>
              <a:ea typeface="Arial"/>
              <a:cs typeface="Arial"/>
              <a:sym typeface="Arial"/>
            </a:endParaRPr>
          </a:p>
        </p:txBody>
      </p:sp>
      <p:sp>
        <p:nvSpPr>
          <p:cNvPr id="228" name="Google Shape;228;p27"/>
          <p:cNvSpPr txBox="1">
            <a:spLocks noGrp="1"/>
          </p:cNvSpPr>
          <p:nvPr>
            <p:ph type="body" idx="1"/>
          </p:nvPr>
        </p:nvSpPr>
        <p:spPr>
          <a:xfrm>
            <a:off x="914225" y="2390800"/>
            <a:ext cx="6698400" cy="185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Signature của method</a:t>
            </a:r>
            <a:endParaRPr sz="1100">
              <a:latin typeface="Arial"/>
              <a:ea typeface="Arial"/>
              <a:cs typeface="Arial"/>
              <a:sym typeface="Arial"/>
            </a:endParaRPr>
          </a:p>
        </p:txBody>
      </p:sp>
      <p:sp>
        <p:nvSpPr>
          <p:cNvPr id="229" name="Google Shape;229;p27"/>
          <p:cNvSpPr txBox="1">
            <a:spLocks noGrp="1"/>
          </p:cNvSpPr>
          <p:nvPr>
            <p:ph type="body" idx="1"/>
          </p:nvPr>
        </p:nvSpPr>
        <p:spPr>
          <a:xfrm>
            <a:off x="914225" y="3096400"/>
            <a:ext cx="66984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 </a:t>
            </a:r>
            <a:endParaRPr sz="1100">
              <a:latin typeface="Arial"/>
              <a:ea typeface="Arial"/>
              <a:cs typeface="Arial"/>
              <a:sym typeface="Arial"/>
            </a:endParaRPr>
          </a:p>
        </p:txBody>
      </p:sp>
      <p:pic>
        <p:nvPicPr>
          <p:cNvPr id="230" name="Google Shape;230;p27"/>
          <p:cNvPicPr preferRelativeResize="0"/>
          <p:nvPr/>
        </p:nvPicPr>
        <p:blipFill>
          <a:blip r:embed="rId3">
            <a:alphaModFix/>
          </a:blip>
          <a:stretch>
            <a:fillRect/>
          </a:stretch>
        </p:blipFill>
        <p:spPr>
          <a:xfrm>
            <a:off x="1511825" y="2605300"/>
            <a:ext cx="2922528" cy="380538"/>
          </a:xfrm>
          <a:prstGeom prst="rect">
            <a:avLst/>
          </a:prstGeom>
          <a:noFill/>
          <a:ln>
            <a:noFill/>
          </a:ln>
        </p:spPr>
      </p:pic>
      <p:pic>
        <p:nvPicPr>
          <p:cNvPr id="231" name="Google Shape;231;p27"/>
          <p:cNvPicPr preferRelativeResize="0"/>
          <p:nvPr/>
        </p:nvPicPr>
        <p:blipFill>
          <a:blip r:embed="rId4">
            <a:alphaModFix/>
          </a:blip>
          <a:stretch>
            <a:fillRect/>
          </a:stretch>
        </p:blipFill>
        <p:spPr>
          <a:xfrm>
            <a:off x="1360750" y="3387100"/>
            <a:ext cx="4151826" cy="57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startAt="2"/>
            </a:pPr>
            <a:r>
              <a:rPr lang="en" sz="2400">
                <a:latin typeface="Arial"/>
                <a:ea typeface="Arial"/>
                <a:cs typeface="Arial"/>
                <a:sym typeface="Arial"/>
              </a:rPr>
              <a:t>Sử dụng class StringBuilder.</a:t>
            </a:r>
            <a:endParaRPr sz="2400">
              <a:latin typeface="Arial"/>
              <a:ea typeface="Arial"/>
              <a:cs typeface="Arial"/>
              <a:sym typeface="Arial"/>
            </a:endParaRPr>
          </a:p>
        </p:txBody>
      </p:sp>
      <p:sp>
        <p:nvSpPr>
          <p:cNvPr id="237" name="Google Shape;237;p28"/>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2.2  Tạo StringBuilder và các method cần chú ý</a:t>
            </a:r>
            <a:endParaRPr sz="1400" b="1">
              <a:latin typeface="Arial"/>
              <a:ea typeface="Arial"/>
              <a:cs typeface="Arial"/>
              <a:sym typeface="Arial"/>
            </a:endParaRPr>
          </a:p>
        </p:txBody>
      </p:sp>
      <p:sp>
        <p:nvSpPr>
          <p:cNvPr id="238" name="Google Shape;238;p28"/>
          <p:cNvSpPr txBox="1">
            <a:spLocks noGrp="1"/>
          </p:cNvSpPr>
          <p:nvPr>
            <p:ph type="body" idx="1"/>
          </p:nvPr>
        </p:nvSpPr>
        <p:spPr>
          <a:xfrm>
            <a:off x="685875" y="1789400"/>
            <a:ext cx="70305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reverse()</a:t>
            </a:r>
            <a:endParaRPr sz="1100">
              <a:latin typeface="Arial"/>
              <a:ea typeface="Arial"/>
              <a:cs typeface="Arial"/>
              <a:sym typeface="Arial"/>
            </a:endParaRPr>
          </a:p>
        </p:txBody>
      </p:sp>
      <p:sp>
        <p:nvSpPr>
          <p:cNvPr id="239" name="Google Shape;239;p28"/>
          <p:cNvSpPr txBox="1">
            <a:spLocks noGrp="1"/>
          </p:cNvSpPr>
          <p:nvPr>
            <p:ph type="body" idx="1"/>
          </p:nvPr>
        </p:nvSpPr>
        <p:spPr>
          <a:xfrm>
            <a:off x="914225" y="2020600"/>
            <a:ext cx="66984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Đảo ngược vị trí ký tự trong StringBuilder.</a:t>
            </a:r>
            <a:endParaRPr sz="1100">
              <a:latin typeface="Arial"/>
              <a:ea typeface="Arial"/>
              <a:cs typeface="Arial"/>
              <a:sym typeface="Arial"/>
            </a:endParaRPr>
          </a:p>
        </p:txBody>
      </p:sp>
      <p:sp>
        <p:nvSpPr>
          <p:cNvPr id="240" name="Google Shape;240;p28"/>
          <p:cNvSpPr txBox="1">
            <a:spLocks noGrp="1"/>
          </p:cNvSpPr>
          <p:nvPr>
            <p:ph type="body" idx="1"/>
          </p:nvPr>
        </p:nvSpPr>
        <p:spPr>
          <a:xfrm>
            <a:off x="914225" y="2390800"/>
            <a:ext cx="6698400" cy="185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Signature của method</a:t>
            </a:r>
            <a:endParaRPr sz="1100">
              <a:latin typeface="Arial"/>
              <a:ea typeface="Arial"/>
              <a:cs typeface="Arial"/>
              <a:sym typeface="Arial"/>
            </a:endParaRPr>
          </a:p>
        </p:txBody>
      </p:sp>
      <p:sp>
        <p:nvSpPr>
          <p:cNvPr id="241" name="Google Shape;241;p28"/>
          <p:cNvSpPr txBox="1">
            <a:spLocks noGrp="1"/>
          </p:cNvSpPr>
          <p:nvPr>
            <p:ph type="body" idx="1"/>
          </p:nvPr>
        </p:nvSpPr>
        <p:spPr>
          <a:xfrm>
            <a:off x="914225" y="2867800"/>
            <a:ext cx="66984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 </a:t>
            </a:r>
            <a:endParaRPr sz="1100">
              <a:latin typeface="Arial"/>
              <a:ea typeface="Arial"/>
              <a:cs typeface="Arial"/>
              <a:sym typeface="Arial"/>
            </a:endParaRPr>
          </a:p>
        </p:txBody>
      </p:sp>
      <p:sp>
        <p:nvSpPr>
          <p:cNvPr id="242" name="Google Shape;242;p28"/>
          <p:cNvSpPr txBox="1">
            <a:spLocks noGrp="1"/>
          </p:cNvSpPr>
          <p:nvPr>
            <p:ph type="body" idx="1"/>
          </p:nvPr>
        </p:nvSpPr>
        <p:spPr>
          <a:xfrm>
            <a:off x="1351450" y="2619400"/>
            <a:ext cx="6413700" cy="18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500"/>
              </a:spcAft>
              <a:buNone/>
            </a:pPr>
            <a:r>
              <a:rPr lang="en" sz="1100">
                <a:latin typeface="Arial"/>
                <a:ea typeface="Arial"/>
                <a:cs typeface="Arial"/>
                <a:sym typeface="Arial"/>
              </a:rPr>
              <a:t>StringBuilder reverse()</a:t>
            </a:r>
            <a:endParaRPr sz="1100">
              <a:latin typeface="Arial"/>
              <a:ea typeface="Arial"/>
              <a:cs typeface="Arial"/>
              <a:sym typeface="Arial"/>
            </a:endParaRPr>
          </a:p>
        </p:txBody>
      </p:sp>
      <p:pic>
        <p:nvPicPr>
          <p:cNvPr id="243" name="Google Shape;243;p28"/>
          <p:cNvPicPr preferRelativeResize="0"/>
          <p:nvPr/>
        </p:nvPicPr>
        <p:blipFill>
          <a:blip r:embed="rId3">
            <a:alphaModFix/>
          </a:blip>
          <a:stretch>
            <a:fillRect/>
          </a:stretch>
        </p:blipFill>
        <p:spPr>
          <a:xfrm>
            <a:off x="1351450" y="3148900"/>
            <a:ext cx="3220550" cy="9052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startAt="2"/>
            </a:pPr>
            <a:r>
              <a:rPr lang="en" sz="2400">
                <a:latin typeface="Arial"/>
                <a:ea typeface="Arial"/>
                <a:cs typeface="Arial"/>
                <a:sym typeface="Arial"/>
              </a:rPr>
              <a:t>Sử dụng class StringBuilder.</a:t>
            </a:r>
            <a:endParaRPr sz="2400">
              <a:latin typeface="Arial"/>
              <a:ea typeface="Arial"/>
              <a:cs typeface="Arial"/>
              <a:sym typeface="Arial"/>
            </a:endParaRPr>
          </a:p>
        </p:txBody>
      </p:sp>
      <p:sp>
        <p:nvSpPr>
          <p:cNvPr id="249" name="Google Shape;249;p29"/>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2.2  Tạo StringBuilder và các method cần chú ý</a:t>
            </a:r>
            <a:endParaRPr sz="1400" b="1">
              <a:latin typeface="Arial"/>
              <a:ea typeface="Arial"/>
              <a:cs typeface="Arial"/>
              <a:sym typeface="Arial"/>
            </a:endParaRPr>
          </a:p>
        </p:txBody>
      </p:sp>
      <p:sp>
        <p:nvSpPr>
          <p:cNvPr id="250" name="Google Shape;250;p29"/>
          <p:cNvSpPr txBox="1">
            <a:spLocks noGrp="1"/>
          </p:cNvSpPr>
          <p:nvPr>
            <p:ph type="body" idx="1"/>
          </p:nvPr>
        </p:nvSpPr>
        <p:spPr>
          <a:xfrm>
            <a:off x="685875" y="1789400"/>
            <a:ext cx="70305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toString()</a:t>
            </a:r>
            <a:endParaRPr sz="1100">
              <a:latin typeface="Arial"/>
              <a:ea typeface="Arial"/>
              <a:cs typeface="Arial"/>
              <a:sym typeface="Arial"/>
            </a:endParaRPr>
          </a:p>
        </p:txBody>
      </p:sp>
      <p:sp>
        <p:nvSpPr>
          <p:cNvPr id="251" name="Google Shape;251;p29"/>
          <p:cNvSpPr txBox="1">
            <a:spLocks noGrp="1"/>
          </p:cNvSpPr>
          <p:nvPr>
            <p:ph type="body" idx="1"/>
          </p:nvPr>
        </p:nvSpPr>
        <p:spPr>
          <a:xfrm>
            <a:off x="914225" y="2020600"/>
            <a:ext cx="66984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Convert từ kiểu StringBuilder thành String.</a:t>
            </a:r>
            <a:endParaRPr sz="1100">
              <a:latin typeface="Arial"/>
              <a:ea typeface="Arial"/>
              <a:cs typeface="Arial"/>
              <a:sym typeface="Arial"/>
            </a:endParaRPr>
          </a:p>
        </p:txBody>
      </p:sp>
      <p:sp>
        <p:nvSpPr>
          <p:cNvPr id="252" name="Google Shape;252;p29"/>
          <p:cNvSpPr txBox="1">
            <a:spLocks noGrp="1"/>
          </p:cNvSpPr>
          <p:nvPr>
            <p:ph type="body" idx="1"/>
          </p:nvPr>
        </p:nvSpPr>
        <p:spPr>
          <a:xfrm>
            <a:off x="914225" y="2238400"/>
            <a:ext cx="6698400" cy="185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Signature của method</a:t>
            </a:r>
            <a:endParaRPr sz="1100">
              <a:latin typeface="Arial"/>
              <a:ea typeface="Arial"/>
              <a:cs typeface="Arial"/>
              <a:sym typeface="Arial"/>
            </a:endParaRPr>
          </a:p>
        </p:txBody>
      </p:sp>
      <p:sp>
        <p:nvSpPr>
          <p:cNvPr id="253" name="Google Shape;253;p29"/>
          <p:cNvSpPr txBox="1">
            <a:spLocks noGrp="1"/>
          </p:cNvSpPr>
          <p:nvPr>
            <p:ph type="body" idx="1"/>
          </p:nvPr>
        </p:nvSpPr>
        <p:spPr>
          <a:xfrm>
            <a:off x="1351450" y="2467000"/>
            <a:ext cx="6413700" cy="18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500"/>
              </a:spcAft>
              <a:buNone/>
            </a:pPr>
            <a:r>
              <a:rPr lang="en" sz="1100">
                <a:latin typeface="Arial"/>
                <a:ea typeface="Arial"/>
                <a:cs typeface="Arial"/>
                <a:sym typeface="Arial"/>
              </a:rPr>
              <a:t>String toString()</a:t>
            </a:r>
            <a:endParaRPr sz="1100">
              <a:latin typeface="Arial"/>
              <a:ea typeface="Arial"/>
              <a:cs typeface="Arial"/>
              <a:sym typeface="Arial"/>
            </a:endParaRPr>
          </a:p>
        </p:txBody>
      </p:sp>
      <p:sp>
        <p:nvSpPr>
          <p:cNvPr id="254" name="Google Shape;254;p29"/>
          <p:cNvSpPr txBox="1">
            <a:spLocks noGrp="1"/>
          </p:cNvSpPr>
          <p:nvPr>
            <p:ph type="body" idx="1"/>
          </p:nvPr>
        </p:nvSpPr>
        <p:spPr>
          <a:xfrm>
            <a:off x="914225" y="2695600"/>
            <a:ext cx="6698400" cy="341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Thông thường, StringBuilder được sử dụng nhằm mục đích tăng performance và sau đó sẽ được convert thành String để pass vào các method  khác.</a:t>
            </a: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startAt="3"/>
            </a:pPr>
            <a:r>
              <a:rPr lang="en" sz="2400">
                <a:latin typeface="Arial"/>
                <a:ea typeface="Arial"/>
                <a:cs typeface="Arial"/>
                <a:sym typeface="Arial"/>
              </a:rPr>
              <a:t>Sử dụng Equality</a:t>
            </a:r>
            <a:endParaRPr sz="2400">
              <a:latin typeface="Arial"/>
              <a:ea typeface="Arial"/>
              <a:cs typeface="Arial"/>
              <a:sym typeface="Arial"/>
            </a:endParaRPr>
          </a:p>
        </p:txBody>
      </p:sp>
      <p:sp>
        <p:nvSpPr>
          <p:cNvPr id="260" name="Google Shape;260;p30"/>
          <p:cNvSpPr txBox="1">
            <a:spLocks noGrp="1"/>
          </p:cNvSpPr>
          <p:nvPr>
            <p:ph type="body" idx="1"/>
          </p:nvPr>
        </p:nvSpPr>
        <p:spPr>
          <a:xfrm>
            <a:off x="685875" y="1637000"/>
            <a:ext cx="70305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Equality so sánh 2 giá trị có bằng nhau hay không, kết quả trả về ở dạng boolean.</a:t>
            </a:r>
            <a:endParaRPr sz="1100">
              <a:latin typeface="Arial"/>
              <a:ea typeface="Arial"/>
              <a:cs typeface="Arial"/>
              <a:sym typeface="Arial"/>
            </a:endParaRPr>
          </a:p>
        </p:txBody>
      </p:sp>
      <p:sp>
        <p:nvSpPr>
          <p:cNvPr id="261" name="Google Shape;261;p30"/>
          <p:cNvSpPr txBox="1">
            <a:spLocks noGrp="1"/>
          </p:cNvSpPr>
          <p:nvPr>
            <p:ph type="body" idx="1"/>
          </p:nvPr>
        </p:nvSpPr>
        <p:spPr>
          <a:xfrm>
            <a:off x="685875" y="1865600"/>
            <a:ext cx="7030500" cy="333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Equality thực hiện bằng toán tử “==” hoặc method equals(). Cách làm việc của chúng hoàn toàn khác nhau.</a:t>
            </a:r>
            <a:endParaRPr sz="1100">
              <a:latin typeface="Arial"/>
              <a:ea typeface="Arial"/>
              <a:cs typeface="Arial"/>
              <a:sym typeface="Arial"/>
            </a:endParaRPr>
          </a:p>
        </p:txBody>
      </p:sp>
      <p:sp>
        <p:nvSpPr>
          <p:cNvPr id="262" name="Google Shape;262;p30"/>
          <p:cNvSpPr txBox="1">
            <a:spLocks noGrp="1"/>
          </p:cNvSpPr>
          <p:nvPr>
            <p:ph type="body" idx="1"/>
          </p:nvPr>
        </p:nvSpPr>
        <p:spPr>
          <a:xfrm>
            <a:off x="1001675" y="2246600"/>
            <a:ext cx="6714600" cy="25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 thực hiện so sánh địa chỉ ô nhớ được reference tới.</a:t>
            </a:r>
            <a:endParaRPr sz="1100">
              <a:latin typeface="Arial"/>
              <a:ea typeface="Arial"/>
              <a:cs typeface="Arial"/>
              <a:sym typeface="Arial"/>
            </a:endParaRPr>
          </a:p>
        </p:txBody>
      </p:sp>
      <p:sp>
        <p:nvSpPr>
          <p:cNvPr id="263" name="Google Shape;263;p30"/>
          <p:cNvSpPr txBox="1">
            <a:spLocks noGrp="1"/>
          </p:cNvSpPr>
          <p:nvPr>
            <p:ph type="body" idx="1"/>
          </p:nvPr>
        </p:nvSpPr>
        <p:spPr>
          <a:xfrm>
            <a:off x="1001675" y="2475200"/>
            <a:ext cx="67146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equals() thực hiện so sánh địa chỉ của 2 object.</a:t>
            </a:r>
            <a:endParaRPr sz="1100">
              <a:latin typeface="Arial"/>
              <a:ea typeface="Arial"/>
              <a:cs typeface="Arial"/>
              <a:sym typeface="Arial"/>
            </a:endParaRPr>
          </a:p>
        </p:txBody>
      </p:sp>
      <p:sp>
        <p:nvSpPr>
          <p:cNvPr id="264" name="Google Shape;264;p30"/>
          <p:cNvSpPr txBox="1">
            <a:spLocks noGrp="1"/>
          </p:cNvSpPr>
          <p:nvPr>
            <p:ph type="body" idx="1"/>
          </p:nvPr>
        </p:nvSpPr>
        <p:spPr>
          <a:xfrm>
            <a:off x="685875" y="2780000"/>
            <a:ext cx="7030500" cy="2178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a:t>
            </a:r>
            <a:endParaRPr sz="1100">
              <a:latin typeface="Arial"/>
              <a:ea typeface="Arial"/>
              <a:cs typeface="Arial"/>
              <a:sym typeface="Arial"/>
            </a:endParaRPr>
          </a:p>
        </p:txBody>
      </p:sp>
      <p:pic>
        <p:nvPicPr>
          <p:cNvPr id="265" name="Google Shape;265;p30"/>
          <p:cNvPicPr preferRelativeResize="0"/>
          <p:nvPr/>
        </p:nvPicPr>
        <p:blipFill>
          <a:blip r:embed="rId3">
            <a:alphaModFix/>
          </a:blip>
          <a:stretch>
            <a:fillRect/>
          </a:stretch>
        </p:blipFill>
        <p:spPr>
          <a:xfrm>
            <a:off x="1257425" y="3030950"/>
            <a:ext cx="3155150" cy="106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1303800" y="683175"/>
            <a:ext cx="7030500" cy="47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Arial"/>
                <a:ea typeface="Arial"/>
                <a:cs typeface="Arial"/>
                <a:sym typeface="Arial"/>
              </a:rPr>
              <a:t>Contents</a:t>
            </a:r>
            <a:endParaRPr sz="2400">
              <a:latin typeface="Arial"/>
              <a:ea typeface="Arial"/>
              <a:cs typeface="Arial"/>
              <a:sym typeface="Arial"/>
            </a:endParaRPr>
          </a:p>
        </p:txBody>
      </p:sp>
      <p:sp>
        <p:nvSpPr>
          <p:cNvPr id="70" name="Google Shape;70;p14"/>
          <p:cNvSpPr txBox="1">
            <a:spLocks noGrp="1"/>
          </p:cNvSpPr>
          <p:nvPr>
            <p:ph type="body" idx="1"/>
          </p:nvPr>
        </p:nvSpPr>
        <p:spPr>
          <a:xfrm>
            <a:off x="1303800" y="1476300"/>
            <a:ext cx="7030500" cy="3000300"/>
          </a:xfrm>
          <a:prstGeom prst="rect">
            <a:avLst/>
          </a:prstGeom>
        </p:spPr>
        <p:txBody>
          <a:bodyPr spcFirstLastPara="1" wrap="square" lIns="91425" tIns="91425" rIns="91425" bIns="91425" anchor="ctr" anchorCtr="0">
            <a:noAutofit/>
          </a:bodyPr>
          <a:lstStyle/>
          <a:p>
            <a:pPr marL="228600" lvl="0" indent="-247650" algn="l" rtl="0">
              <a:lnSpc>
                <a:spcPct val="100000"/>
              </a:lnSpc>
              <a:spcBef>
                <a:spcPts val="0"/>
              </a:spcBef>
              <a:spcAft>
                <a:spcPts val="0"/>
              </a:spcAft>
              <a:buSzPts val="1200"/>
              <a:buFont typeface="Arial"/>
              <a:buAutoNum type="arabicPeriod"/>
            </a:pPr>
            <a:r>
              <a:rPr lang="en" sz="1200" b="1">
                <a:latin typeface="Arial"/>
                <a:ea typeface="Arial"/>
                <a:cs typeface="Arial"/>
                <a:sym typeface="Arial"/>
              </a:rPr>
              <a:t>Tạo và xử lý Strings</a:t>
            </a:r>
            <a:endParaRPr sz="1200" b="1">
              <a:latin typeface="Arial"/>
              <a:ea typeface="Arial"/>
              <a:cs typeface="Arial"/>
              <a:sym typeface="Arial"/>
            </a:endParaRPr>
          </a:p>
          <a:p>
            <a:pPr marL="228600" lvl="0" indent="-171450" algn="l" rtl="0">
              <a:lnSpc>
                <a:spcPct val="100000"/>
              </a:lnSpc>
              <a:spcBef>
                <a:spcPts val="500"/>
              </a:spcBef>
              <a:spcAft>
                <a:spcPts val="0"/>
              </a:spcAft>
              <a:buNone/>
            </a:pPr>
            <a:r>
              <a:rPr lang="en" sz="1100">
                <a:latin typeface="Arial"/>
                <a:ea typeface="Arial"/>
                <a:cs typeface="Arial"/>
                <a:sym typeface="Arial"/>
              </a:rPr>
              <a:t>1.1 Concatenation</a:t>
            </a:r>
            <a:endParaRPr sz="1100">
              <a:latin typeface="Arial"/>
              <a:ea typeface="Arial"/>
              <a:cs typeface="Arial"/>
              <a:sym typeface="Arial"/>
            </a:endParaRPr>
          </a:p>
          <a:p>
            <a:pPr marL="228600" lvl="0" indent="-171450" algn="l" rtl="0">
              <a:lnSpc>
                <a:spcPct val="100000"/>
              </a:lnSpc>
              <a:spcBef>
                <a:spcPts val="500"/>
              </a:spcBef>
              <a:spcAft>
                <a:spcPts val="0"/>
              </a:spcAft>
              <a:buNone/>
            </a:pPr>
            <a:r>
              <a:rPr lang="en" sz="1100">
                <a:latin typeface="Arial"/>
                <a:ea typeface="Arial"/>
                <a:cs typeface="Arial"/>
                <a:sym typeface="Arial"/>
              </a:rPr>
              <a:t>1.2 Immutability</a:t>
            </a:r>
            <a:endParaRPr sz="1100">
              <a:latin typeface="Arial"/>
              <a:ea typeface="Arial"/>
              <a:cs typeface="Arial"/>
              <a:sym typeface="Arial"/>
            </a:endParaRPr>
          </a:p>
          <a:p>
            <a:pPr marL="228600" lvl="0" indent="-171450" algn="l" rtl="0">
              <a:lnSpc>
                <a:spcPct val="100000"/>
              </a:lnSpc>
              <a:spcBef>
                <a:spcPts val="500"/>
              </a:spcBef>
              <a:spcAft>
                <a:spcPts val="0"/>
              </a:spcAft>
              <a:buNone/>
            </a:pPr>
            <a:r>
              <a:rPr lang="en" sz="1100">
                <a:latin typeface="Arial"/>
                <a:ea typeface="Arial"/>
                <a:cs typeface="Arial"/>
                <a:sym typeface="Arial"/>
              </a:rPr>
              <a:t>1.3 String Pool </a:t>
            </a:r>
            <a:endParaRPr sz="1100">
              <a:latin typeface="Arial"/>
              <a:ea typeface="Arial"/>
              <a:cs typeface="Arial"/>
              <a:sym typeface="Arial"/>
            </a:endParaRPr>
          </a:p>
          <a:p>
            <a:pPr marL="228600" lvl="0" indent="-171450" algn="l" rtl="0">
              <a:lnSpc>
                <a:spcPct val="100000"/>
              </a:lnSpc>
              <a:spcBef>
                <a:spcPts val="500"/>
              </a:spcBef>
              <a:spcAft>
                <a:spcPts val="0"/>
              </a:spcAft>
              <a:buNone/>
            </a:pPr>
            <a:r>
              <a:rPr lang="en" sz="1100">
                <a:latin typeface="Arial"/>
                <a:ea typeface="Arial"/>
                <a:cs typeface="Arial"/>
                <a:sym typeface="Arial"/>
              </a:rPr>
              <a:t>1.4 Các method cần chú ý và method chaining</a:t>
            </a:r>
            <a:endParaRPr sz="1100">
              <a:latin typeface="Arial"/>
              <a:ea typeface="Arial"/>
              <a:cs typeface="Arial"/>
              <a:sym typeface="Arial"/>
            </a:endParaRPr>
          </a:p>
          <a:p>
            <a:pPr marL="228600" lvl="0" indent="-247650" algn="l" rtl="0">
              <a:lnSpc>
                <a:spcPct val="100000"/>
              </a:lnSpc>
              <a:spcBef>
                <a:spcPts val="500"/>
              </a:spcBef>
              <a:spcAft>
                <a:spcPts val="0"/>
              </a:spcAft>
              <a:buSzPts val="1200"/>
              <a:buFont typeface="Arial"/>
              <a:buAutoNum type="arabicPeriod"/>
            </a:pPr>
            <a:r>
              <a:rPr lang="en" sz="1200" b="1">
                <a:latin typeface="Arial"/>
                <a:ea typeface="Arial"/>
                <a:cs typeface="Arial"/>
                <a:sym typeface="Arial"/>
              </a:rPr>
              <a:t>Sử dụng class StringBuilder</a:t>
            </a:r>
            <a:endParaRPr sz="1200" b="1">
              <a:latin typeface="Arial"/>
              <a:ea typeface="Arial"/>
              <a:cs typeface="Arial"/>
              <a:sym typeface="Arial"/>
            </a:endParaRPr>
          </a:p>
          <a:p>
            <a:pPr marL="228600" lvl="0" indent="-171450" algn="l" rtl="0">
              <a:lnSpc>
                <a:spcPct val="100000"/>
              </a:lnSpc>
              <a:spcBef>
                <a:spcPts val="500"/>
              </a:spcBef>
              <a:spcAft>
                <a:spcPts val="0"/>
              </a:spcAft>
              <a:buNone/>
            </a:pPr>
            <a:r>
              <a:rPr lang="en" sz="1100">
                <a:latin typeface="Arial"/>
                <a:ea typeface="Arial"/>
                <a:cs typeface="Arial"/>
                <a:sym typeface="Arial"/>
              </a:rPr>
              <a:t>2.1 Mutability và chaining</a:t>
            </a:r>
            <a:endParaRPr sz="1100">
              <a:latin typeface="Arial"/>
              <a:ea typeface="Arial"/>
              <a:cs typeface="Arial"/>
              <a:sym typeface="Arial"/>
            </a:endParaRPr>
          </a:p>
          <a:p>
            <a:pPr marL="228600" lvl="0" indent="-171450" algn="l" rtl="0">
              <a:lnSpc>
                <a:spcPct val="100000"/>
              </a:lnSpc>
              <a:spcBef>
                <a:spcPts val="500"/>
              </a:spcBef>
              <a:spcAft>
                <a:spcPts val="0"/>
              </a:spcAft>
              <a:buNone/>
            </a:pPr>
            <a:r>
              <a:rPr lang="en" sz="1100">
                <a:latin typeface="Arial"/>
                <a:ea typeface="Arial"/>
                <a:cs typeface="Arial"/>
                <a:sym typeface="Arial"/>
              </a:rPr>
              <a:t>2.2 Tạo StringBuilder và các method cần chú ý </a:t>
            </a:r>
            <a:endParaRPr sz="1100">
              <a:latin typeface="Arial"/>
              <a:ea typeface="Arial"/>
              <a:cs typeface="Arial"/>
              <a:sym typeface="Arial"/>
            </a:endParaRPr>
          </a:p>
          <a:p>
            <a:pPr marL="228600" lvl="0" indent="-171450" algn="l" rtl="0">
              <a:lnSpc>
                <a:spcPct val="100000"/>
              </a:lnSpc>
              <a:spcBef>
                <a:spcPts val="500"/>
              </a:spcBef>
              <a:spcAft>
                <a:spcPts val="0"/>
              </a:spcAft>
              <a:buNone/>
            </a:pPr>
            <a:r>
              <a:rPr lang="en" sz="1100">
                <a:latin typeface="Arial"/>
                <a:ea typeface="Arial"/>
                <a:cs typeface="Arial"/>
                <a:sym typeface="Arial"/>
              </a:rPr>
              <a:t>2.3 StringBuilder vs StringBuffer</a:t>
            </a:r>
            <a:endParaRPr sz="1100">
              <a:latin typeface="Arial"/>
              <a:ea typeface="Arial"/>
              <a:cs typeface="Arial"/>
              <a:sym typeface="Arial"/>
            </a:endParaRPr>
          </a:p>
          <a:p>
            <a:pPr marL="228600" lvl="0" indent="-247650" algn="l" rtl="0">
              <a:lnSpc>
                <a:spcPct val="100000"/>
              </a:lnSpc>
              <a:spcBef>
                <a:spcPts val="500"/>
              </a:spcBef>
              <a:spcAft>
                <a:spcPts val="500"/>
              </a:spcAft>
              <a:buSzPts val="1200"/>
              <a:buFont typeface="Arial"/>
              <a:buAutoNum type="arabicPeriod"/>
            </a:pPr>
            <a:r>
              <a:rPr lang="en" sz="1200" b="1">
                <a:latin typeface="Arial"/>
                <a:ea typeface="Arial"/>
                <a:cs typeface="Arial"/>
                <a:sym typeface="Arial"/>
              </a:rPr>
              <a:t>Sử dụng Equality</a:t>
            </a:r>
            <a:endParaRPr sz="1200" b="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76" name="Google Shape;76;p15"/>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1.1  Concatenation</a:t>
            </a:r>
            <a:endParaRPr sz="1400" b="1">
              <a:latin typeface="Arial"/>
              <a:ea typeface="Arial"/>
              <a:cs typeface="Arial"/>
              <a:sym typeface="Arial"/>
            </a:endParaRPr>
          </a:p>
        </p:txBody>
      </p:sp>
      <p:sp>
        <p:nvSpPr>
          <p:cNvPr id="77" name="Google Shape;77;p15"/>
          <p:cNvSpPr txBox="1">
            <a:spLocks noGrp="1"/>
          </p:cNvSpPr>
          <p:nvPr>
            <p:ph type="body" idx="1"/>
          </p:nvPr>
        </p:nvSpPr>
        <p:spPr>
          <a:xfrm>
            <a:off x="694200" y="1781100"/>
            <a:ext cx="7030500" cy="386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Việc nối 2 chuỗi String với nhau được gọi là concatenation. Để nối 2 String ta sử dụng toán tử “+” giữa 2 chuỗi đó.</a:t>
            </a:r>
            <a:endParaRPr sz="1100">
              <a:latin typeface="Arial"/>
              <a:ea typeface="Arial"/>
              <a:cs typeface="Arial"/>
              <a:sym typeface="Arial"/>
            </a:endParaRPr>
          </a:p>
        </p:txBody>
      </p:sp>
      <p:sp>
        <p:nvSpPr>
          <p:cNvPr id="78" name="Google Shape;78;p15"/>
          <p:cNvSpPr txBox="1">
            <a:spLocks noGrp="1"/>
          </p:cNvSpPr>
          <p:nvPr>
            <p:ph type="body" idx="1"/>
          </p:nvPr>
        </p:nvSpPr>
        <p:spPr>
          <a:xfrm>
            <a:off x="694325" y="2238300"/>
            <a:ext cx="70305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Cần lưu ý các quy tắc sau khi thực hiện nối chuỗi:</a:t>
            </a:r>
            <a:endParaRPr sz="1100">
              <a:latin typeface="Arial"/>
              <a:ea typeface="Arial"/>
              <a:cs typeface="Arial"/>
              <a:sym typeface="Arial"/>
            </a:endParaRPr>
          </a:p>
        </p:txBody>
      </p:sp>
      <p:sp>
        <p:nvSpPr>
          <p:cNvPr id="79" name="Google Shape;79;p15"/>
          <p:cNvSpPr txBox="1">
            <a:spLocks noGrp="1"/>
          </p:cNvSpPr>
          <p:nvPr>
            <p:ph type="body" idx="1"/>
          </p:nvPr>
        </p:nvSpPr>
        <p:spPr>
          <a:xfrm>
            <a:off x="851875" y="2466900"/>
            <a:ext cx="68730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Nếu cả 2 toán hạng là numeric, dấu “+” có ý nghĩa là phép cộng số học.</a:t>
            </a:r>
            <a:endParaRPr sz="1100">
              <a:latin typeface="Arial"/>
              <a:ea typeface="Arial"/>
              <a:cs typeface="Arial"/>
              <a:sym typeface="Arial"/>
            </a:endParaRPr>
          </a:p>
        </p:txBody>
      </p:sp>
      <p:sp>
        <p:nvSpPr>
          <p:cNvPr id="80" name="Google Shape;80;p15"/>
          <p:cNvSpPr txBox="1">
            <a:spLocks noGrp="1"/>
          </p:cNvSpPr>
          <p:nvPr>
            <p:ph type="body" idx="1"/>
          </p:nvPr>
        </p:nvSpPr>
        <p:spPr>
          <a:xfrm>
            <a:off x="851875" y="2695500"/>
            <a:ext cx="68730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Nếu một trong hai toán hạng là String, dấu “+” có ý nghĩa là nối chuỗi</a:t>
            </a:r>
            <a:endParaRPr sz="1100">
              <a:latin typeface="Arial"/>
              <a:ea typeface="Arial"/>
              <a:cs typeface="Arial"/>
              <a:sym typeface="Arial"/>
            </a:endParaRPr>
          </a:p>
        </p:txBody>
      </p:sp>
      <p:sp>
        <p:nvSpPr>
          <p:cNvPr id="81" name="Google Shape;81;p15"/>
          <p:cNvSpPr txBox="1">
            <a:spLocks noGrp="1"/>
          </p:cNvSpPr>
          <p:nvPr>
            <p:ph type="body" idx="1"/>
          </p:nvPr>
        </p:nvSpPr>
        <p:spPr>
          <a:xfrm>
            <a:off x="851875" y="2924100"/>
            <a:ext cx="68730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Biểu thức được thực hiện từ trái qua phải</a:t>
            </a:r>
            <a:endParaRPr sz="1100">
              <a:latin typeface="Arial"/>
              <a:ea typeface="Arial"/>
              <a:cs typeface="Arial"/>
              <a:sym typeface="Arial"/>
            </a:endParaRPr>
          </a:p>
        </p:txBody>
      </p:sp>
      <p:sp>
        <p:nvSpPr>
          <p:cNvPr id="82" name="Google Shape;82;p15"/>
          <p:cNvSpPr txBox="1">
            <a:spLocks noGrp="1"/>
          </p:cNvSpPr>
          <p:nvPr>
            <p:ph type="body" idx="1"/>
          </p:nvPr>
        </p:nvSpPr>
        <p:spPr>
          <a:xfrm>
            <a:off x="694325" y="3228900"/>
            <a:ext cx="70305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a:t>
            </a:r>
            <a:endParaRPr sz="1100">
              <a:latin typeface="Arial"/>
              <a:ea typeface="Arial"/>
              <a:cs typeface="Arial"/>
              <a:sym typeface="Arial"/>
            </a:endParaRPr>
          </a:p>
        </p:txBody>
      </p:sp>
      <p:pic>
        <p:nvPicPr>
          <p:cNvPr id="83" name="Google Shape;83;p15"/>
          <p:cNvPicPr preferRelativeResize="0"/>
          <p:nvPr/>
        </p:nvPicPr>
        <p:blipFill>
          <a:blip r:embed="rId3">
            <a:alphaModFix/>
          </a:blip>
          <a:stretch>
            <a:fillRect/>
          </a:stretch>
        </p:blipFill>
        <p:spPr>
          <a:xfrm>
            <a:off x="1228225" y="3553862"/>
            <a:ext cx="4005927" cy="12493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89" name="Google Shape;89;p16"/>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1.2  Immutability</a:t>
            </a:r>
            <a:endParaRPr sz="1400" b="1">
              <a:latin typeface="Arial"/>
              <a:ea typeface="Arial"/>
              <a:cs typeface="Arial"/>
              <a:sym typeface="Arial"/>
            </a:endParaRPr>
          </a:p>
        </p:txBody>
      </p:sp>
      <p:sp>
        <p:nvSpPr>
          <p:cNvPr id="90" name="Google Shape;90;p16"/>
          <p:cNvSpPr txBox="1">
            <a:spLocks noGrp="1"/>
          </p:cNvSpPr>
          <p:nvPr>
            <p:ph type="body" idx="1"/>
          </p:nvPr>
        </p:nvSpPr>
        <p:spPr>
          <a:xfrm>
            <a:off x="694200" y="1781100"/>
            <a:ext cx="7030500" cy="386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Khi String object được tạo ra, giá trị của nó sẽ không thay đổi kể cả về kích thước hay character bên trong.</a:t>
            </a:r>
            <a:endParaRPr sz="1100">
              <a:latin typeface="Arial"/>
              <a:ea typeface="Arial"/>
              <a:cs typeface="Arial"/>
              <a:sym typeface="Arial"/>
            </a:endParaRPr>
          </a:p>
        </p:txBody>
      </p:sp>
      <p:sp>
        <p:nvSpPr>
          <p:cNvPr id="91" name="Google Shape;91;p16"/>
          <p:cNvSpPr txBox="1">
            <a:spLocks noGrp="1"/>
          </p:cNvSpPr>
          <p:nvPr>
            <p:ph type="body" idx="1"/>
          </p:nvPr>
        </p:nvSpPr>
        <p:spPr>
          <a:xfrm>
            <a:off x="694325" y="2162100"/>
            <a:ext cx="7030500" cy="386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Trong khi mutable tức là khả chuyển thì immutable lại ngược lại - có nghĩa là không thể thay đổi. Và String là immutable.</a:t>
            </a:r>
            <a:endParaRPr sz="1100">
              <a:latin typeface="Arial"/>
              <a:ea typeface="Arial"/>
              <a:cs typeface="Arial"/>
              <a:sym typeface="Arial"/>
            </a:endParaRPr>
          </a:p>
        </p:txBody>
      </p:sp>
      <p:sp>
        <p:nvSpPr>
          <p:cNvPr id="92" name="Google Shape;92;p16"/>
          <p:cNvSpPr txBox="1">
            <a:spLocks noGrp="1"/>
          </p:cNvSpPr>
          <p:nvPr>
            <p:ph type="body" idx="1"/>
          </p:nvPr>
        </p:nvSpPr>
        <p:spPr>
          <a:xfrm>
            <a:off x="668450" y="2571750"/>
            <a:ext cx="7030500" cy="2283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 </a:t>
            </a:r>
            <a:endParaRPr sz="1100">
              <a:latin typeface="Arial"/>
              <a:ea typeface="Arial"/>
              <a:cs typeface="Arial"/>
              <a:sym typeface="Arial"/>
            </a:endParaRPr>
          </a:p>
        </p:txBody>
      </p:sp>
      <p:pic>
        <p:nvPicPr>
          <p:cNvPr id="93" name="Google Shape;93;p16"/>
          <p:cNvPicPr preferRelativeResize="0"/>
          <p:nvPr/>
        </p:nvPicPr>
        <p:blipFill>
          <a:blip r:embed="rId3">
            <a:alphaModFix/>
          </a:blip>
          <a:stretch>
            <a:fillRect/>
          </a:stretch>
        </p:blipFill>
        <p:spPr>
          <a:xfrm>
            <a:off x="1134000" y="2967000"/>
            <a:ext cx="2054175" cy="924825"/>
          </a:xfrm>
          <a:prstGeom prst="rect">
            <a:avLst/>
          </a:prstGeom>
          <a:noFill/>
          <a:ln>
            <a:noFill/>
          </a:ln>
        </p:spPr>
      </p:pic>
      <p:sp>
        <p:nvSpPr>
          <p:cNvPr id="94" name="Google Shape;94;p16"/>
          <p:cNvSpPr/>
          <p:nvPr/>
        </p:nvSpPr>
        <p:spPr>
          <a:xfrm>
            <a:off x="3418250" y="2967000"/>
            <a:ext cx="1020900" cy="667500"/>
          </a:xfrm>
          <a:prstGeom prst="wedgeEllipseCallout">
            <a:avLst>
              <a:gd name="adj1" fmla="val -67149"/>
              <a:gd name="adj2" fmla="val 48288"/>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FFFFFF"/>
                </a:solidFill>
              </a:rPr>
              <a:t>Kết quả: 12</a:t>
            </a:r>
            <a:endParaRPr sz="11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100" name="Google Shape;100;p17"/>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1.3  String Pool</a:t>
            </a:r>
            <a:endParaRPr sz="1400" b="1">
              <a:latin typeface="Arial"/>
              <a:ea typeface="Arial"/>
              <a:cs typeface="Arial"/>
              <a:sym typeface="Arial"/>
            </a:endParaRPr>
          </a:p>
        </p:txBody>
      </p:sp>
      <p:sp>
        <p:nvSpPr>
          <p:cNvPr id="101" name="Google Shape;101;p17"/>
          <p:cNvSpPr txBox="1">
            <a:spLocks noGrp="1"/>
          </p:cNvSpPr>
          <p:nvPr>
            <p:ph type="body" idx="1"/>
          </p:nvPr>
        </p:nvSpPr>
        <p:spPr>
          <a:xfrm>
            <a:off x="694200" y="1781100"/>
            <a:ext cx="7030500" cy="386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String Pool hay còn được gọi là intern pool, nằm trong JVM có nhiệm vụ tập hợp các String lại để tái sử dụng chúng.</a:t>
            </a:r>
            <a:endParaRPr sz="1100">
              <a:latin typeface="Arial"/>
              <a:ea typeface="Arial"/>
              <a:cs typeface="Arial"/>
              <a:sym typeface="Arial"/>
            </a:endParaRPr>
          </a:p>
        </p:txBody>
      </p:sp>
      <p:sp>
        <p:nvSpPr>
          <p:cNvPr id="102" name="Google Shape;102;p17"/>
          <p:cNvSpPr txBox="1">
            <a:spLocks noGrp="1"/>
          </p:cNvSpPr>
          <p:nvPr>
            <p:ph type="body" idx="1"/>
          </p:nvPr>
        </p:nvSpPr>
        <p:spPr>
          <a:xfrm>
            <a:off x="694325" y="2162100"/>
            <a:ext cx="7030500" cy="386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String pool chứa các giá trị literal</a:t>
            </a:r>
            <a:endParaRPr sz="1100">
              <a:latin typeface="Arial"/>
              <a:ea typeface="Arial"/>
              <a:cs typeface="Arial"/>
              <a:sym typeface="Arial"/>
            </a:endParaRPr>
          </a:p>
        </p:txBody>
      </p:sp>
      <p:sp>
        <p:nvSpPr>
          <p:cNvPr id="103" name="Google Shape;103;p17"/>
          <p:cNvSpPr txBox="1">
            <a:spLocks noGrp="1"/>
          </p:cNvSpPr>
          <p:nvPr>
            <p:ph type="body" idx="1"/>
          </p:nvPr>
        </p:nvSpPr>
        <p:spPr>
          <a:xfrm>
            <a:off x="668450" y="2571750"/>
            <a:ext cx="7030500" cy="2283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 </a:t>
            </a:r>
            <a:endParaRPr sz="1100">
              <a:latin typeface="Arial"/>
              <a:ea typeface="Arial"/>
              <a:cs typeface="Arial"/>
              <a:sym typeface="Arial"/>
            </a:endParaRPr>
          </a:p>
        </p:txBody>
      </p:sp>
      <p:pic>
        <p:nvPicPr>
          <p:cNvPr id="104" name="Google Shape;104;p17"/>
          <p:cNvPicPr preferRelativeResize="0"/>
          <p:nvPr/>
        </p:nvPicPr>
        <p:blipFill>
          <a:blip r:embed="rId3">
            <a:alphaModFix/>
          </a:blip>
          <a:stretch>
            <a:fillRect/>
          </a:stretch>
        </p:blipFill>
        <p:spPr>
          <a:xfrm>
            <a:off x="1757875" y="2823600"/>
            <a:ext cx="2903050" cy="160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110" name="Google Shape;110;p18"/>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1.4  Các method cần chú ý và method chaining</a:t>
            </a:r>
            <a:endParaRPr sz="1400" b="1">
              <a:latin typeface="Arial"/>
              <a:ea typeface="Arial"/>
              <a:cs typeface="Arial"/>
              <a:sym typeface="Arial"/>
            </a:endParaRPr>
          </a:p>
        </p:txBody>
      </p:sp>
      <p:sp>
        <p:nvSpPr>
          <p:cNvPr id="111" name="Google Shape;111;p18"/>
          <p:cNvSpPr txBox="1">
            <a:spLocks noGrp="1"/>
          </p:cNvSpPr>
          <p:nvPr>
            <p:ph type="body" idx="1"/>
          </p:nvPr>
        </p:nvSpPr>
        <p:spPr>
          <a:xfrm>
            <a:off x="694200" y="1781100"/>
            <a:ext cx="7030500" cy="1962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length(): Trả về số ký tự trong String.</a:t>
            </a:r>
            <a:endParaRPr sz="1100">
              <a:latin typeface="Arial"/>
              <a:ea typeface="Arial"/>
              <a:cs typeface="Arial"/>
              <a:sym typeface="Arial"/>
            </a:endParaRPr>
          </a:p>
        </p:txBody>
      </p:sp>
      <p:sp>
        <p:nvSpPr>
          <p:cNvPr id="112" name="Google Shape;112;p18"/>
          <p:cNvSpPr txBox="1">
            <a:spLocks noGrp="1"/>
          </p:cNvSpPr>
          <p:nvPr>
            <p:ph type="body" idx="1"/>
          </p:nvPr>
        </p:nvSpPr>
        <p:spPr>
          <a:xfrm>
            <a:off x="694200" y="2009700"/>
            <a:ext cx="7030500" cy="5619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charAt(): Trả về ký tự tại vị trí được truyền vào hàm. Vị trí ký tự trong String bắt đầu từ 0 và kết thúc ở String.length() -1. Nếu vượt quá giới hạn này ta sẽ gặp lỗi runtime (StringIndexOutOfBoundsException). </a:t>
            </a:r>
            <a:endParaRPr sz="1100">
              <a:latin typeface="Arial"/>
              <a:ea typeface="Arial"/>
              <a:cs typeface="Arial"/>
              <a:sym typeface="Arial"/>
            </a:endParaRPr>
          </a:p>
        </p:txBody>
      </p:sp>
      <p:sp>
        <p:nvSpPr>
          <p:cNvPr id="113" name="Google Shape;113;p18"/>
          <p:cNvSpPr txBox="1">
            <a:spLocks noGrp="1"/>
          </p:cNvSpPr>
          <p:nvPr>
            <p:ph type="body" idx="1"/>
          </p:nvPr>
        </p:nvSpPr>
        <p:spPr>
          <a:xfrm>
            <a:off x="694200" y="2619300"/>
            <a:ext cx="7030500" cy="479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indexOf(): Duyệt string và tìm ra vị trí đầu tiên của ký tự mong muốn. Method có thể tìm 1 ký tự đơn hay 1 chuỗi ký tự hoặc cũng có thể tìm trong một khoảng ký tự mong muốn.</a:t>
            </a:r>
            <a:endParaRPr sz="1100">
              <a:latin typeface="Arial"/>
              <a:ea typeface="Arial"/>
              <a:cs typeface="Arial"/>
              <a:sym typeface="Arial"/>
            </a:endParaRPr>
          </a:p>
        </p:txBody>
      </p:sp>
      <p:sp>
        <p:nvSpPr>
          <p:cNvPr id="114" name="Google Shape;114;p18"/>
          <p:cNvSpPr txBox="1">
            <a:spLocks noGrp="1"/>
          </p:cNvSpPr>
          <p:nvPr>
            <p:ph type="body" idx="1"/>
          </p:nvPr>
        </p:nvSpPr>
        <p:spPr>
          <a:xfrm>
            <a:off x="857250" y="3065575"/>
            <a:ext cx="6876900" cy="1962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Signatures của method gồm: </a:t>
            </a:r>
            <a:endParaRPr sz="1100">
              <a:latin typeface="Arial"/>
              <a:ea typeface="Arial"/>
              <a:cs typeface="Arial"/>
              <a:sym typeface="Arial"/>
            </a:endParaRPr>
          </a:p>
        </p:txBody>
      </p:sp>
      <p:pic>
        <p:nvPicPr>
          <p:cNvPr id="115" name="Google Shape;115;p18"/>
          <p:cNvPicPr preferRelativeResize="0"/>
          <p:nvPr/>
        </p:nvPicPr>
        <p:blipFill>
          <a:blip r:embed="rId3">
            <a:alphaModFix/>
          </a:blip>
          <a:stretch>
            <a:fillRect/>
          </a:stretch>
        </p:blipFill>
        <p:spPr>
          <a:xfrm>
            <a:off x="934750" y="3364225"/>
            <a:ext cx="3060200" cy="952500"/>
          </a:xfrm>
          <a:prstGeom prst="rect">
            <a:avLst/>
          </a:prstGeom>
          <a:noFill/>
          <a:ln>
            <a:noFill/>
          </a:ln>
        </p:spPr>
      </p:pic>
      <p:pic>
        <p:nvPicPr>
          <p:cNvPr id="116" name="Google Shape;116;p18"/>
          <p:cNvPicPr preferRelativeResize="0"/>
          <p:nvPr/>
        </p:nvPicPr>
        <p:blipFill>
          <a:blip r:embed="rId4">
            <a:alphaModFix/>
          </a:blip>
          <a:stretch>
            <a:fillRect/>
          </a:stretch>
        </p:blipFill>
        <p:spPr>
          <a:xfrm>
            <a:off x="4638450" y="3337975"/>
            <a:ext cx="3476300" cy="978750"/>
          </a:xfrm>
          <a:prstGeom prst="rect">
            <a:avLst/>
          </a:prstGeom>
          <a:noFill/>
          <a:ln>
            <a:noFill/>
          </a:ln>
        </p:spPr>
      </p:pic>
      <p:sp>
        <p:nvSpPr>
          <p:cNvPr id="117" name="Google Shape;117;p18"/>
          <p:cNvSpPr/>
          <p:nvPr/>
        </p:nvSpPr>
        <p:spPr>
          <a:xfrm>
            <a:off x="4126825" y="3720300"/>
            <a:ext cx="291300" cy="233100"/>
          </a:xfrm>
          <a:prstGeom prst="rightArrow">
            <a:avLst>
              <a:gd name="adj1" fmla="val 50000"/>
              <a:gd name="adj2"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123" name="Google Shape;123;p19"/>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1.4  Các method cần chú ý và method chaining</a:t>
            </a:r>
            <a:endParaRPr sz="1400" b="1">
              <a:latin typeface="Arial"/>
              <a:ea typeface="Arial"/>
              <a:cs typeface="Arial"/>
              <a:sym typeface="Arial"/>
            </a:endParaRPr>
          </a:p>
        </p:txBody>
      </p:sp>
      <p:sp>
        <p:nvSpPr>
          <p:cNvPr id="124" name="Google Shape;124;p19"/>
          <p:cNvSpPr txBox="1">
            <a:spLocks noGrp="1"/>
          </p:cNvSpPr>
          <p:nvPr>
            <p:ph type="body" idx="1"/>
          </p:nvPr>
        </p:nvSpPr>
        <p:spPr>
          <a:xfrm>
            <a:off x="685875" y="1789400"/>
            <a:ext cx="70305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substring(): Tìm kiếm các ký tự trong string và trả về 1 phần của string đó.</a:t>
            </a:r>
            <a:endParaRPr sz="1100">
              <a:latin typeface="Arial"/>
              <a:ea typeface="Arial"/>
              <a:cs typeface="Arial"/>
              <a:sym typeface="Arial"/>
            </a:endParaRPr>
          </a:p>
        </p:txBody>
      </p:sp>
      <p:sp>
        <p:nvSpPr>
          <p:cNvPr id="125" name="Google Shape;125;p19"/>
          <p:cNvSpPr txBox="1">
            <a:spLocks noGrp="1"/>
          </p:cNvSpPr>
          <p:nvPr>
            <p:ph type="body" idx="1"/>
          </p:nvPr>
        </p:nvSpPr>
        <p:spPr>
          <a:xfrm>
            <a:off x="823950" y="2056400"/>
            <a:ext cx="6892500" cy="4092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Parameter thứ nhất là vị trí bắt đầu của chuỗi trả về. </a:t>
            </a:r>
            <a:endParaRPr sz="1100">
              <a:latin typeface="Arial"/>
              <a:ea typeface="Arial"/>
              <a:cs typeface="Arial"/>
              <a:sym typeface="Arial"/>
            </a:endParaRPr>
          </a:p>
          <a:p>
            <a:pPr marL="0" lvl="0" indent="457200" algn="l" rtl="0">
              <a:lnSpc>
                <a:spcPct val="100000"/>
              </a:lnSpc>
              <a:spcBef>
                <a:spcPts val="500"/>
              </a:spcBef>
              <a:spcAft>
                <a:spcPts val="500"/>
              </a:spcAft>
              <a:buNone/>
            </a:pPr>
            <a:r>
              <a:rPr lang="en" sz="1100">
                <a:latin typeface="Arial"/>
                <a:ea typeface="Arial"/>
                <a:cs typeface="Arial"/>
                <a:sym typeface="Arial"/>
              </a:rPr>
              <a:t>Parameter thứ hai là vị trí kết thúc của chuỗi trả về.</a:t>
            </a:r>
            <a:endParaRPr sz="1100">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1203225" y="3181350"/>
            <a:ext cx="2927871" cy="409200"/>
          </a:xfrm>
          <a:prstGeom prst="rect">
            <a:avLst/>
          </a:prstGeom>
          <a:noFill/>
          <a:ln>
            <a:noFill/>
          </a:ln>
        </p:spPr>
      </p:pic>
      <p:sp>
        <p:nvSpPr>
          <p:cNvPr id="127" name="Google Shape;127;p19"/>
          <p:cNvSpPr txBox="1">
            <a:spLocks noGrp="1"/>
          </p:cNvSpPr>
          <p:nvPr>
            <p:ph type="body" idx="1"/>
          </p:nvPr>
        </p:nvSpPr>
        <p:spPr>
          <a:xfrm>
            <a:off x="823950" y="2970800"/>
            <a:ext cx="6892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Signature của substring</a:t>
            </a:r>
            <a:endParaRPr sz="1100">
              <a:latin typeface="Arial"/>
              <a:ea typeface="Arial"/>
              <a:cs typeface="Arial"/>
              <a:sym typeface="Arial"/>
            </a:endParaRPr>
          </a:p>
        </p:txBody>
      </p:sp>
      <p:sp>
        <p:nvSpPr>
          <p:cNvPr id="128" name="Google Shape;128;p19"/>
          <p:cNvSpPr txBox="1">
            <a:spLocks noGrp="1"/>
          </p:cNvSpPr>
          <p:nvPr>
            <p:ph type="body" idx="1"/>
          </p:nvPr>
        </p:nvSpPr>
        <p:spPr>
          <a:xfrm>
            <a:off x="823950" y="3732800"/>
            <a:ext cx="6892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 :</a:t>
            </a:r>
            <a:endParaRPr sz="1100">
              <a:latin typeface="Arial"/>
              <a:ea typeface="Arial"/>
              <a:cs typeface="Arial"/>
              <a:sym typeface="Arial"/>
            </a:endParaRPr>
          </a:p>
        </p:txBody>
      </p:sp>
      <p:pic>
        <p:nvPicPr>
          <p:cNvPr id="129" name="Google Shape;129;p19"/>
          <p:cNvPicPr preferRelativeResize="0"/>
          <p:nvPr/>
        </p:nvPicPr>
        <p:blipFill>
          <a:blip r:embed="rId4">
            <a:alphaModFix/>
          </a:blip>
          <a:stretch>
            <a:fillRect/>
          </a:stretch>
        </p:blipFill>
        <p:spPr>
          <a:xfrm>
            <a:off x="1127025" y="3895100"/>
            <a:ext cx="3710225" cy="734925"/>
          </a:xfrm>
          <a:prstGeom prst="rect">
            <a:avLst/>
          </a:prstGeom>
          <a:noFill/>
          <a:ln>
            <a:noFill/>
          </a:ln>
        </p:spPr>
      </p:pic>
      <p:sp>
        <p:nvSpPr>
          <p:cNvPr id="130" name="Google Shape;130;p19"/>
          <p:cNvSpPr txBox="1">
            <a:spLocks noGrp="1"/>
          </p:cNvSpPr>
          <p:nvPr>
            <p:ph type="body" idx="1"/>
          </p:nvPr>
        </p:nvSpPr>
        <p:spPr>
          <a:xfrm>
            <a:off x="823950" y="2513600"/>
            <a:ext cx="6892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Nếu vị trí bắt đầu và vị trí kết thúc trùng nhau thì kết quả trả về sẽ là empty string.</a:t>
            </a:r>
            <a:endParaRPr sz="1100">
              <a:latin typeface="Arial"/>
              <a:ea typeface="Arial"/>
              <a:cs typeface="Arial"/>
              <a:sym typeface="Arial"/>
            </a:endParaRPr>
          </a:p>
        </p:txBody>
      </p:sp>
      <p:sp>
        <p:nvSpPr>
          <p:cNvPr id="131" name="Google Shape;131;p19"/>
          <p:cNvSpPr txBox="1">
            <a:spLocks noGrp="1"/>
          </p:cNvSpPr>
          <p:nvPr>
            <p:ph type="body" idx="1"/>
          </p:nvPr>
        </p:nvSpPr>
        <p:spPr>
          <a:xfrm>
            <a:off x="823950" y="2742200"/>
            <a:ext cx="6892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Nếu vị trí bắt đầu hoặc vị trí kết thúc vượt ngoài giới hạn ký tự cho phép thì sẽ xảy ra lỗi runtime.</a:t>
            </a:r>
            <a:endParaRPr sz="1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137" name="Google Shape;137;p20"/>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1.4  Các method cần chú ý và method chaining</a:t>
            </a:r>
            <a:endParaRPr sz="1400" b="1">
              <a:latin typeface="Arial"/>
              <a:ea typeface="Arial"/>
              <a:cs typeface="Arial"/>
              <a:sym typeface="Arial"/>
            </a:endParaRPr>
          </a:p>
        </p:txBody>
      </p:sp>
      <p:sp>
        <p:nvSpPr>
          <p:cNvPr id="138" name="Google Shape;138;p20"/>
          <p:cNvSpPr txBox="1">
            <a:spLocks noGrp="1"/>
          </p:cNvSpPr>
          <p:nvPr>
            <p:ph type="body" idx="1"/>
          </p:nvPr>
        </p:nvSpPr>
        <p:spPr>
          <a:xfrm>
            <a:off x="685875" y="1789400"/>
            <a:ext cx="7030500" cy="2301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toLowerCase() và toUpperCase()</a:t>
            </a:r>
            <a:endParaRPr sz="1100">
              <a:latin typeface="Arial"/>
              <a:ea typeface="Arial"/>
              <a:cs typeface="Arial"/>
              <a:sym typeface="Arial"/>
            </a:endParaRPr>
          </a:p>
        </p:txBody>
      </p:sp>
      <p:sp>
        <p:nvSpPr>
          <p:cNvPr id="139" name="Google Shape;139;p20"/>
          <p:cNvSpPr txBox="1">
            <a:spLocks noGrp="1"/>
          </p:cNvSpPr>
          <p:nvPr>
            <p:ph type="body" idx="1"/>
          </p:nvPr>
        </p:nvSpPr>
        <p:spPr>
          <a:xfrm>
            <a:off x="823950" y="2066974"/>
            <a:ext cx="6892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toLowerCase() chuẩn hoá chuỗi về dạng chữ viết thường</a:t>
            </a:r>
            <a:endParaRPr sz="1100">
              <a:latin typeface="Arial"/>
              <a:ea typeface="Arial"/>
              <a:cs typeface="Arial"/>
              <a:sym typeface="Arial"/>
            </a:endParaRPr>
          </a:p>
        </p:txBody>
      </p:sp>
      <p:sp>
        <p:nvSpPr>
          <p:cNvPr id="140" name="Google Shape;140;p20"/>
          <p:cNvSpPr txBox="1">
            <a:spLocks noGrp="1"/>
          </p:cNvSpPr>
          <p:nvPr>
            <p:ph type="body" idx="1"/>
          </p:nvPr>
        </p:nvSpPr>
        <p:spPr>
          <a:xfrm>
            <a:off x="823950" y="2285000"/>
            <a:ext cx="6892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toUpperCase() chuẩn hoá chuỗi về dạng chữ in hoa.</a:t>
            </a:r>
            <a:endParaRPr sz="1100">
              <a:latin typeface="Arial"/>
              <a:ea typeface="Arial"/>
              <a:cs typeface="Arial"/>
              <a:sym typeface="Arial"/>
            </a:endParaRPr>
          </a:p>
        </p:txBody>
      </p:sp>
      <p:sp>
        <p:nvSpPr>
          <p:cNvPr id="141" name="Google Shape;141;p20"/>
          <p:cNvSpPr txBox="1">
            <a:spLocks noGrp="1"/>
          </p:cNvSpPr>
          <p:nvPr>
            <p:ph type="body" idx="1"/>
          </p:nvPr>
        </p:nvSpPr>
        <p:spPr>
          <a:xfrm>
            <a:off x="685875" y="2585900"/>
            <a:ext cx="7030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equals() và equalsIgnoreCase()</a:t>
            </a:r>
            <a:endParaRPr sz="1100">
              <a:latin typeface="Arial"/>
              <a:ea typeface="Arial"/>
              <a:cs typeface="Arial"/>
              <a:sym typeface="Arial"/>
            </a:endParaRPr>
          </a:p>
        </p:txBody>
      </p:sp>
      <p:sp>
        <p:nvSpPr>
          <p:cNvPr id="142" name="Google Shape;142;p20"/>
          <p:cNvSpPr txBox="1">
            <a:spLocks noGrp="1"/>
          </p:cNvSpPr>
          <p:nvPr>
            <p:ph type="body" idx="1"/>
          </p:nvPr>
        </p:nvSpPr>
        <p:spPr>
          <a:xfrm>
            <a:off x="823950" y="2818400"/>
            <a:ext cx="6892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equals() kiểm tra liệu ký tự của 2 chuỗi có giống nhau y hệt hay không.</a:t>
            </a:r>
            <a:endParaRPr sz="1100">
              <a:latin typeface="Arial"/>
              <a:ea typeface="Arial"/>
              <a:cs typeface="Arial"/>
              <a:sym typeface="Arial"/>
            </a:endParaRPr>
          </a:p>
        </p:txBody>
      </p:sp>
      <p:sp>
        <p:nvSpPr>
          <p:cNvPr id="143" name="Google Shape;143;p20"/>
          <p:cNvSpPr txBox="1">
            <a:spLocks noGrp="1"/>
          </p:cNvSpPr>
          <p:nvPr>
            <p:ph type="body" idx="1"/>
          </p:nvPr>
        </p:nvSpPr>
        <p:spPr>
          <a:xfrm>
            <a:off x="823950" y="3047000"/>
            <a:ext cx="6892500" cy="3453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equalsIgnoreCase() kiểm tra liệu ký tự của 2 chuỗi có giống nhau hay không nhưng sẽ bỏ qua việc kiểm tra chữ là in thường hay in hoa.</a:t>
            </a:r>
            <a:endParaRPr sz="1100">
              <a:latin typeface="Arial"/>
              <a:ea typeface="Arial"/>
              <a:cs typeface="Arial"/>
              <a:sym typeface="Arial"/>
            </a:endParaRPr>
          </a:p>
        </p:txBody>
      </p:sp>
      <p:sp>
        <p:nvSpPr>
          <p:cNvPr id="144" name="Google Shape;144;p20"/>
          <p:cNvSpPr txBox="1">
            <a:spLocks noGrp="1"/>
          </p:cNvSpPr>
          <p:nvPr>
            <p:ph type="body" idx="1"/>
          </p:nvPr>
        </p:nvSpPr>
        <p:spPr>
          <a:xfrm>
            <a:off x="823950" y="3428000"/>
            <a:ext cx="6892500" cy="1956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a:t>
            </a:r>
            <a:endParaRPr sz="1100">
              <a:latin typeface="Arial"/>
              <a:ea typeface="Arial"/>
              <a:cs typeface="Arial"/>
              <a:sym typeface="Arial"/>
            </a:endParaRPr>
          </a:p>
        </p:txBody>
      </p:sp>
      <p:pic>
        <p:nvPicPr>
          <p:cNvPr id="145" name="Google Shape;145;p20"/>
          <p:cNvPicPr preferRelativeResize="0"/>
          <p:nvPr/>
        </p:nvPicPr>
        <p:blipFill>
          <a:blip r:embed="rId3">
            <a:alphaModFix/>
          </a:blip>
          <a:stretch>
            <a:fillRect/>
          </a:stretch>
        </p:blipFill>
        <p:spPr>
          <a:xfrm>
            <a:off x="1228200" y="3659300"/>
            <a:ext cx="4419600" cy="6570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465600" y="683175"/>
            <a:ext cx="7030500" cy="4791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Tạo và xử lý String</a:t>
            </a:r>
            <a:endParaRPr sz="2400">
              <a:latin typeface="Arial"/>
              <a:ea typeface="Arial"/>
              <a:cs typeface="Arial"/>
              <a:sym typeface="Arial"/>
            </a:endParaRPr>
          </a:p>
        </p:txBody>
      </p:sp>
      <p:sp>
        <p:nvSpPr>
          <p:cNvPr id="151" name="Google Shape;151;p21"/>
          <p:cNvSpPr txBox="1">
            <a:spLocks noGrp="1"/>
          </p:cNvSpPr>
          <p:nvPr>
            <p:ph type="body" idx="1"/>
          </p:nvPr>
        </p:nvSpPr>
        <p:spPr>
          <a:xfrm>
            <a:off x="618000" y="1476300"/>
            <a:ext cx="7030500" cy="267000"/>
          </a:xfrm>
          <a:prstGeom prst="rect">
            <a:avLst/>
          </a:prstGeom>
        </p:spPr>
        <p:txBody>
          <a:bodyPr spcFirstLastPara="1" wrap="square" lIns="91425" tIns="91425" rIns="91425" bIns="91425" anchor="ctr" anchorCtr="0">
            <a:noAutofit/>
          </a:bodyPr>
          <a:lstStyle/>
          <a:p>
            <a:pPr marL="57150" lvl="0" indent="0" algn="l" rtl="0">
              <a:lnSpc>
                <a:spcPct val="100000"/>
              </a:lnSpc>
              <a:spcBef>
                <a:spcPts val="0"/>
              </a:spcBef>
              <a:spcAft>
                <a:spcPts val="500"/>
              </a:spcAft>
              <a:buNone/>
            </a:pPr>
            <a:r>
              <a:rPr lang="en" sz="1400" b="1">
                <a:latin typeface="Arial"/>
                <a:ea typeface="Arial"/>
                <a:cs typeface="Arial"/>
                <a:sym typeface="Arial"/>
              </a:rPr>
              <a:t>1.4  Các method cần chú ý và method chaining</a:t>
            </a:r>
            <a:endParaRPr sz="1400" b="1">
              <a:latin typeface="Arial"/>
              <a:ea typeface="Arial"/>
              <a:cs typeface="Arial"/>
              <a:sym typeface="Arial"/>
            </a:endParaRPr>
          </a:p>
        </p:txBody>
      </p:sp>
      <p:sp>
        <p:nvSpPr>
          <p:cNvPr id="152" name="Google Shape;152;p21"/>
          <p:cNvSpPr txBox="1">
            <a:spLocks noGrp="1"/>
          </p:cNvSpPr>
          <p:nvPr>
            <p:ph type="body" idx="1"/>
          </p:nvPr>
        </p:nvSpPr>
        <p:spPr>
          <a:xfrm>
            <a:off x="685875" y="1789400"/>
            <a:ext cx="7030500" cy="2670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startsWith() và endsWith()</a:t>
            </a:r>
            <a:endParaRPr sz="1100">
              <a:latin typeface="Arial"/>
              <a:ea typeface="Arial"/>
              <a:cs typeface="Arial"/>
              <a:sym typeface="Arial"/>
            </a:endParaRPr>
          </a:p>
        </p:txBody>
      </p:sp>
      <p:sp>
        <p:nvSpPr>
          <p:cNvPr id="153" name="Google Shape;153;p21"/>
          <p:cNvSpPr txBox="1">
            <a:spLocks noGrp="1"/>
          </p:cNvSpPr>
          <p:nvPr>
            <p:ph type="body" idx="1"/>
          </p:nvPr>
        </p:nvSpPr>
        <p:spPr>
          <a:xfrm>
            <a:off x="823950" y="2056400"/>
            <a:ext cx="6730200" cy="2052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Method kiểm tra liệu giá trị truyền và có trùng với giá trị bắt đầu / kết thúc của string hay không.</a:t>
            </a:r>
            <a:endParaRPr sz="1100">
              <a:latin typeface="Arial"/>
              <a:ea typeface="Arial"/>
              <a:cs typeface="Arial"/>
              <a:sym typeface="Arial"/>
            </a:endParaRPr>
          </a:p>
        </p:txBody>
      </p:sp>
      <p:sp>
        <p:nvSpPr>
          <p:cNvPr id="154" name="Google Shape;154;p21"/>
          <p:cNvSpPr txBox="1">
            <a:spLocks noGrp="1"/>
          </p:cNvSpPr>
          <p:nvPr>
            <p:ph type="body" idx="1"/>
          </p:nvPr>
        </p:nvSpPr>
        <p:spPr>
          <a:xfrm>
            <a:off x="823950" y="2285000"/>
            <a:ext cx="6730200" cy="2052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Signature của method:</a:t>
            </a:r>
            <a:endParaRPr sz="1100">
              <a:latin typeface="Arial"/>
              <a:ea typeface="Arial"/>
              <a:cs typeface="Arial"/>
              <a:sym typeface="Arial"/>
            </a:endParaRPr>
          </a:p>
        </p:txBody>
      </p:sp>
      <p:pic>
        <p:nvPicPr>
          <p:cNvPr id="155" name="Google Shape;155;p21"/>
          <p:cNvPicPr preferRelativeResize="0"/>
          <p:nvPr/>
        </p:nvPicPr>
        <p:blipFill>
          <a:blip r:embed="rId3">
            <a:alphaModFix/>
          </a:blip>
          <a:stretch>
            <a:fillRect/>
          </a:stretch>
        </p:blipFill>
        <p:spPr>
          <a:xfrm>
            <a:off x="1346000" y="2490200"/>
            <a:ext cx="2576144" cy="479100"/>
          </a:xfrm>
          <a:prstGeom prst="rect">
            <a:avLst/>
          </a:prstGeom>
          <a:noFill/>
          <a:ln>
            <a:noFill/>
          </a:ln>
        </p:spPr>
      </p:pic>
      <p:sp>
        <p:nvSpPr>
          <p:cNvPr id="156" name="Google Shape;156;p21"/>
          <p:cNvSpPr txBox="1">
            <a:spLocks noGrp="1"/>
          </p:cNvSpPr>
          <p:nvPr>
            <p:ph type="body" idx="1"/>
          </p:nvPr>
        </p:nvSpPr>
        <p:spPr>
          <a:xfrm>
            <a:off x="823950" y="3199400"/>
            <a:ext cx="6730200" cy="161400"/>
          </a:xfrm>
          <a:prstGeom prst="rect">
            <a:avLst/>
          </a:prstGeom>
        </p:spPr>
        <p:txBody>
          <a:bodyPr spcFirstLastPara="1" wrap="square" lIns="91425" tIns="91425" rIns="91425" bIns="91425" anchor="ctr" anchorCtr="0">
            <a:noAutofit/>
          </a:bodyPr>
          <a:lstStyle/>
          <a:p>
            <a:pPr marL="457200" lvl="0" indent="-298450" algn="l" rtl="0">
              <a:lnSpc>
                <a:spcPct val="100000"/>
              </a:lnSpc>
              <a:spcBef>
                <a:spcPts val="0"/>
              </a:spcBef>
              <a:spcAft>
                <a:spcPts val="0"/>
              </a:spcAft>
              <a:buSzPts val="1100"/>
              <a:buFont typeface="Arial"/>
              <a:buChar char="➔"/>
            </a:pPr>
            <a:r>
              <a:rPr lang="en" sz="1100">
                <a:latin typeface="Arial"/>
                <a:ea typeface="Arial"/>
                <a:cs typeface="Arial"/>
                <a:sym typeface="Arial"/>
              </a:rPr>
              <a:t>Ví dụ:</a:t>
            </a:r>
            <a:endParaRPr sz="1100">
              <a:latin typeface="Arial"/>
              <a:ea typeface="Arial"/>
              <a:cs typeface="Arial"/>
              <a:sym typeface="Arial"/>
            </a:endParaRPr>
          </a:p>
        </p:txBody>
      </p:sp>
      <p:pic>
        <p:nvPicPr>
          <p:cNvPr id="157" name="Google Shape;157;p21"/>
          <p:cNvPicPr preferRelativeResize="0"/>
          <p:nvPr/>
        </p:nvPicPr>
        <p:blipFill>
          <a:blip r:embed="rId4">
            <a:alphaModFix/>
          </a:blip>
          <a:stretch>
            <a:fillRect/>
          </a:stretch>
        </p:blipFill>
        <p:spPr>
          <a:xfrm>
            <a:off x="1346000" y="3403100"/>
            <a:ext cx="3226000" cy="700729"/>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1473</Words>
  <Application>Microsoft Office PowerPoint</Application>
  <PresentationFormat>On-screen Show (16:9)</PresentationFormat>
  <Paragraphs>128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Roboto Slab</vt:lpstr>
      <vt:lpstr>Roboto</vt:lpstr>
      <vt:lpstr>Marina</vt:lpstr>
      <vt:lpstr>Chapter 3 Core Java APIs(P1)</vt:lpstr>
      <vt:lpstr>Contents</vt:lpstr>
      <vt:lpstr>Tạo và xử lý String</vt:lpstr>
      <vt:lpstr>Tạo và xử lý String</vt:lpstr>
      <vt:lpstr>Tạo và xử lý String</vt:lpstr>
      <vt:lpstr>Tạo và xử lý String</vt:lpstr>
      <vt:lpstr>Tạo và xử lý String</vt:lpstr>
      <vt:lpstr>Tạo và xử lý String</vt:lpstr>
      <vt:lpstr>Tạo và xử lý String</vt:lpstr>
      <vt:lpstr>Tạo và xử lý String</vt:lpstr>
      <vt:lpstr>Tạo và xử lý String</vt:lpstr>
      <vt:lpstr>Sử dụng class StringBuilder.</vt:lpstr>
      <vt:lpstr>Sử dụng class StringBuilder.</vt:lpstr>
      <vt:lpstr>Sử dụng class StringBuilder.</vt:lpstr>
      <vt:lpstr>Sử dụng class StringBuilder.</vt:lpstr>
      <vt:lpstr>Sử dụng class StringBuilder.</vt:lpstr>
      <vt:lpstr>Sử dụng class StringBuilder.</vt:lpstr>
      <vt:lpstr>Sử dụng Equality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Core Java APIs(P1)</dc:title>
  <cp:lastModifiedBy>anhnv_tt</cp:lastModifiedBy>
  <cp:revision>1</cp:revision>
  <dcterms:modified xsi:type="dcterms:W3CDTF">2020-05-25T10:23:18Z</dcterms:modified>
</cp:coreProperties>
</file>