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c02e8a38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c02e8a38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JavaBeans are reusable software components. JavaBeans call an instance variable a property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bff65293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bff6529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bff65293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bff65293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Lưu ý khi truyền vararg và mảng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c02e8a38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c02e8a3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sẽ tìm đến method có parameter type gần với giá trị truyền vào hơn.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c02e8a38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02e8a38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c02e8a38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c02e8a38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c02e8a38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c02e8a38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Dòng 28 sai vì volume đã được gán từ trong constructor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c02e8a38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02e8a38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 khi chạy xong static, Java sẽ chạy tiếp hàm main.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c02e8a38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c02e8a38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JavaBeans are reusable software components. JavaBeans call an instance variable a property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Arial"/>
                <a:ea typeface="Arial"/>
                <a:cs typeface="Arial"/>
                <a:sym typeface="Arial"/>
              </a:rPr>
              <a:t>Chapter 4</a:t>
            </a:r>
            <a:endParaRPr sz="3000">
              <a:latin typeface="Arial"/>
              <a:ea typeface="Arial"/>
              <a:cs typeface="Arial"/>
              <a:sym typeface="Arial"/>
            </a:endParaRPr>
          </a:p>
          <a:p>
            <a:pPr indent="0" lvl="0" marL="0" rtl="0" algn="l">
              <a:lnSpc>
                <a:spcPct val="115000"/>
              </a:lnSpc>
              <a:spcBef>
                <a:spcPts val="0"/>
              </a:spcBef>
              <a:spcAft>
                <a:spcPts val="0"/>
              </a:spcAft>
              <a:buNone/>
            </a:pPr>
            <a:r>
              <a:rPr lang="en" sz="3000">
                <a:latin typeface="Arial"/>
                <a:ea typeface="Arial"/>
                <a:cs typeface="Arial"/>
                <a:sym typeface="Arial"/>
              </a:rPr>
              <a:t>Methods and Encapsulation(P2)</a:t>
            </a:r>
            <a:endParaRPr/>
          </a:p>
        </p:txBody>
      </p:sp>
      <p:sp>
        <p:nvSpPr>
          <p:cNvPr id="64" name="Google Shape;64;p13"/>
          <p:cNvSpPr txBox="1"/>
          <p:nvPr>
            <p:ph idx="1" type="subTitle"/>
          </p:nvPr>
        </p:nvSpPr>
        <p:spPr>
          <a:xfrm>
            <a:off x="1680302" y="3201850"/>
            <a:ext cx="5783400" cy="90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Overloading Methods - Creating Constructors - Encapsulating Data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68300" lvl="0" marL="457200" rtl="0" algn="l">
              <a:spcBef>
                <a:spcPts val="0"/>
              </a:spcBef>
              <a:spcAft>
                <a:spcPts val="0"/>
              </a:spcAft>
              <a:buSzPts val="2200"/>
              <a:buFont typeface="Arial"/>
              <a:buAutoNum type="arabicPeriod" startAt="3"/>
            </a:pPr>
            <a:r>
              <a:rPr b="1" lang="en" sz="2200">
                <a:latin typeface="Arial"/>
                <a:ea typeface="Arial"/>
                <a:cs typeface="Arial"/>
                <a:sym typeface="Arial"/>
              </a:rPr>
              <a:t>Encapsulating Data</a:t>
            </a:r>
            <a:endParaRPr b="1" sz="2200">
              <a:latin typeface="Arial"/>
              <a:ea typeface="Arial"/>
              <a:cs typeface="Arial"/>
              <a:sym typeface="Arial"/>
            </a:endParaRPr>
          </a:p>
        </p:txBody>
      </p:sp>
      <p:sp>
        <p:nvSpPr>
          <p:cNvPr id="160" name="Google Shape;160;p22"/>
          <p:cNvSpPr txBox="1"/>
          <p:nvPr>
            <p:ph idx="1" type="body"/>
          </p:nvPr>
        </p:nvSpPr>
        <p:spPr>
          <a:xfrm>
            <a:off x="387900" y="1489825"/>
            <a:ext cx="8368200" cy="1674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 Immutable Classes</a:t>
            </a:r>
            <a:endParaRPr sz="1100">
              <a:latin typeface="Arial"/>
              <a:ea typeface="Arial"/>
              <a:cs typeface="Arial"/>
              <a:sym typeface="Arial"/>
            </a:endParaRPr>
          </a:p>
        </p:txBody>
      </p:sp>
      <p:sp>
        <p:nvSpPr>
          <p:cNvPr id="161" name="Google Shape;161;p22"/>
          <p:cNvSpPr txBox="1"/>
          <p:nvPr>
            <p:ph idx="1" type="body"/>
          </p:nvPr>
        </p:nvSpPr>
        <p:spPr>
          <a:xfrm>
            <a:off x="387900" y="1947025"/>
            <a:ext cx="8368200" cy="3198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Immutable classes cũng được cho là hữu ích vì trạng thái của nó luôn không thay đổi dù có được pass vào vị trí nào trong chương trình. Ví dụ dễ nhận thấy nhất là String.</a:t>
            </a:r>
            <a:endParaRPr sz="1100">
              <a:latin typeface="Arial"/>
              <a:ea typeface="Arial"/>
              <a:cs typeface="Arial"/>
              <a:sym typeface="Arial"/>
            </a:endParaRPr>
          </a:p>
        </p:txBody>
      </p:sp>
      <p:sp>
        <p:nvSpPr>
          <p:cNvPr id="162" name="Google Shape;162;p22"/>
          <p:cNvSpPr txBox="1"/>
          <p:nvPr>
            <p:ph idx="1" type="body"/>
          </p:nvPr>
        </p:nvSpPr>
        <p:spPr>
          <a:xfrm>
            <a:off x="387900" y="1718425"/>
            <a:ext cx="8368200" cy="1674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Vận dụng đóng gói dữ liệu giúp ngăn chặn hành vi data không có kiểm soát.</a:t>
            </a:r>
            <a:endParaRPr sz="1100">
              <a:latin typeface="Arial"/>
              <a:ea typeface="Arial"/>
              <a:cs typeface="Arial"/>
              <a:sym typeface="Arial"/>
            </a:endParaRPr>
          </a:p>
        </p:txBody>
      </p:sp>
      <p:pic>
        <p:nvPicPr>
          <p:cNvPr id="163" name="Google Shape;163;p22"/>
          <p:cNvPicPr preferRelativeResize="0"/>
          <p:nvPr/>
        </p:nvPicPr>
        <p:blipFill>
          <a:blip r:embed="rId3">
            <a:alphaModFix/>
          </a:blip>
          <a:stretch>
            <a:fillRect/>
          </a:stretch>
        </p:blipFill>
        <p:spPr>
          <a:xfrm>
            <a:off x="972500" y="2460125"/>
            <a:ext cx="2693850" cy="1466275"/>
          </a:xfrm>
          <a:prstGeom prst="rect">
            <a:avLst/>
          </a:prstGeom>
          <a:noFill/>
          <a:ln>
            <a:noFill/>
          </a:ln>
        </p:spPr>
      </p:pic>
      <p:sp>
        <p:nvSpPr>
          <p:cNvPr id="164" name="Google Shape;164;p22"/>
          <p:cNvSpPr txBox="1"/>
          <p:nvPr>
            <p:ph idx="1" type="body"/>
          </p:nvPr>
        </p:nvSpPr>
        <p:spPr>
          <a:xfrm>
            <a:off x="3957150" y="2764925"/>
            <a:ext cx="3096300" cy="8442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1100">
                <a:latin typeface="Arial"/>
                <a:ea typeface="Arial"/>
                <a:cs typeface="Arial"/>
                <a:sym typeface="Arial"/>
              </a:rPr>
              <a:t>Vì không được cung cấp method setter nên sau khi được khởi tạo giá trị numberEggs thông qua constructor, ta không có cách nào để thay đổi giá trị cho </a:t>
            </a:r>
            <a:r>
              <a:rPr lang="en" sz="1100">
                <a:latin typeface="Arial"/>
                <a:ea typeface="Arial"/>
                <a:cs typeface="Arial"/>
                <a:sym typeface="Arial"/>
              </a:rPr>
              <a:t>numberEggs.</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Arial"/>
                <a:ea typeface="Arial"/>
                <a:cs typeface="Arial"/>
                <a:sym typeface="Arial"/>
              </a:rPr>
              <a:t>Contents</a:t>
            </a:r>
            <a:endParaRPr b="1" sz="2400">
              <a:latin typeface="Arial"/>
              <a:ea typeface="Arial"/>
              <a:cs typeface="Arial"/>
              <a:sym typeface="Arial"/>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Overloading Methods</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Creating Constructors</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Encapsulating Data</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68300" lvl="0" marL="457200" rtl="0" algn="l">
              <a:spcBef>
                <a:spcPts val="0"/>
              </a:spcBef>
              <a:spcAft>
                <a:spcPts val="0"/>
              </a:spcAft>
              <a:buSzPts val="2200"/>
              <a:buFont typeface="Arial"/>
              <a:buAutoNum type="arabicPeriod"/>
            </a:pPr>
            <a:r>
              <a:rPr b="1" lang="en" sz="2200">
                <a:latin typeface="Arial"/>
                <a:ea typeface="Arial"/>
                <a:cs typeface="Arial"/>
                <a:sym typeface="Arial"/>
              </a:rPr>
              <a:t>Overloading Methods</a:t>
            </a:r>
            <a:endParaRPr b="1" sz="2200">
              <a:latin typeface="Arial"/>
              <a:ea typeface="Arial"/>
              <a:cs typeface="Arial"/>
              <a:sym typeface="Arial"/>
            </a:endParaRPr>
          </a:p>
        </p:txBody>
      </p:sp>
      <p:sp>
        <p:nvSpPr>
          <p:cNvPr id="76" name="Google Shape;76;p15"/>
          <p:cNvSpPr txBox="1"/>
          <p:nvPr>
            <p:ph idx="1" type="body"/>
          </p:nvPr>
        </p:nvSpPr>
        <p:spPr>
          <a:xfrm>
            <a:off x="387900" y="1489825"/>
            <a:ext cx="8368200" cy="1821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Được dùng khi muốn tạo ra nhiều hơn 1 method có cùng tên nhưng khác giá trị truyền vào. </a:t>
            </a:r>
            <a:endParaRPr sz="1100">
              <a:latin typeface="Arial"/>
              <a:ea typeface="Arial"/>
              <a:cs typeface="Arial"/>
              <a:sym typeface="Arial"/>
            </a:endParaRPr>
          </a:p>
        </p:txBody>
      </p:sp>
      <p:sp>
        <p:nvSpPr>
          <p:cNvPr id="77" name="Google Shape;77;p15"/>
          <p:cNvSpPr txBox="1"/>
          <p:nvPr>
            <p:ph idx="1" type="body"/>
          </p:nvPr>
        </p:nvSpPr>
        <p:spPr>
          <a:xfrm>
            <a:off x="387900" y="1718425"/>
            <a:ext cx="8368200" cy="3720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Đối với overloaded methods, ta có thể thay đổi  access modifiers, specifiers (như static), return types và exception lists nhưng </a:t>
            </a:r>
            <a:r>
              <a:rPr b="1" lang="en" sz="1100" u="sng">
                <a:latin typeface="Arial"/>
                <a:ea typeface="Arial"/>
                <a:cs typeface="Arial"/>
                <a:sym typeface="Arial"/>
              </a:rPr>
              <a:t>phải giữ nguyên method signature và parameter list của o</a:t>
            </a:r>
            <a:r>
              <a:rPr b="1" lang="en" sz="1100" u="sng">
                <a:latin typeface="Arial"/>
                <a:ea typeface="Arial"/>
                <a:cs typeface="Arial"/>
                <a:sym typeface="Arial"/>
              </a:rPr>
              <a:t>verloaded methods không được trùng nhau</a:t>
            </a:r>
            <a:r>
              <a:rPr b="1" lang="en" sz="1100" u="sng">
                <a:latin typeface="Arial"/>
                <a:ea typeface="Arial"/>
                <a:cs typeface="Arial"/>
                <a:sym typeface="Arial"/>
              </a:rPr>
              <a:t>.</a:t>
            </a:r>
            <a:endParaRPr b="1" u="sng"/>
          </a:p>
        </p:txBody>
      </p:sp>
      <p:pic>
        <p:nvPicPr>
          <p:cNvPr id="78" name="Google Shape;78;p15"/>
          <p:cNvPicPr preferRelativeResize="0"/>
          <p:nvPr/>
        </p:nvPicPr>
        <p:blipFill>
          <a:blip r:embed="rId3">
            <a:alphaModFix/>
          </a:blip>
          <a:stretch>
            <a:fillRect/>
          </a:stretch>
        </p:blipFill>
        <p:spPr>
          <a:xfrm>
            <a:off x="924725" y="2379300"/>
            <a:ext cx="3725126" cy="791450"/>
          </a:xfrm>
          <a:prstGeom prst="rect">
            <a:avLst/>
          </a:prstGeom>
          <a:noFill/>
          <a:ln>
            <a:noFill/>
          </a:ln>
        </p:spPr>
      </p:pic>
      <p:pic>
        <p:nvPicPr>
          <p:cNvPr id="79" name="Google Shape;79;p15"/>
          <p:cNvPicPr preferRelativeResize="0"/>
          <p:nvPr/>
        </p:nvPicPr>
        <p:blipFill>
          <a:blip r:embed="rId4">
            <a:alphaModFix/>
          </a:blip>
          <a:stretch>
            <a:fillRect/>
          </a:stretch>
        </p:blipFill>
        <p:spPr>
          <a:xfrm>
            <a:off x="924725" y="3358400"/>
            <a:ext cx="3725126" cy="386762"/>
          </a:xfrm>
          <a:prstGeom prst="rect">
            <a:avLst/>
          </a:prstGeom>
          <a:noFill/>
          <a:ln>
            <a:noFill/>
          </a:ln>
        </p:spPr>
      </p:pic>
      <p:sp>
        <p:nvSpPr>
          <p:cNvPr id="80" name="Google Shape;80;p15"/>
          <p:cNvSpPr txBox="1"/>
          <p:nvPr>
            <p:ph idx="1" type="body"/>
          </p:nvPr>
        </p:nvSpPr>
        <p:spPr>
          <a:xfrm>
            <a:off x="387900" y="2099425"/>
            <a:ext cx="8368200" cy="2220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Ví dụ:</a:t>
            </a:r>
            <a:endParaRPr b="1"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68300" lvl="0" marL="457200" rtl="0" algn="l">
              <a:spcBef>
                <a:spcPts val="0"/>
              </a:spcBef>
              <a:spcAft>
                <a:spcPts val="0"/>
              </a:spcAft>
              <a:buSzPts val="2200"/>
              <a:buFont typeface="Arial"/>
              <a:buAutoNum type="arabicPeriod"/>
            </a:pPr>
            <a:r>
              <a:rPr b="1" lang="en" sz="2200">
                <a:latin typeface="Arial"/>
                <a:ea typeface="Arial"/>
                <a:cs typeface="Arial"/>
                <a:sym typeface="Arial"/>
              </a:rPr>
              <a:t>Overloading Methods</a:t>
            </a:r>
            <a:endParaRPr b="1" sz="2200">
              <a:latin typeface="Arial"/>
              <a:ea typeface="Arial"/>
              <a:cs typeface="Arial"/>
              <a:sym typeface="Arial"/>
            </a:endParaRPr>
          </a:p>
        </p:txBody>
      </p:sp>
      <p:sp>
        <p:nvSpPr>
          <p:cNvPr id="86" name="Google Shape;86;p16"/>
          <p:cNvSpPr txBox="1"/>
          <p:nvPr>
            <p:ph idx="1" type="body"/>
          </p:nvPr>
        </p:nvSpPr>
        <p:spPr>
          <a:xfrm>
            <a:off x="387900" y="1489825"/>
            <a:ext cx="8368200" cy="1821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Java tries to find the most specific matching overloaded method</a:t>
            </a:r>
            <a:endParaRPr sz="1100">
              <a:latin typeface="Arial"/>
              <a:ea typeface="Arial"/>
              <a:cs typeface="Arial"/>
              <a:sym typeface="Arial"/>
            </a:endParaRPr>
          </a:p>
        </p:txBody>
      </p:sp>
      <p:sp>
        <p:nvSpPr>
          <p:cNvPr id="87" name="Google Shape;87;p16"/>
          <p:cNvSpPr txBox="1"/>
          <p:nvPr>
            <p:ph idx="1" type="body"/>
          </p:nvPr>
        </p:nvSpPr>
        <p:spPr>
          <a:xfrm>
            <a:off x="387900" y="1718425"/>
            <a:ext cx="8368200" cy="1821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Ví dụ khi gọi fly(3); thì method nào trong 2 method sau được gọi: </a:t>
            </a:r>
            <a:endParaRPr b="1" u="sng"/>
          </a:p>
        </p:txBody>
      </p:sp>
      <p:pic>
        <p:nvPicPr>
          <p:cNvPr id="88" name="Google Shape;88;p16"/>
          <p:cNvPicPr preferRelativeResize="0"/>
          <p:nvPr/>
        </p:nvPicPr>
        <p:blipFill>
          <a:blip r:embed="rId3">
            <a:alphaModFix/>
          </a:blip>
          <a:stretch>
            <a:fillRect/>
          </a:stretch>
        </p:blipFill>
        <p:spPr>
          <a:xfrm>
            <a:off x="1024800" y="2037025"/>
            <a:ext cx="2634325" cy="482150"/>
          </a:xfrm>
          <a:prstGeom prst="rect">
            <a:avLst/>
          </a:prstGeom>
          <a:noFill/>
          <a:ln>
            <a:noFill/>
          </a:ln>
        </p:spPr>
      </p:pic>
      <p:sp>
        <p:nvSpPr>
          <p:cNvPr id="89" name="Google Shape;89;p16"/>
          <p:cNvSpPr txBox="1"/>
          <p:nvPr>
            <p:ph idx="1" type="body"/>
          </p:nvPr>
        </p:nvSpPr>
        <p:spPr>
          <a:xfrm>
            <a:off x="4271100" y="2037025"/>
            <a:ext cx="3455400" cy="7461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FFFFFF"/>
                </a:solidFill>
                <a:latin typeface="Arial"/>
                <a:ea typeface="Arial"/>
                <a:cs typeface="Arial"/>
                <a:sym typeface="Arial"/>
              </a:rPr>
              <a:t>Ở đây, 3 là một giá trị nguyên nên java sẽ ưu tiên gọi thẳng hàm public void fly(int numMiles) { } vì nếu gọi public void fly(Integer numMiles) { } thì java sẽ tốn công autoboxing data từ int sang Integer.</a:t>
            </a:r>
            <a:endParaRPr sz="1100">
              <a:solidFill>
                <a:srgbClr val="FFFFFF"/>
              </a:solidFill>
              <a:latin typeface="Arial"/>
              <a:ea typeface="Arial"/>
              <a:cs typeface="Arial"/>
              <a:sym typeface="Arial"/>
            </a:endParaRPr>
          </a:p>
        </p:txBody>
      </p:sp>
      <p:sp>
        <p:nvSpPr>
          <p:cNvPr id="90" name="Google Shape;90;p16"/>
          <p:cNvSpPr/>
          <p:nvPr/>
        </p:nvSpPr>
        <p:spPr>
          <a:xfrm>
            <a:off x="3778575" y="2301050"/>
            <a:ext cx="469800" cy="1275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ph idx="1" type="body"/>
          </p:nvPr>
        </p:nvSpPr>
        <p:spPr>
          <a:xfrm>
            <a:off x="387900" y="2861425"/>
            <a:ext cx="8368200" cy="1275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Ví dụ, dự đoán output cho đoạn chương trình sau:</a:t>
            </a:r>
            <a:endParaRPr b="1" u="sng"/>
          </a:p>
        </p:txBody>
      </p:sp>
      <p:pic>
        <p:nvPicPr>
          <p:cNvPr id="92" name="Google Shape;92;p16"/>
          <p:cNvPicPr preferRelativeResize="0"/>
          <p:nvPr/>
        </p:nvPicPr>
        <p:blipFill>
          <a:blip r:embed="rId4">
            <a:alphaModFix/>
          </a:blip>
          <a:stretch>
            <a:fillRect/>
          </a:stretch>
        </p:blipFill>
        <p:spPr>
          <a:xfrm>
            <a:off x="1024800" y="3037800"/>
            <a:ext cx="1790351" cy="1771751"/>
          </a:xfrm>
          <a:prstGeom prst="rect">
            <a:avLst/>
          </a:prstGeom>
          <a:noFill/>
          <a:ln>
            <a:noFill/>
          </a:ln>
        </p:spPr>
      </p:pic>
      <p:sp>
        <p:nvSpPr>
          <p:cNvPr id="93" name="Google Shape;93;p16"/>
          <p:cNvSpPr/>
          <p:nvPr/>
        </p:nvSpPr>
        <p:spPr>
          <a:xfrm>
            <a:off x="3145025" y="3383825"/>
            <a:ext cx="1170300" cy="541500"/>
          </a:xfrm>
          <a:prstGeom prst="wedgeEllipseCallout">
            <a:avLst>
              <a:gd fmla="val -70420" name="adj1"/>
              <a:gd fmla="val 48513"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Kết quả:</a:t>
            </a:r>
            <a:endParaRPr sz="1200">
              <a:solidFill>
                <a:srgbClr val="FFFFFF"/>
              </a:solidFill>
            </a:endParaRPr>
          </a:p>
          <a:p>
            <a:pPr indent="0" lvl="0" marL="0" rtl="0" algn="ctr">
              <a:spcBef>
                <a:spcPts val="0"/>
              </a:spcBef>
              <a:spcAft>
                <a:spcPts val="0"/>
              </a:spcAft>
              <a:buNone/>
            </a:pPr>
            <a:r>
              <a:rPr lang="en" sz="1200">
                <a:solidFill>
                  <a:srgbClr val="FFFFFF"/>
                </a:solidFill>
              </a:rPr>
              <a:t>142</a:t>
            </a:r>
            <a:endParaRPr sz="12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68300" lvl="0" marL="457200" rtl="0" algn="l">
              <a:spcBef>
                <a:spcPts val="0"/>
              </a:spcBef>
              <a:spcAft>
                <a:spcPts val="0"/>
              </a:spcAft>
              <a:buSzPts val="2200"/>
              <a:buFont typeface="Arial"/>
              <a:buAutoNum type="arabicPeriod"/>
            </a:pPr>
            <a:r>
              <a:rPr b="1" lang="en" sz="2200">
                <a:latin typeface="Arial"/>
                <a:ea typeface="Arial"/>
                <a:cs typeface="Arial"/>
                <a:sym typeface="Arial"/>
              </a:rPr>
              <a:t>Overloading Methods</a:t>
            </a:r>
            <a:endParaRPr b="1" sz="2200">
              <a:latin typeface="Arial"/>
              <a:ea typeface="Arial"/>
              <a:cs typeface="Arial"/>
              <a:sym typeface="Arial"/>
            </a:endParaRPr>
          </a:p>
        </p:txBody>
      </p:sp>
      <p:sp>
        <p:nvSpPr>
          <p:cNvPr id="99" name="Google Shape;99;p17"/>
          <p:cNvSpPr txBox="1"/>
          <p:nvPr>
            <p:ph idx="1" type="body"/>
          </p:nvPr>
        </p:nvSpPr>
        <p:spPr>
          <a:xfrm>
            <a:off x="387900" y="1489825"/>
            <a:ext cx="8368200" cy="1821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Java chỉ có thể cast các primitive qua lại hoặc primitive thành Wrapper class tương ứng</a:t>
            </a:r>
            <a:endParaRPr sz="1100">
              <a:latin typeface="Arial"/>
              <a:ea typeface="Arial"/>
              <a:cs typeface="Arial"/>
              <a:sym typeface="Arial"/>
            </a:endParaRPr>
          </a:p>
        </p:txBody>
      </p:sp>
      <p:sp>
        <p:nvSpPr>
          <p:cNvPr id="100" name="Google Shape;100;p17"/>
          <p:cNvSpPr txBox="1"/>
          <p:nvPr>
            <p:ph idx="1" type="body"/>
          </p:nvPr>
        </p:nvSpPr>
        <p:spPr>
          <a:xfrm>
            <a:off x="387900" y="1718425"/>
            <a:ext cx="8368200" cy="1821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Ví dụ </a:t>
            </a:r>
            <a:endParaRPr b="1" u="sng"/>
          </a:p>
        </p:txBody>
      </p:sp>
      <p:pic>
        <p:nvPicPr>
          <p:cNvPr id="101" name="Google Shape;101;p17"/>
          <p:cNvPicPr preferRelativeResize="0"/>
          <p:nvPr/>
        </p:nvPicPr>
        <p:blipFill>
          <a:blip r:embed="rId3">
            <a:alphaModFix/>
          </a:blip>
          <a:stretch>
            <a:fillRect/>
          </a:stretch>
        </p:blipFill>
        <p:spPr>
          <a:xfrm>
            <a:off x="924600" y="1947025"/>
            <a:ext cx="2642075" cy="1213925"/>
          </a:xfrm>
          <a:prstGeom prst="rect">
            <a:avLst/>
          </a:prstGeom>
          <a:noFill/>
          <a:ln>
            <a:noFill/>
          </a:ln>
        </p:spPr>
      </p:pic>
      <p:sp>
        <p:nvSpPr>
          <p:cNvPr id="102" name="Google Shape;102;p17"/>
          <p:cNvSpPr txBox="1"/>
          <p:nvPr>
            <p:ph idx="1" type="body"/>
          </p:nvPr>
        </p:nvSpPr>
        <p:spPr>
          <a:xfrm>
            <a:off x="4124025" y="1947025"/>
            <a:ext cx="2166000" cy="13980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1100">
                <a:latin typeface="Arial"/>
                <a:ea typeface="Arial"/>
                <a:cs typeface="Arial"/>
                <a:sym typeface="Arial"/>
              </a:rPr>
              <a:t>Ở đây, Java có thể convert từ int thành long hoặc thành Integer nhưng không thể convert liền 2 bước: từ int thành long rồi sau đó lại chuyển thành Long.</a:t>
            </a:r>
            <a:endParaRPr b="1" u="sng"/>
          </a:p>
        </p:txBody>
      </p:sp>
      <p:sp>
        <p:nvSpPr>
          <p:cNvPr id="103" name="Google Shape;103;p17"/>
          <p:cNvSpPr/>
          <p:nvPr/>
        </p:nvSpPr>
        <p:spPr>
          <a:xfrm>
            <a:off x="3654600" y="2611550"/>
            <a:ext cx="469500" cy="1353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68300" lvl="0" marL="457200" rtl="0" algn="l">
              <a:spcBef>
                <a:spcPts val="0"/>
              </a:spcBef>
              <a:spcAft>
                <a:spcPts val="0"/>
              </a:spcAft>
              <a:buSzPts val="2200"/>
              <a:buFont typeface="Arial"/>
              <a:buAutoNum type="arabicPeriod" startAt="2"/>
            </a:pPr>
            <a:r>
              <a:rPr b="1" lang="en" sz="2200">
                <a:latin typeface="Arial"/>
                <a:ea typeface="Arial"/>
                <a:cs typeface="Arial"/>
                <a:sym typeface="Arial"/>
              </a:rPr>
              <a:t>Creating Constructors</a:t>
            </a:r>
            <a:endParaRPr b="1" sz="2200">
              <a:latin typeface="Arial"/>
              <a:ea typeface="Arial"/>
              <a:cs typeface="Arial"/>
              <a:sym typeface="Arial"/>
            </a:endParaRPr>
          </a:p>
        </p:txBody>
      </p:sp>
      <p:sp>
        <p:nvSpPr>
          <p:cNvPr id="109" name="Google Shape;109;p18"/>
          <p:cNvSpPr txBox="1"/>
          <p:nvPr>
            <p:ph idx="1" type="body"/>
          </p:nvPr>
        </p:nvSpPr>
        <p:spPr>
          <a:xfrm>
            <a:off x="387900" y="1489825"/>
            <a:ext cx="8368200" cy="1821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Constructor có tên trùng với class chứa nó nhưng KHÔNG CÓ KIỂU TRẢ VỀ</a:t>
            </a:r>
            <a:endParaRPr sz="1100">
              <a:latin typeface="Arial"/>
              <a:ea typeface="Arial"/>
              <a:cs typeface="Arial"/>
              <a:sym typeface="Arial"/>
            </a:endParaRPr>
          </a:p>
        </p:txBody>
      </p:sp>
      <p:sp>
        <p:nvSpPr>
          <p:cNvPr id="110" name="Google Shape;110;p18"/>
          <p:cNvSpPr txBox="1"/>
          <p:nvPr>
            <p:ph idx="1" type="body"/>
          </p:nvPr>
        </p:nvSpPr>
        <p:spPr>
          <a:xfrm>
            <a:off x="387900" y="1718425"/>
            <a:ext cx="8368200" cy="3279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Constructor được dùng khi muốn tạo 1 object mới và không thể gọi như các method thông thường. Quá trình này được gọi là  instantiation vì nó sẽ tạo ra 1 instance của class.</a:t>
            </a:r>
            <a:endParaRPr b="1" u="sng"/>
          </a:p>
        </p:txBody>
      </p:sp>
      <p:sp>
        <p:nvSpPr>
          <p:cNvPr id="111" name="Google Shape;111;p18"/>
          <p:cNvSpPr txBox="1"/>
          <p:nvPr>
            <p:ph idx="1" type="body"/>
          </p:nvPr>
        </p:nvSpPr>
        <p:spPr>
          <a:xfrm>
            <a:off x="387900" y="2099425"/>
            <a:ext cx="8368200" cy="3279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Khi Java bắt gặp từ khóa new, nó sẽ cấp phát ô nhớ cho object mới được tạo, bên cạnh đó, Java cũng tìm và gọi đến constructor.</a:t>
            </a:r>
            <a:endParaRPr b="1" u="sng"/>
          </a:p>
        </p:txBody>
      </p:sp>
      <p:sp>
        <p:nvSpPr>
          <p:cNvPr id="112" name="Google Shape;112;p18"/>
          <p:cNvSpPr txBox="1"/>
          <p:nvPr>
            <p:ph idx="1" type="body"/>
          </p:nvPr>
        </p:nvSpPr>
        <p:spPr>
          <a:xfrm>
            <a:off x="387900" y="2480425"/>
            <a:ext cx="8368200" cy="1821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Nếu class không include constructor, java sẽ tự động gọi vào Default constructor (constructor không tham số)</a:t>
            </a:r>
            <a:endParaRPr b="1" u="sng"/>
          </a:p>
        </p:txBody>
      </p:sp>
      <p:sp>
        <p:nvSpPr>
          <p:cNvPr id="113" name="Google Shape;113;p18"/>
          <p:cNvSpPr txBox="1"/>
          <p:nvPr>
            <p:ph idx="1" type="body"/>
          </p:nvPr>
        </p:nvSpPr>
        <p:spPr>
          <a:xfrm>
            <a:off x="387900" y="2709025"/>
            <a:ext cx="8368200" cy="1821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“this” có ý nghĩa thông báo cho Java rằng ta đang muốn reference tới 1 instance variable</a:t>
            </a:r>
            <a:endParaRPr b="1" u="sng"/>
          </a:p>
        </p:txBody>
      </p:sp>
      <p:pic>
        <p:nvPicPr>
          <p:cNvPr id="114" name="Google Shape;114;p18"/>
          <p:cNvPicPr preferRelativeResize="0"/>
          <p:nvPr/>
        </p:nvPicPr>
        <p:blipFill>
          <a:blip r:embed="rId3">
            <a:alphaModFix/>
          </a:blip>
          <a:stretch>
            <a:fillRect/>
          </a:stretch>
        </p:blipFill>
        <p:spPr>
          <a:xfrm>
            <a:off x="884925" y="2937625"/>
            <a:ext cx="1996400" cy="1855550"/>
          </a:xfrm>
          <a:prstGeom prst="rect">
            <a:avLst/>
          </a:prstGeom>
          <a:noFill/>
          <a:ln>
            <a:noFill/>
          </a:ln>
        </p:spPr>
      </p:pic>
      <p:cxnSp>
        <p:nvCxnSpPr>
          <p:cNvPr id="115" name="Google Shape;115;p18"/>
          <p:cNvCxnSpPr>
            <a:endCxn id="116" idx="1"/>
          </p:cNvCxnSpPr>
          <p:nvPr/>
        </p:nvCxnSpPr>
        <p:spPr>
          <a:xfrm>
            <a:off x="1811850" y="3152325"/>
            <a:ext cx="1503900" cy="900"/>
          </a:xfrm>
          <a:prstGeom prst="straightConnector1">
            <a:avLst/>
          </a:prstGeom>
          <a:noFill/>
          <a:ln cap="flat" cmpd="sng" w="9525">
            <a:solidFill>
              <a:srgbClr val="FF0000"/>
            </a:solidFill>
            <a:prstDash val="solid"/>
            <a:round/>
            <a:headEnd len="med" w="med" type="none"/>
            <a:tailEnd len="med" w="med" type="triangle"/>
          </a:ln>
        </p:spPr>
      </p:cxnSp>
      <p:cxnSp>
        <p:nvCxnSpPr>
          <p:cNvPr id="117" name="Google Shape;117;p18"/>
          <p:cNvCxnSpPr/>
          <p:nvPr/>
        </p:nvCxnSpPr>
        <p:spPr>
          <a:xfrm flipH="1" rot="10800000">
            <a:off x="2749200" y="3718425"/>
            <a:ext cx="793800" cy="270000"/>
          </a:xfrm>
          <a:prstGeom prst="straightConnector1">
            <a:avLst/>
          </a:prstGeom>
          <a:noFill/>
          <a:ln cap="flat" cmpd="sng" w="9525">
            <a:solidFill>
              <a:srgbClr val="FF0000"/>
            </a:solidFill>
            <a:prstDash val="solid"/>
            <a:round/>
            <a:headEnd len="med" w="med" type="none"/>
            <a:tailEnd len="med" w="med" type="triangle"/>
          </a:ln>
        </p:spPr>
      </p:cxnSp>
      <p:cxnSp>
        <p:nvCxnSpPr>
          <p:cNvPr id="118" name="Google Shape;118;p18"/>
          <p:cNvCxnSpPr/>
          <p:nvPr/>
        </p:nvCxnSpPr>
        <p:spPr>
          <a:xfrm flipH="1" rot="10800000">
            <a:off x="2303275" y="4450125"/>
            <a:ext cx="1192200" cy="300"/>
          </a:xfrm>
          <a:prstGeom prst="straightConnector1">
            <a:avLst/>
          </a:prstGeom>
          <a:noFill/>
          <a:ln cap="flat" cmpd="sng" w="9525">
            <a:solidFill>
              <a:srgbClr val="FF0000"/>
            </a:solidFill>
            <a:prstDash val="solid"/>
            <a:round/>
            <a:headEnd len="med" w="med" type="none"/>
            <a:tailEnd len="med" w="med" type="triangle"/>
          </a:ln>
        </p:spPr>
      </p:cxnSp>
      <p:sp>
        <p:nvSpPr>
          <p:cNvPr id="116" name="Google Shape;116;p18"/>
          <p:cNvSpPr txBox="1"/>
          <p:nvPr>
            <p:ph idx="1" type="body"/>
          </p:nvPr>
        </p:nvSpPr>
        <p:spPr>
          <a:xfrm>
            <a:off x="3315750" y="3062175"/>
            <a:ext cx="3645300" cy="182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latin typeface="Arial"/>
                <a:ea typeface="Arial"/>
                <a:cs typeface="Arial"/>
                <a:sym typeface="Arial"/>
              </a:rPr>
              <a:t>Có chứa constructor không tham số do Java tự tạo ra.</a:t>
            </a:r>
            <a:endParaRPr b="1" u="sng"/>
          </a:p>
        </p:txBody>
      </p:sp>
      <p:sp>
        <p:nvSpPr>
          <p:cNvPr id="119" name="Google Shape;119;p18"/>
          <p:cNvSpPr txBox="1"/>
          <p:nvPr>
            <p:ph idx="1" type="body"/>
          </p:nvPr>
        </p:nvSpPr>
        <p:spPr>
          <a:xfrm>
            <a:off x="3502200" y="3583875"/>
            <a:ext cx="2604600" cy="182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latin typeface="Arial"/>
                <a:ea typeface="Arial"/>
                <a:cs typeface="Arial"/>
                <a:sym typeface="Arial"/>
              </a:rPr>
              <a:t>public c</a:t>
            </a:r>
            <a:r>
              <a:rPr lang="en" sz="1100">
                <a:latin typeface="Arial"/>
                <a:ea typeface="Arial"/>
                <a:cs typeface="Arial"/>
                <a:sym typeface="Arial"/>
              </a:rPr>
              <a:t>onstructor do người dùng tạo</a:t>
            </a:r>
            <a:endParaRPr b="1" u="sng"/>
          </a:p>
        </p:txBody>
      </p:sp>
      <p:cxnSp>
        <p:nvCxnSpPr>
          <p:cNvPr id="120" name="Google Shape;120;p18"/>
          <p:cNvCxnSpPr/>
          <p:nvPr/>
        </p:nvCxnSpPr>
        <p:spPr>
          <a:xfrm>
            <a:off x="2245400" y="3514025"/>
            <a:ext cx="1329600" cy="116700"/>
          </a:xfrm>
          <a:prstGeom prst="straightConnector1">
            <a:avLst/>
          </a:prstGeom>
          <a:noFill/>
          <a:ln cap="flat" cmpd="sng" w="9525">
            <a:solidFill>
              <a:srgbClr val="FF0000"/>
            </a:solidFill>
            <a:prstDash val="solid"/>
            <a:round/>
            <a:headEnd len="med" w="med" type="none"/>
            <a:tailEnd len="med" w="med" type="triangle"/>
          </a:ln>
        </p:spPr>
      </p:cxnSp>
      <p:sp>
        <p:nvSpPr>
          <p:cNvPr id="121" name="Google Shape;121;p18"/>
          <p:cNvSpPr txBox="1"/>
          <p:nvPr>
            <p:ph idx="1" type="body"/>
          </p:nvPr>
        </p:nvSpPr>
        <p:spPr>
          <a:xfrm>
            <a:off x="3426000" y="4345875"/>
            <a:ext cx="2604600" cy="182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latin typeface="Arial"/>
                <a:ea typeface="Arial"/>
                <a:cs typeface="Arial"/>
                <a:sym typeface="Arial"/>
              </a:rPr>
              <a:t>private constructor do người dùng tạo</a:t>
            </a:r>
            <a:endParaRPr b="1"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68300" lvl="0" marL="457200" rtl="0" algn="l">
              <a:spcBef>
                <a:spcPts val="0"/>
              </a:spcBef>
              <a:spcAft>
                <a:spcPts val="0"/>
              </a:spcAft>
              <a:buSzPts val="2200"/>
              <a:buFont typeface="Arial"/>
              <a:buAutoNum type="arabicPeriod" startAt="2"/>
            </a:pPr>
            <a:r>
              <a:rPr b="1" lang="en" sz="2200">
                <a:latin typeface="Arial"/>
                <a:ea typeface="Arial"/>
                <a:cs typeface="Arial"/>
                <a:sym typeface="Arial"/>
              </a:rPr>
              <a:t>Creating Constructors</a:t>
            </a:r>
            <a:endParaRPr b="1" sz="2200">
              <a:latin typeface="Arial"/>
              <a:ea typeface="Arial"/>
              <a:cs typeface="Arial"/>
              <a:sym typeface="Arial"/>
            </a:endParaRPr>
          </a:p>
        </p:txBody>
      </p:sp>
      <p:sp>
        <p:nvSpPr>
          <p:cNvPr id="127" name="Google Shape;127;p19"/>
          <p:cNvSpPr txBox="1"/>
          <p:nvPr>
            <p:ph idx="1" type="body"/>
          </p:nvPr>
        </p:nvSpPr>
        <p:spPr>
          <a:xfrm>
            <a:off x="387900" y="1489825"/>
            <a:ext cx="8368200" cy="1821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Final Fields</a:t>
            </a:r>
            <a:endParaRPr sz="1100">
              <a:latin typeface="Arial"/>
              <a:ea typeface="Arial"/>
              <a:cs typeface="Arial"/>
              <a:sym typeface="Arial"/>
            </a:endParaRPr>
          </a:p>
        </p:txBody>
      </p:sp>
      <p:sp>
        <p:nvSpPr>
          <p:cNvPr id="128" name="Google Shape;128;p19"/>
          <p:cNvSpPr txBox="1"/>
          <p:nvPr>
            <p:ph idx="1" type="body"/>
          </p:nvPr>
        </p:nvSpPr>
        <p:spPr>
          <a:xfrm>
            <a:off x="684750" y="1718425"/>
            <a:ext cx="8071500" cy="1821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final instance variable chỉ được assign giá trị thực 1 lần duy nhất</a:t>
            </a:r>
            <a:endParaRPr b="1" sz="1100" u="sng">
              <a:latin typeface="Arial"/>
              <a:ea typeface="Arial"/>
              <a:cs typeface="Arial"/>
              <a:sym typeface="Arial"/>
            </a:endParaRPr>
          </a:p>
        </p:txBody>
      </p:sp>
      <p:sp>
        <p:nvSpPr>
          <p:cNvPr id="129" name="Google Shape;129;p19"/>
          <p:cNvSpPr txBox="1"/>
          <p:nvPr>
            <p:ph idx="1" type="body"/>
          </p:nvPr>
        </p:nvSpPr>
        <p:spPr>
          <a:xfrm>
            <a:off x="684750" y="1947025"/>
            <a:ext cx="8071500" cy="1821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By the time the constructor completes, all final instance variables must have been set.</a:t>
            </a:r>
            <a:endParaRPr b="1" sz="1100" u="sng">
              <a:latin typeface="Arial"/>
              <a:ea typeface="Arial"/>
              <a:cs typeface="Arial"/>
              <a:sym typeface="Arial"/>
            </a:endParaRPr>
          </a:p>
        </p:txBody>
      </p:sp>
      <p:sp>
        <p:nvSpPr>
          <p:cNvPr id="130" name="Google Shape;130;p19"/>
          <p:cNvSpPr txBox="1"/>
          <p:nvPr>
            <p:ph idx="1" type="body"/>
          </p:nvPr>
        </p:nvSpPr>
        <p:spPr>
          <a:xfrm>
            <a:off x="684750" y="2175625"/>
            <a:ext cx="8071500" cy="1821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Ví dụ:</a:t>
            </a:r>
            <a:endParaRPr b="1" sz="1100" u="sng">
              <a:latin typeface="Arial"/>
              <a:ea typeface="Arial"/>
              <a:cs typeface="Arial"/>
              <a:sym typeface="Arial"/>
            </a:endParaRPr>
          </a:p>
        </p:txBody>
      </p:sp>
      <p:pic>
        <p:nvPicPr>
          <p:cNvPr id="131" name="Google Shape;131;p19"/>
          <p:cNvPicPr preferRelativeResize="0"/>
          <p:nvPr/>
        </p:nvPicPr>
        <p:blipFill>
          <a:blip r:embed="rId3">
            <a:alphaModFix/>
          </a:blip>
          <a:stretch>
            <a:fillRect/>
          </a:stretch>
        </p:blipFill>
        <p:spPr>
          <a:xfrm>
            <a:off x="1048325" y="2474825"/>
            <a:ext cx="4968049" cy="104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68300" lvl="0" marL="457200" rtl="0" algn="l">
              <a:spcBef>
                <a:spcPts val="0"/>
              </a:spcBef>
              <a:spcAft>
                <a:spcPts val="0"/>
              </a:spcAft>
              <a:buSzPts val="2200"/>
              <a:buFont typeface="Arial"/>
              <a:buAutoNum type="arabicPeriod" startAt="2"/>
            </a:pPr>
            <a:r>
              <a:rPr b="1" lang="en" sz="2200">
                <a:latin typeface="Arial"/>
                <a:ea typeface="Arial"/>
                <a:cs typeface="Arial"/>
                <a:sym typeface="Arial"/>
              </a:rPr>
              <a:t>Creating Constructors</a:t>
            </a:r>
            <a:endParaRPr b="1" sz="2200">
              <a:latin typeface="Arial"/>
              <a:ea typeface="Arial"/>
              <a:cs typeface="Arial"/>
              <a:sym typeface="Arial"/>
            </a:endParaRPr>
          </a:p>
        </p:txBody>
      </p:sp>
      <p:sp>
        <p:nvSpPr>
          <p:cNvPr id="137" name="Google Shape;137;p20"/>
          <p:cNvSpPr txBox="1"/>
          <p:nvPr>
            <p:ph idx="1" type="body"/>
          </p:nvPr>
        </p:nvSpPr>
        <p:spPr>
          <a:xfrm>
            <a:off x="387900" y="1489825"/>
            <a:ext cx="8368200" cy="1821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Order of Initialization</a:t>
            </a:r>
            <a:endParaRPr sz="1100">
              <a:latin typeface="Arial"/>
              <a:ea typeface="Arial"/>
              <a:cs typeface="Arial"/>
              <a:sym typeface="Arial"/>
            </a:endParaRPr>
          </a:p>
        </p:txBody>
      </p:sp>
      <p:sp>
        <p:nvSpPr>
          <p:cNvPr id="138" name="Google Shape;138;p20"/>
          <p:cNvSpPr txBox="1"/>
          <p:nvPr>
            <p:ph idx="1" type="body"/>
          </p:nvPr>
        </p:nvSpPr>
        <p:spPr>
          <a:xfrm>
            <a:off x="684750" y="1718425"/>
            <a:ext cx="8071500" cy="1821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Thứ tự khởi tạo trong class được thực hiện như sau:</a:t>
            </a:r>
            <a:endParaRPr b="1" sz="1100" u="sng">
              <a:latin typeface="Arial"/>
              <a:ea typeface="Arial"/>
              <a:cs typeface="Arial"/>
              <a:sym typeface="Arial"/>
            </a:endParaRPr>
          </a:p>
        </p:txBody>
      </p:sp>
      <p:sp>
        <p:nvSpPr>
          <p:cNvPr id="139" name="Google Shape;139;p20"/>
          <p:cNvSpPr txBox="1"/>
          <p:nvPr>
            <p:ph idx="1" type="body"/>
          </p:nvPr>
        </p:nvSpPr>
        <p:spPr>
          <a:xfrm>
            <a:off x="915650" y="1947025"/>
            <a:ext cx="7840500" cy="1821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1100">
                <a:latin typeface="Arial"/>
                <a:ea typeface="Arial"/>
                <a:cs typeface="Arial"/>
                <a:sym typeface="Arial"/>
              </a:rPr>
              <a:t>i. Khởi tạo superclass nếu có (next chapper)</a:t>
            </a:r>
            <a:endParaRPr b="1" sz="1100" u="sng">
              <a:latin typeface="Arial"/>
              <a:ea typeface="Arial"/>
              <a:cs typeface="Arial"/>
              <a:sym typeface="Arial"/>
            </a:endParaRPr>
          </a:p>
        </p:txBody>
      </p:sp>
      <p:sp>
        <p:nvSpPr>
          <p:cNvPr id="140" name="Google Shape;140;p20"/>
          <p:cNvSpPr txBox="1"/>
          <p:nvPr>
            <p:ph idx="1" type="body"/>
          </p:nvPr>
        </p:nvSpPr>
        <p:spPr>
          <a:xfrm>
            <a:off x="915650" y="2175625"/>
            <a:ext cx="7840500" cy="1821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1100">
                <a:latin typeface="Arial"/>
                <a:ea typeface="Arial"/>
                <a:cs typeface="Arial"/>
                <a:sym typeface="Arial"/>
              </a:rPr>
              <a:t>ii. Static variable declarations và static initializers được xử lý nếu xuất hiện trong file	</a:t>
            </a:r>
            <a:endParaRPr b="1" sz="1100" u="sng">
              <a:latin typeface="Arial"/>
              <a:ea typeface="Arial"/>
              <a:cs typeface="Arial"/>
              <a:sym typeface="Arial"/>
            </a:endParaRPr>
          </a:p>
        </p:txBody>
      </p:sp>
      <p:sp>
        <p:nvSpPr>
          <p:cNvPr id="141" name="Google Shape;141;p20"/>
          <p:cNvSpPr txBox="1"/>
          <p:nvPr>
            <p:ph idx="1" type="body"/>
          </p:nvPr>
        </p:nvSpPr>
        <p:spPr>
          <a:xfrm>
            <a:off x="915650" y="2404225"/>
            <a:ext cx="7840500" cy="1821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1100">
                <a:latin typeface="Arial"/>
                <a:ea typeface="Arial"/>
                <a:cs typeface="Arial"/>
                <a:sym typeface="Arial"/>
              </a:rPr>
              <a:t>iii. Instance variable declarations and instance initializers </a:t>
            </a:r>
            <a:r>
              <a:rPr lang="en" sz="1100">
                <a:latin typeface="Arial"/>
                <a:ea typeface="Arial"/>
                <a:cs typeface="Arial"/>
                <a:sym typeface="Arial"/>
              </a:rPr>
              <a:t>được xử lý nếu xuất hiện trong file</a:t>
            </a:r>
            <a:endParaRPr b="1" sz="1100" u="sng">
              <a:latin typeface="Arial"/>
              <a:ea typeface="Arial"/>
              <a:cs typeface="Arial"/>
              <a:sym typeface="Arial"/>
            </a:endParaRPr>
          </a:p>
        </p:txBody>
      </p:sp>
      <p:sp>
        <p:nvSpPr>
          <p:cNvPr id="142" name="Google Shape;142;p20"/>
          <p:cNvSpPr txBox="1"/>
          <p:nvPr>
            <p:ph idx="1" type="body"/>
          </p:nvPr>
        </p:nvSpPr>
        <p:spPr>
          <a:xfrm>
            <a:off x="915650" y="2632825"/>
            <a:ext cx="7840500" cy="1821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1100">
                <a:latin typeface="Arial"/>
                <a:ea typeface="Arial"/>
                <a:cs typeface="Arial"/>
                <a:sym typeface="Arial"/>
              </a:rPr>
              <a:t>iv. The constructor</a:t>
            </a:r>
            <a:endParaRPr b="1" sz="1100" u="sng">
              <a:latin typeface="Arial"/>
              <a:ea typeface="Arial"/>
              <a:cs typeface="Arial"/>
              <a:sym typeface="Arial"/>
            </a:endParaRPr>
          </a:p>
        </p:txBody>
      </p:sp>
      <p:pic>
        <p:nvPicPr>
          <p:cNvPr id="143" name="Google Shape;143;p20"/>
          <p:cNvPicPr preferRelativeResize="0"/>
          <p:nvPr/>
        </p:nvPicPr>
        <p:blipFill>
          <a:blip r:embed="rId3">
            <a:alphaModFix/>
          </a:blip>
          <a:stretch>
            <a:fillRect/>
          </a:stretch>
        </p:blipFill>
        <p:spPr>
          <a:xfrm>
            <a:off x="996375" y="2932025"/>
            <a:ext cx="2091638" cy="1644700"/>
          </a:xfrm>
          <a:prstGeom prst="rect">
            <a:avLst/>
          </a:prstGeom>
          <a:noFill/>
          <a:ln>
            <a:noFill/>
          </a:ln>
        </p:spPr>
      </p:pic>
      <p:pic>
        <p:nvPicPr>
          <p:cNvPr id="144" name="Google Shape;144;p20"/>
          <p:cNvPicPr preferRelativeResize="0"/>
          <p:nvPr/>
        </p:nvPicPr>
        <p:blipFill>
          <a:blip r:embed="rId4">
            <a:alphaModFix/>
          </a:blip>
          <a:stretch>
            <a:fillRect/>
          </a:stretch>
        </p:blipFill>
        <p:spPr>
          <a:xfrm>
            <a:off x="4059097" y="3263438"/>
            <a:ext cx="1322800" cy="981875"/>
          </a:xfrm>
          <a:prstGeom prst="rect">
            <a:avLst/>
          </a:prstGeom>
          <a:noFill/>
          <a:ln>
            <a:noFill/>
          </a:ln>
        </p:spPr>
      </p:pic>
      <p:sp>
        <p:nvSpPr>
          <p:cNvPr id="145" name="Google Shape;145;p20"/>
          <p:cNvSpPr/>
          <p:nvPr/>
        </p:nvSpPr>
        <p:spPr>
          <a:xfrm>
            <a:off x="3364550" y="3775825"/>
            <a:ext cx="469500" cy="1353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68300" lvl="0" marL="457200" rtl="0" algn="l">
              <a:spcBef>
                <a:spcPts val="0"/>
              </a:spcBef>
              <a:spcAft>
                <a:spcPts val="0"/>
              </a:spcAft>
              <a:buSzPts val="2200"/>
              <a:buFont typeface="Arial"/>
              <a:buAutoNum type="arabicPeriod" startAt="3"/>
            </a:pPr>
            <a:r>
              <a:rPr b="1" lang="en" sz="2200">
                <a:latin typeface="Arial"/>
                <a:ea typeface="Arial"/>
                <a:cs typeface="Arial"/>
                <a:sym typeface="Arial"/>
              </a:rPr>
              <a:t>Encapsulating Data</a:t>
            </a:r>
            <a:endParaRPr b="1" sz="2200">
              <a:latin typeface="Arial"/>
              <a:ea typeface="Arial"/>
              <a:cs typeface="Arial"/>
              <a:sym typeface="Arial"/>
            </a:endParaRPr>
          </a:p>
        </p:txBody>
      </p:sp>
      <p:sp>
        <p:nvSpPr>
          <p:cNvPr id="151" name="Google Shape;151;p21"/>
          <p:cNvSpPr txBox="1"/>
          <p:nvPr>
            <p:ph idx="1" type="body"/>
          </p:nvPr>
        </p:nvSpPr>
        <p:spPr>
          <a:xfrm>
            <a:off x="387900" y="1489825"/>
            <a:ext cx="8368200" cy="3327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Encapsulation cho phép instance variables chỉ được truy cập đến trong phạm vi class. Các class khác muốn truy cập đến instance variables đó cần gọi thông qua hàm set và get </a:t>
            </a:r>
            <a:endParaRPr sz="1100">
              <a:latin typeface="Arial"/>
              <a:ea typeface="Arial"/>
              <a:cs typeface="Arial"/>
              <a:sym typeface="Arial"/>
            </a:endParaRPr>
          </a:p>
        </p:txBody>
      </p:sp>
      <p:sp>
        <p:nvSpPr>
          <p:cNvPr id="152" name="Google Shape;152;p21"/>
          <p:cNvSpPr txBox="1"/>
          <p:nvPr>
            <p:ph idx="1" type="body"/>
          </p:nvPr>
        </p:nvSpPr>
        <p:spPr>
          <a:xfrm>
            <a:off x="387900" y="2099425"/>
            <a:ext cx="8368200" cy="1674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Rules for JavaBeans naming conventions</a:t>
            </a:r>
            <a:endParaRPr sz="1100">
              <a:latin typeface="Arial"/>
              <a:ea typeface="Arial"/>
              <a:cs typeface="Arial"/>
              <a:sym typeface="Arial"/>
            </a:endParaRPr>
          </a:p>
        </p:txBody>
      </p:sp>
      <p:pic>
        <p:nvPicPr>
          <p:cNvPr id="153" name="Google Shape;153;p21"/>
          <p:cNvPicPr preferRelativeResize="0"/>
          <p:nvPr/>
        </p:nvPicPr>
        <p:blipFill>
          <a:blip r:embed="rId3">
            <a:alphaModFix/>
          </a:blip>
          <a:stretch>
            <a:fillRect/>
          </a:stretch>
        </p:blipFill>
        <p:spPr>
          <a:xfrm>
            <a:off x="892850" y="2315125"/>
            <a:ext cx="3478325" cy="2279825"/>
          </a:xfrm>
          <a:prstGeom prst="rect">
            <a:avLst/>
          </a:prstGeom>
          <a:noFill/>
          <a:ln>
            <a:noFill/>
          </a:ln>
        </p:spPr>
      </p:pic>
      <p:sp>
        <p:nvSpPr>
          <p:cNvPr id="154" name="Google Shape;154;p21"/>
          <p:cNvSpPr txBox="1"/>
          <p:nvPr>
            <p:ph idx="1" type="body"/>
          </p:nvPr>
        </p:nvSpPr>
        <p:spPr>
          <a:xfrm>
            <a:off x="387900" y="1870825"/>
            <a:ext cx="8368200" cy="167400"/>
          </a:xfrm>
          <a:prstGeom prst="rect">
            <a:avLst/>
          </a:prstGeom>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 sz="1100">
                <a:latin typeface="Arial"/>
                <a:ea typeface="Arial"/>
                <a:cs typeface="Arial"/>
                <a:sym typeface="Arial"/>
              </a:rPr>
              <a:t> Data (an instance variable) is private and getters/setters are public</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