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70" r:id="rId15"/>
    <p:sldId id="267"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46C8E79-7C41-45F2-B8A3-52E282DF1CD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70430"/>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3B76A-5A8A-4CCD-BA3C-76958771E573}" type="datetimeFigureOut">
              <a:rPr lang="en-IN" smtClean="0"/>
              <a:t>11-03-2020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C8E79-7C41-45F2-B8A3-52E282DF1CD3}" type="slidenum">
              <a:rPr lang="en-IN" smtClean="0"/>
              <a:t>‹#›</a:t>
            </a:fld>
            <a:endParaRPr lang="en-IN"/>
          </a:p>
        </p:txBody>
      </p:sp>
    </p:spTree>
    <p:extLst>
      <p:ext uri="{BB962C8B-B14F-4D97-AF65-F5344CB8AC3E}">
        <p14:creationId xmlns:p14="http://schemas.microsoft.com/office/powerpoint/2010/main" val="2937828833"/>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C8E79-7C41-45F2-B8A3-52E282DF1CD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9060703"/>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C8E79-7C41-45F2-B8A3-52E282DF1CD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947893"/>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C8E79-7C41-45F2-B8A3-52E282DF1CD3}" type="slidenum">
              <a:rPr lang="en-IN" smtClean="0"/>
              <a:t>‹#›</a:t>
            </a:fld>
            <a:endParaRPr lang="en-IN"/>
          </a:p>
        </p:txBody>
      </p:sp>
    </p:spTree>
    <p:extLst>
      <p:ext uri="{BB962C8B-B14F-4D97-AF65-F5344CB8AC3E}">
        <p14:creationId xmlns:p14="http://schemas.microsoft.com/office/powerpoint/2010/main" val="3461308235"/>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C8E79-7C41-45F2-B8A3-52E282DF1CD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398004"/>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C8E79-7C41-45F2-B8A3-52E282DF1CD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3308401"/>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C8E79-7C41-45F2-B8A3-52E282DF1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174381"/>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C8E79-7C41-45F2-B8A3-52E282DF1CD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5360894"/>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C8E79-7C41-45F2-B8A3-52E282DF1CD3}" type="slidenum">
              <a:rPr lang="en-IN" smtClean="0"/>
              <a:t>‹#›</a:t>
            </a:fld>
            <a:endParaRPr lang="en-IN"/>
          </a:p>
        </p:txBody>
      </p:sp>
    </p:spTree>
    <p:extLst>
      <p:ext uri="{BB962C8B-B14F-4D97-AF65-F5344CB8AC3E}">
        <p14:creationId xmlns:p14="http://schemas.microsoft.com/office/powerpoint/2010/main" val="3647253204"/>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3B76A-5A8A-4CCD-BA3C-76958771E573}"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C8E79-7C41-45F2-B8A3-52E282DF1CD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530964"/>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3B76A-5A8A-4CCD-BA3C-76958771E573}" type="datetimeFigureOut">
              <a:rPr lang="en-IN" smtClean="0"/>
              <a:t>11-03-2020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C8E79-7C41-45F2-B8A3-52E282DF1CD3}" type="slidenum">
              <a:rPr lang="en-IN" smtClean="0"/>
              <a:t>‹#›</a:t>
            </a:fld>
            <a:endParaRPr lang="en-IN"/>
          </a:p>
        </p:txBody>
      </p:sp>
    </p:spTree>
    <p:extLst>
      <p:ext uri="{BB962C8B-B14F-4D97-AF65-F5344CB8AC3E}">
        <p14:creationId xmlns:p14="http://schemas.microsoft.com/office/powerpoint/2010/main" val="4139898988"/>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3B76A-5A8A-4CCD-BA3C-76958771E573}" type="datetimeFigureOut">
              <a:rPr lang="en-IN" smtClean="0"/>
              <a:t>11-03-2020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6C8E79-7C41-45F2-B8A3-52E282DF1CD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9662138"/>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3B76A-5A8A-4CCD-BA3C-76958771E573}" type="datetimeFigureOut">
              <a:rPr lang="en-IN" smtClean="0"/>
              <a:t>11-03-2020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6C8E79-7C41-45F2-B8A3-52E282DF1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361361"/>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3B76A-5A8A-4CCD-BA3C-76958771E573}" type="datetimeFigureOut">
              <a:rPr lang="en-IN" smtClean="0"/>
              <a:t>11-03-2020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6C8E79-7C41-45F2-B8A3-52E282DF1CD3}" type="slidenum">
              <a:rPr lang="en-IN" smtClean="0"/>
              <a:t>‹#›</a:t>
            </a:fld>
            <a:endParaRPr lang="en-IN"/>
          </a:p>
        </p:txBody>
      </p:sp>
    </p:spTree>
    <p:extLst>
      <p:ext uri="{BB962C8B-B14F-4D97-AF65-F5344CB8AC3E}">
        <p14:creationId xmlns:p14="http://schemas.microsoft.com/office/powerpoint/2010/main" val="2254577178"/>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3B76A-5A8A-4CCD-BA3C-76958771E573}" type="datetimeFigureOut">
              <a:rPr lang="en-IN" smtClean="0"/>
              <a:t>11-03-2020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C8E79-7C41-45F2-B8A3-52E282DF1CD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915534"/>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3B76A-5A8A-4CCD-BA3C-76958771E573}" type="datetimeFigureOut">
              <a:rPr lang="en-IN" smtClean="0"/>
              <a:t>11-03-2020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C8E79-7C41-45F2-B8A3-52E282DF1CD3}" type="slidenum">
              <a:rPr lang="en-IN" smtClean="0"/>
              <a:t>‹#›</a:t>
            </a:fld>
            <a:endParaRPr lang="en-IN"/>
          </a:p>
        </p:txBody>
      </p:sp>
    </p:spTree>
    <p:extLst>
      <p:ext uri="{BB962C8B-B14F-4D97-AF65-F5344CB8AC3E}">
        <p14:creationId xmlns:p14="http://schemas.microsoft.com/office/powerpoint/2010/main" val="176589458"/>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03B76A-5A8A-4CCD-BA3C-76958771E573}" type="datetimeFigureOut">
              <a:rPr lang="en-IN" smtClean="0"/>
              <a:t>11-03-2020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6C8E79-7C41-45F2-B8A3-52E282DF1CD3}" type="slidenum">
              <a:rPr lang="en-IN" smtClean="0"/>
              <a:t>‹#›</a:t>
            </a:fld>
            <a:endParaRPr lang="en-IN"/>
          </a:p>
        </p:txBody>
      </p:sp>
    </p:spTree>
    <p:extLst>
      <p:ext uri="{BB962C8B-B14F-4D97-AF65-F5344CB8AC3E}">
        <p14:creationId xmlns:p14="http://schemas.microsoft.com/office/powerpoint/2010/main" val="86378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conomictimes.indiatimes.com/magazines/panache/89-per-cent-of-indias-population-suffering-from-stress-most-dont-feel-comfortable-talking-to-medical-professionals/articleshow/64926633.cm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_bookmark51"/><Relationship Id="rId2" Type="http://schemas.openxmlformats.org/officeDocument/2006/relationships/hyperlink" Target="#_bookmark50"/><Relationship Id="rId1" Type="http://schemas.openxmlformats.org/officeDocument/2006/relationships/slideLayout" Target="../slideLayouts/slideLayout2.xml"/><Relationship Id="rId4" Type="http://schemas.openxmlformats.org/officeDocument/2006/relationships/hyperlink" Target="#_bookmark53"/></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9FF-5F12-4D97-8748-4144BB964A45}"/>
              </a:ext>
            </a:extLst>
          </p:cNvPr>
          <p:cNvSpPr>
            <a:spLocks noGrp="1"/>
          </p:cNvSpPr>
          <p:nvPr>
            <p:ph type="ctrTitle"/>
          </p:nvPr>
        </p:nvSpPr>
        <p:spPr>
          <a:xfrm>
            <a:off x="2692398" y="1871131"/>
            <a:ext cx="6815669" cy="1020935"/>
          </a:xfrm>
        </p:spPr>
        <p:txBody>
          <a:bodyPr/>
          <a:lstStyle/>
          <a:p>
            <a:r>
              <a:rPr lang="en-IN" sz="2800" b="1" dirty="0"/>
              <a:t>REAL TIME STRESS DETECTION AND PROPOSED SOLUTION</a:t>
            </a:r>
          </a:p>
        </p:txBody>
      </p:sp>
      <p:sp>
        <p:nvSpPr>
          <p:cNvPr id="3" name="Subtitle 2">
            <a:extLst>
              <a:ext uri="{FF2B5EF4-FFF2-40B4-BE49-F238E27FC236}">
                <a16:creationId xmlns:a16="http://schemas.microsoft.com/office/drawing/2014/main" id="{C11CDD02-D670-4E93-8847-F7C32B4F976F}"/>
              </a:ext>
            </a:extLst>
          </p:cNvPr>
          <p:cNvSpPr>
            <a:spLocks noGrp="1"/>
          </p:cNvSpPr>
          <p:nvPr>
            <p:ph type="subTitle" idx="1"/>
          </p:nvPr>
        </p:nvSpPr>
        <p:spPr>
          <a:xfrm>
            <a:off x="2858609" y="3657597"/>
            <a:ext cx="6409678" cy="1358286"/>
          </a:xfrm>
        </p:spPr>
        <p:txBody>
          <a:bodyPr>
            <a:noAutofit/>
          </a:bodyPr>
          <a:lstStyle/>
          <a:p>
            <a:r>
              <a:rPr lang="en-IN" sz="1800" b="1" dirty="0"/>
              <a:t>BY – NANCY PARETA</a:t>
            </a:r>
          </a:p>
          <a:p>
            <a:r>
              <a:rPr lang="en-IN" sz="1800" b="1" dirty="0"/>
              <a:t>SID-19205004</a:t>
            </a:r>
          </a:p>
          <a:p>
            <a:r>
              <a:rPr lang="en-IN" sz="1800" b="1" dirty="0"/>
              <a:t>MTECH(CSE)</a:t>
            </a:r>
          </a:p>
        </p:txBody>
      </p:sp>
    </p:spTree>
    <p:extLst>
      <p:ext uri="{BB962C8B-B14F-4D97-AF65-F5344CB8AC3E}">
        <p14:creationId xmlns:p14="http://schemas.microsoft.com/office/powerpoint/2010/main" val="782269810"/>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5BD2FA-3CAF-4F00-9BF4-356A5EF64F7F}"/>
              </a:ext>
            </a:extLst>
          </p:cNvPr>
          <p:cNvPicPr/>
          <p:nvPr/>
        </p:nvPicPr>
        <p:blipFill>
          <a:blip r:embed="rId2"/>
          <a:stretch>
            <a:fillRect/>
          </a:stretch>
        </p:blipFill>
        <p:spPr>
          <a:xfrm>
            <a:off x="2140300" y="1617785"/>
            <a:ext cx="8229600" cy="3778180"/>
          </a:xfrm>
          <a:prstGeom prst="rect">
            <a:avLst/>
          </a:prstGeom>
        </p:spPr>
      </p:pic>
    </p:spTree>
    <p:extLst>
      <p:ext uri="{BB962C8B-B14F-4D97-AF65-F5344CB8AC3E}">
        <p14:creationId xmlns:p14="http://schemas.microsoft.com/office/powerpoint/2010/main" val="3808642243"/>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3182-C6A6-45E2-8311-32F5AE3CB8B1}"/>
              </a:ext>
            </a:extLst>
          </p:cNvPr>
          <p:cNvSpPr>
            <a:spLocks noGrp="1"/>
          </p:cNvSpPr>
          <p:nvPr>
            <p:ph type="title"/>
          </p:nvPr>
        </p:nvSpPr>
        <p:spPr>
          <a:xfrm>
            <a:off x="1295402" y="982132"/>
            <a:ext cx="9601196" cy="1218457"/>
          </a:xfrm>
        </p:spPr>
        <p:txBody>
          <a:bodyPr/>
          <a:lstStyle/>
          <a:p>
            <a:r>
              <a:rPr lang="en-IN" b="1" dirty="0"/>
              <a:t>DATASET</a:t>
            </a:r>
          </a:p>
        </p:txBody>
      </p:sp>
      <p:sp>
        <p:nvSpPr>
          <p:cNvPr id="3" name="Content Placeholder 2">
            <a:extLst>
              <a:ext uri="{FF2B5EF4-FFF2-40B4-BE49-F238E27FC236}">
                <a16:creationId xmlns:a16="http://schemas.microsoft.com/office/drawing/2014/main" id="{BAD68F7A-2685-45C2-83E4-EC62A3346F30}"/>
              </a:ext>
            </a:extLst>
          </p:cNvPr>
          <p:cNvSpPr>
            <a:spLocks noGrp="1"/>
          </p:cNvSpPr>
          <p:nvPr>
            <p:ph idx="1"/>
          </p:nvPr>
        </p:nvSpPr>
        <p:spPr/>
        <p:txBody>
          <a:bodyPr/>
          <a:lstStyle/>
          <a:p>
            <a:r>
              <a:rPr lang="en-IN" dirty="0"/>
              <a:t>We have used FER2013 dataset from the Kaggle Facial Expression Recognition Challenge to train our model. </a:t>
            </a:r>
          </a:p>
          <a:p>
            <a:r>
              <a:rPr lang="en-IN" dirty="0"/>
              <a:t>The dataset consists of 35,887 grayscale images, each image of 48-by-48 pixel labelled with one of the 7 emotion categories: Angry, Disgust, Fear, Happy, Sad, Surprise and Neutral. </a:t>
            </a:r>
          </a:p>
          <a:p>
            <a:r>
              <a:rPr lang="en-IN" dirty="0"/>
              <a:t>We used 80% of the dataset for training and remaining 20% for testing.</a:t>
            </a:r>
          </a:p>
          <a:p>
            <a:endParaRPr lang="en-IN" dirty="0"/>
          </a:p>
        </p:txBody>
      </p:sp>
    </p:spTree>
    <p:extLst>
      <p:ext uri="{BB962C8B-B14F-4D97-AF65-F5344CB8AC3E}">
        <p14:creationId xmlns:p14="http://schemas.microsoft.com/office/powerpoint/2010/main" val="2303662865"/>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E455B3-E70E-4798-8F43-62CBAE930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16" y="651269"/>
            <a:ext cx="10242168" cy="5555461"/>
          </a:xfrm>
          <a:prstGeom prst="rect">
            <a:avLst/>
          </a:prstGeom>
        </p:spPr>
      </p:pic>
    </p:spTree>
    <p:extLst>
      <p:ext uri="{BB962C8B-B14F-4D97-AF65-F5344CB8AC3E}">
        <p14:creationId xmlns:p14="http://schemas.microsoft.com/office/powerpoint/2010/main" val="2193335501"/>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ACAC-4A46-4103-9AEE-94AC16327BCD}"/>
              </a:ext>
            </a:extLst>
          </p:cNvPr>
          <p:cNvSpPr>
            <a:spLocks noGrp="1"/>
          </p:cNvSpPr>
          <p:nvPr>
            <p:ph type="title"/>
          </p:nvPr>
        </p:nvSpPr>
        <p:spPr/>
        <p:txBody>
          <a:bodyPr>
            <a:normAutofit fontScale="90000"/>
          </a:bodyPr>
          <a:lstStyle/>
          <a:p>
            <a:r>
              <a:rPr lang="en-IN" b="1" dirty="0"/>
              <a:t>STEP 1</a:t>
            </a:r>
            <a:br>
              <a:rPr lang="en-IN" dirty="0"/>
            </a:br>
            <a:r>
              <a:rPr lang="en-IN" dirty="0"/>
              <a:t>CNN IMPLEMENTATION</a:t>
            </a:r>
          </a:p>
        </p:txBody>
      </p:sp>
      <p:pic>
        <p:nvPicPr>
          <p:cNvPr id="4" name="Content Placeholder 3">
            <a:extLst>
              <a:ext uri="{FF2B5EF4-FFF2-40B4-BE49-F238E27FC236}">
                <a16:creationId xmlns:a16="http://schemas.microsoft.com/office/drawing/2014/main" id="{45CA0CCE-58A5-4474-A7C6-80BE34C683E3}"/>
              </a:ext>
            </a:extLst>
          </p:cNvPr>
          <p:cNvPicPr>
            <a:picLocks noGrp="1"/>
          </p:cNvPicPr>
          <p:nvPr>
            <p:ph idx="1"/>
          </p:nvPr>
        </p:nvPicPr>
        <p:blipFill>
          <a:blip r:embed="rId2"/>
          <a:stretch>
            <a:fillRect/>
          </a:stretch>
        </p:blipFill>
        <p:spPr>
          <a:xfrm>
            <a:off x="4135925" y="2547415"/>
            <a:ext cx="4415222" cy="3642370"/>
          </a:xfrm>
          <a:prstGeom prst="rect">
            <a:avLst/>
          </a:prstGeom>
          <a:ln>
            <a:noFill/>
          </a:ln>
          <a:effectLst>
            <a:softEdge rad="112500"/>
          </a:effectLst>
        </p:spPr>
      </p:pic>
    </p:spTree>
    <p:extLst>
      <p:ext uri="{BB962C8B-B14F-4D97-AF65-F5344CB8AC3E}">
        <p14:creationId xmlns:p14="http://schemas.microsoft.com/office/powerpoint/2010/main" val="1909329562"/>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040211-A60B-4690-A365-8C515D5F1A55}"/>
              </a:ext>
            </a:extLst>
          </p:cNvPr>
          <p:cNvPicPr>
            <a:picLocks noChangeAspect="1"/>
          </p:cNvPicPr>
          <p:nvPr/>
        </p:nvPicPr>
        <p:blipFill>
          <a:blip r:embed="rId2"/>
          <a:stretch>
            <a:fillRect/>
          </a:stretch>
        </p:blipFill>
        <p:spPr>
          <a:xfrm>
            <a:off x="579119" y="1895948"/>
            <a:ext cx="5611369" cy="3575120"/>
          </a:xfrm>
          <a:prstGeom prst="rect">
            <a:avLst/>
          </a:prstGeom>
        </p:spPr>
      </p:pic>
      <p:pic>
        <p:nvPicPr>
          <p:cNvPr id="3" name="Picture 2">
            <a:extLst>
              <a:ext uri="{FF2B5EF4-FFF2-40B4-BE49-F238E27FC236}">
                <a16:creationId xmlns:a16="http://schemas.microsoft.com/office/drawing/2014/main" id="{D2EF19A9-E565-4A82-8B84-55C0BE4D26FC}"/>
              </a:ext>
            </a:extLst>
          </p:cNvPr>
          <p:cNvPicPr>
            <a:picLocks noChangeAspect="1"/>
          </p:cNvPicPr>
          <p:nvPr/>
        </p:nvPicPr>
        <p:blipFill>
          <a:blip r:embed="rId3"/>
          <a:stretch>
            <a:fillRect/>
          </a:stretch>
        </p:blipFill>
        <p:spPr>
          <a:xfrm>
            <a:off x="5728847" y="1895948"/>
            <a:ext cx="5884034" cy="3575120"/>
          </a:xfrm>
          <a:prstGeom prst="rect">
            <a:avLst/>
          </a:prstGeom>
        </p:spPr>
      </p:pic>
    </p:spTree>
    <p:extLst>
      <p:ext uri="{BB962C8B-B14F-4D97-AF65-F5344CB8AC3E}">
        <p14:creationId xmlns:p14="http://schemas.microsoft.com/office/powerpoint/2010/main" val="3779021368"/>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C959-B838-4BAF-B237-828A97A69F26}"/>
              </a:ext>
            </a:extLst>
          </p:cNvPr>
          <p:cNvSpPr>
            <a:spLocks noGrp="1"/>
          </p:cNvSpPr>
          <p:nvPr>
            <p:ph type="title"/>
          </p:nvPr>
        </p:nvSpPr>
        <p:spPr/>
        <p:txBody>
          <a:bodyPr>
            <a:normAutofit fontScale="90000"/>
          </a:bodyPr>
          <a:lstStyle/>
          <a:p>
            <a:r>
              <a:rPr lang="en-IN" b="1" dirty="0"/>
              <a:t>STEP 2</a:t>
            </a:r>
            <a:br>
              <a:rPr lang="en-IN" dirty="0"/>
            </a:br>
            <a:r>
              <a:rPr lang="en-IN" sz="4000" dirty="0"/>
              <a:t>EVALUATION OF STRESS LEVELS</a:t>
            </a:r>
          </a:p>
        </p:txBody>
      </p:sp>
      <p:pic>
        <p:nvPicPr>
          <p:cNvPr id="4" name="Content Placeholder 3">
            <a:extLst>
              <a:ext uri="{FF2B5EF4-FFF2-40B4-BE49-F238E27FC236}">
                <a16:creationId xmlns:a16="http://schemas.microsoft.com/office/drawing/2014/main" id="{E537325A-EB5C-45FC-BF7C-34F2B5872AFA}"/>
              </a:ext>
            </a:extLst>
          </p:cNvPr>
          <p:cNvPicPr>
            <a:picLocks noGrp="1"/>
          </p:cNvPicPr>
          <p:nvPr>
            <p:ph idx="1"/>
          </p:nvPr>
        </p:nvPicPr>
        <p:blipFill>
          <a:blip r:embed="rId2"/>
          <a:stretch>
            <a:fillRect/>
          </a:stretch>
        </p:blipFill>
        <p:spPr>
          <a:xfrm>
            <a:off x="2507366" y="2557463"/>
            <a:ext cx="7177268" cy="3317875"/>
          </a:xfrm>
          <a:prstGeom prst="rect">
            <a:avLst/>
          </a:prstGeom>
        </p:spPr>
      </p:pic>
    </p:spTree>
    <p:extLst>
      <p:ext uri="{BB962C8B-B14F-4D97-AF65-F5344CB8AC3E}">
        <p14:creationId xmlns:p14="http://schemas.microsoft.com/office/powerpoint/2010/main" val="524560875"/>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5550-AA80-4D10-93C2-792A87D44C4B}"/>
              </a:ext>
            </a:extLst>
          </p:cNvPr>
          <p:cNvSpPr>
            <a:spLocks noGrp="1"/>
          </p:cNvSpPr>
          <p:nvPr>
            <p:ph type="title"/>
          </p:nvPr>
        </p:nvSpPr>
        <p:spPr>
          <a:xfrm>
            <a:off x="1295402" y="982133"/>
            <a:ext cx="9601196" cy="1238554"/>
          </a:xfrm>
        </p:spPr>
        <p:txBody>
          <a:bodyPr>
            <a:normAutofit fontScale="90000"/>
          </a:bodyPr>
          <a:lstStyle/>
          <a:p>
            <a:br>
              <a:rPr lang="en-IN" dirty="0"/>
            </a:br>
            <a:r>
              <a:rPr lang="en-IN" b="1" dirty="0"/>
              <a:t> </a:t>
            </a:r>
            <a:br>
              <a:rPr lang="en-IN" dirty="0"/>
            </a:br>
            <a:r>
              <a:rPr lang="en-IN" b="1" dirty="0"/>
              <a:t>RESULTS</a:t>
            </a:r>
            <a:br>
              <a:rPr lang="en-IN" dirty="0"/>
            </a:br>
            <a:r>
              <a:rPr lang="en-IN" dirty="0"/>
              <a:t> </a:t>
            </a:r>
            <a:br>
              <a:rPr lang="en-IN" dirty="0"/>
            </a:br>
            <a:endParaRPr lang="en-IN" dirty="0"/>
          </a:p>
        </p:txBody>
      </p:sp>
      <p:sp>
        <p:nvSpPr>
          <p:cNvPr id="3" name="Content Placeholder 2">
            <a:extLst>
              <a:ext uri="{FF2B5EF4-FFF2-40B4-BE49-F238E27FC236}">
                <a16:creationId xmlns:a16="http://schemas.microsoft.com/office/drawing/2014/main" id="{459B3363-7E5C-4964-97DF-4F6A64470546}"/>
              </a:ext>
            </a:extLst>
          </p:cNvPr>
          <p:cNvSpPr>
            <a:spLocks noGrp="1"/>
          </p:cNvSpPr>
          <p:nvPr>
            <p:ph idx="1"/>
          </p:nvPr>
        </p:nvSpPr>
        <p:spPr/>
        <p:txBody>
          <a:bodyPr/>
          <a:lstStyle/>
          <a:p>
            <a:r>
              <a:rPr lang="en-IN" dirty="0"/>
              <a:t>Results of the emotion classification task and stress level detection can be observed in the next slide.</a:t>
            </a:r>
          </a:p>
          <a:p>
            <a:r>
              <a:rPr lang="en-IN" dirty="0"/>
              <a:t>The corresponding image and its detected emotion label and probability and stress probability is shown in these images.</a:t>
            </a:r>
          </a:p>
        </p:txBody>
      </p:sp>
    </p:spTree>
    <p:extLst>
      <p:ext uri="{BB962C8B-B14F-4D97-AF65-F5344CB8AC3E}">
        <p14:creationId xmlns:p14="http://schemas.microsoft.com/office/powerpoint/2010/main" val="421838810"/>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8FB36F-8AC3-477E-B4A7-D9C6AAB69A27}"/>
              </a:ext>
            </a:extLst>
          </p:cNvPr>
          <p:cNvPicPr>
            <a:picLocks noChangeAspect="1"/>
          </p:cNvPicPr>
          <p:nvPr/>
        </p:nvPicPr>
        <p:blipFill>
          <a:blip r:embed="rId2"/>
          <a:stretch>
            <a:fillRect/>
          </a:stretch>
        </p:blipFill>
        <p:spPr>
          <a:xfrm>
            <a:off x="2388953" y="980796"/>
            <a:ext cx="7116788" cy="4927153"/>
          </a:xfrm>
          <a:prstGeom prst="rect">
            <a:avLst/>
          </a:prstGeom>
        </p:spPr>
      </p:pic>
    </p:spTree>
    <p:extLst>
      <p:ext uri="{BB962C8B-B14F-4D97-AF65-F5344CB8AC3E}">
        <p14:creationId xmlns:p14="http://schemas.microsoft.com/office/powerpoint/2010/main" val="2140631853"/>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D4305A-89D8-42E6-9906-D9B536ACE449}"/>
              </a:ext>
            </a:extLst>
          </p:cNvPr>
          <p:cNvPicPr/>
          <p:nvPr/>
        </p:nvPicPr>
        <p:blipFill>
          <a:blip r:embed="rId2"/>
          <a:stretch>
            <a:fillRect/>
          </a:stretch>
        </p:blipFill>
        <p:spPr>
          <a:xfrm>
            <a:off x="836260" y="817098"/>
            <a:ext cx="5153660" cy="4280534"/>
          </a:xfrm>
          <a:prstGeom prst="rect">
            <a:avLst/>
          </a:prstGeom>
        </p:spPr>
      </p:pic>
      <p:pic>
        <p:nvPicPr>
          <p:cNvPr id="3" name="Picture 2">
            <a:extLst>
              <a:ext uri="{FF2B5EF4-FFF2-40B4-BE49-F238E27FC236}">
                <a16:creationId xmlns:a16="http://schemas.microsoft.com/office/drawing/2014/main" id="{D30A8A1C-B141-4E86-BE1E-454CABC5BEC6}"/>
              </a:ext>
            </a:extLst>
          </p:cNvPr>
          <p:cNvPicPr/>
          <p:nvPr/>
        </p:nvPicPr>
        <p:blipFill>
          <a:blip r:embed="rId3"/>
          <a:stretch>
            <a:fillRect/>
          </a:stretch>
        </p:blipFill>
        <p:spPr>
          <a:xfrm>
            <a:off x="6048007" y="817098"/>
            <a:ext cx="5153660" cy="4280535"/>
          </a:xfrm>
          <a:prstGeom prst="rect">
            <a:avLst/>
          </a:prstGeom>
        </p:spPr>
      </p:pic>
    </p:spTree>
    <p:extLst>
      <p:ext uri="{BB962C8B-B14F-4D97-AF65-F5344CB8AC3E}">
        <p14:creationId xmlns:p14="http://schemas.microsoft.com/office/powerpoint/2010/main" val="926184159"/>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A22F5E-1708-4364-AFC2-23998FAC3ED7}"/>
              </a:ext>
            </a:extLst>
          </p:cNvPr>
          <p:cNvPicPr/>
          <p:nvPr/>
        </p:nvPicPr>
        <p:blipFill>
          <a:blip r:embed="rId2"/>
          <a:stretch>
            <a:fillRect/>
          </a:stretch>
        </p:blipFill>
        <p:spPr>
          <a:xfrm>
            <a:off x="2516811" y="1491449"/>
            <a:ext cx="7310770" cy="4128116"/>
          </a:xfrm>
          <a:prstGeom prst="rect">
            <a:avLst/>
          </a:prstGeom>
        </p:spPr>
      </p:pic>
    </p:spTree>
    <p:extLst>
      <p:ext uri="{BB962C8B-B14F-4D97-AF65-F5344CB8AC3E}">
        <p14:creationId xmlns:p14="http://schemas.microsoft.com/office/powerpoint/2010/main" val="914528848"/>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F345-2A43-4797-B605-953268A5CAF2}"/>
              </a:ext>
            </a:extLst>
          </p:cNvPr>
          <p:cNvSpPr>
            <a:spLocks noGrp="1"/>
          </p:cNvSpPr>
          <p:nvPr>
            <p:ph type="title"/>
          </p:nvPr>
        </p:nvSpPr>
        <p:spPr>
          <a:xfrm>
            <a:off x="1295403" y="982132"/>
            <a:ext cx="8807386" cy="1303867"/>
          </a:xfrm>
        </p:spPr>
        <p:txBody>
          <a:bodyPr/>
          <a:lstStyle/>
          <a:p>
            <a:r>
              <a:rPr lang="en-IN" b="1" dirty="0"/>
              <a:t>PURPOSE OF STUDY</a:t>
            </a:r>
          </a:p>
        </p:txBody>
      </p:sp>
      <p:sp>
        <p:nvSpPr>
          <p:cNvPr id="3" name="Content Placeholder 2">
            <a:extLst>
              <a:ext uri="{FF2B5EF4-FFF2-40B4-BE49-F238E27FC236}">
                <a16:creationId xmlns:a16="http://schemas.microsoft.com/office/drawing/2014/main" id="{E333D433-BD59-40AC-A974-205B24691870}"/>
              </a:ext>
            </a:extLst>
          </p:cNvPr>
          <p:cNvSpPr>
            <a:spLocks noGrp="1"/>
          </p:cNvSpPr>
          <p:nvPr>
            <p:ph idx="1"/>
          </p:nvPr>
        </p:nvSpPr>
        <p:spPr/>
        <p:txBody>
          <a:bodyPr>
            <a:normAutofit fontScale="77500" lnSpcReduction="20000"/>
          </a:bodyPr>
          <a:lstStyle/>
          <a:p>
            <a:r>
              <a:rPr lang="en-IN" dirty="0"/>
              <a:t>Increasing academic pressure.</a:t>
            </a:r>
          </a:p>
          <a:p>
            <a:r>
              <a:rPr lang="en-IN" dirty="0"/>
              <a:t>In-ability of an individual of expressing problems and taboo associated with mental </a:t>
            </a:r>
            <a:r>
              <a:rPr lang="en-IN"/>
              <a:t>health issues.</a:t>
            </a:r>
            <a:endParaRPr lang="en-IN" dirty="0"/>
          </a:p>
          <a:p>
            <a:r>
              <a:rPr lang="en-IN" dirty="0"/>
              <a:t>Survey conducted by Cigna TTK Health Insurance:</a:t>
            </a:r>
          </a:p>
          <a:p>
            <a:pPr marL="0" indent="0">
              <a:buNone/>
            </a:pPr>
            <a:r>
              <a:rPr lang="en-IN" dirty="0"/>
              <a:t>         </a:t>
            </a:r>
            <a:r>
              <a:rPr lang="en-IN" sz="1900" b="1" dirty="0"/>
              <a:t>OUTCOMES OF SURVEY</a:t>
            </a:r>
          </a:p>
          <a:p>
            <a:r>
              <a:rPr lang="en-IN" dirty="0"/>
              <a:t>89% of the population in India suffering from Stress.</a:t>
            </a:r>
          </a:p>
          <a:p>
            <a:r>
              <a:rPr lang="en-IN" dirty="0"/>
              <a:t>75% answerers find it uncomfortable to share their stressful thoughts.</a:t>
            </a:r>
          </a:p>
          <a:p>
            <a:pPr marL="0" indent="0">
              <a:buNone/>
            </a:pPr>
            <a:r>
              <a:rPr lang="en-IN" dirty="0">
                <a:hlinkClick r:id="rId2"/>
              </a:rPr>
              <a:t>https://economictimes.indiatimes.com/magazines/panache/89-per-cent-of-indias-population-suffering-from-stress-most-dont-feel-comfortable-talking-to-medical-professionals/articleshow/64926633.cms</a:t>
            </a:r>
            <a:endParaRPr lang="en-IN" dirty="0"/>
          </a:p>
        </p:txBody>
      </p:sp>
      <p:pic>
        <p:nvPicPr>
          <p:cNvPr id="4" name="Picture 2">
            <a:extLst>
              <a:ext uri="{FF2B5EF4-FFF2-40B4-BE49-F238E27FC236}">
                <a16:creationId xmlns:a16="http://schemas.microsoft.com/office/drawing/2014/main" id="{96F1BF2B-0A03-4C9C-B6A0-93CF1634E13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1780" y="982132"/>
            <a:ext cx="2018719" cy="120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290922"/>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AF59-76B3-41C1-9031-569CE0F5FAED}"/>
              </a:ext>
            </a:extLst>
          </p:cNvPr>
          <p:cNvSpPr>
            <a:spLocks noGrp="1"/>
          </p:cNvSpPr>
          <p:nvPr>
            <p:ph type="title"/>
          </p:nvPr>
        </p:nvSpPr>
        <p:spPr/>
        <p:txBody>
          <a:bodyPr>
            <a:normAutofit fontScale="90000"/>
          </a:bodyPr>
          <a:lstStyle/>
          <a:p>
            <a:r>
              <a:rPr lang="en-IN" sz="3600" b="1" u="sng" dirty="0"/>
              <a:t>MODEL 2: Real time face stress detection model</a:t>
            </a:r>
            <a:br>
              <a:rPr lang="en-IN" dirty="0"/>
            </a:br>
            <a:endParaRPr lang="en-IN" dirty="0"/>
          </a:p>
        </p:txBody>
      </p:sp>
      <p:pic>
        <p:nvPicPr>
          <p:cNvPr id="4" name="Content Placeholder 3">
            <a:extLst>
              <a:ext uri="{FF2B5EF4-FFF2-40B4-BE49-F238E27FC236}">
                <a16:creationId xmlns:a16="http://schemas.microsoft.com/office/drawing/2014/main" id="{EE63BF7D-763B-4DED-90DF-8B2CC079D815}"/>
              </a:ext>
            </a:extLst>
          </p:cNvPr>
          <p:cNvPicPr>
            <a:picLocks noGrp="1"/>
          </p:cNvPicPr>
          <p:nvPr>
            <p:ph idx="1"/>
          </p:nvPr>
        </p:nvPicPr>
        <p:blipFill>
          <a:blip r:embed="rId2"/>
          <a:stretch>
            <a:fillRect/>
          </a:stretch>
        </p:blipFill>
        <p:spPr>
          <a:xfrm>
            <a:off x="1295398" y="2728372"/>
            <a:ext cx="9601200" cy="2150346"/>
          </a:xfrm>
          <a:prstGeom prst="rect">
            <a:avLst/>
          </a:prstGeom>
        </p:spPr>
      </p:pic>
    </p:spTree>
    <p:extLst>
      <p:ext uri="{BB962C8B-B14F-4D97-AF65-F5344CB8AC3E}">
        <p14:creationId xmlns:p14="http://schemas.microsoft.com/office/powerpoint/2010/main" val="1970016115"/>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83F2-C68F-448E-AD1C-31E1AD880201}"/>
              </a:ext>
            </a:extLst>
          </p:cNvPr>
          <p:cNvSpPr>
            <a:spLocks noGrp="1"/>
          </p:cNvSpPr>
          <p:nvPr>
            <p:ph type="title"/>
          </p:nvPr>
        </p:nvSpPr>
        <p:spPr/>
        <p:txBody>
          <a:bodyPr/>
          <a:lstStyle/>
          <a:p>
            <a:r>
              <a:rPr lang="en-IN" dirty="0"/>
              <a:t>EYE BLINKING</a:t>
            </a:r>
          </a:p>
        </p:txBody>
      </p:sp>
      <p:sp>
        <p:nvSpPr>
          <p:cNvPr id="3" name="Content Placeholder 2">
            <a:extLst>
              <a:ext uri="{FF2B5EF4-FFF2-40B4-BE49-F238E27FC236}">
                <a16:creationId xmlns:a16="http://schemas.microsoft.com/office/drawing/2014/main" id="{1A30E6E6-3F0C-4E00-A7EF-047EB242C511}"/>
              </a:ext>
            </a:extLst>
          </p:cNvPr>
          <p:cNvSpPr>
            <a:spLocks noGrp="1"/>
          </p:cNvSpPr>
          <p:nvPr>
            <p:ph idx="1"/>
          </p:nvPr>
        </p:nvSpPr>
        <p:spPr/>
        <p:txBody>
          <a:bodyPr/>
          <a:lstStyle/>
          <a:p>
            <a:r>
              <a:rPr lang="en-IN" dirty="0"/>
              <a:t>Blinking can be voluntary but also as a reﬂex to external or internal stimuli and The blinking rate typically increases with emotional arousal, including stress and anxiety levels .</a:t>
            </a:r>
          </a:p>
          <a:p>
            <a:r>
              <a:rPr lang="en-IN" dirty="0">
                <a:hlinkClick r:id="rId2" action="ppaction://hlinkfile"/>
              </a:rPr>
              <a:t> </a:t>
            </a:r>
            <a:r>
              <a:rPr lang="en-IN" dirty="0"/>
              <a:t>The blinking rate is affected by various other states, such as lying </a:t>
            </a:r>
            <a:r>
              <a:rPr lang="en-IN" dirty="0">
                <a:hlinkClick r:id="rId3" action="ppaction://hlinkfile"/>
              </a:rPr>
              <a:t>, </a:t>
            </a:r>
            <a:r>
              <a:rPr lang="en-IN" dirty="0"/>
              <a:t>and disorders such as depression, Parkinson’s disease </a:t>
            </a:r>
            <a:r>
              <a:rPr lang="en-IN" dirty="0">
                <a:hlinkClick r:id="rId4" action="ppaction://hlinkfile"/>
              </a:rPr>
              <a:t> </a:t>
            </a:r>
            <a:r>
              <a:rPr lang="en-IN" dirty="0"/>
              <a:t>and schizophrenia .</a:t>
            </a:r>
          </a:p>
        </p:txBody>
      </p:sp>
    </p:spTree>
    <p:extLst>
      <p:ext uri="{BB962C8B-B14F-4D97-AF65-F5344CB8AC3E}">
        <p14:creationId xmlns:p14="http://schemas.microsoft.com/office/powerpoint/2010/main" val="1248045630"/>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AB94-CA35-4329-9991-F0A4716E37A6}"/>
              </a:ext>
            </a:extLst>
          </p:cNvPr>
          <p:cNvSpPr>
            <a:spLocks noGrp="1"/>
          </p:cNvSpPr>
          <p:nvPr>
            <p:ph type="title"/>
          </p:nvPr>
        </p:nvSpPr>
        <p:spPr/>
        <p:txBody>
          <a:bodyPr/>
          <a:lstStyle/>
          <a:p>
            <a:r>
              <a:rPr lang="en-IN" dirty="0"/>
              <a:t>EYEBROW MOVEMENTS</a:t>
            </a:r>
          </a:p>
        </p:txBody>
      </p:sp>
      <p:sp>
        <p:nvSpPr>
          <p:cNvPr id="3" name="Content Placeholder 2">
            <a:extLst>
              <a:ext uri="{FF2B5EF4-FFF2-40B4-BE49-F238E27FC236}">
                <a16:creationId xmlns:a16="http://schemas.microsoft.com/office/drawing/2014/main" id="{692C242F-E842-4AA7-A651-7BDAFF94F3A6}"/>
              </a:ext>
            </a:extLst>
          </p:cNvPr>
          <p:cNvSpPr>
            <a:spLocks noGrp="1"/>
          </p:cNvSpPr>
          <p:nvPr>
            <p:ph idx="1"/>
          </p:nvPr>
        </p:nvSpPr>
        <p:spPr/>
        <p:txBody>
          <a:bodyPr/>
          <a:lstStyle/>
          <a:p>
            <a:r>
              <a:rPr lang="en-US" dirty="0"/>
              <a:t>The stress level is calculated with the help of eyebrows contraction and displacement from the mean position.</a:t>
            </a:r>
          </a:p>
          <a:p>
            <a:r>
              <a:rPr lang="en-US" dirty="0"/>
              <a:t> The distance between the left and right eyebrow is being calculated and then the stress level is calculated using exponential function and normalized between 1 to 100.</a:t>
            </a:r>
            <a:endParaRPr lang="en-IN" dirty="0"/>
          </a:p>
        </p:txBody>
      </p:sp>
    </p:spTree>
    <p:extLst>
      <p:ext uri="{BB962C8B-B14F-4D97-AF65-F5344CB8AC3E}">
        <p14:creationId xmlns:p14="http://schemas.microsoft.com/office/powerpoint/2010/main" val="4039230725"/>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025E-BCCC-4D52-A38D-7F9F77FE6513}"/>
              </a:ext>
            </a:extLst>
          </p:cNvPr>
          <p:cNvSpPr>
            <a:spLocks noGrp="1"/>
          </p:cNvSpPr>
          <p:nvPr>
            <p:ph type="title"/>
          </p:nvPr>
        </p:nvSpPr>
        <p:spPr/>
        <p:txBody>
          <a:bodyPr>
            <a:normAutofit fontScale="90000"/>
          </a:bodyPr>
          <a:lstStyle/>
          <a:p>
            <a:r>
              <a:rPr lang="en-IN" sz="3600" dirty="0"/>
              <a:t>FACIAL EMOTION DETECTION (REAL TIME VIDEO ANALYSIS)</a:t>
            </a:r>
            <a:br>
              <a:rPr lang="en-IN" dirty="0"/>
            </a:br>
            <a:endParaRPr lang="en-IN" dirty="0"/>
          </a:p>
        </p:txBody>
      </p:sp>
      <p:sp>
        <p:nvSpPr>
          <p:cNvPr id="3" name="Content Placeholder 2">
            <a:extLst>
              <a:ext uri="{FF2B5EF4-FFF2-40B4-BE49-F238E27FC236}">
                <a16:creationId xmlns:a16="http://schemas.microsoft.com/office/drawing/2014/main" id="{5AE16A1E-4E7F-4143-A60B-AB361FABD85A}"/>
              </a:ext>
            </a:extLst>
          </p:cNvPr>
          <p:cNvSpPr>
            <a:spLocks noGrp="1"/>
          </p:cNvSpPr>
          <p:nvPr>
            <p:ph idx="1"/>
          </p:nvPr>
        </p:nvSpPr>
        <p:spPr/>
        <p:txBody>
          <a:bodyPr/>
          <a:lstStyle/>
          <a:p>
            <a:r>
              <a:rPr lang="en-IN" dirty="0"/>
              <a:t>Darwin argued that facial expressions are universal, i.e. most emotions are expressed in the same way on the human face regardless of race or culture .</a:t>
            </a:r>
          </a:p>
          <a:p>
            <a:r>
              <a:rPr lang="en-IN" dirty="0"/>
              <a:t> Our project implementation report ﬁndings that facial signs and expressions can provide insights into the analysis and classiﬁcation of stress.</a:t>
            </a:r>
          </a:p>
          <a:p>
            <a:pPr marL="0" indent="0">
              <a:buNone/>
            </a:pPr>
            <a:endParaRPr lang="en-IN" dirty="0"/>
          </a:p>
        </p:txBody>
      </p:sp>
    </p:spTree>
    <p:extLst>
      <p:ext uri="{BB962C8B-B14F-4D97-AF65-F5344CB8AC3E}">
        <p14:creationId xmlns:p14="http://schemas.microsoft.com/office/powerpoint/2010/main" val="1631415389"/>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60E8-DDC3-4E45-9C19-F13EA16AD4E5}"/>
              </a:ext>
            </a:extLst>
          </p:cNvPr>
          <p:cNvSpPr>
            <a:spLocks noGrp="1"/>
          </p:cNvSpPr>
          <p:nvPr>
            <p:ph type="title"/>
          </p:nvPr>
        </p:nvSpPr>
        <p:spPr/>
        <p:txBody>
          <a:bodyPr>
            <a:normAutofit fontScale="90000"/>
          </a:bodyPr>
          <a:lstStyle/>
          <a:p>
            <a:r>
              <a:rPr lang="en-IN" dirty="0"/>
              <a:t>RESULTS</a:t>
            </a:r>
            <a:br>
              <a:rPr lang="en-IN" dirty="0"/>
            </a:br>
            <a:r>
              <a:rPr lang="en-IN" dirty="0"/>
              <a:t>EYE BLINKING</a:t>
            </a:r>
          </a:p>
        </p:txBody>
      </p:sp>
      <p:pic>
        <p:nvPicPr>
          <p:cNvPr id="4" name="Content Placeholder 3">
            <a:extLst>
              <a:ext uri="{FF2B5EF4-FFF2-40B4-BE49-F238E27FC236}">
                <a16:creationId xmlns:a16="http://schemas.microsoft.com/office/drawing/2014/main" id="{5314DE70-9E69-4FF3-83AC-29990302A186}"/>
              </a:ext>
            </a:extLst>
          </p:cNvPr>
          <p:cNvPicPr>
            <a:picLocks noGrp="1"/>
          </p:cNvPicPr>
          <p:nvPr>
            <p:ph idx="1"/>
          </p:nvPr>
        </p:nvPicPr>
        <p:blipFill>
          <a:blip r:embed="rId2"/>
          <a:stretch>
            <a:fillRect/>
          </a:stretch>
        </p:blipFill>
        <p:spPr>
          <a:xfrm>
            <a:off x="1730978" y="2557463"/>
            <a:ext cx="8730044" cy="3317875"/>
          </a:xfrm>
          <a:prstGeom prst="rect">
            <a:avLst/>
          </a:prstGeom>
        </p:spPr>
      </p:pic>
    </p:spTree>
    <p:extLst>
      <p:ext uri="{BB962C8B-B14F-4D97-AF65-F5344CB8AC3E}">
        <p14:creationId xmlns:p14="http://schemas.microsoft.com/office/powerpoint/2010/main" val="3964857362"/>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334F-3F49-494D-9922-5DD628804015}"/>
              </a:ext>
            </a:extLst>
          </p:cNvPr>
          <p:cNvSpPr>
            <a:spLocks noGrp="1"/>
          </p:cNvSpPr>
          <p:nvPr>
            <p:ph type="title"/>
          </p:nvPr>
        </p:nvSpPr>
        <p:spPr/>
        <p:txBody>
          <a:bodyPr>
            <a:normAutofit fontScale="90000"/>
          </a:bodyPr>
          <a:lstStyle/>
          <a:p>
            <a:r>
              <a:rPr lang="en-IN" dirty="0"/>
              <a:t>RESULTS</a:t>
            </a:r>
            <a:br>
              <a:rPr lang="en-IN" dirty="0"/>
            </a:br>
            <a:r>
              <a:rPr lang="en-IN" dirty="0"/>
              <a:t>EYEBROW MOVEMENTS</a:t>
            </a:r>
          </a:p>
        </p:txBody>
      </p:sp>
      <p:sp>
        <p:nvSpPr>
          <p:cNvPr id="6" name="Content Placeholder 5">
            <a:extLst>
              <a:ext uri="{FF2B5EF4-FFF2-40B4-BE49-F238E27FC236}">
                <a16:creationId xmlns:a16="http://schemas.microsoft.com/office/drawing/2014/main" id="{6BD83425-5082-4273-8645-85DEACFA79BB}"/>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96E1502D-DB97-4071-B24C-292371EF3760}"/>
              </a:ext>
            </a:extLst>
          </p:cNvPr>
          <p:cNvPicPr/>
          <p:nvPr/>
        </p:nvPicPr>
        <p:blipFill>
          <a:blip r:embed="rId2">
            <a:duotone>
              <a:prstClr val="black"/>
              <a:schemeClr val="accent3">
                <a:tint val="45000"/>
                <a:satMod val="400000"/>
              </a:schemeClr>
            </a:duotone>
          </a:blip>
          <a:stretch>
            <a:fillRect/>
          </a:stretch>
        </p:blipFill>
        <p:spPr>
          <a:xfrm>
            <a:off x="1295401" y="2371412"/>
            <a:ext cx="9601195" cy="3577212"/>
          </a:xfrm>
          <a:prstGeom prst="rect">
            <a:avLst/>
          </a:prstGeom>
        </p:spPr>
      </p:pic>
    </p:spTree>
    <p:extLst>
      <p:ext uri="{BB962C8B-B14F-4D97-AF65-F5344CB8AC3E}">
        <p14:creationId xmlns:p14="http://schemas.microsoft.com/office/powerpoint/2010/main" val="2617417056"/>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562A-EBD8-4B5A-838B-1D7603E7C1CB}"/>
              </a:ext>
            </a:extLst>
          </p:cNvPr>
          <p:cNvSpPr>
            <a:spLocks noGrp="1"/>
          </p:cNvSpPr>
          <p:nvPr>
            <p:ph type="title"/>
          </p:nvPr>
        </p:nvSpPr>
        <p:spPr>
          <a:xfrm>
            <a:off x="1295402" y="1135464"/>
            <a:ext cx="9601196" cy="1150535"/>
          </a:xfrm>
        </p:spPr>
        <p:txBody>
          <a:bodyPr>
            <a:normAutofit fontScale="90000"/>
          </a:bodyPr>
          <a:lstStyle/>
          <a:p>
            <a:r>
              <a:rPr lang="en-IN" sz="4000" dirty="0"/>
              <a:t>RESULTS</a:t>
            </a:r>
            <a:br>
              <a:rPr lang="en-IN" dirty="0"/>
            </a:br>
            <a:r>
              <a:rPr lang="en-IN" sz="4000" dirty="0"/>
              <a:t>FACIAL EMOTION DETECTION (REAL TIME VIDEO ANALYSIS)</a:t>
            </a:r>
            <a:br>
              <a:rPr lang="en-IN" dirty="0"/>
            </a:br>
            <a:endParaRPr lang="en-IN" dirty="0"/>
          </a:p>
        </p:txBody>
      </p:sp>
      <p:pic>
        <p:nvPicPr>
          <p:cNvPr id="4" name="Content Placeholder 3">
            <a:extLst>
              <a:ext uri="{FF2B5EF4-FFF2-40B4-BE49-F238E27FC236}">
                <a16:creationId xmlns:a16="http://schemas.microsoft.com/office/drawing/2014/main" id="{D8476DD3-6826-4EC8-9181-FE74A8069D26}"/>
              </a:ext>
            </a:extLst>
          </p:cNvPr>
          <p:cNvPicPr>
            <a:picLocks noGrp="1"/>
          </p:cNvPicPr>
          <p:nvPr>
            <p:ph idx="1"/>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295400" y="2626071"/>
            <a:ext cx="9601200" cy="3282359"/>
          </a:xfrm>
          <a:prstGeom prst="rect">
            <a:avLst/>
          </a:prstGeom>
        </p:spPr>
      </p:pic>
    </p:spTree>
    <p:extLst>
      <p:ext uri="{BB962C8B-B14F-4D97-AF65-F5344CB8AC3E}">
        <p14:creationId xmlns:p14="http://schemas.microsoft.com/office/powerpoint/2010/main" val="362491540"/>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960D-06D8-45D1-B41D-9B0898BDDDAA}"/>
              </a:ext>
            </a:extLst>
          </p:cNvPr>
          <p:cNvSpPr>
            <a:spLocks noGrp="1"/>
          </p:cNvSpPr>
          <p:nvPr>
            <p:ph type="title"/>
          </p:nvPr>
        </p:nvSpPr>
        <p:spPr>
          <a:xfrm>
            <a:off x="1295401" y="1333825"/>
            <a:ext cx="9601196" cy="1303867"/>
          </a:xfrm>
        </p:spPr>
        <p:txBody>
          <a:bodyPr>
            <a:normAutofit fontScale="90000"/>
          </a:bodyPr>
          <a:lstStyle/>
          <a:p>
            <a:r>
              <a:rPr lang="en-IN" b="1" dirty="0"/>
              <a:t>IMPLICATIONS AND LIMITATIONS</a:t>
            </a:r>
            <a:br>
              <a:rPr lang="en-IN" dirty="0"/>
            </a:br>
            <a:endParaRPr lang="en-IN" dirty="0"/>
          </a:p>
        </p:txBody>
      </p:sp>
      <p:sp>
        <p:nvSpPr>
          <p:cNvPr id="3" name="Content Placeholder 2">
            <a:extLst>
              <a:ext uri="{FF2B5EF4-FFF2-40B4-BE49-F238E27FC236}">
                <a16:creationId xmlns:a16="http://schemas.microsoft.com/office/drawing/2014/main" id="{16663A34-19F2-4A44-9FFD-1B33E5FA7B0F}"/>
              </a:ext>
            </a:extLst>
          </p:cNvPr>
          <p:cNvSpPr>
            <a:spLocks noGrp="1"/>
          </p:cNvSpPr>
          <p:nvPr>
            <p:ph idx="1"/>
          </p:nvPr>
        </p:nvSpPr>
        <p:spPr/>
        <p:txBody>
          <a:bodyPr/>
          <a:lstStyle/>
          <a:p>
            <a:r>
              <a:rPr lang="en-IN" dirty="0"/>
              <a:t>We are aware that our current implementation of the stress detection model may have the following limitations.</a:t>
            </a:r>
          </a:p>
          <a:p>
            <a:r>
              <a:rPr lang="en-IN" dirty="0"/>
              <a:t> If anyone tries to give fake expressions or if there is beard or glasses are used in the image, our model may give wrong output. </a:t>
            </a:r>
          </a:p>
          <a:p>
            <a:r>
              <a:rPr lang="en-IN" dirty="0"/>
              <a:t>Also, as the training done on the images is less, the expressions like fear, sad or disgust may not be correctly identified. </a:t>
            </a:r>
          </a:p>
        </p:txBody>
      </p:sp>
    </p:spTree>
    <p:extLst>
      <p:ext uri="{BB962C8B-B14F-4D97-AF65-F5344CB8AC3E}">
        <p14:creationId xmlns:p14="http://schemas.microsoft.com/office/powerpoint/2010/main" val="3471266656"/>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9285-CADE-4F2B-8787-2B5F3F560AA6}"/>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8049AACF-5601-4793-B8B6-B6A3000F77A3}"/>
              </a:ext>
            </a:extLst>
          </p:cNvPr>
          <p:cNvSpPr>
            <a:spLocks noGrp="1"/>
          </p:cNvSpPr>
          <p:nvPr>
            <p:ph idx="1"/>
          </p:nvPr>
        </p:nvSpPr>
        <p:spPr/>
        <p:txBody>
          <a:bodyPr>
            <a:normAutofit fontScale="77500" lnSpcReduction="20000"/>
          </a:bodyPr>
          <a:lstStyle/>
          <a:p>
            <a:r>
              <a:rPr lang="en-US" dirty="0"/>
              <a:t>Various techniques of stress detection is  discussed. The first module is further divided into: </a:t>
            </a:r>
            <a:endParaRPr lang="en-IN" dirty="0"/>
          </a:p>
          <a:p>
            <a:pPr marL="0" lvl="0" indent="0">
              <a:buNone/>
            </a:pPr>
            <a:r>
              <a:rPr lang="en-US" b="1" dirty="0"/>
              <a:t>Capturing face data to predict stress scores. </a:t>
            </a:r>
            <a:endParaRPr lang="en-IN" b="1" dirty="0"/>
          </a:p>
          <a:p>
            <a:r>
              <a:rPr lang="en-US" dirty="0"/>
              <a:t>This project presented a novel solution, for stress detection from facial emotion recognition using CNN. As shown in the results, in comparison with the other methods that use the same facial expression database, our method uses CNN that works better for images, and presents a simpler solution.</a:t>
            </a:r>
            <a:endParaRPr lang="en-IN" dirty="0"/>
          </a:p>
          <a:p>
            <a:pPr marL="0" lvl="0" indent="0">
              <a:buNone/>
            </a:pPr>
            <a:r>
              <a:rPr lang="en-US" b="1" dirty="0"/>
              <a:t>Real time video analysis for counting number of blinks ,eyebrow movements and detecting emotions to which predefined classes it belongs to.</a:t>
            </a:r>
            <a:endParaRPr lang="en-IN" b="1" dirty="0"/>
          </a:p>
          <a:p>
            <a:r>
              <a:rPr lang="en-US" dirty="0"/>
              <a:t> The motive for this part is to analyze how accurate the predictions are solely based on captured face data. Try to be clear with your emotion, Fakeness cannot be detected. The model is moderately accurate because the data could not be arranged within stipulated time.</a:t>
            </a:r>
            <a:endParaRPr lang="en-IN" dirty="0"/>
          </a:p>
          <a:p>
            <a:endParaRPr lang="en-IN" dirty="0"/>
          </a:p>
        </p:txBody>
      </p:sp>
    </p:spTree>
    <p:extLst>
      <p:ext uri="{BB962C8B-B14F-4D97-AF65-F5344CB8AC3E}">
        <p14:creationId xmlns:p14="http://schemas.microsoft.com/office/powerpoint/2010/main" val="74982543"/>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2805-6D37-4F2E-B455-CF64C1EF41D4}"/>
              </a:ext>
            </a:extLst>
          </p:cNvPr>
          <p:cNvSpPr>
            <a:spLocks noGrp="1"/>
          </p:cNvSpPr>
          <p:nvPr>
            <p:ph type="title"/>
          </p:nvPr>
        </p:nvSpPr>
        <p:spPr>
          <a:xfrm>
            <a:off x="1888254" y="740972"/>
            <a:ext cx="8501742" cy="1303867"/>
          </a:xfrm>
        </p:spPr>
        <p:txBody>
          <a:bodyPr/>
          <a:lstStyle/>
          <a:p>
            <a:r>
              <a:rPr lang="en-IN" b="1" dirty="0"/>
              <a:t>FUTURE WORK</a:t>
            </a:r>
          </a:p>
        </p:txBody>
      </p:sp>
      <p:sp>
        <p:nvSpPr>
          <p:cNvPr id="3" name="Content Placeholder 2">
            <a:extLst>
              <a:ext uri="{FF2B5EF4-FFF2-40B4-BE49-F238E27FC236}">
                <a16:creationId xmlns:a16="http://schemas.microsoft.com/office/drawing/2014/main" id="{D16DEDC6-4E8A-4035-B73D-CB8BFDCC429B}"/>
              </a:ext>
            </a:extLst>
          </p:cNvPr>
          <p:cNvSpPr>
            <a:spLocks noGrp="1"/>
          </p:cNvSpPr>
          <p:nvPr>
            <p:ph idx="1"/>
          </p:nvPr>
        </p:nvSpPr>
        <p:spPr/>
        <p:txBody>
          <a:bodyPr/>
          <a:lstStyle/>
          <a:p>
            <a:r>
              <a:rPr lang="en-US" dirty="0"/>
              <a:t>The model can be improved by including other facial features inputs as well. The feature include:</a:t>
            </a:r>
          </a:p>
          <a:p>
            <a:r>
              <a:rPr lang="en-US" dirty="0"/>
              <a:t>Lip movement, Head positioning, Gaze movement</a:t>
            </a:r>
          </a:p>
          <a:p>
            <a:pPr marL="0" indent="0">
              <a:buNone/>
            </a:pPr>
            <a:r>
              <a:rPr lang="en-US" b="1" dirty="0"/>
              <a:t>The above features can be detected and a cumulative function can be defined to give out the total stress value.</a:t>
            </a:r>
          </a:p>
          <a:p>
            <a:pPr marL="0" indent="0">
              <a:buNone/>
            </a:pPr>
            <a:r>
              <a:rPr lang="en-US" dirty="0"/>
              <a:t>GALVANIC SKIN RESPONSE SENSOR</a:t>
            </a:r>
          </a:p>
          <a:p>
            <a:pPr marL="0" indent="0">
              <a:buNone/>
            </a:pPr>
            <a:endParaRPr lang="en-IN" dirty="0"/>
          </a:p>
          <a:p>
            <a:endParaRPr lang="en-US" dirty="0"/>
          </a:p>
          <a:p>
            <a:endParaRPr lang="en-US" dirty="0"/>
          </a:p>
          <a:p>
            <a:pPr marL="0" indent="0">
              <a:buNone/>
            </a:pPr>
            <a:endParaRPr lang="en-US" dirty="0"/>
          </a:p>
        </p:txBody>
      </p:sp>
      <p:pic>
        <p:nvPicPr>
          <p:cNvPr id="5122" name="Picture 2" descr="Image result for images for future work">
            <a:extLst>
              <a:ext uri="{FF2B5EF4-FFF2-40B4-BE49-F238E27FC236}">
                <a16:creationId xmlns:a16="http://schemas.microsoft.com/office/drawing/2014/main" id="{E800FFA1-A7F3-46D4-B287-01A830159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075" y="4536989"/>
            <a:ext cx="2920773" cy="160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390662"/>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5E4A-8A06-43C7-B70B-D0665DAAA098}"/>
              </a:ext>
            </a:extLst>
          </p:cNvPr>
          <p:cNvSpPr>
            <a:spLocks noGrp="1"/>
          </p:cNvSpPr>
          <p:nvPr>
            <p:ph type="title"/>
          </p:nvPr>
        </p:nvSpPr>
        <p:spPr>
          <a:xfrm>
            <a:off x="2540492" y="1155556"/>
            <a:ext cx="6312024" cy="914777"/>
          </a:xfrm>
        </p:spPr>
        <p:txBody>
          <a:bodyPr>
            <a:normAutofit/>
          </a:bodyPr>
          <a:lstStyle/>
          <a:p>
            <a:r>
              <a:rPr lang="en-IN" b="1" dirty="0"/>
              <a:t>PURPOSE OF STUDY</a:t>
            </a:r>
          </a:p>
        </p:txBody>
      </p:sp>
      <p:sp>
        <p:nvSpPr>
          <p:cNvPr id="3" name="Content Placeholder 2">
            <a:extLst>
              <a:ext uri="{FF2B5EF4-FFF2-40B4-BE49-F238E27FC236}">
                <a16:creationId xmlns:a16="http://schemas.microsoft.com/office/drawing/2014/main" id="{E8944426-298A-44B1-AAE1-AE04C16037AD}"/>
              </a:ext>
            </a:extLst>
          </p:cNvPr>
          <p:cNvSpPr>
            <a:spLocks noGrp="1"/>
          </p:cNvSpPr>
          <p:nvPr>
            <p:ph idx="1"/>
          </p:nvPr>
        </p:nvSpPr>
        <p:spPr>
          <a:xfrm>
            <a:off x="1295400" y="2454353"/>
            <a:ext cx="9601196" cy="3318936"/>
          </a:xfrm>
        </p:spPr>
        <p:txBody>
          <a:bodyPr/>
          <a:lstStyle/>
          <a:p>
            <a:r>
              <a:rPr lang="en-IN" dirty="0"/>
              <a:t>Increased suicidal rates among age group 14-30.</a:t>
            </a:r>
          </a:p>
          <a:p>
            <a:pPr marL="0" indent="0">
              <a:buNone/>
            </a:pPr>
            <a:r>
              <a:rPr lang="en-IN" b="1" dirty="0"/>
              <a:t>    STRESS RESULTS TO:</a:t>
            </a:r>
          </a:p>
          <a:p>
            <a:r>
              <a:rPr lang="en-IN" dirty="0"/>
              <a:t>Mental illness, irritation</a:t>
            </a:r>
          </a:p>
          <a:p>
            <a:r>
              <a:rPr lang="en-IN" dirty="0"/>
              <a:t>Health disorders, anxiety issues</a:t>
            </a:r>
          </a:p>
          <a:p>
            <a:r>
              <a:rPr lang="en-IN" dirty="0"/>
              <a:t>Depression, isolation from society</a:t>
            </a:r>
          </a:p>
          <a:p>
            <a:r>
              <a:rPr lang="en-IN" dirty="0"/>
              <a:t>Unhealthy lifestyle, silent heart attacks, and various other medical conditions.</a:t>
            </a:r>
          </a:p>
          <a:p>
            <a:endParaRPr lang="en-IN" dirty="0"/>
          </a:p>
          <a:p>
            <a:endParaRPr lang="en-IN" dirty="0"/>
          </a:p>
        </p:txBody>
      </p:sp>
      <p:pic>
        <p:nvPicPr>
          <p:cNvPr id="1028" name="Picture 4" descr="Image result for stress images">
            <a:extLst>
              <a:ext uri="{FF2B5EF4-FFF2-40B4-BE49-F238E27FC236}">
                <a16:creationId xmlns:a16="http://schemas.microsoft.com/office/drawing/2014/main" id="{D79C94A4-335A-464F-B4B7-73F638D2C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5404" y="2601089"/>
            <a:ext cx="1971167" cy="197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6133"/>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DE84-7D63-43E5-BD5E-6ACE2CD41773}"/>
              </a:ext>
            </a:extLst>
          </p:cNvPr>
          <p:cNvSpPr>
            <a:spLocks noGrp="1"/>
          </p:cNvSpPr>
          <p:nvPr>
            <p:ph type="title"/>
          </p:nvPr>
        </p:nvSpPr>
        <p:spPr>
          <a:xfrm>
            <a:off x="1295402" y="982133"/>
            <a:ext cx="9601196" cy="1157564"/>
          </a:xfrm>
        </p:spPr>
        <p:txBody>
          <a:bodyPr/>
          <a:lstStyle/>
          <a:p>
            <a:r>
              <a:rPr lang="en-IN" b="1" dirty="0"/>
              <a:t>REFERENCES</a:t>
            </a:r>
          </a:p>
        </p:txBody>
      </p:sp>
      <p:sp>
        <p:nvSpPr>
          <p:cNvPr id="3" name="Content Placeholder 2">
            <a:extLst>
              <a:ext uri="{FF2B5EF4-FFF2-40B4-BE49-F238E27FC236}">
                <a16:creationId xmlns:a16="http://schemas.microsoft.com/office/drawing/2014/main" id="{4F8E591C-6E3E-4754-834A-77A0329A10EA}"/>
              </a:ext>
            </a:extLst>
          </p:cNvPr>
          <p:cNvSpPr>
            <a:spLocks noGrp="1"/>
          </p:cNvSpPr>
          <p:nvPr>
            <p:ph idx="1"/>
          </p:nvPr>
        </p:nvSpPr>
        <p:spPr>
          <a:xfrm>
            <a:off x="1295401" y="2395728"/>
            <a:ext cx="9601196" cy="3611880"/>
          </a:xfrm>
        </p:spPr>
        <p:txBody>
          <a:bodyPr>
            <a:noAutofit/>
          </a:bodyPr>
          <a:lstStyle/>
          <a:p>
            <a:r>
              <a:rPr lang="pt-BR" sz="1400" dirty="0"/>
              <a:t>[1] Andre Teixeira Lopes, Edilson de Aguiar, Thiago Oliveira-Santos, A Facial Expression Recognition</a:t>
            </a:r>
          </a:p>
          <a:p>
            <a:r>
              <a:rPr lang="en-IN" sz="1400" dirty="0"/>
              <a:t>System Using Convolutional Networks.</a:t>
            </a:r>
          </a:p>
          <a:p>
            <a:r>
              <a:rPr lang="en-US" sz="1400" dirty="0"/>
              <a:t>[2] </a:t>
            </a:r>
            <a:r>
              <a:rPr lang="en-US" sz="1400" dirty="0" err="1"/>
              <a:t>Arushi</a:t>
            </a:r>
            <a:r>
              <a:rPr lang="en-US" sz="1400" dirty="0"/>
              <a:t> Raghuvanshi, Vivek Choksi, Facial Expression Recognition with Convolutional Neural</a:t>
            </a:r>
          </a:p>
          <a:p>
            <a:r>
              <a:rPr lang="en-IN" sz="1400" dirty="0"/>
              <a:t>Networks.</a:t>
            </a:r>
          </a:p>
          <a:p>
            <a:r>
              <a:rPr lang="en-IN" sz="1400" dirty="0"/>
              <a:t>[3] </a:t>
            </a:r>
            <a:r>
              <a:rPr lang="en-IN" sz="1400" dirty="0" err="1"/>
              <a:t>Shima</a:t>
            </a:r>
            <a:r>
              <a:rPr lang="en-IN" sz="1400" dirty="0"/>
              <a:t> Alizadeh, Azar Fazel, Convolutional Neural Networks for Facial Expression Recognition.</a:t>
            </a:r>
          </a:p>
          <a:p>
            <a:r>
              <a:rPr lang="en-IN" sz="1400" dirty="0"/>
              <a:t>[4] </a:t>
            </a:r>
            <a:r>
              <a:rPr lang="en-IN" sz="1400" dirty="0" err="1"/>
              <a:t>Haoxiang</a:t>
            </a:r>
            <a:r>
              <a:rPr lang="en-IN" sz="1400" dirty="0"/>
              <a:t> Li, </a:t>
            </a:r>
            <a:r>
              <a:rPr lang="en-IN" sz="1400" dirty="0" err="1"/>
              <a:t>Zhe</a:t>
            </a:r>
            <a:r>
              <a:rPr lang="en-IN" sz="1400" dirty="0"/>
              <a:t> Lin ,</a:t>
            </a:r>
            <a:r>
              <a:rPr lang="en-IN" sz="1400" dirty="0" err="1"/>
              <a:t>Xiaohui</a:t>
            </a:r>
            <a:r>
              <a:rPr lang="en-IN" sz="1400" dirty="0"/>
              <a:t> Shen ,Jonathan Brandt, Gang Hua, A Convolutional Neural Network</a:t>
            </a:r>
          </a:p>
          <a:p>
            <a:r>
              <a:rPr lang="en-IN" sz="1400" dirty="0"/>
              <a:t>Cascade for Face Detection.</a:t>
            </a:r>
          </a:p>
          <a:p>
            <a:r>
              <a:rPr lang="en-US" sz="1400" dirty="0"/>
              <a:t>[5] S. Z. Li and A. K. Jain, Handbook of Face Recognition. Springer Science &amp; Business Media, 2011.</a:t>
            </a:r>
          </a:p>
          <a:p>
            <a:r>
              <a:rPr lang="en-US" sz="1400" dirty="0"/>
              <a:t>[6] C.-D. </a:t>
            </a:r>
            <a:r>
              <a:rPr lang="en-US" sz="1400" dirty="0" err="1"/>
              <a:t>Caleanu</a:t>
            </a:r>
            <a:r>
              <a:rPr lang="en-US" sz="1400" dirty="0"/>
              <a:t>, “Face expression recognition: A brief overview of the last decade,” in 2013 IEEE 8th</a:t>
            </a:r>
          </a:p>
          <a:p>
            <a:r>
              <a:rPr lang="en-US" sz="1400" dirty="0"/>
              <a:t>International Symposium on Applied Computational Intelligence and Informatics (SACI), 2013, pp.</a:t>
            </a:r>
            <a:r>
              <a:rPr lang="en-IN" sz="1400" dirty="0"/>
              <a:t>157–161.</a:t>
            </a:r>
          </a:p>
          <a:p>
            <a:r>
              <a:rPr lang="en-IN" sz="1400" dirty="0"/>
              <a:t>[7]www.kaggle.com/c/challenges-inrepresentation-learning-facial-expressionrecognitionchallenge/data</a:t>
            </a:r>
          </a:p>
        </p:txBody>
      </p:sp>
    </p:spTree>
    <p:extLst>
      <p:ext uri="{BB962C8B-B14F-4D97-AF65-F5344CB8AC3E}">
        <p14:creationId xmlns:p14="http://schemas.microsoft.com/office/powerpoint/2010/main" val="1719269972"/>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0E78A9-BC13-41EA-8336-DE689343DD73}"/>
              </a:ext>
            </a:extLst>
          </p:cNvPr>
          <p:cNvSpPr>
            <a:spLocks noGrp="1"/>
          </p:cNvSpPr>
          <p:nvPr>
            <p:ph type="title"/>
          </p:nvPr>
        </p:nvSpPr>
        <p:spPr/>
        <p:txBody>
          <a:bodyPr/>
          <a:lstStyle/>
          <a:p>
            <a:r>
              <a:rPr lang="en-IN" b="1" dirty="0"/>
              <a:t>REFERENCES</a:t>
            </a:r>
          </a:p>
        </p:txBody>
      </p:sp>
      <p:sp>
        <p:nvSpPr>
          <p:cNvPr id="5" name="Content Placeholder 4">
            <a:extLst>
              <a:ext uri="{FF2B5EF4-FFF2-40B4-BE49-F238E27FC236}">
                <a16:creationId xmlns:a16="http://schemas.microsoft.com/office/drawing/2014/main" id="{B8EF9DEB-5111-4075-A9FF-D72E5E363E3C}"/>
              </a:ext>
            </a:extLst>
          </p:cNvPr>
          <p:cNvSpPr>
            <a:spLocks noGrp="1"/>
          </p:cNvSpPr>
          <p:nvPr>
            <p:ph idx="1"/>
          </p:nvPr>
        </p:nvSpPr>
        <p:spPr/>
        <p:txBody>
          <a:bodyPr>
            <a:normAutofit fontScale="77500" lnSpcReduction="20000"/>
          </a:bodyPr>
          <a:lstStyle/>
          <a:p>
            <a:r>
              <a:rPr lang="en-US" dirty="0"/>
              <a:t>[8]</a:t>
            </a:r>
            <a:r>
              <a:rPr lang="en-IN" dirty="0"/>
              <a:t> Stress </a:t>
            </a:r>
            <a:r>
              <a:rPr lang="en-IN" dirty="0" err="1"/>
              <a:t>andanxiety</a:t>
            </a:r>
            <a:r>
              <a:rPr lang="en-IN" dirty="0"/>
              <a:t> detection using facial cues </a:t>
            </a:r>
            <a:r>
              <a:rPr lang="en-IN" dirty="0" err="1"/>
              <a:t>fromvideos</a:t>
            </a:r>
            <a:r>
              <a:rPr lang="en-IN" dirty="0"/>
              <a:t> G. </a:t>
            </a:r>
            <a:r>
              <a:rPr lang="en-IN" dirty="0" err="1"/>
              <a:t>Giannakakisa</a:t>
            </a:r>
            <a:r>
              <a:rPr lang="en-IN" dirty="0"/>
              <a:t>, M.Pediaditisa, </a:t>
            </a:r>
            <a:r>
              <a:rPr lang="en-IN" dirty="0" err="1"/>
              <a:t>D.Manousosa</a:t>
            </a:r>
            <a:r>
              <a:rPr lang="en-IN" dirty="0"/>
              <a:t>, </a:t>
            </a:r>
            <a:r>
              <a:rPr lang="en-IN" dirty="0" err="1"/>
              <a:t>E.Kazantzakia</a:t>
            </a:r>
            <a:r>
              <a:rPr lang="en-IN" dirty="0"/>
              <a:t>, </a:t>
            </a:r>
            <a:r>
              <a:rPr lang="en-IN" dirty="0" err="1"/>
              <a:t>F.Chiarugia</a:t>
            </a:r>
            <a:r>
              <a:rPr lang="en-IN" dirty="0"/>
              <a:t>, P.G. </a:t>
            </a:r>
            <a:r>
              <a:rPr lang="en-IN" dirty="0" err="1"/>
              <a:t>Simosb,a</a:t>
            </a:r>
            <a:r>
              <a:rPr lang="en-IN" dirty="0"/>
              <a:t>, </a:t>
            </a:r>
            <a:r>
              <a:rPr lang="en-IN" dirty="0" err="1"/>
              <a:t>K.Mariasa</a:t>
            </a:r>
            <a:r>
              <a:rPr lang="en-IN" dirty="0"/>
              <a:t>, </a:t>
            </a:r>
            <a:r>
              <a:rPr lang="en-IN" dirty="0" err="1"/>
              <a:t>M.Tsiknakisa</a:t>
            </a:r>
            <a:r>
              <a:rPr lang="en-US" dirty="0"/>
              <a:t> </a:t>
            </a:r>
          </a:p>
          <a:p>
            <a:r>
              <a:rPr lang="en-US" dirty="0"/>
              <a:t>[9] ET Bureau, “89 per cent of India’s population suffering from stress; most don’t feel comfortable talking to medical professionals.” </a:t>
            </a:r>
          </a:p>
          <a:p>
            <a:r>
              <a:rPr lang="en-IN" dirty="0"/>
              <a:t>[10] M. </a:t>
            </a:r>
            <a:r>
              <a:rPr lang="en-IN" dirty="0" err="1"/>
              <a:t>Sysoev</a:t>
            </a:r>
            <a:r>
              <a:rPr lang="en-IN" dirty="0"/>
              <a:t>, A. Kos, U. </a:t>
            </a:r>
            <a:r>
              <a:rPr lang="en-IN" dirty="0" err="1"/>
              <a:t>Sedlar</a:t>
            </a:r>
            <a:r>
              <a:rPr lang="en-IN" dirty="0"/>
              <a:t>, and M. </a:t>
            </a:r>
            <a:r>
              <a:rPr lang="en-IN" dirty="0" err="1"/>
              <a:t>Pogacnik</a:t>
            </a:r>
            <a:r>
              <a:rPr lang="en-IN" dirty="0"/>
              <a:t>, “Sensors classification for stress analysis: Toward automatic stress recognition,” </a:t>
            </a:r>
            <a:r>
              <a:rPr lang="en-IN" i="1" dirty="0"/>
              <a:t>Proc. - 2014 Int. Conf. Identification, Inf. </a:t>
            </a:r>
            <a:r>
              <a:rPr lang="en-IN" i="1" dirty="0" err="1"/>
              <a:t>Knowl</a:t>
            </a:r>
            <a:r>
              <a:rPr lang="en-IN" i="1" dirty="0"/>
              <a:t>. Internet Things, IIKI 2014</a:t>
            </a:r>
            <a:r>
              <a:rPr lang="en-IN" dirty="0"/>
              <a:t>, pp. 117–121, 2014. </a:t>
            </a:r>
          </a:p>
          <a:p>
            <a:r>
              <a:rPr lang="en-US" dirty="0"/>
              <a:t>[11] The University of St Andrews, “A Guide to Employee Stress Recognition.” </a:t>
            </a:r>
          </a:p>
          <a:p>
            <a:r>
              <a:rPr lang="en-IN" dirty="0"/>
              <a:t>[12] A. </a:t>
            </a:r>
            <a:r>
              <a:rPr lang="en-IN" dirty="0" err="1"/>
              <a:t>Hasanbasic</a:t>
            </a:r>
            <a:r>
              <a:rPr lang="en-IN" dirty="0"/>
              <a:t>, M. </a:t>
            </a:r>
            <a:r>
              <a:rPr lang="en-IN" dirty="0" err="1"/>
              <a:t>Spahic</a:t>
            </a:r>
            <a:r>
              <a:rPr lang="en-IN" dirty="0"/>
              <a:t>, D. </a:t>
            </a:r>
            <a:r>
              <a:rPr lang="en-IN" dirty="0" err="1"/>
              <a:t>Bosnjic</a:t>
            </a:r>
            <a:r>
              <a:rPr lang="en-IN" dirty="0"/>
              <a:t>, H. H. Adzic, V. Mesic, and O. </a:t>
            </a:r>
            <a:r>
              <a:rPr lang="en-IN" dirty="0" err="1"/>
              <a:t>Jahic</a:t>
            </a:r>
            <a:r>
              <a:rPr lang="en-IN" dirty="0"/>
              <a:t>, “Recognition of stress levels among students with wearable sensors,” </a:t>
            </a:r>
            <a:r>
              <a:rPr lang="en-IN" i="1" dirty="0"/>
              <a:t>2019 18th Int. </a:t>
            </a:r>
            <a:r>
              <a:rPr lang="en-IN" i="1" dirty="0" err="1"/>
              <a:t>Symp</a:t>
            </a:r>
            <a:r>
              <a:rPr lang="en-IN" i="1" dirty="0"/>
              <a:t>. INFOTEH-JAHORINA, INFOTEH 2019 - Proc.</a:t>
            </a:r>
            <a:r>
              <a:rPr lang="en-IN" dirty="0"/>
              <a:t>, no. March, pp. 20–22, 2019. </a:t>
            </a:r>
          </a:p>
        </p:txBody>
      </p:sp>
    </p:spTree>
    <p:extLst>
      <p:ext uri="{BB962C8B-B14F-4D97-AF65-F5344CB8AC3E}">
        <p14:creationId xmlns:p14="http://schemas.microsoft.com/office/powerpoint/2010/main" val="247237296"/>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2507-72F4-4572-B186-DCD2841B2075}"/>
              </a:ext>
            </a:extLst>
          </p:cNvPr>
          <p:cNvSpPr>
            <a:spLocks noGrp="1"/>
          </p:cNvSpPr>
          <p:nvPr>
            <p:ph type="title"/>
          </p:nvPr>
        </p:nvSpPr>
        <p:spPr>
          <a:xfrm>
            <a:off x="984683" y="1010162"/>
            <a:ext cx="9144738" cy="1275837"/>
          </a:xfrm>
        </p:spPr>
        <p:txBody>
          <a:bodyPr/>
          <a:lstStyle/>
          <a:p>
            <a:r>
              <a:rPr lang="en-IN" b="1" dirty="0"/>
              <a:t>INTRODUCTION</a:t>
            </a:r>
          </a:p>
        </p:txBody>
      </p:sp>
      <p:sp>
        <p:nvSpPr>
          <p:cNvPr id="3" name="Content Placeholder 2">
            <a:extLst>
              <a:ext uri="{FF2B5EF4-FFF2-40B4-BE49-F238E27FC236}">
                <a16:creationId xmlns:a16="http://schemas.microsoft.com/office/drawing/2014/main" id="{2A8C98C1-56C9-4F11-9712-52B73F3A050F}"/>
              </a:ext>
            </a:extLst>
          </p:cNvPr>
          <p:cNvSpPr>
            <a:spLocks noGrp="1"/>
          </p:cNvSpPr>
          <p:nvPr>
            <p:ph idx="1"/>
          </p:nvPr>
        </p:nvSpPr>
        <p:spPr/>
        <p:txBody>
          <a:bodyPr/>
          <a:lstStyle/>
          <a:p>
            <a:r>
              <a:rPr lang="en-IN" dirty="0"/>
              <a:t>Human psychological stress and human emotions are very much interconnected.</a:t>
            </a:r>
          </a:p>
          <a:p>
            <a:r>
              <a:rPr lang="en-IN" dirty="0"/>
              <a:t>In computational psychology study, the relationship between stress and emotions is the key to understanding the human behavior.</a:t>
            </a:r>
          </a:p>
          <a:p>
            <a:endParaRPr lang="en-IN" dirty="0"/>
          </a:p>
          <a:p>
            <a:endParaRPr lang="en-IN" dirty="0"/>
          </a:p>
          <a:p>
            <a:endParaRPr lang="en-IN" dirty="0"/>
          </a:p>
        </p:txBody>
      </p:sp>
      <p:pic>
        <p:nvPicPr>
          <p:cNvPr id="3074" name="Picture 2" descr="Image result for stress images">
            <a:extLst>
              <a:ext uri="{FF2B5EF4-FFF2-40B4-BE49-F238E27FC236}">
                <a16:creationId xmlns:a16="http://schemas.microsoft.com/office/drawing/2014/main" id="{755C98A1-961B-4259-93F5-D16061BF6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201" y="982132"/>
            <a:ext cx="2292844" cy="125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937494"/>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6D1-ED4A-42DB-B39A-E41C252D4F5D}"/>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B7C2AFE9-6DBD-434F-B734-6730A12903F4}"/>
              </a:ext>
            </a:extLst>
          </p:cNvPr>
          <p:cNvSpPr>
            <a:spLocks noGrp="1"/>
          </p:cNvSpPr>
          <p:nvPr>
            <p:ph idx="1"/>
          </p:nvPr>
        </p:nvSpPr>
        <p:spPr>
          <a:xfrm>
            <a:off x="1295400" y="2556932"/>
            <a:ext cx="9601196" cy="3318936"/>
          </a:xfrm>
        </p:spPr>
        <p:txBody>
          <a:bodyPr/>
          <a:lstStyle/>
          <a:p>
            <a:r>
              <a:rPr lang="en-IN" dirty="0"/>
              <a:t>Existing Stress detection techniques are mainly face-to-face interviews, self-file mental questionnaires and physiological sensors.</a:t>
            </a:r>
          </a:p>
          <a:p>
            <a:r>
              <a:rPr lang="en-IN" dirty="0"/>
              <a:t>These methods are commonly exertions-ingesting, time-costing and hysteretic.</a:t>
            </a:r>
          </a:p>
          <a:p>
            <a:r>
              <a:rPr lang="en-IN" dirty="0"/>
              <a:t>The knowledge of Psychological Stress and Human Emotions is well related but has not been explicitly taken up for research yet. </a:t>
            </a:r>
          </a:p>
          <a:p>
            <a:pPr marL="0" indent="0">
              <a:buNone/>
            </a:pPr>
            <a:endParaRPr lang="en-IN" dirty="0"/>
          </a:p>
        </p:txBody>
      </p:sp>
      <p:pic>
        <p:nvPicPr>
          <p:cNvPr id="4100" name="Picture 4" descr="Image result for problem">
            <a:extLst>
              <a:ext uri="{FF2B5EF4-FFF2-40B4-BE49-F238E27FC236}">
                <a16:creationId xmlns:a16="http://schemas.microsoft.com/office/drawing/2014/main" id="{C672AF3A-9C78-4E4C-879C-9CCE5219F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5379" y="711199"/>
            <a:ext cx="1725597" cy="141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95746"/>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6BEA-CEE4-4C32-A8B4-825214803710}"/>
              </a:ext>
            </a:extLst>
          </p:cNvPr>
          <p:cNvSpPr>
            <a:spLocks noGrp="1"/>
          </p:cNvSpPr>
          <p:nvPr>
            <p:ph type="title"/>
          </p:nvPr>
        </p:nvSpPr>
        <p:spPr/>
        <p:txBody>
          <a:bodyPr/>
          <a:lstStyle/>
          <a:p>
            <a:r>
              <a:rPr lang="en-IN" b="1" dirty="0"/>
              <a:t>OBJECTIVES </a:t>
            </a:r>
          </a:p>
        </p:txBody>
      </p:sp>
      <p:sp>
        <p:nvSpPr>
          <p:cNvPr id="3" name="Content Placeholder 2">
            <a:extLst>
              <a:ext uri="{FF2B5EF4-FFF2-40B4-BE49-F238E27FC236}">
                <a16:creationId xmlns:a16="http://schemas.microsoft.com/office/drawing/2014/main" id="{7E791557-A245-4079-92A9-2D13E569D866}"/>
              </a:ext>
            </a:extLst>
          </p:cNvPr>
          <p:cNvSpPr>
            <a:spLocks noGrp="1"/>
          </p:cNvSpPr>
          <p:nvPr>
            <p:ph idx="1"/>
          </p:nvPr>
        </p:nvSpPr>
        <p:spPr/>
        <p:txBody>
          <a:bodyPr/>
          <a:lstStyle/>
          <a:p>
            <a:r>
              <a:rPr lang="en-IN" dirty="0"/>
              <a:t>To develop a stress monitoring system that will indicate the stress levels in real time without asking the subject, answers to questions, biological samples  all the time as this would help not to intervene in a person’s day to day schedule.</a:t>
            </a:r>
          </a:p>
          <a:p>
            <a:r>
              <a:rPr lang="en-IN" dirty="0"/>
              <a:t>To investigate the relationship between Human emotion and Stress .</a:t>
            </a:r>
          </a:p>
        </p:txBody>
      </p:sp>
    </p:spTree>
    <p:extLst>
      <p:ext uri="{BB962C8B-B14F-4D97-AF65-F5344CB8AC3E}">
        <p14:creationId xmlns:p14="http://schemas.microsoft.com/office/powerpoint/2010/main" val="3755074346"/>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CADB-3B03-48E7-AB75-1D57A37C13BF}"/>
              </a:ext>
            </a:extLst>
          </p:cNvPr>
          <p:cNvSpPr>
            <a:spLocks noGrp="1"/>
          </p:cNvSpPr>
          <p:nvPr>
            <p:ph type="title"/>
          </p:nvPr>
        </p:nvSpPr>
        <p:spPr>
          <a:xfrm>
            <a:off x="1376038" y="982133"/>
            <a:ext cx="9520559" cy="633604"/>
          </a:xfrm>
        </p:spPr>
        <p:txBody>
          <a:bodyPr>
            <a:normAutofit fontScale="90000"/>
          </a:bodyPr>
          <a:lstStyle/>
          <a:p>
            <a:r>
              <a:rPr lang="en-IN" b="1" dirty="0"/>
              <a:t>LITERATURE SURVEY</a:t>
            </a:r>
          </a:p>
        </p:txBody>
      </p:sp>
      <p:graphicFrame>
        <p:nvGraphicFramePr>
          <p:cNvPr id="10" name="Table 10">
            <a:extLst>
              <a:ext uri="{FF2B5EF4-FFF2-40B4-BE49-F238E27FC236}">
                <a16:creationId xmlns:a16="http://schemas.microsoft.com/office/drawing/2014/main" id="{B41BF996-9DA2-4A18-9EFF-B6735742D227}"/>
              </a:ext>
            </a:extLst>
          </p:cNvPr>
          <p:cNvGraphicFramePr>
            <a:graphicFrameLocks noGrp="1"/>
          </p:cNvGraphicFramePr>
          <p:nvPr>
            <p:ph idx="1"/>
            <p:extLst>
              <p:ext uri="{D42A27DB-BD31-4B8C-83A1-F6EECF244321}">
                <p14:modId xmlns:p14="http://schemas.microsoft.com/office/powerpoint/2010/main" val="4176845466"/>
              </p:ext>
            </p:extLst>
          </p:nvPr>
        </p:nvGraphicFramePr>
        <p:xfrm>
          <a:off x="1376040" y="1615738"/>
          <a:ext cx="9425938" cy="4230741"/>
        </p:xfrm>
        <a:graphic>
          <a:graphicData uri="http://schemas.openxmlformats.org/drawingml/2006/table">
            <a:tbl>
              <a:tblPr firstRow="1" bandRow="1">
                <a:tableStyleId>{5C22544A-7EE6-4342-B048-85BDC9FD1C3A}</a:tableStyleId>
              </a:tblPr>
              <a:tblGrid>
                <a:gridCol w="3643854">
                  <a:extLst>
                    <a:ext uri="{9D8B030D-6E8A-4147-A177-3AD203B41FA5}">
                      <a16:colId xmlns:a16="http://schemas.microsoft.com/office/drawing/2014/main" val="153401281"/>
                    </a:ext>
                  </a:extLst>
                </a:gridCol>
                <a:gridCol w="1069114">
                  <a:extLst>
                    <a:ext uri="{9D8B030D-6E8A-4147-A177-3AD203B41FA5}">
                      <a16:colId xmlns:a16="http://schemas.microsoft.com/office/drawing/2014/main" val="432461774"/>
                    </a:ext>
                  </a:extLst>
                </a:gridCol>
                <a:gridCol w="2184129">
                  <a:extLst>
                    <a:ext uri="{9D8B030D-6E8A-4147-A177-3AD203B41FA5}">
                      <a16:colId xmlns:a16="http://schemas.microsoft.com/office/drawing/2014/main" val="2724666260"/>
                    </a:ext>
                  </a:extLst>
                </a:gridCol>
                <a:gridCol w="2528841">
                  <a:extLst>
                    <a:ext uri="{9D8B030D-6E8A-4147-A177-3AD203B41FA5}">
                      <a16:colId xmlns:a16="http://schemas.microsoft.com/office/drawing/2014/main" val="1943763569"/>
                    </a:ext>
                  </a:extLst>
                </a:gridCol>
              </a:tblGrid>
              <a:tr h="313166">
                <a:tc>
                  <a:txBody>
                    <a:bodyPr/>
                    <a:lstStyle/>
                    <a:p>
                      <a:pPr algn="ctr"/>
                      <a:r>
                        <a:rPr lang="en-IN" dirty="0"/>
                        <a:t>TITLE</a:t>
                      </a:r>
                    </a:p>
                  </a:txBody>
                  <a:tcPr/>
                </a:tc>
                <a:tc>
                  <a:txBody>
                    <a:bodyPr/>
                    <a:lstStyle/>
                    <a:p>
                      <a:pPr algn="ctr"/>
                      <a:r>
                        <a:rPr lang="en-IN" dirty="0"/>
                        <a:t>YEAR</a:t>
                      </a:r>
                    </a:p>
                  </a:txBody>
                  <a:tcPr/>
                </a:tc>
                <a:tc>
                  <a:txBody>
                    <a:bodyPr/>
                    <a:lstStyle/>
                    <a:p>
                      <a:pPr algn="ctr"/>
                      <a:r>
                        <a:rPr lang="en-IN" dirty="0"/>
                        <a:t>AUTHORS</a:t>
                      </a:r>
                    </a:p>
                  </a:txBody>
                  <a:tcPr/>
                </a:tc>
                <a:tc>
                  <a:txBody>
                    <a:bodyPr/>
                    <a:lstStyle/>
                    <a:p>
                      <a:pPr algn="ctr"/>
                      <a:r>
                        <a:rPr lang="en-IN" dirty="0"/>
                        <a:t>KEY FINDINGS</a:t>
                      </a:r>
                    </a:p>
                  </a:txBody>
                  <a:tcPr/>
                </a:tc>
                <a:extLst>
                  <a:ext uri="{0D108BD9-81ED-4DB2-BD59-A6C34878D82A}">
                    <a16:rowId xmlns:a16="http://schemas.microsoft.com/office/drawing/2014/main" val="2210344068"/>
                  </a:ext>
                </a:extLst>
              </a:tr>
              <a:tr h="1017791">
                <a:tc>
                  <a:txBody>
                    <a:bodyPr/>
                    <a:lstStyle/>
                    <a:p>
                      <a:pPr algn="ctr"/>
                      <a:r>
                        <a:rPr lang="en-IN" sz="1800" b="0" i="0" u="none" strike="noStrike" kern="1200" baseline="0" dirty="0">
                          <a:solidFill>
                            <a:schemeClr val="dk1"/>
                          </a:solidFill>
                          <a:latin typeface="+mn-lt"/>
                          <a:ea typeface="+mn-ea"/>
                          <a:cs typeface="+mn-cs"/>
                        </a:rPr>
                        <a:t>A Facial Expression Recognition</a:t>
                      </a:r>
                    </a:p>
                    <a:p>
                      <a:pPr algn="ctr"/>
                      <a:r>
                        <a:rPr lang="en-IN" sz="1800" b="0" i="0" u="none" strike="noStrike" kern="1200" baseline="0" dirty="0">
                          <a:solidFill>
                            <a:schemeClr val="dk1"/>
                          </a:solidFill>
                          <a:latin typeface="+mn-lt"/>
                          <a:ea typeface="+mn-ea"/>
                          <a:cs typeface="+mn-cs"/>
                        </a:rPr>
                        <a:t>System Using Convolutional Networks.</a:t>
                      </a:r>
                      <a:endParaRPr lang="en-IN" dirty="0"/>
                    </a:p>
                  </a:txBody>
                  <a:tcPr/>
                </a:tc>
                <a:tc>
                  <a:txBody>
                    <a:bodyPr/>
                    <a:lstStyle/>
                    <a:p>
                      <a:pPr algn="ctr"/>
                      <a:r>
                        <a:rPr lang="en-IN" dirty="0"/>
                        <a:t>2015</a:t>
                      </a:r>
                    </a:p>
                  </a:txBody>
                  <a:tcPr/>
                </a:tc>
                <a:tc>
                  <a:txBody>
                    <a:bodyPr/>
                    <a:lstStyle/>
                    <a:p>
                      <a:pPr algn="ctr"/>
                      <a:r>
                        <a:rPr lang="pt-BR" sz="1800" b="0" i="0" u="none" strike="noStrike" kern="1200" baseline="0" dirty="0">
                          <a:solidFill>
                            <a:schemeClr val="dk1"/>
                          </a:solidFill>
                          <a:latin typeface="+mn-lt"/>
                          <a:ea typeface="+mn-ea"/>
                          <a:cs typeface="+mn-cs"/>
                        </a:rPr>
                        <a:t>Andre Teixeira Lopes, Edilson de Aguiar, Thiago Oliveira-Santos</a:t>
                      </a:r>
                      <a:endParaRPr lang="en-IN" dirty="0"/>
                    </a:p>
                  </a:txBody>
                  <a:tcPr/>
                </a:tc>
                <a:tc>
                  <a:txBody>
                    <a:bodyPr/>
                    <a:lstStyle/>
                    <a:p>
                      <a:pPr algn="ctr"/>
                      <a:r>
                        <a:rPr lang="en-IN" dirty="0"/>
                        <a:t>CNN implementation to </a:t>
                      </a:r>
                      <a:r>
                        <a:rPr lang="en-US" sz="1800" b="0" i="0" kern="1200" dirty="0">
                          <a:solidFill>
                            <a:schemeClr val="dk1"/>
                          </a:solidFill>
                          <a:effectLst/>
                          <a:latin typeface="+mn-lt"/>
                          <a:ea typeface="+mn-ea"/>
                          <a:cs typeface="+mn-cs"/>
                        </a:rPr>
                        <a:t> extract expression specific features of a face image .</a:t>
                      </a:r>
                      <a:endParaRPr lang="en-IN" dirty="0"/>
                    </a:p>
                  </a:txBody>
                  <a:tcPr/>
                </a:tc>
                <a:extLst>
                  <a:ext uri="{0D108BD9-81ED-4DB2-BD59-A6C34878D82A}">
                    <a16:rowId xmlns:a16="http://schemas.microsoft.com/office/drawing/2014/main" val="3540585433"/>
                  </a:ext>
                </a:extLst>
              </a:tr>
              <a:tr h="1487541">
                <a:tc>
                  <a:txBody>
                    <a:bodyPr/>
                    <a:lstStyle/>
                    <a:p>
                      <a:pPr algn="ctr"/>
                      <a:r>
                        <a:rPr lang="en-US" sz="1800" b="0" i="0" u="none" strike="noStrike" kern="1200" baseline="0" dirty="0">
                          <a:solidFill>
                            <a:schemeClr val="dk1"/>
                          </a:solidFill>
                          <a:latin typeface="+mn-lt"/>
                          <a:ea typeface="+mn-ea"/>
                          <a:cs typeface="+mn-cs"/>
                        </a:rPr>
                        <a:t>Real-time Convolutional Neural Networks for </a:t>
                      </a:r>
                      <a:r>
                        <a:rPr lang="en-IN" sz="1800" b="0" i="0" u="none" strike="noStrike" kern="1200" baseline="0" dirty="0">
                          <a:solidFill>
                            <a:schemeClr val="dk1"/>
                          </a:solidFill>
                          <a:latin typeface="+mn-lt"/>
                          <a:ea typeface="+mn-ea"/>
                          <a:cs typeface="+mn-cs"/>
                        </a:rPr>
                        <a:t>Emotion and Gender Classification.</a:t>
                      </a:r>
                      <a:endParaRPr lang="en-IN" dirty="0"/>
                    </a:p>
                  </a:txBody>
                  <a:tcPr/>
                </a:tc>
                <a:tc>
                  <a:txBody>
                    <a:bodyPr/>
                    <a:lstStyle/>
                    <a:p>
                      <a:pPr algn="ctr"/>
                      <a:r>
                        <a:rPr lang="en-IN" dirty="0"/>
                        <a:t>2017</a:t>
                      </a:r>
                    </a:p>
                  </a:txBody>
                  <a:tcPr/>
                </a:tc>
                <a:tc>
                  <a:txBody>
                    <a:bodyPr/>
                    <a:lstStyle/>
                    <a:p>
                      <a:pPr algn="ctr"/>
                      <a:r>
                        <a:rPr lang="pt-BR" sz="1800" b="0" i="0" u="none" strike="noStrike" kern="1200" baseline="0" dirty="0">
                          <a:solidFill>
                            <a:schemeClr val="dk1"/>
                          </a:solidFill>
                          <a:latin typeface="+mn-lt"/>
                          <a:ea typeface="+mn-ea"/>
                          <a:cs typeface="+mn-cs"/>
                        </a:rPr>
                        <a:t>Octavio Arriaga Paul G. Plöger Matias Valdenegro</a:t>
                      </a:r>
                      <a:endParaRPr lang="en-IN" dirty="0"/>
                    </a:p>
                  </a:txBody>
                  <a:tcPr/>
                </a:tc>
                <a:tc>
                  <a:txBody>
                    <a:bodyPr/>
                    <a:lstStyle/>
                    <a:p>
                      <a:pPr algn="ctr"/>
                      <a:r>
                        <a:rPr lang="en-US" sz="1800" b="0" i="0" kern="1200" dirty="0">
                          <a:solidFill>
                            <a:schemeClr val="dk1"/>
                          </a:solidFill>
                          <a:effectLst/>
                          <a:latin typeface="+mn-lt"/>
                          <a:ea typeface="+mn-ea"/>
                          <a:cs typeface="+mn-cs"/>
                        </a:rPr>
                        <a:t>A real-time vision system which  accomplishes the tasks of face detection, gender classification and emotion classification.</a:t>
                      </a:r>
                      <a:endParaRPr lang="en-IN" dirty="0"/>
                    </a:p>
                  </a:txBody>
                  <a:tcPr/>
                </a:tc>
                <a:extLst>
                  <a:ext uri="{0D108BD9-81ED-4DB2-BD59-A6C34878D82A}">
                    <a16:rowId xmlns:a16="http://schemas.microsoft.com/office/drawing/2014/main" val="3088798572"/>
                  </a:ext>
                </a:extLst>
              </a:tr>
              <a:tr h="1017791">
                <a:tc>
                  <a:txBody>
                    <a:bodyPr/>
                    <a:lstStyle/>
                    <a:p>
                      <a:pPr algn="ctr"/>
                      <a:r>
                        <a:rPr lang="en-US" sz="1800" b="0" i="0" u="none" strike="noStrike" kern="1200" baseline="0" dirty="0">
                          <a:solidFill>
                            <a:schemeClr val="dk1"/>
                          </a:solidFill>
                          <a:latin typeface="+mn-lt"/>
                          <a:ea typeface="+mn-ea"/>
                          <a:cs typeface="+mn-cs"/>
                        </a:rPr>
                        <a:t>Going deeper in facial expression recognition using deep </a:t>
                      </a:r>
                      <a:r>
                        <a:rPr lang="en-IN" sz="1800" b="0" i="0" u="none" strike="noStrike" kern="1200" baseline="0" dirty="0">
                          <a:solidFill>
                            <a:schemeClr val="dk1"/>
                          </a:solidFill>
                          <a:latin typeface="+mn-lt"/>
                          <a:ea typeface="+mn-ea"/>
                          <a:cs typeface="+mn-cs"/>
                        </a:rPr>
                        <a:t>neural networks.</a:t>
                      </a:r>
                      <a:endParaRPr lang="en-IN" dirty="0"/>
                    </a:p>
                  </a:txBody>
                  <a:tcPr/>
                </a:tc>
                <a:tc>
                  <a:txBody>
                    <a:bodyPr/>
                    <a:lstStyle/>
                    <a:p>
                      <a:pPr algn="ctr"/>
                      <a:r>
                        <a:rPr lang="en-IN" dirty="0"/>
                        <a:t>2016</a:t>
                      </a:r>
                    </a:p>
                  </a:txBody>
                  <a:tcPr/>
                </a:tc>
                <a:tc>
                  <a:txBody>
                    <a:bodyPr/>
                    <a:lstStyle/>
                    <a:p>
                      <a:pPr algn="ctr"/>
                      <a:r>
                        <a:rPr lang="fi-FI" sz="1800" b="0" i="0" u="none" strike="noStrike" kern="1200" baseline="0" dirty="0">
                          <a:solidFill>
                            <a:schemeClr val="dk1"/>
                          </a:solidFill>
                          <a:latin typeface="+mn-lt"/>
                          <a:ea typeface="+mn-ea"/>
                          <a:cs typeface="+mn-cs"/>
                        </a:rPr>
                        <a:t>D. C. Ali Mollahosseini and M. H. Mahoor</a:t>
                      </a:r>
                      <a:endParaRPr lang="en-IN" dirty="0"/>
                    </a:p>
                  </a:txBody>
                  <a:tcPr/>
                </a:tc>
                <a:tc>
                  <a:txBody>
                    <a:bodyPr/>
                    <a:lstStyle/>
                    <a:p>
                      <a:pPr algn="ctr"/>
                      <a:r>
                        <a:rPr lang="en-US" sz="1800" b="0" i="0" kern="1200" dirty="0">
                          <a:solidFill>
                            <a:schemeClr val="dk1"/>
                          </a:solidFill>
                          <a:effectLst/>
                          <a:latin typeface="+mn-lt"/>
                          <a:ea typeface="+mn-ea"/>
                          <a:cs typeface="+mn-cs"/>
                        </a:rPr>
                        <a:t>Address the FER problem across multiple well-known standard face datasets.</a:t>
                      </a:r>
                      <a:endParaRPr lang="en-IN" dirty="0"/>
                    </a:p>
                  </a:txBody>
                  <a:tcPr/>
                </a:tc>
                <a:extLst>
                  <a:ext uri="{0D108BD9-81ED-4DB2-BD59-A6C34878D82A}">
                    <a16:rowId xmlns:a16="http://schemas.microsoft.com/office/drawing/2014/main" val="2268948544"/>
                  </a:ext>
                </a:extLst>
              </a:tr>
            </a:tbl>
          </a:graphicData>
        </a:graphic>
      </p:graphicFrame>
    </p:spTree>
    <p:extLst>
      <p:ext uri="{BB962C8B-B14F-4D97-AF65-F5344CB8AC3E}">
        <p14:creationId xmlns:p14="http://schemas.microsoft.com/office/powerpoint/2010/main" val="3296456305"/>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74C0-B79E-4A41-B971-1662F65F3D14}"/>
              </a:ext>
            </a:extLst>
          </p:cNvPr>
          <p:cNvSpPr>
            <a:spLocks noGrp="1"/>
          </p:cNvSpPr>
          <p:nvPr>
            <p:ph type="title" idx="4294967295"/>
          </p:nvPr>
        </p:nvSpPr>
        <p:spPr>
          <a:xfrm>
            <a:off x="1730549" y="790576"/>
            <a:ext cx="8237416" cy="485565"/>
          </a:xfrm>
        </p:spPr>
        <p:txBody>
          <a:bodyPr>
            <a:normAutofit fontScale="90000"/>
          </a:bodyPr>
          <a:lstStyle/>
          <a:p>
            <a:r>
              <a:rPr lang="en-IN" b="1" dirty="0"/>
              <a:t>LITERATURE SURVEY</a:t>
            </a:r>
          </a:p>
        </p:txBody>
      </p:sp>
      <p:graphicFrame>
        <p:nvGraphicFramePr>
          <p:cNvPr id="3" name="Table 3">
            <a:extLst>
              <a:ext uri="{FF2B5EF4-FFF2-40B4-BE49-F238E27FC236}">
                <a16:creationId xmlns:a16="http://schemas.microsoft.com/office/drawing/2014/main" id="{EC02C3CC-907B-477F-A58C-81DF47D2CFF6}"/>
              </a:ext>
            </a:extLst>
          </p:cNvPr>
          <p:cNvGraphicFramePr>
            <a:graphicFrameLocks noGrp="1"/>
          </p:cNvGraphicFramePr>
          <p:nvPr>
            <p:extLst>
              <p:ext uri="{D42A27DB-BD31-4B8C-83A1-F6EECF244321}">
                <p14:modId xmlns:p14="http://schemas.microsoft.com/office/powerpoint/2010/main" val="2256573769"/>
              </p:ext>
            </p:extLst>
          </p:nvPr>
        </p:nvGraphicFramePr>
        <p:xfrm>
          <a:off x="813915" y="1487156"/>
          <a:ext cx="10590963" cy="4754880"/>
        </p:xfrm>
        <a:graphic>
          <a:graphicData uri="http://schemas.openxmlformats.org/drawingml/2006/table">
            <a:tbl>
              <a:tblPr firstRow="1" bandRow="1">
                <a:tableStyleId>{5C22544A-7EE6-4342-B048-85BDC9FD1C3A}</a:tableStyleId>
              </a:tblPr>
              <a:tblGrid>
                <a:gridCol w="4672826">
                  <a:extLst>
                    <a:ext uri="{9D8B030D-6E8A-4147-A177-3AD203B41FA5}">
                      <a16:colId xmlns:a16="http://schemas.microsoft.com/office/drawing/2014/main" val="3255604022"/>
                    </a:ext>
                  </a:extLst>
                </a:gridCol>
                <a:gridCol w="1230766">
                  <a:extLst>
                    <a:ext uri="{9D8B030D-6E8A-4147-A177-3AD203B41FA5}">
                      <a16:colId xmlns:a16="http://schemas.microsoft.com/office/drawing/2014/main" val="2887334061"/>
                    </a:ext>
                  </a:extLst>
                </a:gridCol>
                <a:gridCol w="2039631">
                  <a:extLst>
                    <a:ext uri="{9D8B030D-6E8A-4147-A177-3AD203B41FA5}">
                      <a16:colId xmlns:a16="http://schemas.microsoft.com/office/drawing/2014/main" val="2383697619"/>
                    </a:ext>
                  </a:extLst>
                </a:gridCol>
                <a:gridCol w="2647740">
                  <a:extLst>
                    <a:ext uri="{9D8B030D-6E8A-4147-A177-3AD203B41FA5}">
                      <a16:colId xmlns:a16="http://schemas.microsoft.com/office/drawing/2014/main" val="2132626327"/>
                    </a:ext>
                  </a:extLst>
                </a:gridCol>
              </a:tblGrid>
              <a:tr h="324840">
                <a:tc>
                  <a:txBody>
                    <a:bodyPr/>
                    <a:lstStyle/>
                    <a:p>
                      <a:r>
                        <a:rPr lang="en-IN" dirty="0"/>
                        <a:t>TITLE</a:t>
                      </a:r>
                    </a:p>
                  </a:txBody>
                  <a:tcPr/>
                </a:tc>
                <a:tc>
                  <a:txBody>
                    <a:bodyPr/>
                    <a:lstStyle/>
                    <a:p>
                      <a:r>
                        <a:rPr lang="en-IN" dirty="0"/>
                        <a:t>YEAR</a:t>
                      </a:r>
                    </a:p>
                  </a:txBody>
                  <a:tcPr/>
                </a:tc>
                <a:tc>
                  <a:txBody>
                    <a:bodyPr/>
                    <a:lstStyle/>
                    <a:p>
                      <a:r>
                        <a:rPr lang="en-IN" dirty="0"/>
                        <a:t>AUTHORS</a:t>
                      </a:r>
                    </a:p>
                  </a:txBody>
                  <a:tcPr/>
                </a:tc>
                <a:tc>
                  <a:txBody>
                    <a:bodyPr/>
                    <a:lstStyle/>
                    <a:p>
                      <a:r>
                        <a:rPr lang="en-IN" dirty="0"/>
                        <a:t>KEY FINDINGS</a:t>
                      </a:r>
                    </a:p>
                  </a:txBody>
                  <a:tcPr/>
                </a:tc>
                <a:extLst>
                  <a:ext uri="{0D108BD9-81ED-4DB2-BD59-A6C34878D82A}">
                    <a16:rowId xmlns:a16="http://schemas.microsoft.com/office/drawing/2014/main" val="1054985893"/>
                  </a:ext>
                </a:extLst>
              </a:tr>
              <a:tr h="1542988">
                <a:tc>
                  <a:txBody>
                    <a:bodyPr/>
                    <a:lstStyle/>
                    <a:p>
                      <a:r>
                        <a:rPr lang="en-US" sz="1800" b="0" i="0" u="none" strike="noStrike" kern="1200" baseline="0" dirty="0">
                          <a:solidFill>
                            <a:schemeClr val="dk1"/>
                          </a:solidFill>
                          <a:latin typeface="+mn-lt"/>
                          <a:ea typeface="+mn-ea"/>
                          <a:cs typeface="+mn-cs"/>
                        </a:rPr>
                        <a:t>Stress and anxiety detection using facial cues from videos </a:t>
                      </a:r>
                      <a:endParaRPr lang="en-IN" dirty="0"/>
                    </a:p>
                  </a:txBody>
                  <a:tcPr/>
                </a:tc>
                <a:tc>
                  <a:txBody>
                    <a:bodyPr/>
                    <a:lstStyle/>
                    <a:p>
                      <a:r>
                        <a:rPr lang="en-IN" dirty="0"/>
                        <a:t>2016</a:t>
                      </a:r>
                    </a:p>
                  </a:txBody>
                  <a:tcPr/>
                </a:tc>
                <a:tc>
                  <a:txBody>
                    <a:bodyPr/>
                    <a:lstStyle/>
                    <a:p>
                      <a:r>
                        <a:rPr lang="en-IN" sz="1800" b="0" i="0" u="none" strike="noStrike" kern="1200" baseline="0" dirty="0">
                          <a:solidFill>
                            <a:schemeClr val="dk1"/>
                          </a:solidFill>
                          <a:latin typeface="+mn-lt"/>
                          <a:ea typeface="+mn-ea"/>
                          <a:cs typeface="+mn-cs"/>
                        </a:rPr>
                        <a:t>G. Giannakakisa, M.Pediaditisa, D.Manousosa, E.Kazantzakia</a:t>
                      </a:r>
                      <a:endParaRPr lang="en-IN" dirty="0"/>
                    </a:p>
                  </a:txBody>
                  <a:tcPr/>
                </a:tc>
                <a:tc>
                  <a:txBody>
                    <a:bodyPr/>
                    <a:lstStyle/>
                    <a:p>
                      <a:r>
                        <a:rPr lang="en-US" sz="1800" b="0" i="0" u="none" strike="noStrike" kern="1200" baseline="0" dirty="0">
                          <a:solidFill>
                            <a:schemeClr val="dk1"/>
                          </a:solidFill>
                          <a:latin typeface="+mn-lt"/>
                          <a:ea typeface="+mn-ea"/>
                          <a:cs typeface="+mn-cs"/>
                        </a:rPr>
                        <a:t>Focused mainly on non-voluntary and semi-voluntary facial cues in order to estimate the</a:t>
                      </a:r>
                    </a:p>
                    <a:p>
                      <a:r>
                        <a:rPr lang="en-US" sz="1800" b="0" i="0" u="none" strike="noStrike" kern="1200" baseline="0" dirty="0">
                          <a:solidFill>
                            <a:schemeClr val="dk1"/>
                          </a:solidFill>
                          <a:latin typeface="+mn-lt"/>
                          <a:ea typeface="+mn-ea"/>
                          <a:cs typeface="+mn-cs"/>
                        </a:rPr>
                        <a:t>emotion representation more objectively</a:t>
                      </a:r>
                      <a:endParaRPr lang="en-IN" dirty="0"/>
                    </a:p>
                  </a:txBody>
                  <a:tcPr/>
                </a:tc>
                <a:extLst>
                  <a:ext uri="{0D108BD9-81ED-4DB2-BD59-A6C34878D82A}">
                    <a16:rowId xmlns:a16="http://schemas.microsoft.com/office/drawing/2014/main" val="257792854"/>
                  </a:ext>
                </a:extLst>
              </a:tr>
              <a:tr h="1427379">
                <a:tc>
                  <a:txBody>
                    <a:bodyPr/>
                    <a:lstStyle/>
                    <a:p>
                      <a:r>
                        <a:rPr lang="en-US" sz="1800" b="0" i="0" u="none" strike="noStrike" kern="1200" baseline="0" dirty="0">
                          <a:solidFill>
                            <a:schemeClr val="dk1"/>
                          </a:solidFill>
                          <a:latin typeface="+mn-lt"/>
                          <a:ea typeface="+mn-ea"/>
                          <a:cs typeface="+mn-cs"/>
                        </a:rPr>
                        <a:t>Objective measures, sensors and computational techniques for stress recognition and classification</a:t>
                      </a:r>
                      <a:endParaRPr lang="en-IN" dirty="0"/>
                    </a:p>
                  </a:txBody>
                  <a:tcPr/>
                </a:tc>
                <a:tc>
                  <a:txBody>
                    <a:bodyPr/>
                    <a:lstStyle/>
                    <a:p>
                      <a:r>
                        <a:rPr lang="en-IN" dirty="0"/>
                        <a:t>2012</a:t>
                      </a:r>
                    </a:p>
                  </a:txBody>
                  <a:tcPr/>
                </a:tc>
                <a:tc>
                  <a:txBody>
                    <a:bodyPr/>
                    <a:lstStyle/>
                    <a:p>
                      <a:r>
                        <a:rPr lang="en-IN" sz="1800" b="0" i="0" u="none" strike="noStrike" kern="1200" baseline="0" dirty="0">
                          <a:solidFill>
                            <a:schemeClr val="dk1"/>
                          </a:solidFill>
                          <a:latin typeface="+mn-lt"/>
                          <a:ea typeface="+mn-ea"/>
                          <a:cs typeface="+mn-cs"/>
                        </a:rPr>
                        <a:t>N. Sharma, T. Gedeon</a:t>
                      </a:r>
                      <a:endParaRPr lang="en-IN" dirty="0"/>
                    </a:p>
                  </a:txBody>
                  <a:tcPr/>
                </a:tc>
                <a:tc>
                  <a:txBody>
                    <a:bodyPr/>
                    <a:lstStyle/>
                    <a:p>
                      <a:r>
                        <a:rPr lang="en-US" sz="1800" b="0" i="0" kern="1200" dirty="0">
                          <a:solidFill>
                            <a:schemeClr val="dk1"/>
                          </a:solidFill>
                          <a:effectLst/>
                          <a:latin typeface="+mn-lt"/>
                          <a:ea typeface="+mn-ea"/>
                          <a:cs typeface="+mn-cs"/>
                        </a:rPr>
                        <a:t>Model stress based on techniques such as Bayesian networks, artificial neural networks, and support vector machines.</a:t>
                      </a:r>
                      <a:endParaRPr lang="en-IN" dirty="0"/>
                    </a:p>
                  </a:txBody>
                  <a:tcPr/>
                </a:tc>
                <a:extLst>
                  <a:ext uri="{0D108BD9-81ED-4DB2-BD59-A6C34878D82A}">
                    <a16:rowId xmlns:a16="http://schemas.microsoft.com/office/drawing/2014/main" val="1652946234"/>
                  </a:ext>
                </a:extLst>
              </a:tr>
              <a:tr h="1055729">
                <a:tc>
                  <a:txBody>
                    <a:bodyPr/>
                    <a:lstStyle/>
                    <a:p>
                      <a:r>
                        <a:rPr lang="en-IN" dirty="0"/>
                        <a:t>Recognition of Stress levels among students with wearable sensors</a:t>
                      </a:r>
                    </a:p>
                  </a:txBody>
                  <a:tcPr/>
                </a:tc>
                <a:tc>
                  <a:txBody>
                    <a:bodyPr/>
                    <a:lstStyle/>
                    <a:p>
                      <a:r>
                        <a:rPr lang="en-IN" dirty="0"/>
                        <a:t>2019</a:t>
                      </a:r>
                    </a:p>
                  </a:txBody>
                  <a:tcPr/>
                </a:tc>
                <a:tc>
                  <a:txBody>
                    <a:bodyPr/>
                    <a:lstStyle/>
                    <a:p>
                      <a:r>
                        <a:rPr lang="en-IN" dirty="0"/>
                        <a:t>Amir </a:t>
                      </a:r>
                      <a:r>
                        <a:rPr lang="en-IN" dirty="0" err="1"/>
                        <a:t>Hasanbasic</a:t>
                      </a:r>
                      <a:r>
                        <a:rPr lang="en-IN" dirty="0"/>
                        <a:t>, Mustafa </a:t>
                      </a:r>
                      <a:r>
                        <a:rPr lang="en-IN" dirty="0" err="1"/>
                        <a:t>Spahic</a:t>
                      </a:r>
                      <a:endParaRPr lang="en-IN" dirty="0"/>
                    </a:p>
                  </a:txBody>
                  <a:tcPr/>
                </a:tc>
                <a:tc>
                  <a:txBody>
                    <a:bodyPr/>
                    <a:lstStyle/>
                    <a:p>
                      <a:r>
                        <a:rPr lang="en-IN" dirty="0"/>
                        <a:t>Features of Electrocardiogram and EDA for different classification</a:t>
                      </a:r>
                    </a:p>
                  </a:txBody>
                  <a:tcPr/>
                </a:tc>
                <a:extLst>
                  <a:ext uri="{0D108BD9-81ED-4DB2-BD59-A6C34878D82A}">
                    <a16:rowId xmlns:a16="http://schemas.microsoft.com/office/drawing/2014/main" val="2632543789"/>
                  </a:ext>
                </a:extLst>
              </a:tr>
            </a:tbl>
          </a:graphicData>
        </a:graphic>
      </p:graphicFrame>
    </p:spTree>
    <p:extLst>
      <p:ext uri="{BB962C8B-B14F-4D97-AF65-F5344CB8AC3E}">
        <p14:creationId xmlns:p14="http://schemas.microsoft.com/office/powerpoint/2010/main" val="2653966803"/>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3BDF-35CB-4F01-9BEA-A66D7A37AE1D}"/>
              </a:ext>
            </a:extLst>
          </p:cNvPr>
          <p:cNvSpPr>
            <a:spLocks noGrp="1"/>
          </p:cNvSpPr>
          <p:nvPr>
            <p:ph type="title"/>
          </p:nvPr>
        </p:nvSpPr>
        <p:spPr>
          <a:xfrm>
            <a:off x="1295402" y="1135464"/>
            <a:ext cx="9601196" cy="1245995"/>
          </a:xfrm>
        </p:spPr>
        <p:txBody>
          <a:bodyPr>
            <a:normAutofit fontScale="90000"/>
          </a:bodyPr>
          <a:lstStyle/>
          <a:p>
            <a:r>
              <a:rPr lang="en-IN" b="1" dirty="0"/>
              <a:t>MODELS OF STRESS DETECTION</a:t>
            </a:r>
            <a:br>
              <a:rPr lang="en-IN" dirty="0"/>
            </a:br>
            <a:r>
              <a:rPr lang="en-IN" b="1" dirty="0"/>
              <a:t> </a:t>
            </a:r>
            <a:br>
              <a:rPr lang="en-IN" dirty="0"/>
            </a:br>
            <a:r>
              <a:rPr lang="en-IN" sz="2700" b="1" dirty="0"/>
              <a:t>MODEL 1: Stress detection model Image Emotion Classification</a:t>
            </a:r>
            <a:br>
              <a:rPr lang="en-IN" dirty="0"/>
            </a:br>
            <a:endParaRPr lang="en-IN" dirty="0"/>
          </a:p>
        </p:txBody>
      </p:sp>
      <p:sp>
        <p:nvSpPr>
          <p:cNvPr id="3" name="Content Placeholder 2">
            <a:extLst>
              <a:ext uri="{FF2B5EF4-FFF2-40B4-BE49-F238E27FC236}">
                <a16:creationId xmlns:a16="http://schemas.microsoft.com/office/drawing/2014/main" id="{CCA17E9B-414B-444F-B1CE-F1C793EF97CC}"/>
              </a:ext>
            </a:extLst>
          </p:cNvPr>
          <p:cNvSpPr>
            <a:spLocks noGrp="1"/>
          </p:cNvSpPr>
          <p:nvPr>
            <p:ph idx="1"/>
          </p:nvPr>
        </p:nvSpPr>
        <p:spPr/>
        <p:txBody>
          <a:bodyPr/>
          <a:lstStyle/>
          <a:p>
            <a:r>
              <a:rPr lang="en-IN" dirty="0"/>
              <a:t>A CNN is trained to detect and recognize facial expressions and classify human faces into discrete emotion categories (Anger, Disgust, Neutral, Fear, Sad, Happy and Surprise). </a:t>
            </a:r>
          </a:p>
          <a:p>
            <a:r>
              <a:rPr lang="en-IN" b="1" dirty="0"/>
              <a:t>PROPOSED METHODOLOGY</a:t>
            </a:r>
            <a:endParaRPr lang="en-IN" dirty="0"/>
          </a:p>
          <a:p>
            <a:r>
              <a:rPr lang="en-IN" dirty="0"/>
              <a:t>Our model comprises of two main steps: </a:t>
            </a:r>
          </a:p>
          <a:p>
            <a:pPr marL="0" indent="0">
              <a:buNone/>
            </a:pPr>
            <a:r>
              <a:rPr lang="en-IN" dirty="0"/>
              <a:t>            Facial emotion recognition </a:t>
            </a:r>
          </a:p>
          <a:p>
            <a:pPr marL="0" indent="0">
              <a:buNone/>
            </a:pPr>
            <a:r>
              <a:rPr lang="en-IN" dirty="0"/>
              <a:t>            Stress detection from the deciphered emotions</a:t>
            </a:r>
          </a:p>
        </p:txBody>
      </p:sp>
    </p:spTree>
    <p:extLst>
      <p:ext uri="{BB962C8B-B14F-4D97-AF65-F5344CB8AC3E}">
        <p14:creationId xmlns:p14="http://schemas.microsoft.com/office/powerpoint/2010/main" val="1672660925"/>
      </p:ext>
    </p:ext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1114</TotalTime>
  <Words>1551</Words>
  <Application>Microsoft Office PowerPoint</Application>
  <PresentationFormat>Widescreen</PresentationFormat>
  <Paragraphs>129</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Garamond</vt:lpstr>
      <vt:lpstr>Organic</vt:lpstr>
      <vt:lpstr>REAL TIME STRESS DETECTION AND PROPOSED SOLUTION</vt:lpstr>
      <vt:lpstr>PURPOSE OF STUDY</vt:lpstr>
      <vt:lpstr>PURPOSE OF STUDY</vt:lpstr>
      <vt:lpstr>INTRODUCTION</vt:lpstr>
      <vt:lpstr>PROBLEM STATEMENT</vt:lpstr>
      <vt:lpstr>OBJECTIVES </vt:lpstr>
      <vt:lpstr>LITERATURE SURVEY</vt:lpstr>
      <vt:lpstr>LITERATURE SURVEY</vt:lpstr>
      <vt:lpstr>MODELS OF STRESS DETECTION   MODEL 1: Stress detection model Image Emotion Classification </vt:lpstr>
      <vt:lpstr>PowerPoint Presentation</vt:lpstr>
      <vt:lpstr>DATASET</vt:lpstr>
      <vt:lpstr>PowerPoint Presentation</vt:lpstr>
      <vt:lpstr>STEP 1 CNN IMPLEMENTATION</vt:lpstr>
      <vt:lpstr>PowerPoint Presentation</vt:lpstr>
      <vt:lpstr>STEP 2 EVALUATION OF STRESS LEVELS</vt:lpstr>
      <vt:lpstr>   RESULTS   </vt:lpstr>
      <vt:lpstr>PowerPoint Presentation</vt:lpstr>
      <vt:lpstr>PowerPoint Presentation</vt:lpstr>
      <vt:lpstr>PowerPoint Presentation</vt:lpstr>
      <vt:lpstr>MODEL 2: Real time face stress detection model </vt:lpstr>
      <vt:lpstr>EYE BLINKING</vt:lpstr>
      <vt:lpstr>EYEBROW MOVEMENTS</vt:lpstr>
      <vt:lpstr>FACIAL EMOTION DETECTION (REAL TIME VIDEO ANALYSIS) </vt:lpstr>
      <vt:lpstr>RESULTS EYE BLINKING</vt:lpstr>
      <vt:lpstr>RESULTS EYEBROW MOVEMENTS</vt:lpstr>
      <vt:lpstr>RESULTS FACIAL EMOTION DETECTION (REAL TIME VIDEO ANALYSIS) </vt:lpstr>
      <vt:lpstr>IMPLICATIONS AND LIMITATIONS </vt:lpstr>
      <vt:lpstr>CONCLUSION</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pareta</dc:creator>
  <cp:lastModifiedBy>nancy pareta</cp:lastModifiedBy>
  <cp:revision>33</cp:revision>
  <dcterms:created xsi:type="dcterms:W3CDTF">2020-03-11T10:04:55Z</dcterms:created>
  <dcterms:modified xsi:type="dcterms:W3CDTF">2020-03-12T04:41:42Z</dcterms:modified>
</cp:coreProperties>
</file>