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30279975" cy="4280852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0" d="100"/>
          <a:sy n="60" d="100"/>
        </p:scale>
        <p:origin x="-3252" y="-43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3" name="PlaceHolder 1"/>
          <p:cNvSpPr>
            <a:spLocks noGrp="1"/>
          </p:cNvSpPr>
          <p:nvPr>
            <p:ph type="body"/>
          </p:nvPr>
        </p:nvSpPr>
        <p:spPr>
          <a:xfrm>
            <a:off x="756000" y="5078520"/>
            <a:ext cx="6047640" cy="4811040"/>
          </a:xfrm>
          <a:prstGeom prst="rect">
            <a:avLst/>
          </a:prstGeom>
        </p:spPr>
        <p:txBody>
          <a:bodyPr lIns="0" tIns="0" rIns="0" bIns="0"/>
          <a:lstStyle/>
          <a:p>
            <a:r>
              <a:rPr lang="en-ZA" sz="2000" b="0" strike="noStrike" spc="-1">
                <a:latin typeface="Arial"/>
              </a:rPr>
              <a:t>Click to edit the notes format</a:t>
            </a:r>
          </a:p>
        </p:txBody>
      </p:sp>
      <p:sp>
        <p:nvSpPr>
          <p:cNvPr id="44" name="PlaceHolder 2"/>
          <p:cNvSpPr>
            <a:spLocks noGrp="1"/>
          </p:cNvSpPr>
          <p:nvPr>
            <p:ph type="hdr"/>
          </p:nvPr>
        </p:nvSpPr>
        <p:spPr>
          <a:xfrm>
            <a:off x="0" y="0"/>
            <a:ext cx="3280680" cy="534240"/>
          </a:xfrm>
          <a:prstGeom prst="rect">
            <a:avLst/>
          </a:prstGeom>
        </p:spPr>
        <p:txBody>
          <a:bodyPr lIns="0" tIns="0" rIns="0" bIns="0"/>
          <a:lstStyle/>
          <a:p>
            <a:r>
              <a:rPr lang="en-ZA" sz="1400" b="0" strike="noStrike" spc="-1">
                <a:latin typeface="Times New Roman"/>
              </a:rPr>
              <a:t>&lt;header&gt;</a:t>
            </a:r>
          </a:p>
        </p:txBody>
      </p:sp>
      <p:sp>
        <p:nvSpPr>
          <p:cNvPr id="45" name="PlaceHolder 3"/>
          <p:cNvSpPr>
            <a:spLocks noGrp="1"/>
          </p:cNvSpPr>
          <p:nvPr>
            <p:ph type="dt"/>
          </p:nvPr>
        </p:nvSpPr>
        <p:spPr>
          <a:xfrm>
            <a:off x="4278960" y="0"/>
            <a:ext cx="3280680" cy="534240"/>
          </a:xfrm>
          <a:prstGeom prst="rect">
            <a:avLst/>
          </a:prstGeom>
        </p:spPr>
        <p:txBody>
          <a:bodyPr lIns="0" tIns="0" rIns="0" bIns="0"/>
          <a:lstStyle/>
          <a:p>
            <a:pPr algn="r"/>
            <a:r>
              <a:rPr lang="en-ZA" sz="1400" b="0" strike="noStrike" spc="-1">
                <a:latin typeface="Times New Roman"/>
              </a:rPr>
              <a:t>&lt;date/time&gt;</a:t>
            </a:r>
          </a:p>
        </p:txBody>
      </p:sp>
      <p:sp>
        <p:nvSpPr>
          <p:cNvPr id="46" name="PlaceHolder 4"/>
          <p:cNvSpPr>
            <a:spLocks noGrp="1"/>
          </p:cNvSpPr>
          <p:nvPr>
            <p:ph type="ftr"/>
          </p:nvPr>
        </p:nvSpPr>
        <p:spPr>
          <a:xfrm>
            <a:off x="0" y="10157400"/>
            <a:ext cx="3280680" cy="534240"/>
          </a:xfrm>
          <a:prstGeom prst="rect">
            <a:avLst/>
          </a:prstGeom>
        </p:spPr>
        <p:txBody>
          <a:bodyPr lIns="0" tIns="0" rIns="0" bIns="0" anchor="b"/>
          <a:lstStyle/>
          <a:p>
            <a:r>
              <a:rPr lang="en-ZA" sz="1400" b="0" strike="noStrike" spc="-1">
                <a:latin typeface="Times New Roman"/>
              </a:rPr>
              <a:t>&lt;footer&gt;</a:t>
            </a:r>
          </a:p>
        </p:txBody>
      </p:sp>
      <p:sp>
        <p:nvSpPr>
          <p:cNvPr id="47" name="PlaceHolder 5"/>
          <p:cNvSpPr>
            <a:spLocks noGrp="1"/>
          </p:cNvSpPr>
          <p:nvPr>
            <p:ph type="sldNum"/>
          </p:nvPr>
        </p:nvSpPr>
        <p:spPr>
          <a:xfrm>
            <a:off x="4278960" y="10157400"/>
            <a:ext cx="3280680" cy="534240"/>
          </a:xfrm>
          <a:prstGeom prst="rect">
            <a:avLst/>
          </a:prstGeom>
        </p:spPr>
        <p:txBody>
          <a:bodyPr lIns="0" tIns="0" rIns="0" bIns="0" anchor="b"/>
          <a:lstStyle/>
          <a:p>
            <a:pPr algn="r"/>
            <a:fld id="{7E4AEDFC-AA05-4208-A676-1ADA3B1973E8}" type="slidenum">
              <a:rPr lang="en-ZA" sz="1400" b="0" strike="noStrike" spc="-1">
                <a:latin typeface="Times New Roman"/>
              </a:rPr>
              <a:t>‹#›</a:t>
            </a:fld>
            <a:endParaRPr lang="en-ZA"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PlaceHolder 1"/>
          <p:cNvSpPr>
            <a:spLocks noGrp="1"/>
          </p:cNvSpPr>
          <p:nvPr>
            <p:ph type="body"/>
          </p:nvPr>
        </p:nvSpPr>
        <p:spPr>
          <a:xfrm>
            <a:off x="685800" y="4343400"/>
            <a:ext cx="5486040" cy="4114440"/>
          </a:xfrm>
          <a:prstGeom prst="rect">
            <a:avLst/>
          </a:prstGeom>
        </p:spPr>
        <p:txBody>
          <a:bodyPr/>
          <a:lstStyle/>
          <a:p>
            <a:endParaRPr lang="en-ZA" sz="2000" b="0" strike="noStrike" spc="-1" dirty="0">
              <a:latin typeface="Arial"/>
            </a:endParaRPr>
          </a:p>
        </p:txBody>
      </p:sp>
      <p:sp>
        <p:nvSpPr>
          <p:cNvPr id="116" name="TextShape 2"/>
          <p:cNvSpPr txBox="1"/>
          <p:nvPr/>
        </p:nvSpPr>
        <p:spPr>
          <a:xfrm>
            <a:off x="3884760" y="8685360"/>
            <a:ext cx="2971440" cy="456840"/>
          </a:xfrm>
          <a:prstGeom prst="rect">
            <a:avLst/>
          </a:prstGeom>
          <a:noFill/>
          <a:ln>
            <a:noFill/>
          </a:ln>
        </p:spPr>
        <p:txBody>
          <a:bodyPr anchor="b"/>
          <a:lstStyle/>
          <a:p>
            <a:pPr algn="r">
              <a:lnSpc>
                <a:spcPct val="100000"/>
              </a:lnSpc>
            </a:pPr>
            <a:fld id="{EE7246D1-F406-4EAB-9D0A-B64A234B775E}" type="slidenum">
              <a:rPr lang="en-ZA" sz="1200" b="0" strike="noStrike" spc="-1">
                <a:solidFill>
                  <a:srgbClr val="000000"/>
                </a:solidFill>
                <a:latin typeface="+mn-lt"/>
                <a:ea typeface="+mn-ea"/>
              </a:rPr>
              <a:t>1</a:t>
            </a:fld>
            <a:endParaRPr lang="en-ZA"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513800" y="1707840"/>
            <a:ext cx="27251280" cy="7148520"/>
          </a:xfrm>
          <a:prstGeom prst="rect">
            <a:avLst/>
          </a:prstGeom>
        </p:spPr>
        <p:txBody>
          <a:bodyPr lIns="0" tIns="0" rIns="0" bIns="0" anchor="ctr"/>
          <a:lstStyle/>
          <a:p>
            <a:endParaRPr lang="en-US" sz="8200" b="0" strike="noStrike" spc="-1">
              <a:solidFill>
                <a:srgbClr val="000000"/>
              </a:solidFill>
              <a:latin typeface="Calibri"/>
            </a:endParaRPr>
          </a:p>
        </p:txBody>
      </p:sp>
      <p:sp>
        <p:nvSpPr>
          <p:cNvPr id="29" name="PlaceHolder 2"/>
          <p:cNvSpPr>
            <a:spLocks noGrp="1"/>
          </p:cNvSpPr>
          <p:nvPr>
            <p:ph type="body"/>
          </p:nvPr>
        </p:nvSpPr>
        <p:spPr>
          <a:xfrm>
            <a:off x="2034360" y="3114720"/>
            <a:ext cx="26210880" cy="754920"/>
          </a:xfrm>
          <a:prstGeom prst="rect">
            <a:avLst/>
          </a:prstGeom>
        </p:spPr>
        <p:txBody>
          <a:bodyPr lIns="0" tIns="0" rIns="0" bIns="0">
            <a:normAutofit/>
          </a:bodyPr>
          <a:lstStyle/>
          <a:p>
            <a:endParaRPr lang="en-US" sz="4000" b="0" strike="noStrike" spc="-1">
              <a:solidFill>
                <a:srgbClr val="60223B"/>
              </a:solidFill>
              <a:latin typeface="Calibri"/>
            </a:endParaRPr>
          </a:p>
        </p:txBody>
      </p:sp>
      <p:sp>
        <p:nvSpPr>
          <p:cNvPr id="30" name="PlaceHolder 3"/>
          <p:cNvSpPr>
            <a:spLocks noGrp="1"/>
          </p:cNvSpPr>
          <p:nvPr>
            <p:ph type="body"/>
          </p:nvPr>
        </p:nvSpPr>
        <p:spPr>
          <a:xfrm>
            <a:off x="2034360" y="3941640"/>
            <a:ext cx="26210880" cy="754920"/>
          </a:xfrm>
          <a:prstGeom prst="rect">
            <a:avLst/>
          </a:prstGeom>
        </p:spPr>
        <p:txBody>
          <a:bodyPr lIns="0" tIns="0" rIns="0" bIns="0">
            <a:normAutofit/>
          </a:bodyPr>
          <a:lstStyle/>
          <a:p>
            <a:endParaRPr lang="en-US" sz="4000" b="0" strike="noStrike" spc="-1">
              <a:solidFill>
                <a:srgbClr val="60223B"/>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513800" y="1707840"/>
            <a:ext cx="27251280" cy="7148520"/>
          </a:xfrm>
          <a:prstGeom prst="rect">
            <a:avLst/>
          </a:prstGeom>
        </p:spPr>
        <p:txBody>
          <a:bodyPr lIns="0" tIns="0" rIns="0" bIns="0" anchor="ctr"/>
          <a:lstStyle/>
          <a:p>
            <a:endParaRPr lang="en-US" sz="8200" b="0" strike="noStrike" spc="-1">
              <a:solidFill>
                <a:srgbClr val="000000"/>
              </a:solidFill>
              <a:latin typeface="Calibri"/>
            </a:endParaRPr>
          </a:p>
        </p:txBody>
      </p:sp>
      <p:sp>
        <p:nvSpPr>
          <p:cNvPr id="32" name="PlaceHolder 2"/>
          <p:cNvSpPr>
            <a:spLocks noGrp="1"/>
          </p:cNvSpPr>
          <p:nvPr>
            <p:ph type="body"/>
          </p:nvPr>
        </p:nvSpPr>
        <p:spPr>
          <a:xfrm>
            <a:off x="2034360" y="3114720"/>
            <a:ext cx="12790800" cy="754920"/>
          </a:xfrm>
          <a:prstGeom prst="rect">
            <a:avLst/>
          </a:prstGeom>
        </p:spPr>
        <p:txBody>
          <a:bodyPr lIns="0" tIns="0" rIns="0" bIns="0">
            <a:normAutofit/>
          </a:bodyPr>
          <a:lstStyle/>
          <a:p>
            <a:endParaRPr lang="en-US" sz="4000" b="0" strike="noStrike" spc="-1">
              <a:solidFill>
                <a:srgbClr val="60223B"/>
              </a:solidFill>
              <a:latin typeface="Calibri"/>
            </a:endParaRPr>
          </a:p>
        </p:txBody>
      </p:sp>
      <p:sp>
        <p:nvSpPr>
          <p:cNvPr id="33" name="PlaceHolder 3"/>
          <p:cNvSpPr>
            <a:spLocks noGrp="1"/>
          </p:cNvSpPr>
          <p:nvPr>
            <p:ph type="body"/>
          </p:nvPr>
        </p:nvSpPr>
        <p:spPr>
          <a:xfrm>
            <a:off x="15465240" y="3114720"/>
            <a:ext cx="12790800" cy="754920"/>
          </a:xfrm>
          <a:prstGeom prst="rect">
            <a:avLst/>
          </a:prstGeom>
        </p:spPr>
        <p:txBody>
          <a:bodyPr lIns="0" tIns="0" rIns="0" bIns="0">
            <a:normAutofit/>
          </a:bodyPr>
          <a:lstStyle/>
          <a:p>
            <a:endParaRPr lang="en-US" sz="4000" b="0" strike="noStrike" spc="-1">
              <a:solidFill>
                <a:srgbClr val="60223B"/>
              </a:solidFill>
              <a:latin typeface="Calibri"/>
            </a:endParaRPr>
          </a:p>
        </p:txBody>
      </p:sp>
      <p:sp>
        <p:nvSpPr>
          <p:cNvPr id="34" name="PlaceHolder 4"/>
          <p:cNvSpPr>
            <a:spLocks noGrp="1"/>
          </p:cNvSpPr>
          <p:nvPr>
            <p:ph type="body"/>
          </p:nvPr>
        </p:nvSpPr>
        <p:spPr>
          <a:xfrm>
            <a:off x="15465240" y="3941640"/>
            <a:ext cx="12790800" cy="754920"/>
          </a:xfrm>
          <a:prstGeom prst="rect">
            <a:avLst/>
          </a:prstGeom>
        </p:spPr>
        <p:txBody>
          <a:bodyPr lIns="0" tIns="0" rIns="0" bIns="0">
            <a:normAutofit/>
          </a:bodyPr>
          <a:lstStyle/>
          <a:p>
            <a:endParaRPr lang="en-US" sz="4000" b="0" strike="noStrike" spc="-1">
              <a:solidFill>
                <a:srgbClr val="60223B"/>
              </a:solidFill>
              <a:latin typeface="Calibri"/>
            </a:endParaRPr>
          </a:p>
        </p:txBody>
      </p:sp>
      <p:sp>
        <p:nvSpPr>
          <p:cNvPr id="35" name="PlaceHolder 5"/>
          <p:cNvSpPr>
            <a:spLocks noGrp="1"/>
          </p:cNvSpPr>
          <p:nvPr>
            <p:ph type="body"/>
          </p:nvPr>
        </p:nvSpPr>
        <p:spPr>
          <a:xfrm>
            <a:off x="2034360" y="3941640"/>
            <a:ext cx="12790800" cy="754920"/>
          </a:xfrm>
          <a:prstGeom prst="rect">
            <a:avLst/>
          </a:prstGeom>
        </p:spPr>
        <p:txBody>
          <a:bodyPr lIns="0" tIns="0" rIns="0" bIns="0">
            <a:normAutofit/>
          </a:bodyPr>
          <a:lstStyle/>
          <a:p>
            <a:endParaRPr lang="en-US" sz="4000" b="0" strike="noStrike" spc="-1">
              <a:solidFill>
                <a:srgbClr val="60223B"/>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513800" y="1707840"/>
            <a:ext cx="27251280" cy="7148520"/>
          </a:xfrm>
          <a:prstGeom prst="rect">
            <a:avLst/>
          </a:prstGeom>
        </p:spPr>
        <p:txBody>
          <a:bodyPr lIns="0" tIns="0" rIns="0" bIns="0" anchor="ctr"/>
          <a:lstStyle/>
          <a:p>
            <a:endParaRPr lang="en-US" sz="8200" b="0" strike="noStrike" spc="-1">
              <a:solidFill>
                <a:srgbClr val="000000"/>
              </a:solidFill>
              <a:latin typeface="Calibri"/>
            </a:endParaRPr>
          </a:p>
        </p:txBody>
      </p:sp>
      <p:sp>
        <p:nvSpPr>
          <p:cNvPr id="37" name="PlaceHolder 2"/>
          <p:cNvSpPr>
            <a:spLocks noGrp="1"/>
          </p:cNvSpPr>
          <p:nvPr>
            <p:ph type="body"/>
          </p:nvPr>
        </p:nvSpPr>
        <p:spPr>
          <a:xfrm>
            <a:off x="2034360" y="3114720"/>
            <a:ext cx="8439480" cy="754920"/>
          </a:xfrm>
          <a:prstGeom prst="rect">
            <a:avLst/>
          </a:prstGeom>
        </p:spPr>
        <p:txBody>
          <a:bodyPr lIns="0" tIns="0" rIns="0" bIns="0">
            <a:normAutofit/>
          </a:bodyPr>
          <a:lstStyle/>
          <a:p>
            <a:endParaRPr lang="en-US" sz="4000" b="0" strike="noStrike" spc="-1">
              <a:solidFill>
                <a:srgbClr val="60223B"/>
              </a:solidFill>
              <a:latin typeface="Calibri"/>
            </a:endParaRPr>
          </a:p>
        </p:txBody>
      </p:sp>
      <p:sp>
        <p:nvSpPr>
          <p:cNvPr id="38" name="PlaceHolder 3"/>
          <p:cNvSpPr>
            <a:spLocks noGrp="1"/>
          </p:cNvSpPr>
          <p:nvPr>
            <p:ph type="body"/>
          </p:nvPr>
        </p:nvSpPr>
        <p:spPr>
          <a:xfrm>
            <a:off x="10896120" y="3114720"/>
            <a:ext cx="8439480" cy="754920"/>
          </a:xfrm>
          <a:prstGeom prst="rect">
            <a:avLst/>
          </a:prstGeom>
        </p:spPr>
        <p:txBody>
          <a:bodyPr lIns="0" tIns="0" rIns="0" bIns="0">
            <a:normAutofit/>
          </a:bodyPr>
          <a:lstStyle/>
          <a:p>
            <a:endParaRPr lang="en-US" sz="4000" b="0" strike="noStrike" spc="-1">
              <a:solidFill>
                <a:srgbClr val="60223B"/>
              </a:solidFill>
              <a:latin typeface="Calibri"/>
            </a:endParaRPr>
          </a:p>
        </p:txBody>
      </p:sp>
      <p:sp>
        <p:nvSpPr>
          <p:cNvPr id="39" name="PlaceHolder 4"/>
          <p:cNvSpPr>
            <a:spLocks noGrp="1"/>
          </p:cNvSpPr>
          <p:nvPr>
            <p:ph type="body"/>
          </p:nvPr>
        </p:nvSpPr>
        <p:spPr>
          <a:xfrm>
            <a:off x="19757880" y="3114720"/>
            <a:ext cx="8439480" cy="754920"/>
          </a:xfrm>
          <a:prstGeom prst="rect">
            <a:avLst/>
          </a:prstGeom>
        </p:spPr>
        <p:txBody>
          <a:bodyPr lIns="0" tIns="0" rIns="0" bIns="0">
            <a:normAutofit/>
          </a:bodyPr>
          <a:lstStyle/>
          <a:p>
            <a:endParaRPr lang="en-US" sz="4000" b="0" strike="noStrike" spc="-1">
              <a:solidFill>
                <a:srgbClr val="60223B"/>
              </a:solidFill>
              <a:latin typeface="Calibri"/>
            </a:endParaRPr>
          </a:p>
        </p:txBody>
      </p:sp>
      <p:sp>
        <p:nvSpPr>
          <p:cNvPr id="40" name="PlaceHolder 5"/>
          <p:cNvSpPr>
            <a:spLocks noGrp="1"/>
          </p:cNvSpPr>
          <p:nvPr>
            <p:ph type="body"/>
          </p:nvPr>
        </p:nvSpPr>
        <p:spPr>
          <a:xfrm>
            <a:off x="19757880" y="3941640"/>
            <a:ext cx="8439480" cy="754920"/>
          </a:xfrm>
          <a:prstGeom prst="rect">
            <a:avLst/>
          </a:prstGeom>
        </p:spPr>
        <p:txBody>
          <a:bodyPr lIns="0" tIns="0" rIns="0" bIns="0">
            <a:normAutofit/>
          </a:bodyPr>
          <a:lstStyle/>
          <a:p>
            <a:endParaRPr lang="en-US" sz="4000" b="0" strike="noStrike" spc="-1">
              <a:solidFill>
                <a:srgbClr val="60223B"/>
              </a:solidFill>
              <a:latin typeface="Calibri"/>
            </a:endParaRPr>
          </a:p>
        </p:txBody>
      </p:sp>
      <p:sp>
        <p:nvSpPr>
          <p:cNvPr id="41" name="PlaceHolder 6"/>
          <p:cNvSpPr>
            <a:spLocks noGrp="1"/>
          </p:cNvSpPr>
          <p:nvPr>
            <p:ph type="body"/>
          </p:nvPr>
        </p:nvSpPr>
        <p:spPr>
          <a:xfrm>
            <a:off x="10896120" y="3941640"/>
            <a:ext cx="8439480" cy="754920"/>
          </a:xfrm>
          <a:prstGeom prst="rect">
            <a:avLst/>
          </a:prstGeom>
        </p:spPr>
        <p:txBody>
          <a:bodyPr lIns="0" tIns="0" rIns="0" bIns="0">
            <a:normAutofit/>
          </a:bodyPr>
          <a:lstStyle/>
          <a:p>
            <a:endParaRPr lang="en-US" sz="4000" b="0" strike="noStrike" spc="-1">
              <a:solidFill>
                <a:srgbClr val="60223B"/>
              </a:solidFill>
              <a:latin typeface="Calibri"/>
            </a:endParaRPr>
          </a:p>
        </p:txBody>
      </p:sp>
      <p:sp>
        <p:nvSpPr>
          <p:cNvPr id="42" name="PlaceHolder 7"/>
          <p:cNvSpPr>
            <a:spLocks noGrp="1"/>
          </p:cNvSpPr>
          <p:nvPr>
            <p:ph type="body"/>
          </p:nvPr>
        </p:nvSpPr>
        <p:spPr>
          <a:xfrm>
            <a:off x="2034360" y="3941640"/>
            <a:ext cx="8439480" cy="754920"/>
          </a:xfrm>
          <a:prstGeom prst="rect">
            <a:avLst/>
          </a:prstGeom>
        </p:spPr>
        <p:txBody>
          <a:bodyPr lIns="0" tIns="0" rIns="0" bIns="0">
            <a:normAutofit/>
          </a:bodyPr>
          <a:lstStyle/>
          <a:p>
            <a:endParaRPr lang="en-US" sz="4000" b="0" strike="noStrike" spc="-1">
              <a:solidFill>
                <a:srgbClr val="60223B"/>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1513800" y="1707840"/>
            <a:ext cx="27251280" cy="7148520"/>
          </a:xfrm>
          <a:prstGeom prst="rect">
            <a:avLst/>
          </a:prstGeom>
        </p:spPr>
        <p:txBody>
          <a:bodyPr lIns="0" tIns="0" rIns="0" bIns="0" anchor="ctr"/>
          <a:lstStyle/>
          <a:p>
            <a:endParaRPr lang="en-US" sz="8200" b="0" strike="noStrike" spc="-1">
              <a:solidFill>
                <a:srgbClr val="000000"/>
              </a:solidFill>
              <a:latin typeface="Calibri"/>
            </a:endParaRPr>
          </a:p>
        </p:txBody>
      </p:sp>
      <p:sp>
        <p:nvSpPr>
          <p:cNvPr id="8" name="PlaceHolder 2"/>
          <p:cNvSpPr>
            <a:spLocks noGrp="1"/>
          </p:cNvSpPr>
          <p:nvPr>
            <p:ph type="subTitle"/>
          </p:nvPr>
        </p:nvSpPr>
        <p:spPr>
          <a:xfrm>
            <a:off x="2034360" y="3114720"/>
            <a:ext cx="26210880" cy="1583280"/>
          </a:xfrm>
          <a:prstGeom prst="rect">
            <a:avLst/>
          </a:prstGeom>
        </p:spPr>
        <p:txBody>
          <a:bodyPr lIns="0" tIns="0" rIns="0" bIns="0" anchor="ctr"/>
          <a:lstStyle/>
          <a:p>
            <a:pPr algn="ctr"/>
            <a:endParaRPr lang="en-ZA"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513800" y="1707840"/>
            <a:ext cx="27251280" cy="7148520"/>
          </a:xfrm>
          <a:prstGeom prst="rect">
            <a:avLst/>
          </a:prstGeom>
        </p:spPr>
        <p:txBody>
          <a:bodyPr lIns="0" tIns="0" rIns="0" bIns="0" anchor="ctr"/>
          <a:lstStyle/>
          <a:p>
            <a:endParaRPr lang="en-US" sz="8200" b="0" strike="noStrike" spc="-1">
              <a:solidFill>
                <a:srgbClr val="000000"/>
              </a:solidFill>
              <a:latin typeface="Calibri"/>
            </a:endParaRPr>
          </a:p>
        </p:txBody>
      </p:sp>
      <p:sp>
        <p:nvSpPr>
          <p:cNvPr id="10" name="PlaceHolder 2"/>
          <p:cNvSpPr>
            <a:spLocks noGrp="1"/>
          </p:cNvSpPr>
          <p:nvPr>
            <p:ph type="body"/>
          </p:nvPr>
        </p:nvSpPr>
        <p:spPr>
          <a:xfrm>
            <a:off x="2034360" y="3114720"/>
            <a:ext cx="26210880" cy="1583280"/>
          </a:xfrm>
          <a:prstGeom prst="rect">
            <a:avLst/>
          </a:prstGeom>
        </p:spPr>
        <p:txBody>
          <a:bodyPr lIns="0" tIns="0" rIns="0" bIns="0">
            <a:normAutofit/>
          </a:bodyPr>
          <a:lstStyle/>
          <a:p>
            <a:endParaRPr lang="en-US" sz="4000" b="0" strike="noStrike" spc="-1">
              <a:solidFill>
                <a:srgbClr val="60223B"/>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513800" y="1707840"/>
            <a:ext cx="27251280" cy="7148520"/>
          </a:xfrm>
          <a:prstGeom prst="rect">
            <a:avLst/>
          </a:prstGeom>
        </p:spPr>
        <p:txBody>
          <a:bodyPr lIns="0" tIns="0" rIns="0" bIns="0" anchor="ctr"/>
          <a:lstStyle/>
          <a:p>
            <a:endParaRPr lang="en-US" sz="8200" b="0" strike="noStrike" spc="-1">
              <a:solidFill>
                <a:srgbClr val="000000"/>
              </a:solidFill>
              <a:latin typeface="Calibri"/>
            </a:endParaRPr>
          </a:p>
        </p:txBody>
      </p:sp>
      <p:sp>
        <p:nvSpPr>
          <p:cNvPr id="12" name="PlaceHolder 2"/>
          <p:cNvSpPr>
            <a:spLocks noGrp="1"/>
          </p:cNvSpPr>
          <p:nvPr>
            <p:ph type="body"/>
          </p:nvPr>
        </p:nvSpPr>
        <p:spPr>
          <a:xfrm>
            <a:off x="2034360" y="3114720"/>
            <a:ext cx="12790800" cy="1583280"/>
          </a:xfrm>
          <a:prstGeom prst="rect">
            <a:avLst/>
          </a:prstGeom>
        </p:spPr>
        <p:txBody>
          <a:bodyPr lIns="0" tIns="0" rIns="0" bIns="0">
            <a:normAutofit/>
          </a:bodyPr>
          <a:lstStyle/>
          <a:p>
            <a:endParaRPr lang="en-US" sz="4000" b="0" strike="noStrike" spc="-1">
              <a:solidFill>
                <a:srgbClr val="60223B"/>
              </a:solidFill>
              <a:latin typeface="Calibri"/>
            </a:endParaRPr>
          </a:p>
        </p:txBody>
      </p:sp>
      <p:sp>
        <p:nvSpPr>
          <p:cNvPr id="13" name="PlaceHolder 3"/>
          <p:cNvSpPr>
            <a:spLocks noGrp="1"/>
          </p:cNvSpPr>
          <p:nvPr>
            <p:ph type="body"/>
          </p:nvPr>
        </p:nvSpPr>
        <p:spPr>
          <a:xfrm>
            <a:off x="15465240" y="3114720"/>
            <a:ext cx="12790800" cy="1583280"/>
          </a:xfrm>
          <a:prstGeom prst="rect">
            <a:avLst/>
          </a:prstGeom>
        </p:spPr>
        <p:txBody>
          <a:bodyPr lIns="0" tIns="0" rIns="0" bIns="0">
            <a:normAutofit/>
          </a:bodyPr>
          <a:lstStyle/>
          <a:p>
            <a:endParaRPr lang="en-US" sz="4000" b="0" strike="noStrike" spc="-1">
              <a:solidFill>
                <a:srgbClr val="60223B"/>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1513800" y="1707840"/>
            <a:ext cx="27251280" cy="7148520"/>
          </a:xfrm>
          <a:prstGeom prst="rect">
            <a:avLst/>
          </a:prstGeom>
        </p:spPr>
        <p:txBody>
          <a:bodyPr lIns="0" tIns="0" rIns="0" bIns="0" anchor="ctr"/>
          <a:lstStyle/>
          <a:p>
            <a:endParaRPr lang="en-US" sz="82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1513800" y="1707840"/>
            <a:ext cx="27251280" cy="33137640"/>
          </a:xfrm>
          <a:prstGeom prst="rect">
            <a:avLst/>
          </a:prstGeom>
        </p:spPr>
        <p:txBody>
          <a:bodyPr lIns="0" tIns="0" rIns="0" bIns="0" anchor="ctr"/>
          <a:lstStyle/>
          <a:p>
            <a:pPr algn="ctr"/>
            <a:endParaRPr lang="en-ZA"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513800" y="1707840"/>
            <a:ext cx="27251280" cy="7148520"/>
          </a:xfrm>
          <a:prstGeom prst="rect">
            <a:avLst/>
          </a:prstGeom>
        </p:spPr>
        <p:txBody>
          <a:bodyPr lIns="0" tIns="0" rIns="0" bIns="0" anchor="ctr"/>
          <a:lstStyle/>
          <a:p>
            <a:endParaRPr lang="en-US" sz="8200" b="0" strike="noStrike" spc="-1">
              <a:solidFill>
                <a:srgbClr val="000000"/>
              </a:solidFill>
              <a:latin typeface="Calibri"/>
            </a:endParaRPr>
          </a:p>
        </p:txBody>
      </p:sp>
      <p:sp>
        <p:nvSpPr>
          <p:cNvPr id="17" name="PlaceHolder 2"/>
          <p:cNvSpPr>
            <a:spLocks noGrp="1"/>
          </p:cNvSpPr>
          <p:nvPr>
            <p:ph type="body"/>
          </p:nvPr>
        </p:nvSpPr>
        <p:spPr>
          <a:xfrm>
            <a:off x="2034360" y="3114720"/>
            <a:ext cx="12790800" cy="754920"/>
          </a:xfrm>
          <a:prstGeom prst="rect">
            <a:avLst/>
          </a:prstGeom>
        </p:spPr>
        <p:txBody>
          <a:bodyPr lIns="0" tIns="0" rIns="0" bIns="0">
            <a:normAutofit/>
          </a:bodyPr>
          <a:lstStyle/>
          <a:p>
            <a:endParaRPr lang="en-US" sz="4000" b="0" strike="noStrike" spc="-1">
              <a:solidFill>
                <a:srgbClr val="60223B"/>
              </a:solidFill>
              <a:latin typeface="Calibri"/>
            </a:endParaRPr>
          </a:p>
        </p:txBody>
      </p:sp>
      <p:sp>
        <p:nvSpPr>
          <p:cNvPr id="18" name="PlaceHolder 3"/>
          <p:cNvSpPr>
            <a:spLocks noGrp="1"/>
          </p:cNvSpPr>
          <p:nvPr>
            <p:ph type="body"/>
          </p:nvPr>
        </p:nvSpPr>
        <p:spPr>
          <a:xfrm>
            <a:off x="2034360" y="3941640"/>
            <a:ext cx="12790800" cy="754920"/>
          </a:xfrm>
          <a:prstGeom prst="rect">
            <a:avLst/>
          </a:prstGeom>
        </p:spPr>
        <p:txBody>
          <a:bodyPr lIns="0" tIns="0" rIns="0" bIns="0">
            <a:normAutofit/>
          </a:bodyPr>
          <a:lstStyle/>
          <a:p>
            <a:endParaRPr lang="en-US" sz="4000" b="0" strike="noStrike" spc="-1">
              <a:solidFill>
                <a:srgbClr val="60223B"/>
              </a:solidFill>
              <a:latin typeface="Calibri"/>
            </a:endParaRPr>
          </a:p>
        </p:txBody>
      </p:sp>
      <p:sp>
        <p:nvSpPr>
          <p:cNvPr id="19" name="PlaceHolder 4"/>
          <p:cNvSpPr>
            <a:spLocks noGrp="1"/>
          </p:cNvSpPr>
          <p:nvPr>
            <p:ph type="body"/>
          </p:nvPr>
        </p:nvSpPr>
        <p:spPr>
          <a:xfrm>
            <a:off x="15465240" y="3114720"/>
            <a:ext cx="12790800" cy="1583280"/>
          </a:xfrm>
          <a:prstGeom prst="rect">
            <a:avLst/>
          </a:prstGeom>
        </p:spPr>
        <p:txBody>
          <a:bodyPr lIns="0" tIns="0" rIns="0" bIns="0">
            <a:normAutofit/>
          </a:bodyPr>
          <a:lstStyle/>
          <a:p>
            <a:endParaRPr lang="en-US" sz="4000" b="0" strike="noStrike" spc="-1">
              <a:solidFill>
                <a:srgbClr val="60223B"/>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513800" y="1707840"/>
            <a:ext cx="27251280" cy="7148520"/>
          </a:xfrm>
          <a:prstGeom prst="rect">
            <a:avLst/>
          </a:prstGeom>
        </p:spPr>
        <p:txBody>
          <a:bodyPr lIns="0" tIns="0" rIns="0" bIns="0" anchor="ctr"/>
          <a:lstStyle/>
          <a:p>
            <a:endParaRPr lang="en-US" sz="8200" b="0" strike="noStrike" spc="-1">
              <a:solidFill>
                <a:srgbClr val="000000"/>
              </a:solidFill>
              <a:latin typeface="Calibri"/>
            </a:endParaRPr>
          </a:p>
        </p:txBody>
      </p:sp>
      <p:sp>
        <p:nvSpPr>
          <p:cNvPr id="21" name="PlaceHolder 2"/>
          <p:cNvSpPr>
            <a:spLocks noGrp="1"/>
          </p:cNvSpPr>
          <p:nvPr>
            <p:ph type="body"/>
          </p:nvPr>
        </p:nvSpPr>
        <p:spPr>
          <a:xfrm>
            <a:off x="2034360" y="3114720"/>
            <a:ext cx="12790800" cy="1583280"/>
          </a:xfrm>
          <a:prstGeom prst="rect">
            <a:avLst/>
          </a:prstGeom>
        </p:spPr>
        <p:txBody>
          <a:bodyPr lIns="0" tIns="0" rIns="0" bIns="0">
            <a:normAutofit/>
          </a:bodyPr>
          <a:lstStyle/>
          <a:p>
            <a:endParaRPr lang="en-US" sz="4000" b="0" strike="noStrike" spc="-1">
              <a:solidFill>
                <a:srgbClr val="60223B"/>
              </a:solidFill>
              <a:latin typeface="Calibri"/>
            </a:endParaRPr>
          </a:p>
        </p:txBody>
      </p:sp>
      <p:sp>
        <p:nvSpPr>
          <p:cNvPr id="22" name="PlaceHolder 3"/>
          <p:cNvSpPr>
            <a:spLocks noGrp="1"/>
          </p:cNvSpPr>
          <p:nvPr>
            <p:ph type="body"/>
          </p:nvPr>
        </p:nvSpPr>
        <p:spPr>
          <a:xfrm>
            <a:off x="15465240" y="3114720"/>
            <a:ext cx="12790800" cy="754920"/>
          </a:xfrm>
          <a:prstGeom prst="rect">
            <a:avLst/>
          </a:prstGeom>
        </p:spPr>
        <p:txBody>
          <a:bodyPr lIns="0" tIns="0" rIns="0" bIns="0">
            <a:normAutofit/>
          </a:bodyPr>
          <a:lstStyle/>
          <a:p>
            <a:endParaRPr lang="en-US" sz="4000" b="0" strike="noStrike" spc="-1">
              <a:solidFill>
                <a:srgbClr val="60223B"/>
              </a:solidFill>
              <a:latin typeface="Calibri"/>
            </a:endParaRPr>
          </a:p>
        </p:txBody>
      </p:sp>
      <p:sp>
        <p:nvSpPr>
          <p:cNvPr id="23" name="PlaceHolder 4"/>
          <p:cNvSpPr>
            <a:spLocks noGrp="1"/>
          </p:cNvSpPr>
          <p:nvPr>
            <p:ph type="body"/>
          </p:nvPr>
        </p:nvSpPr>
        <p:spPr>
          <a:xfrm>
            <a:off x="15465240" y="3941640"/>
            <a:ext cx="12790800" cy="754920"/>
          </a:xfrm>
          <a:prstGeom prst="rect">
            <a:avLst/>
          </a:prstGeom>
        </p:spPr>
        <p:txBody>
          <a:bodyPr lIns="0" tIns="0" rIns="0" bIns="0">
            <a:normAutofit/>
          </a:bodyPr>
          <a:lstStyle/>
          <a:p>
            <a:endParaRPr lang="en-US" sz="4000" b="0" strike="noStrike" spc="-1">
              <a:solidFill>
                <a:srgbClr val="60223B"/>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513800" y="1707840"/>
            <a:ext cx="27251280" cy="7148520"/>
          </a:xfrm>
          <a:prstGeom prst="rect">
            <a:avLst/>
          </a:prstGeom>
        </p:spPr>
        <p:txBody>
          <a:bodyPr lIns="0" tIns="0" rIns="0" bIns="0" anchor="ctr"/>
          <a:lstStyle/>
          <a:p>
            <a:endParaRPr lang="en-US" sz="8200" b="0" strike="noStrike" spc="-1">
              <a:solidFill>
                <a:srgbClr val="000000"/>
              </a:solidFill>
              <a:latin typeface="Calibri"/>
            </a:endParaRPr>
          </a:p>
        </p:txBody>
      </p:sp>
      <p:sp>
        <p:nvSpPr>
          <p:cNvPr id="25" name="PlaceHolder 2"/>
          <p:cNvSpPr>
            <a:spLocks noGrp="1"/>
          </p:cNvSpPr>
          <p:nvPr>
            <p:ph type="body"/>
          </p:nvPr>
        </p:nvSpPr>
        <p:spPr>
          <a:xfrm>
            <a:off x="2034360" y="3114720"/>
            <a:ext cx="12790800" cy="754920"/>
          </a:xfrm>
          <a:prstGeom prst="rect">
            <a:avLst/>
          </a:prstGeom>
        </p:spPr>
        <p:txBody>
          <a:bodyPr lIns="0" tIns="0" rIns="0" bIns="0">
            <a:normAutofit/>
          </a:bodyPr>
          <a:lstStyle/>
          <a:p>
            <a:endParaRPr lang="en-US" sz="4000" b="0" strike="noStrike" spc="-1">
              <a:solidFill>
                <a:srgbClr val="60223B"/>
              </a:solidFill>
              <a:latin typeface="Calibri"/>
            </a:endParaRPr>
          </a:p>
        </p:txBody>
      </p:sp>
      <p:sp>
        <p:nvSpPr>
          <p:cNvPr id="26" name="PlaceHolder 3"/>
          <p:cNvSpPr>
            <a:spLocks noGrp="1"/>
          </p:cNvSpPr>
          <p:nvPr>
            <p:ph type="body"/>
          </p:nvPr>
        </p:nvSpPr>
        <p:spPr>
          <a:xfrm>
            <a:off x="15465240" y="3114720"/>
            <a:ext cx="12790800" cy="754920"/>
          </a:xfrm>
          <a:prstGeom prst="rect">
            <a:avLst/>
          </a:prstGeom>
        </p:spPr>
        <p:txBody>
          <a:bodyPr lIns="0" tIns="0" rIns="0" bIns="0">
            <a:normAutofit/>
          </a:bodyPr>
          <a:lstStyle/>
          <a:p>
            <a:endParaRPr lang="en-US" sz="4000" b="0" strike="noStrike" spc="-1">
              <a:solidFill>
                <a:srgbClr val="60223B"/>
              </a:solidFill>
              <a:latin typeface="Calibri"/>
            </a:endParaRPr>
          </a:p>
        </p:txBody>
      </p:sp>
      <p:sp>
        <p:nvSpPr>
          <p:cNvPr id="27" name="PlaceHolder 4"/>
          <p:cNvSpPr>
            <a:spLocks noGrp="1"/>
          </p:cNvSpPr>
          <p:nvPr>
            <p:ph type="body"/>
          </p:nvPr>
        </p:nvSpPr>
        <p:spPr>
          <a:xfrm>
            <a:off x="2034360" y="3941640"/>
            <a:ext cx="26210880" cy="754920"/>
          </a:xfrm>
          <a:prstGeom prst="rect">
            <a:avLst/>
          </a:prstGeom>
        </p:spPr>
        <p:txBody>
          <a:bodyPr lIns="0" tIns="0" rIns="0" bIns="0">
            <a:normAutofit/>
          </a:bodyPr>
          <a:lstStyle/>
          <a:p>
            <a:endParaRPr lang="en-US" sz="4000" b="0" strike="noStrike" spc="-1">
              <a:solidFill>
                <a:srgbClr val="60223B"/>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CustomShape 1"/>
          <p:cNvSpPr/>
          <p:nvPr/>
        </p:nvSpPr>
        <p:spPr>
          <a:xfrm>
            <a:off x="2394720" y="0"/>
            <a:ext cx="27884880" cy="2657520"/>
          </a:xfrm>
          <a:prstGeom prst="rect">
            <a:avLst/>
          </a:prstGeom>
          <a:gradFill>
            <a:gsLst>
              <a:gs pos="0">
                <a:srgbClr val="8C979A"/>
              </a:gs>
              <a:gs pos="100000">
                <a:srgbClr val="FFFFFF"/>
              </a:gs>
            </a:gsLst>
            <a:lin ang="10800000"/>
          </a:gradFill>
          <a:ln>
            <a:noFill/>
          </a:ln>
        </p:spPr>
        <p:style>
          <a:lnRef idx="0">
            <a:scrgbClr r="0" g="0" b="0"/>
          </a:lnRef>
          <a:fillRef idx="0">
            <a:scrgbClr r="0" g="0" b="0"/>
          </a:fillRef>
          <a:effectRef idx="0">
            <a:scrgbClr r="0" g="0" b="0"/>
          </a:effectRef>
          <a:fontRef idx="minor"/>
        </p:style>
      </p:sp>
      <p:sp>
        <p:nvSpPr>
          <p:cNvPr id="8" name="PlaceHolder 2"/>
          <p:cNvSpPr>
            <a:spLocks noGrp="1"/>
          </p:cNvSpPr>
          <p:nvPr>
            <p:ph type="body"/>
          </p:nvPr>
        </p:nvSpPr>
        <p:spPr>
          <a:xfrm>
            <a:off x="2034360" y="3114720"/>
            <a:ext cx="26210880" cy="1583280"/>
          </a:xfrm>
          <a:prstGeom prst="rect">
            <a:avLst/>
          </a:prstGeom>
        </p:spPr>
        <p:txBody>
          <a:bodyPr lIns="417600" tIns="208800" rIns="417600" bIns="208800"/>
          <a:lstStyle/>
          <a:p>
            <a:pPr marL="432000" indent="-324000" algn="ctr">
              <a:lnSpc>
                <a:spcPct val="100000"/>
              </a:lnSpc>
              <a:spcBef>
                <a:spcPts val="799"/>
              </a:spcBef>
              <a:buClr>
                <a:srgbClr val="000000"/>
              </a:buClr>
              <a:buSzPct val="45000"/>
              <a:buFont typeface="Wingdings" charset="2"/>
              <a:buChar char=""/>
            </a:pPr>
            <a:r>
              <a:rPr lang="en-US" sz="4000" b="0" strike="noStrike" spc="-1">
                <a:solidFill>
                  <a:srgbClr val="60223B"/>
                </a:solidFill>
                <a:latin typeface="Calibri"/>
              </a:rPr>
              <a:t>&lt;Authors&gt;</a:t>
            </a:r>
          </a:p>
        </p:txBody>
      </p:sp>
      <p:sp>
        <p:nvSpPr>
          <p:cNvPr id="2" name="PlaceHolder 3"/>
          <p:cNvSpPr>
            <a:spLocks noGrp="1"/>
          </p:cNvSpPr>
          <p:nvPr>
            <p:ph type="body"/>
          </p:nvPr>
        </p:nvSpPr>
        <p:spPr>
          <a:xfrm>
            <a:off x="8155080" y="4986360"/>
            <a:ext cx="17058600" cy="2088000"/>
          </a:xfrm>
          <a:prstGeom prst="rect">
            <a:avLst/>
          </a:prstGeom>
        </p:spPr>
        <p:txBody>
          <a:bodyPr lIns="417600" tIns="208800" rIns="417600" bIns="208800"/>
          <a:lstStyle/>
          <a:p>
            <a:r>
              <a:rPr lang="en-US" sz="3200" b="0" strike="noStrike" spc="-1">
                <a:solidFill>
                  <a:srgbClr val="60223B"/>
                </a:solidFill>
                <a:latin typeface="Calibri"/>
              </a:rPr>
              <a:t>&lt;Affiliations&gt;</a:t>
            </a:r>
          </a:p>
        </p:txBody>
      </p:sp>
      <p:pic>
        <p:nvPicPr>
          <p:cNvPr id="3" name="Picture 3"/>
          <p:cNvPicPr/>
          <p:nvPr/>
        </p:nvPicPr>
        <p:blipFill>
          <a:blip r:embed="rId14"/>
          <a:stretch/>
        </p:blipFill>
        <p:spPr>
          <a:xfrm>
            <a:off x="25797240" y="280800"/>
            <a:ext cx="4348440" cy="2116440"/>
          </a:xfrm>
          <a:prstGeom prst="rect">
            <a:avLst/>
          </a:prstGeom>
          <a:ln>
            <a:noFill/>
          </a:ln>
        </p:spPr>
      </p:pic>
      <p:pic>
        <p:nvPicPr>
          <p:cNvPr id="4" name="Picture 1"/>
          <p:cNvPicPr/>
          <p:nvPr/>
        </p:nvPicPr>
        <p:blipFill>
          <a:blip r:embed="rId15"/>
          <a:stretch/>
        </p:blipFill>
        <p:spPr>
          <a:xfrm>
            <a:off x="140400" y="66960"/>
            <a:ext cx="2037600" cy="2865240"/>
          </a:xfrm>
          <a:prstGeom prst="rect">
            <a:avLst/>
          </a:prstGeom>
          <a:ln>
            <a:noFill/>
          </a:ln>
        </p:spPr>
      </p:pic>
      <p:sp>
        <p:nvSpPr>
          <p:cNvPr id="5" name="CustomShape 4"/>
          <p:cNvSpPr/>
          <p:nvPr/>
        </p:nvSpPr>
        <p:spPr>
          <a:xfrm>
            <a:off x="2394720" y="2657880"/>
            <a:ext cx="27884880" cy="283680"/>
          </a:xfrm>
          <a:prstGeom prst="rect">
            <a:avLst/>
          </a:prstGeom>
          <a:gradFill>
            <a:gsLst>
              <a:gs pos="0">
                <a:srgbClr val="60223B"/>
              </a:gs>
              <a:gs pos="100000">
                <a:srgbClr val="FFFFFF"/>
              </a:gs>
            </a:gsLst>
            <a:lin ang="10800000"/>
          </a:gradFill>
          <a:ln>
            <a:noFill/>
          </a:ln>
        </p:spPr>
        <p:style>
          <a:lnRef idx="0">
            <a:scrgbClr r="0" g="0" b="0"/>
          </a:lnRef>
          <a:fillRef idx="0">
            <a:scrgbClr r="0" g="0" b="0"/>
          </a:fillRef>
          <a:effectRef idx="0">
            <a:scrgbClr r="0" g="0" b="0"/>
          </a:effectRef>
          <a:fontRef idx="minor"/>
        </p:style>
      </p:sp>
      <p:sp>
        <p:nvSpPr>
          <p:cNvPr id="6" name="PlaceHolder 5"/>
          <p:cNvSpPr>
            <a:spLocks noGrp="1"/>
          </p:cNvSpPr>
          <p:nvPr>
            <p:ph type="title"/>
          </p:nvPr>
        </p:nvSpPr>
        <p:spPr>
          <a:xfrm>
            <a:off x="1513800" y="1707840"/>
            <a:ext cx="27251280" cy="7148520"/>
          </a:xfrm>
          <a:prstGeom prst="rect">
            <a:avLst/>
          </a:prstGeom>
        </p:spPr>
        <p:txBody>
          <a:bodyPr lIns="0" tIns="0" rIns="0" bIns="0" anchor="ctr"/>
          <a:lstStyle/>
          <a:p>
            <a:r>
              <a:rPr lang="en-US" sz="8200" b="0" strike="noStrike" spc="-1">
                <a:solidFill>
                  <a:srgbClr val="000000"/>
                </a:solidFill>
                <a:latin typeface="Calibri"/>
              </a:rPr>
              <a:t>Click to edit the title text format</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emf"/><Relationship Id="rId7" Type="http://schemas.openxmlformats.org/officeDocument/2006/relationships/image" Target="../media/image7.jpe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1.xml"/><Relationship Id="rId16"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6.jpe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7" name="Picture 116"/>
          <p:cNvPicPr>
            <a:picLocks noChangeAspect="1"/>
          </p:cNvPicPr>
          <p:nvPr/>
        </p:nvPicPr>
        <p:blipFill rotWithShape="1">
          <a:blip r:embed="rId3"/>
          <a:srcRect l="4554" t="49797" r="10589"/>
          <a:stretch/>
        </p:blipFill>
        <p:spPr>
          <a:xfrm>
            <a:off x="9276716" y="38074778"/>
            <a:ext cx="4704956" cy="3569011"/>
          </a:xfrm>
          <a:prstGeom prst="rect">
            <a:avLst/>
          </a:prstGeom>
          <a:ln>
            <a:noFill/>
          </a:ln>
        </p:spPr>
      </p:pic>
      <p:pic>
        <p:nvPicPr>
          <p:cNvPr id="113" name="Picture 112"/>
          <p:cNvPicPr>
            <a:picLocks noChangeAspect="1"/>
          </p:cNvPicPr>
          <p:nvPr/>
        </p:nvPicPr>
        <p:blipFill rotWithShape="1">
          <a:blip r:embed="rId3"/>
          <a:srcRect l="5269" r="5387" b="50689"/>
          <a:stretch/>
        </p:blipFill>
        <p:spPr>
          <a:xfrm>
            <a:off x="981332" y="38387710"/>
            <a:ext cx="4670526" cy="3305191"/>
          </a:xfrm>
          <a:prstGeom prst="rect">
            <a:avLst/>
          </a:prstGeom>
          <a:ln>
            <a:noFill/>
          </a:ln>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750750" y="27910474"/>
            <a:ext cx="13445284" cy="7287086"/>
          </a:xfrm>
          <a:prstGeom prst="rect">
            <a:avLst/>
          </a:prstGeom>
        </p:spPr>
      </p:pic>
      <p:pic>
        <p:nvPicPr>
          <p:cNvPr id="48" name="Picture 47"/>
          <p:cNvPicPr/>
          <p:nvPr/>
        </p:nvPicPr>
        <p:blipFill>
          <a:blip r:embed="rId5"/>
          <a:stretch/>
        </p:blipFill>
        <p:spPr>
          <a:xfrm>
            <a:off x="16236000" y="14324400"/>
            <a:ext cx="12960000" cy="9363600"/>
          </a:xfrm>
          <a:prstGeom prst="rect">
            <a:avLst/>
          </a:prstGeom>
          <a:ln>
            <a:noFill/>
          </a:ln>
        </p:spPr>
      </p:pic>
      <p:sp>
        <p:nvSpPr>
          <p:cNvPr id="49" name="TextShape 1"/>
          <p:cNvSpPr txBox="1"/>
          <p:nvPr/>
        </p:nvSpPr>
        <p:spPr>
          <a:xfrm>
            <a:off x="0" y="3240"/>
            <a:ext cx="30279600" cy="2706840"/>
          </a:xfrm>
          <a:prstGeom prst="rect">
            <a:avLst/>
          </a:prstGeom>
          <a:noFill/>
          <a:ln>
            <a:noFill/>
          </a:ln>
        </p:spPr>
        <p:txBody>
          <a:bodyPr lIns="417600" tIns="208800" rIns="417600" bIns="208800" anchor="ctr">
            <a:normAutofit/>
          </a:bodyPr>
          <a:lstStyle/>
          <a:p>
            <a:pPr algn="ctr">
              <a:lnSpc>
                <a:spcPct val="100000"/>
              </a:lnSpc>
            </a:pPr>
            <a:r>
              <a:rPr lang="en-US" sz="8500" b="0" strike="noStrike" spc="-1">
                <a:solidFill>
                  <a:srgbClr val="60223B"/>
                </a:solidFill>
                <a:latin typeface="Arial"/>
              </a:rPr>
              <a:t>Making trapped ions quantum</a:t>
            </a:r>
            <a:endParaRPr lang="en-US" sz="8500" b="0" strike="noStrike" spc="-1">
              <a:solidFill>
                <a:srgbClr val="000000"/>
              </a:solidFill>
              <a:latin typeface="Calibri"/>
            </a:endParaRPr>
          </a:p>
        </p:txBody>
      </p:sp>
      <p:sp>
        <p:nvSpPr>
          <p:cNvPr id="50" name="TextShape 2"/>
          <p:cNvSpPr txBox="1"/>
          <p:nvPr/>
        </p:nvSpPr>
        <p:spPr>
          <a:xfrm>
            <a:off x="2034360" y="3278028"/>
            <a:ext cx="26210880" cy="1079280"/>
          </a:xfrm>
          <a:prstGeom prst="rect">
            <a:avLst/>
          </a:prstGeom>
          <a:noFill/>
          <a:ln>
            <a:noFill/>
          </a:ln>
        </p:spPr>
        <p:txBody>
          <a:bodyPr lIns="417600" tIns="208800" rIns="417600" bIns="208800" anchor="ctr" anchorCtr="1"/>
          <a:lstStyle/>
          <a:p>
            <a:pPr algn="ctr">
              <a:lnSpc>
                <a:spcPct val="100000"/>
              </a:lnSpc>
              <a:spcBef>
                <a:spcPts val="1120"/>
              </a:spcBef>
            </a:pPr>
            <a:r>
              <a:rPr lang="en-US" sz="5600" b="0" u="sng" strike="noStrike" spc="-1" dirty="0">
                <a:solidFill>
                  <a:srgbClr val="60223B"/>
                </a:solidFill>
                <a:uFillTx/>
                <a:latin typeface="Arial"/>
                <a:ea typeface="Times New Roman"/>
              </a:rPr>
              <a:t>Nancy </a:t>
            </a:r>
            <a:r>
              <a:rPr lang="en-US" sz="5600" b="0" u="sng" strike="noStrike" spc="-1" dirty="0" smtClean="0">
                <a:solidFill>
                  <a:srgbClr val="60223B"/>
                </a:solidFill>
                <a:uFillTx/>
                <a:latin typeface="Arial"/>
                <a:ea typeface="Times New Roman"/>
              </a:rPr>
              <a:t>Payne</a:t>
            </a:r>
            <a:r>
              <a:rPr lang="en-US" sz="5600" spc="-1" baseline="30000" dirty="0" smtClean="0">
                <a:solidFill>
                  <a:srgbClr val="60223B"/>
                </a:solidFill>
                <a:latin typeface="Arial"/>
                <a:ea typeface="Times New Roman"/>
              </a:rPr>
              <a:t>1</a:t>
            </a:r>
            <a:r>
              <a:rPr lang="en-US" sz="5600" b="0" strike="noStrike" spc="-1" dirty="0" smtClean="0">
                <a:solidFill>
                  <a:srgbClr val="60223B"/>
                </a:solidFill>
                <a:latin typeface="Arial"/>
                <a:ea typeface="Times New Roman"/>
              </a:rPr>
              <a:t>, </a:t>
            </a:r>
            <a:r>
              <a:rPr lang="en-US" sz="5600" b="0" strike="noStrike" spc="-1" dirty="0" err="1" smtClean="0">
                <a:solidFill>
                  <a:srgbClr val="60223B"/>
                </a:solidFill>
                <a:latin typeface="Arial"/>
                <a:ea typeface="Times New Roman"/>
              </a:rPr>
              <a:t>Naleli</a:t>
            </a:r>
            <a:r>
              <a:rPr lang="en-US" sz="5600" b="0" strike="noStrike" spc="-1" dirty="0" smtClean="0">
                <a:solidFill>
                  <a:srgbClr val="60223B"/>
                </a:solidFill>
                <a:latin typeface="Arial"/>
                <a:ea typeface="Times New Roman"/>
              </a:rPr>
              <a:t> Matjelo</a:t>
            </a:r>
            <a:r>
              <a:rPr lang="en-US" sz="5600" spc="-1" baseline="30000" dirty="0" smtClean="0">
                <a:solidFill>
                  <a:srgbClr val="60223B"/>
                </a:solidFill>
                <a:ea typeface="Times New Roman"/>
              </a:rPr>
              <a:t>1</a:t>
            </a:r>
            <a:r>
              <a:rPr lang="en-US" sz="5600" b="0" strike="noStrike" spc="-1" dirty="0" smtClean="0">
                <a:solidFill>
                  <a:srgbClr val="60223B"/>
                </a:solidFill>
                <a:latin typeface="Arial"/>
                <a:ea typeface="Times New Roman"/>
              </a:rPr>
              <a:t>, Charles Rigby</a:t>
            </a:r>
            <a:r>
              <a:rPr lang="en-US" sz="5600" spc="-1" baseline="30000" dirty="0" smtClean="0">
                <a:solidFill>
                  <a:srgbClr val="60223B"/>
                </a:solidFill>
                <a:ea typeface="Times New Roman"/>
              </a:rPr>
              <a:t>1</a:t>
            </a:r>
            <a:r>
              <a:rPr lang="en-US" sz="5600" b="0" strike="noStrike" spc="-1" dirty="0" smtClean="0">
                <a:solidFill>
                  <a:srgbClr val="60223B"/>
                </a:solidFill>
                <a:latin typeface="Arial"/>
                <a:ea typeface="Times New Roman"/>
              </a:rPr>
              <a:t>, Hermann Uys</a:t>
            </a:r>
            <a:r>
              <a:rPr lang="en-US" sz="5600" spc="-1" baseline="30000" dirty="0" smtClean="0">
                <a:solidFill>
                  <a:srgbClr val="60223B"/>
                </a:solidFill>
                <a:ea typeface="Times New Roman"/>
              </a:rPr>
              <a:t>1, 2</a:t>
            </a:r>
            <a:endParaRPr lang="en-US" sz="5600" b="0" strike="noStrike" spc="-1" dirty="0">
              <a:solidFill>
                <a:srgbClr val="60223B"/>
              </a:solidFill>
              <a:latin typeface="Calibri"/>
            </a:endParaRPr>
          </a:p>
        </p:txBody>
      </p:sp>
      <p:sp>
        <p:nvSpPr>
          <p:cNvPr id="51" name="TextShape 3"/>
          <p:cNvSpPr txBox="1"/>
          <p:nvPr/>
        </p:nvSpPr>
        <p:spPr>
          <a:xfrm>
            <a:off x="2239200" y="4117605"/>
            <a:ext cx="25801560" cy="2232460"/>
          </a:xfrm>
          <a:prstGeom prst="rect">
            <a:avLst/>
          </a:prstGeom>
          <a:noFill/>
          <a:ln>
            <a:noFill/>
          </a:ln>
        </p:spPr>
        <p:txBody>
          <a:bodyPr lIns="417600" tIns="208800" rIns="417600" bIns="208800"/>
          <a:lstStyle/>
          <a:p>
            <a:pPr algn="ctr">
              <a:lnSpc>
                <a:spcPct val="100000"/>
              </a:lnSpc>
              <a:spcBef>
                <a:spcPts val="720"/>
              </a:spcBef>
            </a:pPr>
            <a:r>
              <a:rPr lang="en-US" sz="3600" spc="-1" baseline="30000" dirty="0" smtClean="0">
                <a:solidFill>
                  <a:srgbClr val="60223B"/>
                </a:solidFill>
                <a:ea typeface="Times New Roman"/>
              </a:rPr>
              <a:t>1 </a:t>
            </a:r>
            <a:r>
              <a:rPr lang="en-US" sz="3600" b="0" strike="noStrike" spc="-1" dirty="0" smtClean="0">
                <a:solidFill>
                  <a:srgbClr val="60223B"/>
                </a:solidFill>
                <a:latin typeface="Arial"/>
                <a:ea typeface="Times New Roman"/>
              </a:rPr>
              <a:t>Laser </a:t>
            </a:r>
            <a:r>
              <a:rPr lang="en-US" sz="3600" b="0" strike="noStrike" spc="-1" dirty="0">
                <a:solidFill>
                  <a:srgbClr val="60223B"/>
                </a:solidFill>
                <a:latin typeface="Arial"/>
                <a:ea typeface="Times New Roman"/>
              </a:rPr>
              <a:t>Research Institute, Stellenbosch </a:t>
            </a:r>
            <a:r>
              <a:rPr lang="en-US" sz="3600" b="0" strike="noStrike" spc="-1" dirty="0" smtClean="0">
                <a:solidFill>
                  <a:srgbClr val="60223B"/>
                </a:solidFill>
                <a:latin typeface="Arial"/>
                <a:ea typeface="Times New Roman"/>
              </a:rPr>
              <a:t>University </a:t>
            </a:r>
          </a:p>
          <a:p>
            <a:pPr algn="ctr">
              <a:lnSpc>
                <a:spcPct val="100000"/>
              </a:lnSpc>
              <a:spcBef>
                <a:spcPts val="720"/>
              </a:spcBef>
            </a:pPr>
            <a:r>
              <a:rPr lang="en-US" sz="3600" spc="-1" baseline="30000" dirty="0" smtClean="0">
                <a:solidFill>
                  <a:srgbClr val="60223B"/>
                </a:solidFill>
                <a:ea typeface="Times New Roman"/>
              </a:rPr>
              <a:t>2 </a:t>
            </a:r>
            <a:r>
              <a:rPr lang="en-US" sz="3600" spc="-1" dirty="0" smtClean="0">
                <a:solidFill>
                  <a:srgbClr val="60223B"/>
                </a:solidFill>
                <a:latin typeface="Arial"/>
              </a:rPr>
              <a:t>Council for Scientific and Industrial Research, National Laser Centre, Pretoria</a:t>
            </a:r>
            <a:endParaRPr lang="en-US" sz="3600" b="0" strike="noStrike" spc="-1" dirty="0">
              <a:solidFill>
                <a:srgbClr val="60223B"/>
              </a:solidFill>
              <a:latin typeface="Calibri"/>
            </a:endParaRPr>
          </a:p>
          <a:p>
            <a:pPr algn="ctr">
              <a:lnSpc>
                <a:spcPct val="100000"/>
              </a:lnSpc>
              <a:spcBef>
                <a:spcPts val="720"/>
              </a:spcBef>
            </a:pPr>
            <a:r>
              <a:rPr lang="en-US" sz="3600" b="0" strike="noStrike" spc="-1" dirty="0">
                <a:solidFill>
                  <a:srgbClr val="60223B"/>
                </a:solidFill>
                <a:latin typeface="Arial"/>
                <a:ea typeface="Times New Roman"/>
              </a:rPr>
              <a:t>Contact: 19727887@sun.ac.za</a:t>
            </a:r>
            <a:endParaRPr lang="en-US" sz="3600" b="0" strike="noStrike" spc="-1" dirty="0">
              <a:solidFill>
                <a:srgbClr val="60223B"/>
              </a:solidFill>
              <a:latin typeface="Calibri"/>
            </a:endParaRPr>
          </a:p>
        </p:txBody>
      </p:sp>
      <p:pic>
        <p:nvPicPr>
          <p:cNvPr id="52" name="Picture 411"/>
          <p:cNvPicPr/>
          <p:nvPr/>
        </p:nvPicPr>
        <p:blipFill>
          <a:blip r:embed="rId6"/>
          <a:stretch/>
        </p:blipFill>
        <p:spPr>
          <a:xfrm>
            <a:off x="17392320" y="40882320"/>
            <a:ext cx="2916000" cy="1020240"/>
          </a:xfrm>
          <a:prstGeom prst="rect">
            <a:avLst/>
          </a:prstGeom>
          <a:ln>
            <a:noFill/>
          </a:ln>
        </p:spPr>
      </p:pic>
      <p:sp>
        <p:nvSpPr>
          <p:cNvPr id="53" name="CustomShape 4"/>
          <p:cNvSpPr/>
          <p:nvPr/>
        </p:nvSpPr>
        <p:spPr>
          <a:xfrm>
            <a:off x="20411640" y="40888440"/>
            <a:ext cx="5155920" cy="106416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ZA" sz="1600" b="0" strike="noStrike" spc="-1">
                <a:solidFill>
                  <a:srgbClr val="60223B"/>
                </a:solidFill>
                <a:latin typeface="Arial"/>
              </a:rPr>
              <a:t>This work is based upon research supported by the </a:t>
            </a:r>
            <a:endParaRPr lang="en-ZA" sz="1600" b="0" strike="noStrike" spc="-1">
              <a:latin typeface="Arial"/>
            </a:endParaRPr>
          </a:p>
          <a:p>
            <a:pPr>
              <a:lnSpc>
                <a:spcPct val="100000"/>
              </a:lnSpc>
            </a:pPr>
            <a:r>
              <a:rPr lang="en-ZA" sz="1600" b="0" strike="noStrike" spc="-1">
                <a:solidFill>
                  <a:srgbClr val="60223B"/>
                </a:solidFill>
                <a:latin typeface="Arial"/>
              </a:rPr>
              <a:t>South African Research Chair Initiative </a:t>
            </a:r>
            <a:endParaRPr lang="en-ZA" sz="1600" b="0" strike="noStrike" spc="-1">
              <a:latin typeface="Arial"/>
            </a:endParaRPr>
          </a:p>
          <a:p>
            <a:pPr>
              <a:lnSpc>
                <a:spcPct val="100000"/>
              </a:lnSpc>
            </a:pPr>
            <a:r>
              <a:rPr lang="en-ZA" sz="1600" b="0" strike="noStrike" spc="-1">
                <a:solidFill>
                  <a:srgbClr val="60223B"/>
                </a:solidFill>
                <a:latin typeface="Arial"/>
              </a:rPr>
              <a:t>of the Department of Science and Technology </a:t>
            </a:r>
            <a:endParaRPr lang="en-ZA" sz="1600" b="0" strike="noStrike" spc="-1">
              <a:latin typeface="Arial"/>
            </a:endParaRPr>
          </a:p>
          <a:p>
            <a:pPr>
              <a:lnSpc>
                <a:spcPct val="100000"/>
              </a:lnSpc>
            </a:pPr>
            <a:r>
              <a:rPr lang="en-ZA" sz="1600" b="0" strike="noStrike" spc="-1">
                <a:solidFill>
                  <a:srgbClr val="60223B"/>
                </a:solidFill>
                <a:latin typeface="Arial"/>
              </a:rPr>
              <a:t>and the National Research Foundation</a:t>
            </a:r>
            <a:endParaRPr lang="en-ZA" sz="1600" b="0" strike="noStrike" spc="-1">
              <a:latin typeface="Arial"/>
            </a:endParaRPr>
          </a:p>
        </p:txBody>
      </p:sp>
      <p:sp>
        <p:nvSpPr>
          <p:cNvPr id="54" name="CustomShape 5"/>
          <p:cNvSpPr/>
          <p:nvPr/>
        </p:nvSpPr>
        <p:spPr>
          <a:xfrm>
            <a:off x="676860" y="7966808"/>
            <a:ext cx="13398120" cy="52095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spcAft>
                <a:spcPts val="476"/>
              </a:spcAft>
            </a:pPr>
            <a:r>
              <a:rPr lang="en-ZA" sz="2800" b="0" strike="noStrike" spc="-1" dirty="0">
                <a:solidFill>
                  <a:srgbClr val="60223B"/>
                </a:solidFill>
                <a:latin typeface="Times New Roman"/>
                <a:ea typeface="Calibri"/>
              </a:rPr>
              <a:t>Precise preparation, manipulation and detection of ion qubit states is crucial in quantum computing and quantum simulation. In this work we trap and cool a cloud of Ytterbium 171 ions in a linear Paul trap by using a combination of dynamic and static electric fields to confine the ions. However, regardless of laser cooling, an ion will exhibit additional motion ("excess micromotion") if it does not sit at the centre of the ion trap. This motion can be detected by monitoring the ion's fluorescence and minimised by pushing the ion to the trap centre using additional static electric fields. Once sufficiently cooled, ions are ready to go quantum: the state of the ion can be controlled and detected by using lasers of appropriate power and wavelength, and in this experiment state manipulation was achieved with the application of microwaves to drive Rabi oscillations. The microwave field drives an ion between its two qubit states, which are directly analogous to the values 0 and 1 in classical computing, and these oscillations were observed via ion fluorescence. </a:t>
            </a:r>
            <a:endParaRPr lang="en-ZA" sz="2800" b="0" strike="noStrike" spc="-1" dirty="0">
              <a:latin typeface="Arial"/>
            </a:endParaRPr>
          </a:p>
        </p:txBody>
      </p:sp>
      <p:pic>
        <p:nvPicPr>
          <p:cNvPr id="55" name="Picture 55"/>
          <p:cNvPicPr/>
          <p:nvPr/>
        </p:nvPicPr>
        <p:blipFill>
          <a:blip r:embed="rId7"/>
          <a:srcRect l="15823" t="10548" r="16415" b="24776"/>
          <a:stretch/>
        </p:blipFill>
        <p:spPr>
          <a:xfrm>
            <a:off x="26023320" y="40791600"/>
            <a:ext cx="1774080" cy="1270080"/>
          </a:xfrm>
          <a:prstGeom prst="rect">
            <a:avLst/>
          </a:prstGeom>
          <a:ln>
            <a:noFill/>
          </a:ln>
        </p:spPr>
      </p:pic>
      <p:sp>
        <p:nvSpPr>
          <p:cNvPr id="57" name="CustomShape 7"/>
          <p:cNvSpPr/>
          <p:nvPr/>
        </p:nvSpPr>
        <p:spPr>
          <a:xfrm>
            <a:off x="-2520" y="6358129"/>
            <a:ext cx="14636520" cy="1245240"/>
          </a:xfrm>
          <a:prstGeom prst="rect">
            <a:avLst/>
          </a:prstGeom>
          <a:solidFill>
            <a:srgbClr val="8C979A"/>
          </a:solidFill>
          <a:ln>
            <a:noFill/>
          </a:ln>
        </p:spPr>
        <p:style>
          <a:lnRef idx="0">
            <a:scrgbClr r="0" g="0" b="0"/>
          </a:lnRef>
          <a:fillRef idx="0">
            <a:scrgbClr r="0" g="0" b="0"/>
          </a:fillRef>
          <a:effectRef idx="0">
            <a:scrgbClr r="0" g="0" b="0"/>
          </a:effectRef>
          <a:fontRef idx="minor"/>
        </p:style>
        <p:txBody>
          <a:bodyPr lIns="417600" tIns="208800" rIns="417600" bIns="208800" anchor="ctr"/>
          <a:lstStyle/>
          <a:p>
            <a:pPr algn="ctr">
              <a:lnSpc>
                <a:spcPct val="100000"/>
              </a:lnSpc>
            </a:pPr>
            <a:r>
              <a:rPr lang="en-ZA" sz="3600" b="1" strike="noStrike" spc="-1" dirty="0" smtClean="0">
                <a:solidFill>
                  <a:srgbClr val="60223B"/>
                </a:solidFill>
                <a:latin typeface="Arial"/>
              </a:rPr>
              <a:t>Abstract</a:t>
            </a:r>
            <a:endParaRPr lang="en-ZA" sz="3600" b="0" strike="noStrike" spc="-1" dirty="0">
              <a:latin typeface="Arial"/>
            </a:endParaRPr>
          </a:p>
        </p:txBody>
      </p:sp>
      <p:sp>
        <p:nvSpPr>
          <p:cNvPr id="58" name="CustomShape 8"/>
          <p:cNvSpPr/>
          <p:nvPr/>
        </p:nvSpPr>
        <p:spPr>
          <a:xfrm>
            <a:off x="26640" y="13773144"/>
            <a:ext cx="14643360" cy="1170360"/>
          </a:xfrm>
          <a:prstGeom prst="rect">
            <a:avLst/>
          </a:prstGeom>
          <a:solidFill>
            <a:srgbClr val="8C979A"/>
          </a:solidFill>
          <a:ln>
            <a:noFill/>
          </a:ln>
        </p:spPr>
        <p:style>
          <a:lnRef idx="0">
            <a:scrgbClr r="0" g="0" b="0"/>
          </a:lnRef>
          <a:fillRef idx="0">
            <a:scrgbClr r="0" g="0" b="0"/>
          </a:fillRef>
          <a:effectRef idx="0">
            <a:scrgbClr r="0" g="0" b="0"/>
          </a:effectRef>
          <a:fontRef idx="minor"/>
        </p:style>
        <p:txBody>
          <a:bodyPr lIns="417600" tIns="208800" rIns="417600" bIns="208800" anchor="ctr"/>
          <a:lstStyle/>
          <a:p>
            <a:pPr algn="ctr">
              <a:lnSpc>
                <a:spcPct val="100000"/>
              </a:lnSpc>
            </a:pPr>
            <a:r>
              <a:rPr lang="en-ZA" sz="3600" b="1" strike="noStrike" spc="-1">
                <a:solidFill>
                  <a:srgbClr val="60223B"/>
                </a:solidFill>
                <a:latin typeface="Arial"/>
              </a:rPr>
              <a:t>Experimental setup</a:t>
            </a:r>
            <a:endParaRPr lang="en-ZA" sz="3600" b="0" strike="noStrike" spc="-1">
              <a:latin typeface="Arial"/>
            </a:endParaRPr>
          </a:p>
        </p:txBody>
      </p:sp>
      <p:sp>
        <p:nvSpPr>
          <p:cNvPr id="59" name="CustomShape 9"/>
          <p:cNvSpPr/>
          <p:nvPr/>
        </p:nvSpPr>
        <p:spPr>
          <a:xfrm>
            <a:off x="-2520" y="21152160"/>
            <a:ext cx="14636520" cy="1283400"/>
          </a:xfrm>
          <a:prstGeom prst="rect">
            <a:avLst/>
          </a:prstGeom>
          <a:solidFill>
            <a:srgbClr val="8C979A"/>
          </a:solidFill>
          <a:ln>
            <a:noFill/>
          </a:ln>
        </p:spPr>
        <p:style>
          <a:lnRef idx="0">
            <a:scrgbClr r="0" g="0" b="0"/>
          </a:lnRef>
          <a:fillRef idx="0">
            <a:scrgbClr r="0" g="0" b="0"/>
          </a:fillRef>
          <a:effectRef idx="0">
            <a:scrgbClr r="0" g="0" b="0"/>
          </a:effectRef>
          <a:fontRef idx="minor"/>
        </p:style>
        <p:txBody>
          <a:bodyPr lIns="417600" tIns="208800" rIns="417600" bIns="208800" anchor="ctr"/>
          <a:lstStyle/>
          <a:p>
            <a:pPr algn="ctr">
              <a:lnSpc>
                <a:spcPct val="100000"/>
              </a:lnSpc>
            </a:pPr>
            <a:r>
              <a:rPr lang="en-ZA" sz="3600" b="1" strike="noStrike" spc="-1">
                <a:solidFill>
                  <a:srgbClr val="60223B"/>
                </a:solidFill>
                <a:latin typeface="Arial"/>
              </a:rPr>
              <a:t>Challenge #1: micromotion </a:t>
            </a:r>
            <a:endParaRPr lang="en-ZA" sz="3600" b="0" strike="noStrike" spc="-1">
              <a:latin typeface="Arial"/>
            </a:endParaRPr>
          </a:p>
          <a:p>
            <a:pPr algn="ctr">
              <a:lnSpc>
                <a:spcPct val="100000"/>
              </a:lnSpc>
            </a:pPr>
            <a:r>
              <a:rPr lang="en-ZA" sz="3600" b="1" strike="noStrike" spc="-1">
                <a:solidFill>
                  <a:srgbClr val="60223B"/>
                </a:solidFill>
                <a:latin typeface="Arial"/>
              </a:rPr>
              <a:t>(my ions won’t sit still)</a:t>
            </a:r>
            <a:endParaRPr lang="en-ZA" sz="3600" b="0" strike="noStrike" spc="-1">
              <a:latin typeface="Arial"/>
            </a:endParaRPr>
          </a:p>
        </p:txBody>
      </p:sp>
      <p:sp>
        <p:nvSpPr>
          <p:cNvPr id="60" name="CustomShape 10"/>
          <p:cNvSpPr/>
          <p:nvPr/>
        </p:nvSpPr>
        <p:spPr>
          <a:xfrm>
            <a:off x="1059840" y="16973640"/>
            <a:ext cx="3836160" cy="3186360"/>
          </a:xfrm>
          <a:prstGeom prst="rect">
            <a:avLst/>
          </a:prstGeom>
          <a:solidFill>
            <a:srgbClr val="4F81BD"/>
          </a:solidFill>
          <a:ln w="25560">
            <a:solidFill>
              <a:srgbClr val="3A5F8B"/>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ZA" sz="2800" b="0" strike="noStrike" spc="-1">
                <a:solidFill>
                  <a:srgbClr val="FFFFFF"/>
                </a:solidFill>
                <a:latin typeface="Calibri"/>
              </a:rPr>
              <a:t>Image of ion trap</a:t>
            </a:r>
            <a:endParaRPr lang="en-ZA" sz="2800" b="0" strike="noStrike" spc="-1">
              <a:latin typeface="Arial"/>
            </a:endParaRPr>
          </a:p>
          <a:p>
            <a:pPr algn="ctr">
              <a:lnSpc>
                <a:spcPct val="100000"/>
              </a:lnSpc>
            </a:pPr>
            <a:endParaRPr lang="en-ZA" sz="2800" b="0" strike="noStrike" spc="-1">
              <a:latin typeface="Arial"/>
            </a:endParaRPr>
          </a:p>
        </p:txBody>
      </p:sp>
      <p:sp>
        <p:nvSpPr>
          <p:cNvPr id="61" name="CustomShape 11"/>
          <p:cNvSpPr/>
          <p:nvPr/>
        </p:nvSpPr>
        <p:spPr>
          <a:xfrm>
            <a:off x="773670" y="22872750"/>
            <a:ext cx="8601180" cy="77054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spcAft>
                <a:spcPts val="476"/>
              </a:spcAft>
            </a:pPr>
            <a:r>
              <a:rPr lang="en-ZA" sz="2800" b="1" strike="noStrike" spc="-1" dirty="0">
                <a:solidFill>
                  <a:srgbClr val="60223B"/>
                </a:solidFill>
                <a:latin typeface="Times New Roman"/>
                <a:ea typeface="Calibri"/>
              </a:rPr>
              <a:t>What is micromotion and why is it a problem?</a:t>
            </a:r>
            <a:endParaRPr lang="en-ZA" sz="2800" b="0" strike="noStrike" spc="-1" dirty="0">
              <a:latin typeface="Arial"/>
            </a:endParaRPr>
          </a:p>
          <a:p>
            <a:pPr algn="just">
              <a:lnSpc>
                <a:spcPct val="100000"/>
              </a:lnSpc>
              <a:spcAft>
                <a:spcPts val="476"/>
              </a:spcAft>
            </a:pPr>
            <a:r>
              <a:rPr lang="en-ZA" sz="2800" b="0" strike="noStrike" spc="-1" dirty="0">
                <a:solidFill>
                  <a:srgbClr val="60223B"/>
                </a:solidFill>
                <a:latin typeface="Times New Roman"/>
                <a:ea typeface="Calibri"/>
              </a:rPr>
              <a:t>An ion feels zero force at the centre of the trap, and a non-zero </a:t>
            </a:r>
            <a:r>
              <a:rPr lang="en-ZA" sz="2800" b="0" strike="noStrike" spc="-1" dirty="0" smtClean="0">
                <a:solidFill>
                  <a:srgbClr val="60223B"/>
                </a:solidFill>
                <a:latin typeface="Times New Roman"/>
                <a:ea typeface="Calibri"/>
              </a:rPr>
              <a:t>elsewhere. </a:t>
            </a:r>
            <a:r>
              <a:rPr lang="en-ZA" sz="2800" b="0" strike="noStrike" spc="-1" dirty="0">
                <a:solidFill>
                  <a:srgbClr val="60223B"/>
                </a:solidFill>
                <a:latin typeface="Times New Roman"/>
                <a:ea typeface="Calibri"/>
              </a:rPr>
              <a:t>This results in additional ion motion if the ion leaves the trap centre. However, we need our ions as motionless (i.e., as cold) as possible: additional motion affects atomic transition </a:t>
            </a:r>
            <a:r>
              <a:rPr lang="en-ZA" sz="2800" b="0" strike="noStrike" spc="-1" dirty="0" err="1">
                <a:solidFill>
                  <a:srgbClr val="60223B"/>
                </a:solidFill>
                <a:latin typeface="Times New Roman"/>
                <a:ea typeface="Calibri"/>
              </a:rPr>
              <a:t>lineshapes</a:t>
            </a:r>
            <a:r>
              <a:rPr lang="en-ZA" sz="2800" b="0" strike="noStrike" spc="-1" dirty="0">
                <a:solidFill>
                  <a:srgbClr val="60223B"/>
                </a:solidFill>
                <a:latin typeface="Times New Roman"/>
                <a:ea typeface="Calibri"/>
              </a:rPr>
              <a:t>, reduces accuracy in high-precision work, and impacts ion confinement time.</a:t>
            </a:r>
            <a:endParaRPr lang="en-ZA" sz="2800" b="0" strike="noStrike" spc="-1" dirty="0">
              <a:latin typeface="Arial"/>
            </a:endParaRPr>
          </a:p>
          <a:p>
            <a:pPr algn="just">
              <a:lnSpc>
                <a:spcPct val="100000"/>
              </a:lnSpc>
              <a:spcAft>
                <a:spcPts val="476"/>
              </a:spcAft>
            </a:pPr>
            <a:endParaRPr lang="en-ZA" sz="2800" b="0" strike="noStrike" spc="-1" dirty="0">
              <a:latin typeface="Arial"/>
            </a:endParaRPr>
          </a:p>
          <a:p>
            <a:pPr algn="just">
              <a:lnSpc>
                <a:spcPct val="100000"/>
              </a:lnSpc>
              <a:spcAft>
                <a:spcPts val="476"/>
              </a:spcAft>
            </a:pPr>
            <a:r>
              <a:rPr lang="en-ZA" sz="2800" b="1" strike="noStrike" spc="-1" dirty="0">
                <a:solidFill>
                  <a:srgbClr val="60223B"/>
                </a:solidFill>
                <a:latin typeface="Times New Roman"/>
                <a:ea typeface="Calibri"/>
              </a:rPr>
              <a:t>How do we observe and remove micromotion?</a:t>
            </a:r>
            <a:endParaRPr lang="en-ZA" sz="2800" b="0" strike="noStrike" spc="-1" dirty="0">
              <a:latin typeface="Arial"/>
            </a:endParaRPr>
          </a:p>
          <a:p>
            <a:pPr algn="just">
              <a:lnSpc>
                <a:spcPct val="100000"/>
              </a:lnSpc>
              <a:spcAft>
                <a:spcPts val="476"/>
              </a:spcAft>
            </a:pPr>
            <a:r>
              <a:rPr lang="en-ZA" sz="2800" b="0" strike="noStrike" spc="-1" dirty="0">
                <a:solidFill>
                  <a:srgbClr val="60223B"/>
                </a:solidFill>
                <a:latin typeface="Times New Roman"/>
                <a:ea typeface="Calibri"/>
              </a:rPr>
              <a:t>An ion oscillating in space will have an oscillating scattering efficiency (see Figure 3) due to its motion and the resulting Doppler shift. We can use static electric fields to push the ion closer to the trap centre, reducing the force the ion feels (and thus the ion’s velocity), which in turn reduces the amplitude of the scattering efficiency modulation.</a:t>
            </a:r>
            <a:endParaRPr lang="en-ZA" sz="2800" b="0" strike="noStrike" spc="-1" dirty="0">
              <a:latin typeface="Arial"/>
            </a:endParaRPr>
          </a:p>
          <a:p>
            <a:pPr algn="just">
              <a:lnSpc>
                <a:spcPct val="100000"/>
              </a:lnSpc>
              <a:spcAft>
                <a:spcPts val="476"/>
              </a:spcAft>
            </a:pPr>
            <a:endParaRPr lang="en-ZA" sz="2800" b="0" strike="noStrike" spc="-1" dirty="0">
              <a:latin typeface="Arial"/>
            </a:endParaRPr>
          </a:p>
          <a:p>
            <a:pPr algn="just">
              <a:lnSpc>
                <a:spcPct val="100000"/>
              </a:lnSpc>
              <a:spcAft>
                <a:spcPts val="476"/>
              </a:spcAft>
            </a:pPr>
            <a:endParaRPr lang="en-ZA" sz="2800" b="0" strike="noStrike" spc="-1" dirty="0">
              <a:latin typeface="Arial"/>
            </a:endParaRPr>
          </a:p>
        </p:txBody>
      </p:sp>
      <p:sp>
        <p:nvSpPr>
          <p:cNvPr id="62" name="CustomShape 12"/>
          <p:cNvSpPr/>
          <p:nvPr/>
        </p:nvSpPr>
        <p:spPr>
          <a:xfrm>
            <a:off x="10063440" y="22768200"/>
            <a:ext cx="4534560" cy="6148080"/>
          </a:xfrm>
          <a:prstGeom prst="rect">
            <a:avLst/>
          </a:prstGeom>
          <a:solidFill>
            <a:srgbClr val="4F81BD"/>
          </a:solidFill>
          <a:ln w="25560">
            <a:solidFill>
              <a:srgbClr val="3A5F8B"/>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ZA" sz="2800" b="0" strike="noStrike" spc="-1">
                <a:solidFill>
                  <a:srgbClr val="FFFFFF"/>
                </a:solidFill>
                <a:latin typeface="Calibri"/>
              </a:rPr>
              <a:t>Energy level diagram, indicating scattering transition and detuning</a:t>
            </a:r>
            <a:endParaRPr lang="en-ZA" sz="2800" b="0" strike="noStrike" spc="-1">
              <a:latin typeface="Arial"/>
            </a:endParaRPr>
          </a:p>
        </p:txBody>
      </p:sp>
      <p:sp>
        <p:nvSpPr>
          <p:cNvPr id="65" name="CustomShape 15"/>
          <p:cNvSpPr/>
          <p:nvPr/>
        </p:nvSpPr>
        <p:spPr>
          <a:xfrm>
            <a:off x="1138408" y="36879566"/>
            <a:ext cx="6467756" cy="10958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Aft>
                <a:spcPts val="476"/>
              </a:spcAft>
            </a:pPr>
            <a:r>
              <a:rPr lang="en-ZA" sz="2200" b="0" strike="noStrike" spc="-1" dirty="0">
                <a:solidFill>
                  <a:srgbClr val="60223B"/>
                </a:solidFill>
                <a:latin typeface="Times New Roman"/>
                <a:ea typeface="Calibri"/>
              </a:rPr>
              <a:t>Figure 4: ions that are on average closer to the centre of the trap (as shown below) have reduced motion and thus the magnitude of the scattering rate modulation.</a:t>
            </a:r>
            <a:endParaRPr lang="en-ZA" sz="2200" b="0" strike="noStrike" spc="-1" dirty="0">
              <a:latin typeface="Arial"/>
            </a:endParaRPr>
          </a:p>
        </p:txBody>
      </p:sp>
      <p:sp>
        <p:nvSpPr>
          <p:cNvPr id="66" name="CustomShape 16"/>
          <p:cNvSpPr/>
          <p:nvPr/>
        </p:nvSpPr>
        <p:spPr>
          <a:xfrm>
            <a:off x="8368077" y="36879566"/>
            <a:ext cx="6549442" cy="22525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Aft>
                <a:spcPts val="476"/>
              </a:spcAft>
            </a:pPr>
            <a:r>
              <a:rPr lang="en-ZA" sz="2200" b="0" strike="noStrike" spc="-1" dirty="0">
                <a:solidFill>
                  <a:srgbClr val="60223B"/>
                </a:solidFill>
                <a:latin typeface="Times New Roman"/>
                <a:ea typeface="Calibri"/>
              </a:rPr>
              <a:t>Figure </a:t>
            </a:r>
            <a:r>
              <a:rPr lang="en-ZA" sz="2200" b="0" strike="noStrike" spc="-1" dirty="0" smtClean="0">
                <a:solidFill>
                  <a:srgbClr val="60223B"/>
                </a:solidFill>
                <a:latin typeface="Times New Roman"/>
                <a:ea typeface="Calibri"/>
              </a:rPr>
              <a:t>5: </a:t>
            </a:r>
            <a:r>
              <a:rPr lang="en-ZA" sz="2200" b="0" strike="noStrike" spc="-1" dirty="0">
                <a:solidFill>
                  <a:srgbClr val="60223B"/>
                </a:solidFill>
                <a:latin typeface="Times New Roman"/>
                <a:ea typeface="Calibri"/>
              </a:rPr>
              <a:t>the motion of </a:t>
            </a:r>
            <a:r>
              <a:rPr lang="en-ZA" sz="2200" b="0" strike="noStrike" spc="-1" dirty="0" smtClean="0">
                <a:solidFill>
                  <a:srgbClr val="60223B"/>
                </a:solidFill>
                <a:latin typeface="Times New Roman"/>
                <a:ea typeface="Calibri"/>
              </a:rPr>
              <a:t>particles on opposite sides of the trap (</a:t>
            </a:r>
            <a:r>
              <a:rPr lang="en-ZA" sz="2200" spc="-1" dirty="0" smtClean="0">
                <a:solidFill>
                  <a:srgbClr val="60223B"/>
                </a:solidFill>
                <a:latin typeface="Times New Roman"/>
                <a:ea typeface="Calibri"/>
              </a:rPr>
              <a:t>see below) </a:t>
            </a:r>
            <a:r>
              <a:rPr lang="en-ZA" sz="2200" b="0" strike="noStrike" spc="-1" dirty="0" smtClean="0">
                <a:solidFill>
                  <a:srgbClr val="60223B"/>
                </a:solidFill>
                <a:latin typeface="Times New Roman"/>
                <a:ea typeface="Calibri"/>
              </a:rPr>
              <a:t>will </a:t>
            </a:r>
            <a:r>
              <a:rPr lang="en-ZA" sz="2200" b="0" strike="noStrike" spc="-1" dirty="0">
                <a:solidFill>
                  <a:srgbClr val="60223B"/>
                </a:solidFill>
                <a:latin typeface="Times New Roman"/>
                <a:ea typeface="Calibri"/>
              </a:rPr>
              <a:t>be </a:t>
            </a:r>
            <a:r>
              <a:rPr lang="en-ZA" sz="2200" b="0" strike="noStrike" spc="-1" dirty="0" smtClean="0">
                <a:solidFill>
                  <a:srgbClr val="60223B"/>
                </a:solidFill>
                <a:latin typeface="Times New Roman"/>
                <a:ea typeface="Calibri"/>
              </a:rPr>
              <a:t>180 degrees out </a:t>
            </a:r>
            <a:r>
              <a:rPr lang="en-ZA" sz="2200" b="0" strike="noStrike" spc="-1" dirty="0">
                <a:solidFill>
                  <a:srgbClr val="60223B"/>
                </a:solidFill>
                <a:latin typeface="Times New Roman"/>
                <a:ea typeface="Calibri"/>
              </a:rPr>
              <a:t>of </a:t>
            </a:r>
            <a:r>
              <a:rPr lang="en-ZA" sz="2200" b="0" strike="noStrike" spc="-1" dirty="0" smtClean="0">
                <a:solidFill>
                  <a:srgbClr val="60223B"/>
                </a:solidFill>
                <a:latin typeface="Times New Roman"/>
                <a:ea typeface="Calibri"/>
              </a:rPr>
              <a:t>phase, thus so is the corresponding </a:t>
            </a:r>
            <a:r>
              <a:rPr lang="en-ZA" sz="2200" b="0" strike="noStrike" spc="-1" dirty="0">
                <a:solidFill>
                  <a:srgbClr val="60223B"/>
                </a:solidFill>
                <a:latin typeface="Times New Roman"/>
                <a:ea typeface="Calibri"/>
              </a:rPr>
              <a:t>scattering modulation </a:t>
            </a:r>
            <a:r>
              <a:rPr lang="en-ZA" sz="2200" b="0" strike="noStrike" spc="-1" dirty="0" smtClean="0">
                <a:solidFill>
                  <a:srgbClr val="60223B"/>
                </a:solidFill>
                <a:latin typeface="Times New Roman"/>
                <a:ea typeface="Calibri"/>
              </a:rPr>
              <a:t>(above).</a:t>
            </a:r>
            <a:endParaRPr lang="en-ZA" sz="2200" b="0" strike="noStrike" spc="-1" dirty="0">
              <a:latin typeface="Arial"/>
            </a:endParaRPr>
          </a:p>
          <a:p>
            <a:pPr algn="just">
              <a:lnSpc>
                <a:spcPct val="100000"/>
              </a:lnSpc>
              <a:spcAft>
                <a:spcPts val="476"/>
              </a:spcAft>
            </a:pPr>
            <a:endParaRPr lang="en-ZA" sz="2200" b="0" strike="noStrike" spc="-1" dirty="0">
              <a:latin typeface="Arial"/>
            </a:endParaRPr>
          </a:p>
        </p:txBody>
      </p:sp>
      <p:sp>
        <p:nvSpPr>
          <p:cNvPr id="67" name="CustomShape 17"/>
          <p:cNvSpPr/>
          <p:nvPr/>
        </p:nvSpPr>
        <p:spPr>
          <a:xfrm>
            <a:off x="15197760" y="6358129"/>
            <a:ext cx="15068520" cy="1232280"/>
          </a:xfrm>
          <a:prstGeom prst="rect">
            <a:avLst/>
          </a:prstGeom>
          <a:solidFill>
            <a:srgbClr val="8C979A"/>
          </a:solidFill>
          <a:ln>
            <a:noFill/>
          </a:ln>
        </p:spPr>
        <p:style>
          <a:lnRef idx="0">
            <a:scrgbClr r="0" g="0" b="0"/>
          </a:lnRef>
          <a:fillRef idx="0">
            <a:scrgbClr r="0" g="0" b="0"/>
          </a:fillRef>
          <a:effectRef idx="0">
            <a:scrgbClr r="0" g="0" b="0"/>
          </a:effectRef>
          <a:fontRef idx="minor"/>
        </p:style>
        <p:txBody>
          <a:bodyPr lIns="417600" tIns="208800" rIns="417600" bIns="208800" anchor="ctr"/>
          <a:lstStyle/>
          <a:p>
            <a:pPr algn="ctr">
              <a:lnSpc>
                <a:spcPct val="100000"/>
              </a:lnSpc>
            </a:pPr>
            <a:r>
              <a:rPr lang="en-ZA" sz="3600" b="1" strike="noStrike" spc="-1">
                <a:solidFill>
                  <a:srgbClr val="60223B"/>
                </a:solidFill>
                <a:latin typeface="Arial"/>
              </a:rPr>
              <a:t>Challenge #2: getting a qubit</a:t>
            </a:r>
            <a:endParaRPr lang="en-ZA" sz="3600" b="0" strike="noStrike" spc="-1">
              <a:latin typeface="Arial"/>
            </a:endParaRPr>
          </a:p>
        </p:txBody>
      </p:sp>
      <p:sp>
        <p:nvSpPr>
          <p:cNvPr id="68" name="CustomShape 18"/>
          <p:cNvSpPr/>
          <p:nvPr/>
        </p:nvSpPr>
        <p:spPr>
          <a:xfrm>
            <a:off x="15566897" y="7944063"/>
            <a:ext cx="5197603" cy="2525104"/>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Aft>
                <a:spcPts val="476"/>
              </a:spcAft>
            </a:pPr>
            <a:r>
              <a:rPr lang="en-ZA" sz="2800" b="0" strike="noStrike" spc="-1" dirty="0">
                <a:solidFill>
                  <a:srgbClr val="60223B"/>
                </a:solidFill>
                <a:latin typeface="Times New Roman"/>
                <a:ea typeface="Calibri"/>
              </a:rPr>
              <a:t>A classical bit can be either 0 or 1. A quantum bit (qubit) can be in </a:t>
            </a:r>
            <a:r>
              <a:rPr lang="en-ZA" sz="2800" b="0" strike="noStrike" spc="-1" dirty="0" smtClean="0">
                <a:solidFill>
                  <a:srgbClr val="60223B"/>
                </a:solidFill>
                <a:latin typeface="Times New Roman"/>
                <a:ea typeface="Calibri"/>
              </a:rPr>
              <a:t>state </a:t>
            </a:r>
            <a:r>
              <a:rPr lang="en-ZA" sz="2800" spc="-1" dirty="0">
                <a:latin typeface="Arial"/>
              </a:rPr>
              <a:t> </a:t>
            </a:r>
            <a:r>
              <a:rPr lang="en-ZA" sz="2800" spc="-1" dirty="0" smtClean="0">
                <a:latin typeface="Arial"/>
              </a:rPr>
              <a:t>                </a:t>
            </a:r>
            <a:r>
              <a:rPr lang="en-ZA" sz="2800" b="0" strike="noStrike" spc="-1" dirty="0" smtClean="0">
                <a:solidFill>
                  <a:srgbClr val="60223B"/>
                </a:solidFill>
                <a:latin typeface="Times New Roman"/>
                <a:ea typeface="Calibri"/>
              </a:rPr>
              <a:t>or </a:t>
            </a:r>
          </a:p>
          <a:p>
            <a:pPr>
              <a:lnSpc>
                <a:spcPct val="100000"/>
              </a:lnSpc>
              <a:spcAft>
                <a:spcPts val="476"/>
              </a:spcAft>
            </a:pPr>
            <a:r>
              <a:rPr lang="en-ZA" sz="2800" b="0" strike="noStrike" spc="-1" dirty="0" smtClean="0">
                <a:solidFill>
                  <a:srgbClr val="60223B"/>
                </a:solidFill>
                <a:latin typeface="Times New Roman"/>
                <a:ea typeface="Calibri"/>
              </a:rPr>
              <a:t>but </a:t>
            </a:r>
            <a:r>
              <a:rPr lang="en-ZA" sz="2800" b="0" strike="noStrike" spc="-1" dirty="0">
                <a:solidFill>
                  <a:srgbClr val="60223B"/>
                </a:solidFill>
                <a:latin typeface="Times New Roman"/>
                <a:ea typeface="Calibri"/>
              </a:rPr>
              <a:t>also something in between, i.e., a </a:t>
            </a:r>
            <a:r>
              <a:rPr lang="en-ZA" sz="2800" b="0" i="1" strike="noStrike" spc="-1" dirty="0">
                <a:solidFill>
                  <a:srgbClr val="60223B"/>
                </a:solidFill>
                <a:latin typeface="Times New Roman"/>
                <a:ea typeface="Calibri"/>
              </a:rPr>
              <a:t>superposition</a:t>
            </a:r>
            <a:r>
              <a:rPr lang="en-ZA" sz="2800" b="0" strike="noStrike" spc="-1" dirty="0" smtClean="0">
                <a:solidFill>
                  <a:srgbClr val="60223B"/>
                </a:solidFill>
                <a:latin typeface="Times New Roman"/>
                <a:ea typeface="Calibri"/>
              </a:rPr>
              <a:t>:</a:t>
            </a:r>
          </a:p>
          <a:p>
            <a:pPr>
              <a:lnSpc>
                <a:spcPct val="100000"/>
              </a:lnSpc>
              <a:spcAft>
                <a:spcPts val="476"/>
              </a:spcAft>
            </a:pPr>
            <a:endParaRPr lang="en-ZA" sz="2800" spc="-1" dirty="0">
              <a:solidFill>
                <a:srgbClr val="60223B"/>
              </a:solidFill>
              <a:latin typeface="Times New Roman"/>
            </a:endParaRPr>
          </a:p>
          <a:p>
            <a:pPr>
              <a:lnSpc>
                <a:spcPct val="100000"/>
              </a:lnSpc>
              <a:spcAft>
                <a:spcPts val="476"/>
              </a:spcAft>
            </a:pPr>
            <a:endParaRPr lang="en-ZA" sz="2800" b="0" strike="noStrike" spc="-1" dirty="0" smtClean="0">
              <a:solidFill>
                <a:srgbClr val="60223B"/>
              </a:solidFill>
              <a:latin typeface="Times New Roman"/>
            </a:endParaRPr>
          </a:p>
          <a:p>
            <a:pPr>
              <a:lnSpc>
                <a:spcPct val="100000"/>
              </a:lnSpc>
              <a:spcAft>
                <a:spcPts val="476"/>
              </a:spcAft>
            </a:pPr>
            <a:r>
              <a:rPr lang="en-ZA" sz="2800" spc="-1" dirty="0" smtClean="0">
                <a:solidFill>
                  <a:srgbClr val="60223B"/>
                </a:solidFill>
                <a:latin typeface="Times New Roman"/>
              </a:rPr>
              <a:t>This means blah </a:t>
            </a:r>
            <a:r>
              <a:rPr lang="en-ZA" sz="2800" spc="-1" dirty="0" err="1" smtClean="0">
                <a:solidFill>
                  <a:srgbClr val="60223B"/>
                </a:solidFill>
                <a:latin typeface="Times New Roman"/>
              </a:rPr>
              <a:t>blah</a:t>
            </a:r>
            <a:r>
              <a:rPr lang="en-ZA" sz="2800" spc="-1" dirty="0" smtClean="0">
                <a:solidFill>
                  <a:srgbClr val="60223B"/>
                </a:solidFill>
                <a:latin typeface="Times New Roman"/>
              </a:rPr>
              <a:t>…</a:t>
            </a:r>
            <a:endParaRPr lang="en-ZA" sz="2800" b="0" strike="noStrike" spc="-1" dirty="0">
              <a:latin typeface="Arial"/>
            </a:endParaRPr>
          </a:p>
          <a:p>
            <a:pPr>
              <a:lnSpc>
                <a:spcPct val="100000"/>
              </a:lnSpc>
              <a:spcAft>
                <a:spcPts val="476"/>
              </a:spcAft>
            </a:pPr>
            <a:endParaRPr lang="en-ZA" sz="2800" b="0" strike="noStrike" spc="-1" dirty="0">
              <a:latin typeface="Arial"/>
            </a:endParaRPr>
          </a:p>
        </p:txBody>
      </p:sp>
      <p:sp>
        <p:nvSpPr>
          <p:cNvPr id="69" name="CustomShape 19"/>
          <p:cNvSpPr/>
          <p:nvPr/>
        </p:nvSpPr>
        <p:spPr>
          <a:xfrm>
            <a:off x="16380000" y="19332000"/>
            <a:ext cx="3240000" cy="4901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Aft>
                <a:spcPts val="476"/>
              </a:spcAft>
            </a:pPr>
            <a:r>
              <a:rPr lang="en-ZA" sz="2200" b="0" strike="noStrike" spc="-1">
                <a:solidFill>
                  <a:srgbClr val="60223B"/>
                </a:solidFill>
                <a:latin typeface="Times New Roman"/>
                <a:ea typeface="Calibri"/>
              </a:rPr>
              <a:t>Figure 7: the energy levels and laser wavelengths involved in: </a:t>
            </a:r>
            <a:endParaRPr lang="en-ZA" sz="2200" b="0" strike="noStrike" spc="-1">
              <a:latin typeface="Arial"/>
            </a:endParaRPr>
          </a:p>
          <a:p>
            <a:pPr>
              <a:lnSpc>
                <a:spcPct val="100000"/>
              </a:lnSpc>
              <a:spcAft>
                <a:spcPts val="476"/>
              </a:spcAft>
            </a:pPr>
            <a:r>
              <a:rPr lang="en-ZA" sz="2200" b="0" strike="noStrike" spc="-1">
                <a:solidFill>
                  <a:srgbClr val="60223B"/>
                </a:solidFill>
                <a:latin typeface="Times New Roman"/>
                <a:ea typeface="Calibri"/>
              </a:rPr>
              <a:t>a) Doppler cooling, </a:t>
            </a:r>
            <a:endParaRPr lang="en-ZA" sz="2200" b="0" strike="noStrike" spc="-1">
              <a:latin typeface="Arial"/>
            </a:endParaRPr>
          </a:p>
          <a:p>
            <a:pPr>
              <a:lnSpc>
                <a:spcPct val="100000"/>
              </a:lnSpc>
              <a:spcAft>
                <a:spcPts val="476"/>
              </a:spcAft>
            </a:pPr>
            <a:r>
              <a:rPr lang="en-ZA" sz="2200" b="0" strike="noStrike" spc="-1">
                <a:solidFill>
                  <a:srgbClr val="60223B"/>
                </a:solidFill>
                <a:latin typeface="Times New Roman"/>
                <a:ea typeface="Calibri"/>
              </a:rPr>
              <a:t>b) state preparation, </a:t>
            </a:r>
            <a:endParaRPr lang="en-ZA" sz="2200" b="0" strike="noStrike" spc="-1">
              <a:latin typeface="Arial"/>
            </a:endParaRPr>
          </a:p>
          <a:p>
            <a:pPr>
              <a:lnSpc>
                <a:spcPct val="100000"/>
              </a:lnSpc>
              <a:spcAft>
                <a:spcPts val="476"/>
              </a:spcAft>
            </a:pPr>
            <a:r>
              <a:rPr lang="en-ZA" sz="2200" b="0" strike="noStrike" spc="-1">
                <a:solidFill>
                  <a:srgbClr val="60223B"/>
                </a:solidFill>
                <a:latin typeface="Times New Roman"/>
                <a:ea typeface="Calibri"/>
              </a:rPr>
              <a:t>c) state manipulation, and d) state detection.</a:t>
            </a:r>
            <a:endParaRPr lang="en-ZA" sz="2200" b="0" strike="noStrike" spc="-1">
              <a:latin typeface="Arial"/>
            </a:endParaRPr>
          </a:p>
          <a:p>
            <a:pPr>
              <a:lnSpc>
                <a:spcPct val="100000"/>
              </a:lnSpc>
              <a:spcAft>
                <a:spcPts val="476"/>
              </a:spcAft>
            </a:pPr>
            <a:endParaRPr lang="en-ZA" sz="2200" b="0" strike="noStrike" spc="-1">
              <a:latin typeface="Arial"/>
            </a:endParaRPr>
          </a:p>
          <a:p>
            <a:pPr>
              <a:lnSpc>
                <a:spcPct val="100000"/>
              </a:lnSpc>
              <a:spcAft>
                <a:spcPts val="476"/>
              </a:spcAft>
            </a:pPr>
            <a:r>
              <a:rPr lang="en-ZA" sz="2200" b="0" strike="noStrike" spc="-1">
                <a:solidFill>
                  <a:srgbClr val="60223B"/>
                </a:solidFill>
                <a:latin typeface="Times New Roman"/>
                <a:ea typeface="Calibri"/>
              </a:rPr>
              <a:t>(the paragraph above can just be the figure caption? Also add arrows to figure, remember it’s a cycle!)</a:t>
            </a:r>
            <a:endParaRPr lang="en-ZA" sz="2200" b="0" strike="noStrike" spc="-1">
              <a:latin typeface="Arial"/>
            </a:endParaRPr>
          </a:p>
          <a:p>
            <a:pPr>
              <a:lnSpc>
                <a:spcPct val="100000"/>
              </a:lnSpc>
              <a:spcAft>
                <a:spcPts val="476"/>
              </a:spcAft>
            </a:pPr>
            <a:endParaRPr lang="en-ZA" sz="2200" b="0" strike="noStrike" spc="-1">
              <a:latin typeface="Arial"/>
            </a:endParaRPr>
          </a:p>
        </p:txBody>
      </p:sp>
      <p:sp>
        <p:nvSpPr>
          <p:cNvPr id="70" name="CustomShape 20"/>
          <p:cNvSpPr/>
          <p:nvPr/>
        </p:nvSpPr>
        <p:spPr>
          <a:xfrm>
            <a:off x="15197760" y="24572520"/>
            <a:ext cx="15068520" cy="1341360"/>
          </a:xfrm>
          <a:prstGeom prst="rect">
            <a:avLst/>
          </a:prstGeom>
          <a:solidFill>
            <a:srgbClr val="8C979A"/>
          </a:solidFill>
          <a:ln>
            <a:noFill/>
          </a:ln>
        </p:spPr>
        <p:style>
          <a:lnRef idx="0">
            <a:scrgbClr r="0" g="0" b="0"/>
          </a:lnRef>
          <a:fillRef idx="0">
            <a:scrgbClr r="0" g="0" b="0"/>
          </a:fillRef>
          <a:effectRef idx="0">
            <a:scrgbClr r="0" g="0" b="0"/>
          </a:effectRef>
          <a:fontRef idx="minor"/>
        </p:style>
        <p:txBody>
          <a:bodyPr lIns="417600" tIns="208800" rIns="417600" bIns="208800" anchor="ctr"/>
          <a:lstStyle/>
          <a:p>
            <a:pPr algn="ctr">
              <a:lnSpc>
                <a:spcPct val="100000"/>
              </a:lnSpc>
            </a:pPr>
            <a:r>
              <a:rPr lang="en-ZA" sz="3600" b="1" strike="noStrike" spc="-1">
                <a:solidFill>
                  <a:srgbClr val="60223B"/>
                </a:solidFill>
                <a:latin typeface="Arial"/>
              </a:rPr>
              <a:t>Results: Rabi oscillations</a:t>
            </a:r>
            <a:endParaRPr lang="en-ZA" sz="3600" b="0" strike="noStrike" spc="-1">
              <a:latin typeface="Arial"/>
            </a:endParaRPr>
          </a:p>
          <a:p>
            <a:pPr algn="ctr">
              <a:lnSpc>
                <a:spcPct val="100000"/>
              </a:lnSpc>
            </a:pPr>
            <a:r>
              <a:rPr lang="en-ZA" sz="3600" b="1" strike="noStrike" spc="-1">
                <a:solidFill>
                  <a:srgbClr val="60223B"/>
                </a:solidFill>
                <a:latin typeface="Arial"/>
              </a:rPr>
              <a:t>(we have a qubit!)</a:t>
            </a:r>
            <a:endParaRPr lang="en-ZA" sz="3600" b="0" strike="noStrike" spc="-1">
              <a:latin typeface="Arial"/>
            </a:endParaRPr>
          </a:p>
        </p:txBody>
      </p:sp>
      <p:sp>
        <p:nvSpPr>
          <p:cNvPr id="71" name="CustomShape 21"/>
          <p:cNvSpPr/>
          <p:nvPr/>
        </p:nvSpPr>
        <p:spPr>
          <a:xfrm>
            <a:off x="15420600" y="26238960"/>
            <a:ext cx="13792320" cy="13694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60" algn="just">
              <a:lnSpc>
                <a:spcPct val="100000"/>
              </a:lnSpc>
              <a:spcAft>
                <a:spcPts val="476"/>
              </a:spcAft>
              <a:buClr>
                <a:srgbClr val="60223B"/>
              </a:buClr>
            </a:pPr>
            <a:r>
              <a:rPr lang="en-ZA" sz="2800" b="0" strike="noStrike" spc="-1" dirty="0" smtClean="0">
                <a:solidFill>
                  <a:srgbClr val="60223B"/>
                </a:solidFill>
                <a:latin typeface="Times New Roman"/>
                <a:ea typeface="Calibri"/>
              </a:rPr>
              <a:t>Repeat the above steps for varying microwave pulse durations and count the number of photons an ion scatters during state detection. When averaged over many measurements, this photon count is an indication of the probability of the ion to be found in state                  . </a:t>
            </a:r>
            <a:endParaRPr lang="en-ZA" sz="2800" b="0" strike="noStrike" spc="-1" dirty="0">
              <a:latin typeface="Arial Rounded MT Bold" panose="020F0704030504030204" pitchFamily="34" charset="0"/>
            </a:endParaRPr>
          </a:p>
        </p:txBody>
      </p:sp>
      <p:sp>
        <p:nvSpPr>
          <p:cNvPr id="72" name="CustomShape 22"/>
          <p:cNvSpPr/>
          <p:nvPr/>
        </p:nvSpPr>
        <p:spPr>
          <a:xfrm>
            <a:off x="15233760" y="35531280"/>
            <a:ext cx="15068520" cy="1341000"/>
          </a:xfrm>
          <a:prstGeom prst="rect">
            <a:avLst/>
          </a:prstGeom>
          <a:solidFill>
            <a:srgbClr val="8C979A"/>
          </a:solidFill>
          <a:ln>
            <a:noFill/>
          </a:ln>
        </p:spPr>
        <p:style>
          <a:lnRef idx="0">
            <a:scrgbClr r="0" g="0" b="0"/>
          </a:lnRef>
          <a:fillRef idx="0">
            <a:scrgbClr r="0" g="0" b="0"/>
          </a:fillRef>
          <a:effectRef idx="0">
            <a:scrgbClr r="0" g="0" b="0"/>
          </a:effectRef>
          <a:fontRef idx="minor"/>
        </p:style>
        <p:txBody>
          <a:bodyPr lIns="417600" tIns="208800" rIns="417600" bIns="208800" anchor="ctr"/>
          <a:lstStyle/>
          <a:p>
            <a:pPr algn="ctr">
              <a:lnSpc>
                <a:spcPct val="100000"/>
              </a:lnSpc>
            </a:pPr>
            <a:r>
              <a:rPr lang="en-ZA" sz="3600" b="1" strike="noStrike" spc="-1">
                <a:solidFill>
                  <a:srgbClr val="60223B"/>
                </a:solidFill>
                <a:latin typeface="Arial"/>
              </a:rPr>
              <a:t>Next steps</a:t>
            </a:r>
            <a:endParaRPr lang="en-ZA" sz="3600" b="0" strike="noStrike" spc="-1">
              <a:latin typeface="Arial"/>
            </a:endParaRPr>
          </a:p>
        </p:txBody>
      </p:sp>
      <p:sp>
        <p:nvSpPr>
          <p:cNvPr id="73" name="CustomShape 23"/>
          <p:cNvSpPr/>
          <p:nvPr/>
        </p:nvSpPr>
        <p:spPr>
          <a:xfrm>
            <a:off x="15499470" y="37123620"/>
            <a:ext cx="14008980" cy="2830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spcAft>
                <a:spcPts val="476"/>
              </a:spcAft>
            </a:pPr>
            <a:r>
              <a:rPr lang="en-ZA" sz="2800" b="0" strike="noStrike" spc="-1" dirty="0">
                <a:solidFill>
                  <a:srgbClr val="60223B"/>
                </a:solidFill>
                <a:latin typeface="Times New Roman"/>
                <a:ea typeface="Calibri"/>
              </a:rPr>
              <a:t>The successful observation of Rabi oscillations indicates that we can successfully prepare, manipulate and detect our qubit’s state. The next steps are:</a:t>
            </a:r>
            <a:endParaRPr lang="en-ZA" sz="2800" b="0" strike="noStrike" spc="-1" dirty="0">
              <a:latin typeface="Arial"/>
            </a:endParaRPr>
          </a:p>
          <a:p>
            <a:pPr marL="457200" indent="-457200" algn="just">
              <a:lnSpc>
                <a:spcPct val="100000"/>
              </a:lnSpc>
              <a:spcAft>
                <a:spcPts val="476"/>
              </a:spcAft>
              <a:buFont typeface="Arial" panose="020B0604020202020204" pitchFamily="34" charset="0"/>
              <a:buChar char="•"/>
            </a:pPr>
            <a:r>
              <a:rPr lang="en-ZA" sz="2800" b="0" strike="noStrike" spc="-1" dirty="0" smtClean="0">
                <a:solidFill>
                  <a:srgbClr val="60223B"/>
                </a:solidFill>
                <a:latin typeface="Times New Roman"/>
                <a:ea typeface="Calibri"/>
              </a:rPr>
              <a:t>entanglement </a:t>
            </a:r>
            <a:r>
              <a:rPr lang="en-ZA" sz="2800" b="0" strike="noStrike" spc="-1" dirty="0">
                <a:solidFill>
                  <a:srgbClr val="60223B"/>
                </a:solidFill>
                <a:latin typeface="Times New Roman"/>
                <a:ea typeface="Calibri"/>
              </a:rPr>
              <a:t>-- entangling the ion’s vibrational state to its internal (spin) state</a:t>
            </a:r>
            <a:endParaRPr lang="en-ZA" sz="2800" b="0" strike="noStrike" spc="-1" dirty="0">
              <a:latin typeface="Arial"/>
            </a:endParaRPr>
          </a:p>
          <a:p>
            <a:pPr marL="457200" indent="-457200" algn="just">
              <a:lnSpc>
                <a:spcPct val="100000"/>
              </a:lnSpc>
              <a:spcAft>
                <a:spcPts val="476"/>
              </a:spcAft>
              <a:buFont typeface="Arial" panose="020B0604020202020204" pitchFamily="34" charset="0"/>
              <a:buChar char="•"/>
            </a:pPr>
            <a:r>
              <a:rPr lang="en-ZA" sz="2800" b="0" strike="noStrike" spc="-1" dirty="0" smtClean="0">
                <a:solidFill>
                  <a:srgbClr val="60223B"/>
                </a:solidFill>
                <a:latin typeface="Times New Roman"/>
                <a:ea typeface="Calibri"/>
              </a:rPr>
              <a:t>weak </a:t>
            </a:r>
            <a:r>
              <a:rPr lang="en-ZA" sz="2800" b="0" strike="noStrike" spc="-1" dirty="0">
                <a:solidFill>
                  <a:srgbClr val="60223B"/>
                </a:solidFill>
                <a:latin typeface="Times New Roman"/>
                <a:ea typeface="Calibri"/>
              </a:rPr>
              <a:t>measurements (i.e., measurements that minimally disturb the state of a quantum system) </a:t>
            </a:r>
            <a:endParaRPr lang="en-ZA" sz="2800" b="0" strike="noStrike" spc="-1" dirty="0">
              <a:latin typeface="Arial"/>
            </a:endParaRPr>
          </a:p>
          <a:p>
            <a:pPr marL="457200" indent="-457200" algn="just">
              <a:lnSpc>
                <a:spcPct val="100000"/>
              </a:lnSpc>
              <a:spcAft>
                <a:spcPts val="476"/>
              </a:spcAft>
              <a:buFont typeface="Arial" panose="020B0604020202020204" pitchFamily="34" charset="0"/>
              <a:buChar char="•"/>
            </a:pPr>
            <a:r>
              <a:rPr lang="en-ZA" sz="2800" b="0" strike="noStrike" spc="-1" dirty="0" smtClean="0">
                <a:solidFill>
                  <a:srgbClr val="60223B"/>
                </a:solidFill>
                <a:latin typeface="Times New Roman"/>
                <a:ea typeface="Calibri"/>
              </a:rPr>
              <a:t>measuring </a:t>
            </a:r>
            <a:r>
              <a:rPr lang="en-GB" sz="2800" b="0" strike="noStrike" spc="-1" dirty="0">
                <a:solidFill>
                  <a:srgbClr val="60223B"/>
                </a:solidFill>
                <a:latin typeface="Times New Roman"/>
                <a:ea typeface="Calibri"/>
              </a:rPr>
              <a:t>dynamic correlation functions (relating the value of an observable at one time, to the value of another observable at some later time).</a:t>
            </a:r>
            <a:endParaRPr lang="en-ZA" sz="2800" b="0" strike="noStrike" spc="-1" dirty="0">
              <a:latin typeface="Arial"/>
            </a:endParaRPr>
          </a:p>
        </p:txBody>
      </p:sp>
      <p:sp>
        <p:nvSpPr>
          <p:cNvPr id="74" name="CustomShape 24"/>
          <p:cNvSpPr/>
          <p:nvPr/>
        </p:nvSpPr>
        <p:spPr>
          <a:xfrm>
            <a:off x="676860" y="15149880"/>
            <a:ext cx="13792320" cy="1004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457200" indent="-456840" algn="just">
              <a:lnSpc>
                <a:spcPct val="100000"/>
              </a:lnSpc>
              <a:spcAft>
                <a:spcPts val="476"/>
              </a:spcAft>
              <a:buClr>
                <a:srgbClr val="60223B"/>
              </a:buClr>
              <a:buFont typeface="Arial"/>
              <a:buChar char="•"/>
            </a:pPr>
            <a:r>
              <a:rPr lang="en-ZA" sz="2800" b="0" strike="noStrike" spc="-1" dirty="0">
                <a:solidFill>
                  <a:srgbClr val="60223B"/>
                </a:solidFill>
                <a:latin typeface="Times New Roman"/>
                <a:ea typeface="Calibri"/>
              </a:rPr>
              <a:t>Linear Paul trap: static and dynamic electric fields are used to confine ions.</a:t>
            </a:r>
            <a:endParaRPr lang="en-ZA" sz="2800" b="0" strike="noStrike" spc="-1" dirty="0">
              <a:latin typeface="Arial"/>
            </a:endParaRPr>
          </a:p>
          <a:p>
            <a:pPr marL="457200" indent="-456840" algn="just">
              <a:lnSpc>
                <a:spcPct val="100000"/>
              </a:lnSpc>
              <a:spcAft>
                <a:spcPts val="476"/>
              </a:spcAft>
              <a:buClr>
                <a:srgbClr val="60223B"/>
              </a:buClr>
              <a:buFont typeface="Arial"/>
              <a:buChar char="•"/>
            </a:pPr>
            <a:r>
              <a:rPr lang="en-ZA" sz="2800" b="0" strike="noStrike" spc="-1" dirty="0">
                <a:solidFill>
                  <a:srgbClr val="60223B"/>
                </a:solidFill>
                <a:latin typeface="Times New Roman"/>
                <a:ea typeface="Calibri"/>
              </a:rPr>
              <a:t>Lasers are used to cool ions and control their state.</a:t>
            </a:r>
            <a:endParaRPr lang="en-ZA" sz="2800" b="0" strike="noStrike" spc="-1" dirty="0">
              <a:latin typeface="Arial"/>
            </a:endParaRPr>
          </a:p>
        </p:txBody>
      </p:sp>
      <p:pic>
        <p:nvPicPr>
          <p:cNvPr id="75" name="Picture 74"/>
          <p:cNvPicPr/>
          <p:nvPr/>
        </p:nvPicPr>
        <p:blipFill>
          <a:blip r:embed="rId8"/>
          <a:stretch/>
        </p:blipFill>
        <p:spPr>
          <a:xfrm>
            <a:off x="6480000" y="16675200"/>
            <a:ext cx="7182360" cy="3556800"/>
          </a:xfrm>
          <a:prstGeom prst="rect">
            <a:avLst/>
          </a:prstGeom>
          <a:ln>
            <a:noFill/>
          </a:ln>
        </p:spPr>
      </p:pic>
      <p:sp>
        <p:nvSpPr>
          <p:cNvPr id="76" name="TextShape 25"/>
          <p:cNvSpPr txBox="1"/>
          <p:nvPr/>
        </p:nvSpPr>
        <p:spPr>
          <a:xfrm>
            <a:off x="6480000" y="20340000"/>
            <a:ext cx="7404480" cy="232560"/>
          </a:xfrm>
          <a:prstGeom prst="rect">
            <a:avLst/>
          </a:prstGeom>
          <a:noFill/>
          <a:ln>
            <a:noFill/>
          </a:ln>
        </p:spPr>
        <p:txBody>
          <a:bodyPr lIns="90000" tIns="45000" rIns="90000" bIns="45000"/>
          <a:lstStyle/>
          <a:p>
            <a:r>
              <a:rPr lang="en-ZA" sz="1000" b="0" strike="noStrike" spc="-1">
                <a:latin typeface="Arial"/>
              </a:rPr>
              <a:t>Kristian Mølhave. Construction of and experiments with a linear Paul trap. Institut for Fysik og Astronomi, Århus Universitet, 2000.</a:t>
            </a:r>
          </a:p>
        </p:txBody>
      </p:sp>
      <p:sp>
        <p:nvSpPr>
          <p:cNvPr id="83" name="TextShape 26"/>
          <p:cNvSpPr txBox="1"/>
          <p:nvPr/>
        </p:nvSpPr>
        <p:spPr>
          <a:xfrm>
            <a:off x="5073680" y="40089217"/>
            <a:ext cx="3008880" cy="936000"/>
          </a:xfrm>
          <a:prstGeom prst="rect">
            <a:avLst/>
          </a:prstGeom>
          <a:noFill/>
          <a:ln>
            <a:noFill/>
          </a:ln>
        </p:spPr>
        <p:txBody>
          <a:bodyPr lIns="90000" tIns="45000" rIns="90000" bIns="45000"/>
          <a:lstStyle/>
          <a:p>
            <a:r>
              <a:rPr lang="en-ZA" sz="1800" b="0" strike="noStrike" spc="-1" dirty="0">
                <a:latin typeface="Arial"/>
              </a:rPr>
              <a:t>Purple: micromotion has </a:t>
            </a:r>
          </a:p>
          <a:p>
            <a:r>
              <a:rPr lang="en-ZA" sz="1800" b="0" strike="noStrike" spc="-1" dirty="0">
                <a:latin typeface="Arial"/>
              </a:rPr>
              <a:t>been minimised by pushing </a:t>
            </a:r>
          </a:p>
          <a:p>
            <a:r>
              <a:rPr lang="en-ZA" sz="1800" b="0" strike="noStrike" spc="-1" dirty="0">
                <a:latin typeface="Arial"/>
              </a:rPr>
              <a:t>ion to centre of trap</a:t>
            </a:r>
          </a:p>
        </p:txBody>
      </p:sp>
      <p:sp>
        <p:nvSpPr>
          <p:cNvPr id="92" name="CustomShape 28"/>
          <p:cNvSpPr/>
          <p:nvPr/>
        </p:nvSpPr>
        <p:spPr>
          <a:xfrm>
            <a:off x="23004000" y="13091040"/>
            <a:ext cx="8208000" cy="516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spcAft>
                <a:spcPts val="476"/>
              </a:spcAft>
            </a:pPr>
            <a:r>
              <a:rPr lang="en-ZA" sz="2800" b="0" strike="noStrike" spc="-1">
                <a:solidFill>
                  <a:srgbClr val="60223B"/>
                </a:solidFill>
                <a:latin typeface="Times New Roman"/>
                <a:ea typeface="Calibri"/>
              </a:rPr>
              <a:t>Figure 6: energy levels of Yb 171.</a:t>
            </a:r>
            <a:endParaRPr lang="en-ZA" sz="2800" b="0" strike="noStrike" spc="-1">
              <a:latin typeface="Arial"/>
            </a:endParaRPr>
          </a:p>
        </p:txBody>
      </p:sp>
      <p:sp>
        <p:nvSpPr>
          <p:cNvPr id="105" name="CustomShape 41"/>
          <p:cNvSpPr/>
          <p:nvPr/>
        </p:nvSpPr>
        <p:spPr>
          <a:xfrm>
            <a:off x="23540844" y="28279581"/>
            <a:ext cx="5919480" cy="22525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Aft>
                <a:spcPts val="476"/>
              </a:spcAft>
            </a:pPr>
            <a:r>
              <a:rPr lang="en-ZA" sz="2200" b="0" strike="noStrike" spc="-1" dirty="0">
                <a:solidFill>
                  <a:srgbClr val="60223B"/>
                </a:solidFill>
                <a:latin typeface="Times New Roman"/>
                <a:ea typeface="Calibri"/>
              </a:rPr>
              <a:t>Figure 8: the photon count at different microwave pulse durations, indicating an oscillation of the ion </a:t>
            </a:r>
            <a:r>
              <a:rPr lang="en-ZA" sz="2200" b="0" strike="noStrike" spc="-1" dirty="0" err="1">
                <a:solidFill>
                  <a:srgbClr val="60223B"/>
                </a:solidFill>
                <a:latin typeface="Times New Roman"/>
                <a:ea typeface="Calibri"/>
              </a:rPr>
              <a:t>wavefunction</a:t>
            </a:r>
            <a:r>
              <a:rPr lang="en-ZA" sz="2200" b="0" strike="noStrike" spc="-1" dirty="0">
                <a:solidFill>
                  <a:srgbClr val="60223B"/>
                </a:solidFill>
                <a:latin typeface="Times New Roman"/>
                <a:ea typeface="Calibri"/>
              </a:rPr>
              <a:t> between </a:t>
            </a:r>
            <a:r>
              <a:rPr lang="en-ZA" sz="2200" b="0" strike="noStrike" spc="-1" dirty="0" smtClean="0">
                <a:solidFill>
                  <a:srgbClr val="60223B"/>
                </a:solidFill>
                <a:latin typeface="Times New Roman"/>
                <a:ea typeface="Calibri"/>
              </a:rPr>
              <a:t>the two qubit states.  </a:t>
            </a:r>
            <a:r>
              <a:rPr lang="en-ZA" sz="2200" b="0" strike="noStrike" spc="-1" dirty="0">
                <a:solidFill>
                  <a:srgbClr val="60223B"/>
                </a:solidFill>
                <a:latin typeface="Times New Roman"/>
                <a:ea typeface="Calibri"/>
              </a:rPr>
              <a:t>Each data point </a:t>
            </a:r>
            <a:r>
              <a:rPr lang="en-ZA" sz="2200" spc="-1" dirty="0" smtClean="0">
                <a:solidFill>
                  <a:srgbClr val="60223B"/>
                </a:solidFill>
                <a:latin typeface="Times New Roman"/>
                <a:ea typeface="Calibri"/>
              </a:rPr>
              <a:t>is</a:t>
            </a:r>
            <a:r>
              <a:rPr lang="en-ZA" sz="2200" b="0" strike="noStrike" spc="-1" dirty="0" smtClean="0">
                <a:solidFill>
                  <a:srgbClr val="60223B"/>
                </a:solidFill>
                <a:latin typeface="Times New Roman"/>
                <a:ea typeface="Calibri"/>
              </a:rPr>
              <a:t> </a:t>
            </a:r>
            <a:r>
              <a:rPr lang="en-ZA" sz="2200" b="0" strike="noStrike" spc="-1" dirty="0">
                <a:solidFill>
                  <a:srgbClr val="60223B"/>
                </a:solidFill>
                <a:latin typeface="Times New Roman"/>
                <a:ea typeface="Calibri"/>
              </a:rPr>
              <a:t>an average of </a:t>
            </a:r>
            <a:r>
              <a:rPr lang="en-ZA" sz="2200" b="0" strike="noStrike" spc="-1" dirty="0" smtClean="0">
                <a:solidFill>
                  <a:srgbClr val="60223B"/>
                </a:solidFill>
                <a:latin typeface="Times New Roman"/>
                <a:ea typeface="Calibri"/>
              </a:rPr>
              <a:t>50 </a:t>
            </a:r>
            <a:r>
              <a:rPr lang="en-ZA" sz="2200" b="0" strike="noStrike" spc="-1" dirty="0">
                <a:solidFill>
                  <a:srgbClr val="60223B"/>
                </a:solidFill>
                <a:latin typeface="Times New Roman"/>
                <a:ea typeface="Calibri"/>
              </a:rPr>
              <a:t>measurements. The gradual decrease in amplitude is due to ions escaping the trap.</a:t>
            </a:r>
            <a:endParaRPr lang="en-ZA" sz="2200" b="0" strike="noStrike" spc="-1" dirty="0">
              <a:latin typeface="Arial"/>
            </a:endParaRPr>
          </a:p>
          <a:p>
            <a:pPr algn="just">
              <a:lnSpc>
                <a:spcPct val="100000"/>
              </a:lnSpc>
              <a:spcAft>
                <a:spcPts val="476"/>
              </a:spcAft>
            </a:pPr>
            <a:endParaRPr lang="en-ZA" sz="2200" b="0" strike="noStrike" spc="-1" dirty="0">
              <a:latin typeface="Arial"/>
            </a:endParaRPr>
          </a:p>
        </p:txBody>
      </p:sp>
      <p:sp>
        <p:nvSpPr>
          <p:cNvPr id="108" name="CustomShape 44"/>
          <p:cNvSpPr/>
          <p:nvPr/>
        </p:nvSpPr>
        <p:spPr>
          <a:xfrm>
            <a:off x="9720000" y="28980000"/>
            <a:ext cx="5256000" cy="1247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Aft>
                <a:spcPts val="476"/>
              </a:spcAft>
            </a:pPr>
            <a:r>
              <a:rPr lang="en-ZA" sz="2200" b="0" strike="noStrike" spc="-1">
                <a:solidFill>
                  <a:srgbClr val="60223B"/>
                </a:solidFill>
                <a:latin typeface="Times New Roman"/>
                <a:ea typeface="Calibri"/>
              </a:rPr>
              <a:t>Figure 3: due to the Doppler effect, an ion’s scattering efficiency depends on its velocity. </a:t>
            </a:r>
            <a:endParaRPr lang="en-ZA" sz="2200" b="0" strike="noStrike" spc="-1">
              <a:latin typeface="Arial"/>
            </a:endParaRPr>
          </a:p>
          <a:p>
            <a:pPr algn="just">
              <a:lnSpc>
                <a:spcPct val="100000"/>
              </a:lnSpc>
              <a:spcAft>
                <a:spcPts val="476"/>
              </a:spcAft>
            </a:pPr>
            <a:endParaRPr lang="en-ZA" sz="2200" b="0" strike="noStrike" spc="-1">
              <a:latin typeface="Arial"/>
            </a:endParaRPr>
          </a:p>
        </p:txBody>
      </p:sp>
      <p:pic>
        <p:nvPicPr>
          <p:cNvPr id="109" name="Picture 108"/>
          <p:cNvPicPr/>
          <p:nvPr/>
        </p:nvPicPr>
        <p:blipFill>
          <a:blip r:embed="rId9"/>
          <a:stretch/>
        </p:blipFill>
        <p:spPr>
          <a:xfrm>
            <a:off x="-7444440" y="16632000"/>
            <a:ext cx="6076440" cy="4562280"/>
          </a:xfrm>
          <a:prstGeom prst="rect">
            <a:avLst/>
          </a:prstGeom>
          <a:ln>
            <a:noFill/>
          </a:ln>
        </p:spPr>
      </p:pic>
      <p:pic>
        <p:nvPicPr>
          <p:cNvPr id="110" name="Picture 109"/>
          <p:cNvPicPr/>
          <p:nvPr/>
        </p:nvPicPr>
        <p:blipFill>
          <a:blip r:embed="rId10"/>
          <a:stretch/>
        </p:blipFill>
        <p:spPr>
          <a:xfrm>
            <a:off x="21888000" y="7632000"/>
            <a:ext cx="7427160" cy="5551200"/>
          </a:xfrm>
          <a:prstGeom prst="rect">
            <a:avLst/>
          </a:prstGeom>
          <a:ln>
            <a:noFill/>
          </a:ln>
        </p:spPr>
      </p:pic>
      <p:sp>
        <p:nvSpPr>
          <p:cNvPr id="111" name="CustomShape 45"/>
          <p:cNvSpPr/>
          <p:nvPr/>
        </p:nvSpPr>
        <p:spPr>
          <a:xfrm>
            <a:off x="1390408" y="30503661"/>
            <a:ext cx="6048000" cy="516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spcAft>
                <a:spcPts val="476"/>
              </a:spcAft>
            </a:pPr>
            <a:r>
              <a:rPr lang="en-ZA" sz="2800" b="1" strike="noStrike" spc="-1" dirty="0">
                <a:solidFill>
                  <a:srgbClr val="60223B"/>
                </a:solidFill>
                <a:latin typeface="Times New Roman"/>
                <a:ea typeface="Calibri"/>
              </a:rPr>
              <a:t>Observing and reducing micromotion</a:t>
            </a:r>
            <a:endParaRPr lang="en-ZA" sz="2800" b="0" strike="noStrike" spc="-1" dirty="0">
              <a:latin typeface="Arial"/>
            </a:endParaRPr>
          </a:p>
        </p:txBody>
      </p:sp>
      <p:sp>
        <p:nvSpPr>
          <p:cNvPr id="112" name="CustomShape 46"/>
          <p:cNvSpPr/>
          <p:nvPr/>
        </p:nvSpPr>
        <p:spPr>
          <a:xfrm>
            <a:off x="9234245" y="30513360"/>
            <a:ext cx="4085640" cy="1004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spcAft>
                <a:spcPts val="476"/>
              </a:spcAft>
            </a:pPr>
            <a:r>
              <a:rPr lang="en-ZA" sz="2800" b="1" strike="noStrike" spc="-1" dirty="0">
                <a:solidFill>
                  <a:srgbClr val="60223B"/>
                </a:solidFill>
                <a:latin typeface="Times New Roman"/>
                <a:ea typeface="Calibri"/>
              </a:rPr>
              <a:t>Finding the trap centre</a:t>
            </a:r>
            <a:endParaRPr lang="en-ZA" sz="2800" b="0" strike="noStrike" spc="-1" dirty="0">
              <a:latin typeface="Arial"/>
            </a:endParaRPr>
          </a:p>
          <a:p>
            <a:pPr algn="just">
              <a:lnSpc>
                <a:spcPct val="100000"/>
              </a:lnSpc>
              <a:spcAft>
                <a:spcPts val="476"/>
              </a:spcAft>
            </a:pPr>
            <a:endParaRPr lang="en-ZA" sz="2800" b="0" strike="noStrike" spc="-1" dirty="0">
              <a:latin typeface="Arial"/>
            </a:endParaRPr>
          </a:p>
        </p:txBody>
      </p:sp>
      <p:pic>
        <p:nvPicPr>
          <p:cNvPr id="5" name="Picture 4"/>
          <p:cNvPicPr>
            <a:picLocks noChangeAspect="1"/>
          </p:cNvPicPr>
          <p:nvPr/>
        </p:nvPicPr>
        <p:blipFill>
          <a:blip r:embed="rId11"/>
          <a:stretch>
            <a:fillRect/>
          </a:stretch>
        </p:blipFill>
        <p:spPr>
          <a:xfrm>
            <a:off x="16481400" y="10412707"/>
            <a:ext cx="3224778" cy="612684"/>
          </a:xfrm>
          <a:prstGeom prst="rect">
            <a:avLst/>
          </a:prstGeom>
        </p:spPr>
      </p:pic>
      <p:pic>
        <p:nvPicPr>
          <p:cNvPr id="6" name="Picture 5"/>
          <p:cNvPicPr>
            <a:picLocks noChangeAspect="1"/>
          </p:cNvPicPr>
          <p:nvPr/>
        </p:nvPicPr>
        <p:blipFill>
          <a:blip r:embed="rId12"/>
          <a:stretch>
            <a:fillRect/>
          </a:stretch>
        </p:blipFill>
        <p:spPr>
          <a:xfrm>
            <a:off x="35122222" y="25949520"/>
            <a:ext cx="1985945" cy="618480"/>
          </a:xfrm>
          <a:prstGeom prst="rect">
            <a:avLst/>
          </a:prstGeom>
        </p:spPr>
      </p:pic>
      <p:pic>
        <p:nvPicPr>
          <p:cNvPr id="7" name="Picture 6"/>
          <p:cNvPicPr>
            <a:picLocks noChangeAspect="1"/>
          </p:cNvPicPr>
          <p:nvPr/>
        </p:nvPicPr>
        <p:blipFill>
          <a:blip r:embed="rId13"/>
          <a:stretch>
            <a:fillRect/>
          </a:stretch>
        </p:blipFill>
        <p:spPr>
          <a:xfrm>
            <a:off x="35148273" y="25127151"/>
            <a:ext cx="1968578" cy="621656"/>
          </a:xfrm>
          <a:prstGeom prst="rect">
            <a:avLst/>
          </a:prstGeom>
        </p:spPr>
      </p:pic>
      <p:pic>
        <p:nvPicPr>
          <p:cNvPr id="115" name="Picture 114"/>
          <p:cNvPicPr>
            <a:picLocks noChangeAspect="1"/>
          </p:cNvPicPr>
          <p:nvPr/>
        </p:nvPicPr>
        <p:blipFill>
          <a:blip r:embed="rId11"/>
          <a:stretch>
            <a:fillRect/>
          </a:stretch>
        </p:blipFill>
        <p:spPr>
          <a:xfrm>
            <a:off x="37463508" y="25748807"/>
            <a:ext cx="4311709" cy="819193"/>
          </a:xfrm>
          <a:prstGeom prst="rect">
            <a:avLst/>
          </a:prstGeom>
        </p:spPr>
      </p:pic>
      <p:pic>
        <p:nvPicPr>
          <p:cNvPr id="11" name="Picture 10"/>
          <p:cNvPicPr>
            <a:picLocks noChangeAspect="1"/>
          </p:cNvPicPr>
          <p:nvPr/>
        </p:nvPicPr>
        <p:blipFill>
          <a:blip r:embed="rId14"/>
          <a:stretch>
            <a:fillRect/>
          </a:stretch>
        </p:blipFill>
        <p:spPr>
          <a:xfrm>
            <a:off x="18548639" y="8880658"/>
            <a:ext cx="1470225" cy="457712"/>
          </a:xfrm>
          <a:prstGeom prst="rect">
            <a:avLst/>
          </a:prstGeom>
        </p:spPr>
      </p:pic>
      <p:pic>
        <p:nvPicPr>
          <p:cNvPr id="12" name="Picture 11"/>
          <p:cNvPicPr>
            <a:picLocks noChangeAspect="1"/>
          </p:cNvPicPr>
          <p:nvPr/>
        </p:nvPicPr>
        <p:blipFill>
          <a:blip r:embed="rId15"/>
          <a:stretch>
            <a:fillRect/>
          </a:stretch>
        </p:blipFill>
        <p:spPr>
          <a:xfrm>
            <a:off x="16439819" y="8800202"/>
            <a:ext cx="1589630" cy="559314"/>
          </a:xfrm>
          <a:prstGeom prst="rect">
            <a:avLst/>
          </a:prstGeom>
        </p:spPr>
      </p:pic>
      <p:pic>
        <p:nvPicPr>
          <p:cNvPr id="116" name="Picture 115"/>
          <p:cNvPicPr>
            <a:picLocks noChangeAspect="1"/>
          </p:cNvPicPr>
          <p:nvPr/>
        </p:nvPicPr>
        <p:blipFill>
          <a:blip r:embed="rId14"/>
          <a:stretch>
            <a:fillRect/>
          </a:stretch>
        </p:blipFill>
        <p:spPr>
          <a:xfrm>
            <a:off x="25459185" y="27150688"/>
            <a:ext cx="1470225" cy="457712"/>
          </a:xfrm>
          <a:prstGeom prst="rect">
            <a:avLst/>
          </a:prstGeom>
        </p:spPr>
      </p:pic>
      <p:pic>
        <p:nvPicPr>
          <p:cNvPr id="14" name="Picture 13"/>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972817" y="31268152"/>
            <a:ext cx="6316245" cy="5336802"/>
          </a:xfrm>
          <a:prstGeom prst="rect">
            <a:avLst/>
          </a:prstGeom>
        </p:spPr>
      </p:pic>
      <p:pic>
        <p:nvPicPr>
          <p:cNvPr id="15" name="Picture 14"/>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8145962" y="31216829"/>
            <a:ext cx="6320983" cy="5388125"/>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9287</TotalTime>
  <Words>890</Words>
  <Application>Microsoft Office PowerPoint</Application>
  <PresentationFormat>Custom</PresentationFormat>
  <Paragraphs>55</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Arial Rounded MT Bold</vt:lpstr>
      <vt:lpstr>Calibri</vt:lpstr>
      <vt:lpstr>DejaVu Sans</vt:lpstr>
      <vt:lpstr>Times New Roman</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Gurthwin</dc:creator>
  <dc:description/>
  <cp:lastModifiedBy>Payne, NE, Mej &lt;19727887@sun.ac.za&gt;</cp:lastModifiedBy>
  <cp:revision>110</cp:revision>
  <dcterms:created xsi:type="dcterms:W3CDTF">2014-05-20T05:20:35Z</dcterms:created>
  <dcterms:modified xsi:type="dcterms:W3CDTF">2018-09-26T14:11:35Z</dcterms:modified>
  <dc:language>en-ZA</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1</vt:i4>
  </property>
</Properties>
</file>