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7.emf" ContentType="image/x-emf"/>
  <Override PartName="/ppt/media/image8.emf" ContentType="image/x-emf"/>
  <Override PartName="/ppt/media/image6.png" ContentType="image/png"/>
  <Override PartName="/ppt/media/image3.png" ContentType="image/png"/>
  <Override PartName="/ppt/media/image1.png" ContentType="image/png"/>
  <Override PartName="/ppt/media/image2.png" ContentType="image/png"/>
  <Override PartName="/ppt/media/image9.png" ContentType="image/png"/>
  <Override PartName="/ppt/media/image24.emf" ContentType="image/x-emf"/>
  <Override PartName="/ppt/media/image23.emf" ContentType="image/x-emf"/>
  <Override PartName="/ppt/media/image11.emf" ContentType="image/x-emf"/>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15.png" ContentType="image/png"/>
  <Override PartName="/ppt/media/image16.png" ContentType="image/png"/>
  <Override PartName="/ppt/media/image10.png" ContentType="image/png"/>
  <Override PartName="/ppt/media/image12.png" ContentType="image/png"/>
  <Override PartName="/ppt/media/image13.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9975" cy="4280852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rIns="0" tIns="0" bIns="0"/>
          <a:p>
            <a:r>
              <a:rPr b="0" lang="en-ZA" sz="2000" spc="-1" strike="noStrike">
                <a:latin typeface="Arial"/>
              </a:rPr>
              <a:t>Click to edit the notes format</a:t>
            </a:r>
            <a:endParaRPr b="0" lang="en-ZA" sz="2000" spc="-1" strike="noStrike">
              <a:latin typeface="Arial"/>
            </a:endParaRPr>
          </a:p>
        </p:txBody>
      </p:sp>
      <p:sp>
        <p:nvSpPr>
          <p:cNvPr id="44" name="PlaceHolder 2"/>
          <p:cNvSpPr>
            <a:spLocks noGrp="1"/>
          </p:cNvSpPr>
          <p:nvPr>
            <p:ph type="hdr"/>
          </p:nvPr>
        </p:nvSpPr>
        <p:spPr>
          <a:xfrm>
            <a:off x="0" y="0"/>
            <a:ext cx="3280680" cy="534240"/>
          </a:xfrm>
          <a:prstGeom prst="rect">
            <a:avLst/>
          </a:prstGeom>
        </p:spPr>
        <p:txBody>
          <a:bodyPr lIns="0" rIns="0" tIns="0" bIns="0"/>
          <a:p>
            <a:r>
              <a:rPr b="0" lang="en-ZA" sz="1400" spc="-1" strike="noStrike">
                <a:latin typeface="Times New Roman"/>
              </a:rPr>
              <a:t>&lt;header&gt;</a:t>
            </a:r>
            <a:endParaRPr b="0" lang="en-ZA" sz="1400" spc="-1" strike="noStrike">
              <a:latin typeface="Times New Roman"/>
            </a:endParaRPr>
          </a:p>
        </p:txBody>
      </p:sp>
      <p:sp>
        <p:nvSpPr>
          <p:cNvPr id="45" name="PlaceHolder 3"/>
          <p:cNvSpPr>
            <a:spLocks noGrp="1"/>
          </p:cNvSpPr>
          <p:nvPr>
            <p:ph type="dt"/>
          </p:nvPr>
        </p:nvSpPr>
        <p:spPr>
          <a:xfrm>
            <a:off x="4278960" y="0"/>
            <a:ext cx="3280680" cy="534240"/>
          </a:xfrm>
          <a:prstGeom prst="rect">
            <a:avLst/>
          </a:prstGeom>
        </p:spPr>
        <p:txBody>
          <a:bodyPr lIns="0" rIns="0" tIns="0" bIns="0"/>
          <a:p>
            <a:pPr algn="r"/>
            <a:r>
              <a:rPr b="0" lang="en-ZA" sz="1400" spc="-1" strike="noStrike">
                <a:latin typeface="Times New Roman"/>
              </a:rPr>
              <a:t>&lt;date/time&gt;</a:t>
            </a:r>
            <a:endParaRPr b="0" lang="en-ZA" sz="1400" spc="-1" strike="noStrike">
              <a:latin typeface="Times New Roman"/>
            </a:endParaRPr>
          </a:p>
        </p:txBody>
      </p:sp>
      <p:sp>
        <p:nvSpPr>
          <p:cNvPr id="46" name="PlaceHolder 4"/>
          <p:cNvSpPr>
            <a:spLocks noGrp="1"/>
          </p:cNvSpPr>
          <p:nvPr>
            <p:ph type="ftr"/>
          </p:nvPr>
        </p:nvSpPr>
        <p:spPr>
          <a:xfrm>
            <a:off x="0" y="10157400"/>
            <a:ext cx="3280680" cy="534240"/>
          </a:xfrm>
          <a:prstGeom prst="rect">
            <a:avLst/>
          </a:prstGeom>
        </p:spPr>
        <p:txBody>
          <a:bodyPr lIns="0" rIns="0" tIns="0" bIns="0" anchor="b"/>
          <a:p>
            <a:r>
              <a:rPr b="0" lang="en-ZA" sz="1400" spc="-1" strike="noStrike">
                <a:latin typeface="Times New Roman"/>
              </a:rPr>
              <a:t>&lt;footer&gt;</a:t>
            </a:r>
            <a:endParaRPr b="0" lang="en-ZA" sz="1400" spc="-1" strike="noStrike">
              <a:latin typeface="Times New Roman"/>
            </a:endParaRPr>
          </a:p>
        </p:txBody>
      </p:sp>
      <p:sp>
        <p:nvSpPr>
          <p:cNvPr id="47" name="PlaceHolder 5"/>
          <p:cNvSpPr>
            <a:spLocks noGrp="1"/>
          </p:cNvSpPr>
          <p:nvPr>
            <p:ph type="sldNum"/>
          </p:nvPr>
        </p:nvSpPr>
        <p:spPr>
          <a:xfrm>
            <a:off x="4278960" y="10157400"/>
            <a:ext cx="3280680" cy="534240"/>
          </a:xfrm>
          <a:prstGeom prst="rect">
            <a:avLst/>
          </a:prstGeom>
        </p:spPr>
        <p:txBody>
          <a:bodyPr lIns="0" rIns="0" tIns="0" bIns="0" anchor="b"/>
          <a:p>
            <a:pPr algn="r"/>
            <a:fld id="{7E4AEDFC-AA05-4208-A676-1ADA3B1973E8}" type="slidenum">
              <a:rPr b="0" lang="en-ZA" sz="1400" spc="-1" strike="noStrike">
                <a:latin typeface="Times New Roman"/>
              </a:rPr>
              <a:t>&lt;number&gt;</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343400"/>
            <a:ext cx="5486040" cy="4114440"/>
          </a:xfrm>
          <a:prstGeom prst="rect">
            <a:avLst/>
          </a:prstGeom>
        </p:spPr>
        <p:txBody>
          <a:bodyPr/>
          <a:p>
            <a:endParaRPr b="0" lang="en-ZA" sz="2000" spc="-1" strike="noStrike">
              <a:latin typeface="Arial"/>
            </a:endParaRPr>
          </a:p>
        </p:txBody>
      </p:sp>
      <p:sp>
        <p:nvSpPr>
          <p:cNvPr id="116" name="TextShape 2"/>
          <p:cNvSpPr txBox="1"/>
          <p:nvPr/>
        </p:nvSpPr>
        <p:spPr>
          <a:xfrm>
            <a:off x="3884760" y="8685360"/>
            <a:ext cx="2971440" cy="456840"/>
          </a:xfrm>
          <a:prstGeom prst="rect">
            <a:avLst/>
          </a:prstGeom>
          <a:noFill/>
          <a:ln>
            <a:noFill/>
          </a:ln>
        </p:spPr>
        <p:txBody>
          <a:bodyPr anchor="b"/>
          <a:p>
            <a:pPr algn="r">
              <a:lnSpc>
                <a:spcPct val="100000"/>
              </a:lnSpc>
            </a:pPr>
            <a:fld id="{EE7246D1-F406-4EAB-9D0A-B64A234B775E}" type="slidenum">
              <a:rPr b="0" lang="en-ZA" sz="1200" spc="-1" strike="noStrike">
                <a:solidFill>
                  <a:srgbClr val="000000"/>
                </a:solidFill>
                <a:latin typeface="+mn-lt"/>
                <a:ea typeface="+mn-ea"/>
              </a:rPr>
              <a:t>&lt;number&gt;</a:t>
            </a:fld>
            <a:endParaRPr b="0" lang="en-ZA"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29" name="PlaceHolder 2"/>
          <p:cNvSpPr>
            <a:spLocks noGrp="1"/>
          </p:cNvSpPr>
          <p:nvPr>
            <p:ph type="body"/>
          </p:nvPr>
        </p:nvSpPr>
        <p:spPr>
          <a:xfrm>
            <a:off x="2034360" y="3114720"/>
            <a:ext cx="2621088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30" name="PlaceHolder 3"/>
          <p:cNvSpPr>
            <a:spLocks noGrp="1"/>
          </p:cNvSpPr>
          <p:nvPr>
            <p:ph type="body"/>
          </p:nvPr>
        </p:nvSpPr>
        <p:spPr>
          <a:xfrm>
            <a:off x="2034360" y="3941640"/>
            <a:ext cx="26210880" cy="75492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32" name="PlaceHolder 2"/>
          <p:cNvSpPr>
            <a:spLocks noGrp="1"/>
          </p:cNvSpPr>
          <p:nvPr>
            <p:ph type="body"/>
          </p:nvPr>
        </p:nvSpPr>
        <p:spPr>
          <a:xfrm>
            <a:off x="2034360" y="311472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33" name="PlaceHolder 3"/>
          <p:cNvSpPr>
            <a:spLocks noGrp="1"/>
          </p:cNvSpPr>
          <p:nvPr>
            <p:ph type="body"/>
          </p:nvPr>
        </p:nvSpPr>
        <p:spPr>
          <a:xfrm>
            <a:off x="15465240" y="311472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34" name="PlaceHolder 4"/>
          <p:cNvSpPr>
            <a:spLocks noGrp="1"/>
          </p:cNvSpPr>
          <p:nvPr>
            <p:ph type="body"/>
          </p:nvPr>
        </p:nvSpPr>
        <p:spPr>
          <a:xfrm>
            <a:off x="15465240" y="394164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35" name="PlaceHolder 5"/>
          <p:cNvSpPr>
            <a:spLocks noGrp="1"/>
          </p:cNvSpPr>
          <p:nvPr>
            <p:ph type="body"/>
          </p:nvPr>
        </p:nvSpPr>
        <p:spPr>
          <a:xfrm>
            <a:off x="2034360" y="394164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37" name="PlaceHolder 2"/>
          <p:cNvSpPr>
            <a:spLocks noGrp="1"/>
          </p:cNvSpPr>
          <p:nvPr>
            <p:ph type="body"/>
          </p:nvPr>
        </p:nvSpPr>
        <p:spPr>
          <a:xfrm>
            <a:off x="2034360" y="3114720"/>
            <a:ext cx="843948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38" name="PlaceHolder 3"/>
          <p:cNvSpPr>
            <a:spLocks noGrp="1"/>
          </p:cNvSpPr>
          <p:nvPr>
            <p:ph type="body"/>
          </p:nvPr>
        </p:nvSpPr>
        <p:spPr>
          <a:xfrm>
            <a:off x="10896120" y="3114720"/>
            <a:ext cx="843948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39" name="PlaceHolder 4"/>
          <p:cNvSpPr>
            <a:spLocks noGrp="1"/>
          </p:cNvSpPr>
          <p:nvPr>
            <p:ph type="body"/>
          </p:nvPr>
        </p:nvSpPr>
        <p:spPr>
          <a:xfrm>
            <a:off x="19757880" y="3114720"/>
            <a:ext cx="843948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40" name="PlaceHolder 5"/>
          <p:cNvSpPr>
            <a:spLocks noGrp="1"/>
          </p:cNvSpPr>
          <p:nvPr>
            <p:ph type="body"/>
          </p:nvPr>
        </p:nvSpPr>
        <p:spPr>
          <a:xfrm>
            <a:off x="19757880" y="3941640"/>
            <a:ext cx="843948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41" name="PlaceHolder 6"/>
          <p:cNvSpPr>
            <a:spLocks noGrp="1"/>
          </p:cNvSpPr>
          <p:nvPr>
            <p:ph type="body"/>
          </p:nvPr>
        </p:nvSpPr>
        <p:spPr>
          <a:xfrm>
            <a:off x="10896120" y="3941640"/>
            <a:ext cx="843948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42" name="PlaceHolder 7"/>
          <p:cNvSpPr>
            <a:spLocks noGrp="1"/>
          </p:cNvSpPr>
          <p:nvPr>
            <p:ph type="body"/>
          </p:nvPr>
        </p:nvSpPr>
        <p:spPr>
          <a:xfrm>
            <a:off x="2034360" y="3941640"/>
            <a:ext cx="8439480" cy="75492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8" name="PlaceHolder 2"/>
          <p:cNvSpPr>
            <a:spLocks noGrp="1"/>
          </p:cNvSpPr>
          <p:nvPr>
            <p:ph type="subTitle"/>
          </p:nvPr>
        </p:nvSpPr>
        <p:spPr>
          <a:xfrm>
            <a:off x="2034360" y="3114720"/>
            <a:ext cx="26210880" cy="158328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10" name="PlaceHolder 2"/>
          <p:cNvSpPr>
            <a:spLocks noGrp="1"/>
          </p:cNvSpPr>
          <p:nvPr>
            <p:ph type="body"/>
          </p:nvPr>
        </p:nvSpPr>
        <p:spPr>
          <a:xfrm>
            <a:off x="2034360" y="3114720"/>
            <a:ext cx="26210880" cy="158328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12" name="PlaceHolder 2"/>
          <p:cNvSpPr>
            <a:spLocks noGrp="1"/>
          </p:cNvSpPr>
          <p:nvPr>
            <p:ph type="body"/>
          </p:nvPr>
        </p:nvSpPr>
        <p:spPr>
          <a:xfrm>
            <a:off x="2034360" y="3114720"/>
            <a:ext cx="12790800" cy="1583280"/>
          </a:xfrm>
          <a:prstGeom prst="rect">
            <a:avLst/>
          </a:prstGeom>
        </p:spPr>
        <p:txBody>
          <a:bodyPr lIns="0" rIns="0" tIns="0" bIns="0">
            <a:normAutofit/>
          </a:bodyPr>
          <a:p>
            <a:endParaRPr b="0" lang="en-US" sz="4000" spc="-1" strike="noStrike">
              <a:solidFill>
                <a:srgbClr val="60223b"/>
              </a:solidFill>
              <a:latin typeface="Calibri"/>
            </a:endParaRPr>
          </a:p>
        </p:txBody>
      </p:sp>
      <p:sp>
        <p:nvSpPr>
          <p:cNvPr id="13" name="PlaceHolder 3"/>
          <p:cNvSpPr>
            <a:spLocks noGrp="1"/>
          </p:cNvSpPr>
          <p:nvPr>
            <p:ph type="body"/>
          </p:nvPr>
        </p:nvSpPr>
        <p:spPr>
          <a:xfrm>
            <a:off x="15465240" y="3114720"/>
            <a:ext cx="12790800" cy="158328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17" name="PlaceHolder 2"/>
          <p:cNvSpPr>
            <a:spLocks noGrp="1"/>
          </p:cNvSpPr>
          <p:nvPr>
            <p:ph type="body"/>
          </p:nvPr>
        </p:nvSpPr>
        <p:spPr>
          <a:xfrm>
            <a:off x="2034360" y="311472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18" name="PlaceHolder 3"/>
          <p:cNvSpPr>
            <a:spLocks noGrp="1"/>
          </p:cNvSpPr>
          <p:nvPr>
            <p:ph type="body"/>
          </p:nvPr>
        </p:nvSpPr>
        <p:spPr>
          <a:xfrm>
            <a:off x="2034360" y="394164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19" name="PlaceHolder 4"/>
          <p:cNvSpPr>
            <a:spLocks noGrp="1"/>
          </p:cNvSpPr>
          <p:nvPr>
            <p:ph type="body"/>
          </p:nvPr>
        </p:nvSpPr>
        <p:spPr>
          <a:xfrm>
            <a:off x="15465240" y="3114720"/>
            <a:ext cx="12790800" cy="158328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21" name="PlaceHolder 2"/>
          <p:cNvSpPr>
            <a:spLocks noGrp="1"/>
          </p:cNvSpPr>
          <p:nvPr>
            <p:ph type="body"/>
          </p:nvPr>
        </p:nvSpPr>
        <p:spPr>
          <a:xfrm>
            <a:off x="2034360" y="3114720"/>
            <a:ext cx="12790800" cy="1583280"/>
          </a:xfrm>
          <a:prstGeom prst="rect">
            <a:avLst/>
          </a:prstGeom>
        </p:spPr>
        <p:txBody>
          <a:bodyPr lIns="0" rIns="0" tIns="0" bIns="0">
            <a:normAutofit/>
          </a:bodyPr>
          <a:p>
            <a:endParaRPr b="0" lang="en-US" sz="4000" spc="-1" strike="noStrike">
              <a:solidFill>
                <a:srgbClr val="60223b"/>
              </a:solidFill>
              <a:latin typeface="Calibri"/>
            </a:endParaRPr>
          </a:p>
        </p:txBody>
      </p:sp>
      <p:sp>
        <p:nvSpPr>
          <p:cNvPr id="22" name="PlaceHolder 3"/>
          <p:cNvSpPr>
            <a:spLocks noGrp="1"/>
          </p:cNvSpPr>
          <p:nvPr>
            <p:ph type="body"/>
          </p:nvPr>
        </p:nvSpPr>
        <p:spPr>
          <a:xfrm>
            <a:off x="15465240" y="311472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23" name="PlaceHolder 4"/>
          <p:cNvSpPr>
            <a:spLocks noGrp="1"/>
          </p:cNvSpPr>
          <p:nvPr>
            <p:ph type="body"/>
          </p:nvPr>
        </p:nvSpPr>
        <p:spPr>
          <a:xfrm>
            <a:off x="15465240" y="394164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800" y="1707840"/>
            <a:ext cx="27251280" cy="7148520"/>
          </a:xfrm>
          <a:prstGeom prst="rect">
            <a:avLst/>
          </a:prstGeom>
        </p:spPr>
        <p:txBody>
          <a:bodyPr lIns="0" rIns="0" tIns="0" bIns="0" anchor="ctr"/>
          <a:p>
            <a:endParaRPr b="0" lang="en-US" sz="8200" spc="-1" strike="noStrike">
              <a:solidFill>
                <a:srgbClr val="000000"/>
              </a:solidFill>
              <a:latin typeface="Calibri"/>
            </a:endParaRPr>
          </a:p>
        </p:txBody>
      </p:sp>
      <p:sp>
        <p:nvSpPr>
          <p:cNvPr id="25" name="PlaceHolder 2"/>
          <p:cNvSpPr>
            <a:spLocks noGrp="1"/>
          </p:cNvSpPr>
          <p:nvPr>
            <p:ph type="body"/>
          </p:nvPr>
        </p:nvSpPr>
        <p:spPr>
          <a:xfrm>
            <a:off x="2034360" y="311472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26" name="PlaceHolder 3"/>
          <p:cNvSpPr>
            <a:spLocks noGrp="1"/>
          </p:cNvSpPr>
          <p:nvPr>
            <p:ph type="body"/>
          </p:nvPr>
        </p:nvSpPr>
        <p:spPr>
          <a:xfrm>
            <a:off x="15465240" y="3114720"/>
            <a:ext cx="12790800" cy="754920"/>
          </a:xfrm>
          <a:prstGeom prst="rect">
            <a:avLst/>
          </a:prstGeom>
        </p:spPr>
        <p:txBody>
          <a:bodyPr lIns="0" rIns="0" tIns="0" bIns="0">
            <a:normAutofit/>
          </a:bodyPr>
          <a:p>
            <a:endParaRPr b="0" lang="en-US" sz="4000" spc="-1" strike="noStrike">
              <a:solidFill>
                <a:srgbClr val="60223b"/>
              </a:solidFill>
              <a:latin typeface="Calibri"/>
            </a:endParaRPr>
          </a:p>
        </p:txBody>
      </p:sp>
      <p:sp>
        <p:nvSpPr>
          <p:cNvPr id="27" name="PlaceHolder 4"/>
          <p:cNvSpPr>
            <a:spLocks noGrp="1"/>
          </p:cNvSpPr>
          <p:nvPr>
            <p:ph type="body"/>
          </p:nvPr>
        </p:nvSpPr>
        <p:spPr>
          <a:xfrm>
            <a:off x="2034360" y="3941640"/>
            <a:ext cx="26210880" cy="754920"/>
          </a:xfrm>
          <a:prstGeom prst="rect">
            <a:avLst/>
          </a:prstGeom>
        </p:spPr>
        <p:txBody>
          <a:bodyPr lIns="0" rIns="0" tIns="0" bIns="0">
            <a:normAutofit/>
          </a:bodyPr>
          <a:p>
            <a:endParaRPr b="0" lang="en-US" sz="4000" spc="-1" strike="noStrike">
              <a:solidFill>
                <a:srgbClr val="60223b"/>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394720" y="0"/>
            <a:ext cx="27884880" cy="2657520"/>
          </a:xfrm>
          <a:prstGeom prst="rect">
            <a:avLst/>
          </a:prstGeom>
          <a:gradFill>
            <a:gsLst>
              <a:gs pos="0">
                <a:srgbClr val="8c979a"/>
              </a:gs>
              <a:gs pos="100000">
                <a:srgbClr val="ffffff"/>
              </a:gs>
            </a:gsLst>
            <a:lin ang="10800000"/>
          </a:gradFill>
          <a:ln>
            <a:noFill/>
          </a:ln>
        </p:spPr>
        <p:style>
          <a:lnRef idx="0"/>
          <a:fillRef idx="0"/>
          <a:effectRef idx="0"/>
          <a:fontRef idx="minor"/>
        </p:style>
      </p:sp>
      <p:sp>
        <p:nvSpPr>
          <p:cNvPr id="1" name="PlaceHolder 2"/>
          <p:cNvSpPr>
            <a:spLocks noGrp="1"/>
          </p:cNvSpPr>
          <p:nvPr>
            <p:ph type="body"/>
          </p:nvPr>
        </p:nvSpPr>
        <p:spPr>
          <a:xfrm>
            <a:off x="2034360" y="3114720"/>
            <a:ext cx="26210880" cy="1583280"/>
          </a:xfrm>
          <a:prstGeom prst="rect">
            <a:avLst/>
          </a:prstGeom>
        </p:spPr>
        <p:txBody>
          <a:bodyPr lIns="417600" rIns="417600" tIns="208800" bIns="208800"/>
          <a:p>
            <a:pPr marL="432000" indent="-324000" algn="ctr">
              <a:lnSpc>
                <a:spcPct val="100000"/>
              </a:lnSpc>
              <a:spcBef>
                <a:spcPts val="799"/>
              </a:spcBef>
              <a:buClr>
                <a:srgbClr val="000000"/>
              </a:buClr>
              <a:buSzPct val="45000"/>
              <a:buFont typeface="Wingdings" charset="2"/>
              <a:buChar char=""/>
            </a:pPr>
            <a:r>
              <a:rPr b="0" lang="en-US" sz="4000" spc="-1" strike="noStrike">
                <a:solidFill>
                  <a:srgbClr val="60223b"/>
                </a:solidFill>
                <a:latin typeface="Calibri"/>
              </a:rPr>
              <a:t>&lt;Authors&gt;</a:t>
            </a:r>
            <a:endParaRPr b="0" lang="en-US" sz="4000" spc="-1" strike="noStrike">
              <a:solidFill>
                <a:srgbClr val="60223b"/>
              </a:solidFill>
              <a:latin typeface="Calibri"/>
            </a:endParaRPr>
          </a:p>
        </p:txBody>
      </p:sp>
      <p:sp>
        <p:nvSpPr>
          <p:cNvPr id="2" name="PlaceHolder 3"/>
          <p:cNvSpPr>
            <a:spLocks noGrp="1"/>
          </p:cNvSpPr>
          <p:nvPr>
            <p:ph type="body"/>
          </p:nvPr>
        </p:nvSpPr>
        <p:spPr>
          <a:xfrm>
            <a:off x="8155080" y="4986360"/>
            <a:ext cx="17058600" cy="2088000"/>
          </a:xfrm>
          <a:prstGeom prst="rect">
            <a:avLst/>
          </a:prstGeom>
        </p:spPr>
        <p:txBody>
          <a:bodyPr lIns="417600" rIns="417600" tIns="208800" bIns="208800"/>
          <a:p>
            <a:r>
              <a:rPr b="0" lang="en-US" sz="3200" spc="-1" strike="noStrike">
                <a:solidFill>
                  <a:srgbClr val="60223b"/>
                </a:solidFill>
                <a:latin typeface="Calibri"/>
              </a:rPr>
              <a:t>&lt;Affiliations&gt;</a:t>
            </a:r>
            <a:endParaRPr b="0" lang="en-US" sz="3200" spc="-1" strike="noStrike">
              <a:solidFill>
                <a:srgbClr val="60223b"/>
              </a:solidFill>
              <a:latin typeface="Calibri"/>
            </a:endParaRPr>
          </a:p>
        </p:txBody>
      </p:sp>
      <p:pic>
        <p:nvPicPr>
          <p:cNvPr id="3" name="Picture 3" descr=""/>
          <p:cNvPicPr/>
          <p:nvPr/>
        </p:nvPicPr>
        <p:blipFill>
          <a:blip r:embed="rId2"/>
          <a:stretch/>
        </p:blipFill>
        <p:spPr>
          <a:xfrm>
            <a:off x="25797240" y="280800"/>
            <a:ext cx="4348440" cy="2116440"/>
          </a:xfrm>
          <a:prstGeom prst="rect">
            <a:avLst/>
          </a:prstGeom>
          <a:ln>
            <a:noFill/>
          </a:ln>
        </p:spPr>
      </p:pic>
      <p:pic>
        <p:nvPicPr>
          <p:cNvPr id="4" name="Picture 1" descr=""/>
          <p:cNvPicPr/>
          <p:nvPr/>
        </p:nvPicPr>
        <p:blipFill>
          <a:blip r:embed="rId3"/>
          <a:stretch/>
        </p:blipFill>
        <p:spPr>
          <a:xfrm>
            <a:off x="140400" y="66960"/>
            <a:ext cx="2037600" cy="2865240"/>
          </a:xfrm>
          <a:prstGeom prst="rect">
            <a:avLst/>
          </a:prstGeom>
          <a:ln>
            <a:noFill/>
          </a:ln>
        </p:spPr>
      </p:pic>
      <p:sp>
        <p:nvSpPr>
          <p:cNvPr id="5" name="CustomShape 4"/>
          <p:cNvSpPr/>
          <p:nvPr/>
        </p:nvSpPr>
        <p:spPr>
          <a:xfrm>
            <a:off x="2394720" y="2657880"/>
            <a:ext cx="27884880" cy="283680"/>
          </a:xfrm>
          <a:prstGeom prst="rect">
            <a:avLst/>
          </a:prstGeom>
          <a:gradFill>
            <a:gsLst>
              <a:gs pos="0">
                <a:srgbClr val="60223b"/>
              </a:gs>
              <a:gs pos="100000">
                <a:srgbClr val="ffffff"/>
              </a:gs>
            </a:gsLst>
            <a:lin ang="10800000"/>
          </a:gradFill>
          <a:ln>
            <a:noFill/>
          </a:ln>
        </p:spPr>
        <p:style>
          <a:lnRef idx="0"/>
          <a:fillRef idx="0"/>
          <a:effectRef idx="0"/>
          <a:fontRef idx="minor"/>
        </p:style>
      </p:sp>
      <p:sp>
        <p:nvSpPr>
          <p:cNvPr id="6" name="PlaceHolder 5"/>
          <p:cNvSpPr>
            <a:spLocks noGrp="1"/>
          </p:cNvSpPr>
          <p:nvPr>
            <p:ph type="title"/>
          </p:nvPr>
        </p:nvSpPr>
        <p:spPr>
          <a:xfrm>
            <a:off x="1513800" y="1707840"/>
            <a:ext cx="27251280" cy="7148520"/>
          </a:xfrm>
          <a:prstGeom prst="rect">
            <a:avLst/>
          </a:prstGeom>
        </p:spPr>
        <p:txBody>
          <a:bodyPr lIns="0" rIns="0" tIns="0" bIns="0" anchor="ctr"/>
          <a:p>
            <a:r>
              <a:rPr b="0" lang="en-US" sz="8200" spc="-1" strike="noStrike">
                <a:solidFill>
                  <a:srgbClr val="000000"/>
                </a:solidFill>
                <a:latin typeface="Calibri"/>
              </a:rPr>
              <a:t>Click to edit the title text format</a:t>
            </a:r>
            <a:endParaRPr b="0" lang="en-US" sz="82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emf"/><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emf"/><Relationship Id="rId22" Type="http://schemas.openxmlformats.org/officeDocument/2006/relationships/image" Target="../media/image24.emf"/><Relationship Id="rId23" Type="http://schemas.openxmlformats.org/officeDocument/2006/relationships/slideLayout" Target="../slideLayouts/slideLayout2.xml"/><Relationship Id="rId2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 descr=""/>
          <p:cNvPicPr/>
          <p:nvPr/>
        </p:nvPicPr>
        <p:blipFill>
          <a:blip r:embed="rId1"/>
          <a:stretch/>
        </p:blipFill>
        <p:spPr>
          <a:xfrm>
            <a:off x="16236000" y="14324400"/>
            <a:ext cx="12960000" cy="9363600"/>
          </a:xfrm>
          <a:prstGeom prst="rect">
            <a:avLst/>
          </a:prstGeom>
          <a:ln>
            <a:noFill/>
          </a:ln>
        </p:spPr>
      </p:pic>
      <p:sp>
        <p:nvSpPr>
          <p:cNvPr id="49" name="TextShape 1"/>
          <p:cNvSpPr txBox="1"/>
          <p:nvPr/>
        </p:nvSpPr>
        <p:spPr>
          <a:xfrm>
            <a:off x="0" y="3240"/>
            <a:ext cx="30279600" cy="2706840"/>
          </a:xfrm>
          <a:prstGeom prst="rect">
            <a:avLst/>
          </a:prstGeom>
          <a:noFill/>
          <a:ln>
            <a:noFill/>
          </a:ln>
        </p:spPr>
        <p:txBody>
          <a:bodyPr lIns="417600" rIns="417600" tIns="208800" bIns="208800" anchor="ctr">
            <a:normAutofit/>
          </a:bodyPr>
          <a:p>
            <a:pPr algn="ctr">
              <a:lnSpc>
                <a:spcPct val="100000"/>
              </a:lnSpc>
            </a:pPr>
            <a:r>
              <a:rPr b="0" lang="en-US" sz="8500" spc="-1" strike="noStrike">
                <a:solidFill>
                  <a:srgbClr val="60223b"/>
                </a:solidFill>
                <a:latin typeface="Arial"/>
              </a:rPr>
              <a:t>Making trapped ions quantum</a:t>
            </a:r>
            <a:endParaRPr b="0" lang="en-US" sz="8500" spc="-1" strike="noStrike">
              <a:solidFill>
                <a:srgbClr val="000000"/>
              </a:solidFill>
              <a:latin typeface="Calibri"/>
            </a:endParaRPr>
          </a:p>
        </p:txBody>
      </p:sp>
      <p:sp>
        <p:nvSpPr>
          <p:cNvPr id="50" name="TextShape 2"/>
          <p:cNvSpPr txBox="1"/>
          <p:nvPr/>
        </p:nvSpPr>
        <p:spPr>
          <a:xfrm>
            <a:off x="2034360" y="3374280"/>
            <a:ext cx="26210880" cy="1079280"/>
          </a:xfrm>
          <a:prstGeom prst="rect">
            <a:avLst/>
          </a:prstGeom>
          <a:noFill/>
          <a:ln>
            <a:noFill/>
          </a:ln>
        </p:spPr>
        <p:txBody>
          <a:bodyPr lIns="417600" rIns="417600" tIns="208800" bIns="208800" anchor="ctr" anchorCtr="1"/>
          <a:p>
            <a:pPr algn="ctr">
              <a:lnSpc>
                <a:spcPct val="100000"/>
              </a:lnSpc>
              <a:spcBef>
                <a:spcPts val="1120"/>
              </a:spcBef>
            </a:pPr>
            <a:r>
              <a:rPr b="0" lang="en-US" sz="5600" spc="-1" strike="noStrike" u="sng">
                <a:solidFill>
                  <a:srgbClr val="60223b"/>
                </a:solidFill>
                <a:uFillTx/>
                <a:latin typeface="Arial"/>
                <a:ea typeface="Times New Roman"/>
              </a:rPr>
              <a:t>Nancy Payne</a:t>
            </a:r>
            <a:r>
              <a:rPr b="0" lang="en-US" sz="5600" spc="-1" strike="noStrike">
                <a:solidFill>
                  <a:srgbClr val="60223b"/>
                </a:solidFill>
                <a:latin typeface="Arial"/>
                <a:ea typeface="Times New Roman"/>
              </a:rPr>
              <a:t>, Naleli Matjelo, Charles Rigby, Hermann Uys</a:t>
            </a:r>
            <a:endParaRPr b="0" lang="en-US" sz="5600" spc="-1" strike="noStrike">
              <a:solidFill>
                <a:srgbClr val="60223b"/>
              </a:solidFill>
              <a:latin typeface="Calibri"/>
            </a:endParaRPr>
          </a:p>
        </p:txBody>
      </p:sp>
      <p:sp>
        <p:nvSpPr>
          <p:cNvPr id="51" name="TextShape 3"/>
          <p:cNvSpPr txBox="1"/>
          <p:nvPr/>
        </p:nvSpPr>
        <p:spPr>
          <a:xfrm>
            <a:off x="2239200" y="4237920"/>
            <a:ext cx="25801560" cy="1144080"/>
          </a:xfrm>
          <a:prstGeom prst="rect">
            <a:avLst/>
          </a:prstGeom>
          <a:noFill/>
          <a:ln>
            <a:noFill/>
          </a:ln>
        </p:spPr>
        <p:txBody>
          <a:bodyPr lIns="417600" rIns="417600" tIns="208800" bIns="208800"/>
          <a:p>
            <a:pPr algn="ctr">
              <a:lnSpc>
                <a:spcPct val="100000"/>
              </a:lnSpc>
              <a:spcBef>
                <a:spcPts val="720"/>
              </a:spcBef>
            </a:pPr>
            <a:r>
              <a:rPr b="0" lang="en-US" sz="3600" spc="-1" strike="noStrike">
                <a:solidFill>
                  <a:srgbClr val="60223b"/>
                </a:solidFill>
                <a:latin typeface="Arial"/>
                <a:ea typeface="Times New Roman"/>
              </a:rPr>
              <a:t>Laser Research Institute, Stellenbosch University</a:t>
            </a:r>
            <a:endParaRPr b="0" lang="en-US" sz="3600" spc="-1" strike="noStrike">
              <a:solidFill>
                <a:srgbClr val="60223b"/>
              </a:solidFill>
              <a:latin typeface="Calibri"/>
            </a:endParaRPr>
          </a:p>
          <a:p>
            <a:pPr algn="ctr">
              <a:lnSpc>
                <a:spcPct val="100000"/>
              </a:lnSpc>
              <a:spcBef>
                <a:spcPts val="720"/>
              </a:spcBef>
            </a:pPr>
            <a:r>
              <a:rPr b="0" lang="en-US" sz="3600" spc="-1" strike="noStrike">
                <a:solidFill>
                  <a:srgbClr val="60223b"/>
                </a:solidFill>
                <a:latin typeface="Arial"/>
                <a:ea typeface="Times New Roman"/>
              </a:rPr>
              <a:t>Contact: 19727887@sun.ac.za</a:t>
            </a:r>
            <a:endParaRPr b="0" lang="en-US" sz="3600" spc="-1" strike="noStrike">
              <a:solidFill>
                <a:srgbClr val="60223b"/>
              </a:solidFill>
              <a:latin typeface="Calibri"/>
            </a:endParaRPr>
          </a:p>
        </p:txBody>
      </p:sp>
      <p:pic>
        <p:nvPicPr>
          <p:cNvPr id="52" name="Picture 411" descr=""/>
          <p:cNvPicPr/>
          <p:nvPr/>
        </p:nvPicPr>
        <p:blipFill>
          <a:blip r:embed="rId2"/>
          <a:stretch/>
        </p:blipFill>
        <p:spPr>
          <a:xfrm>
            <a:off x="17392320" y="40882320"/>
            <a:ext cx="2916000" cy="1020240"/>
          </a:xfrm>
          <a:prstGeom prst="rect">
            <a:avLst/>
          </a:prstGeom>
          <a:ln>
            <a:noFill/>
          </a:ln>
        </p:spPr>
      </p:pic>
      <p:sp>
        <p:nvSpPr>
          <p:cNvPr id="53" name="CustomShape 4"/>
          <p:cNvSpPr/>
          <p:nvPr/>
        </p:nvSpPr>
        <p:spPr>
          <a:xfrm>
            <a:off x="20411640" y="40888440"/>
            <a:ext cx="5155920" cy="106416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n-ZA" sz="1600" spc="-1" strike="noStrike">
                <a:solidFill>
                  <a:srgbClr val="60223b"/>
                </a:solidFill>
                <a:latin typeface="Arial"/>
              </a:rPr>
              <a:t>This work is based upon research supported by the </a:t>
            </a:r>
            <a:endParaRPr b="0" lang="en-ZA" sz="1600" spc="-1" strike="noStrike">
              <a:latin typeface="Arial"/>
            </a:endParaRPr>
          </a:p>
          <a:p>
            <a:pPr>
              <a:lnSpc>
                <a:spcPct val="100000"/>
              </a:lnSpc>
            </a:pPr>
            <a:r>
              <a:rPr b="0" lang="en-ZA" sz="1600" spc="-1" strike="noStrike">
                <a:solidFill>
                  <a:srgbClr val="60223b"/>
                </a:solidFill>
                <a:latin typeface="Arial"/>
              </a:rPr>
              <a:t>South African Research Chair Initiative </a:t>
            </a:r>
            <a:endParaRPr b="0" lang="en-ZA" sz="1600" spc="-1" strike="noStrike">
              <a:latin typeface="Arial"/>
            </a:endParaRPr>
          </a:p>
          <a:p>
            <a:pPr>
              <a:lnSpc>
                <a:spcPct val="100000"/>
              </a:lnSpc>
            </a:pPr>
            <a:r>
              <a:rPr b="0" lang="en-ZA" sz="1600" spc="-1" strike="noStrike">
                <a:solidFill>
                  <a:srgbClr val="60223b"/>
                </a:solidFill>
                <a:latin typeface="Arial"/>
              </a:rPr>
              <a:t>of the Department of Science and Technology </a:t>
            </a:r>
            <a:endParaRPr b="0" lang="en-ZA" sz="1600" spc="-1" strike="noStrike">
              <a:latin typeface="Arial"/>
            </a:endParaRPr>
          </a:p>
          <a:p>
            <a:pPr>
              <a:lnSpc>
                <a:spcPct val="100000"/>
              </a:lnSpc>
            </a:pPr>
            <a:r>
              <a:rPr b="0" lang="en-ZA" sz="1600" spc="-1" strike="noStrike">
                <a:solidFill>
                  <a:srgbClr val="60223b"/>
                </a:solidFill>
                <a:latin typeface="Arial"/>
              </a:rPr>
              <a:t>and the National Research Foundation</a:t>
            </a:r>
            <a:endParaRPr b="0" lang="en-ZA" sz="1600" spc="-1" strike="noStrike">
              <a:latin typeface="Arial"/>
            </a:endParaRPr>
          </a:p>
        </p:txBody>
      </p:sp>
      <p:sp>
        <p:nvSpPr>
          <p:cNvPr id="54" name="CustomShape 5"/>
          <p:cNvSpPr/>
          <p:nvPr/>
        </p:nvSpPr>
        <p:spPr>
          <a:xfrm>
            <a:off x="486360" y="7659000"/>
            <a:ext cx="13792320" cy="5209560"/>
          </a:xfrm>
          <a:prstGeom prst="rect">
            <a:avLst/>
          </a:prstGeom>
          <a:noFill/>
          <a:ln w="9360">
            <a:noFill/>
          </a:ln>
        </p:spPr>
        <p:style>
          <a:lnRef idx="0"/>
          <a:fillRef idx="0"/>
          <a:effectRef idx="0"/>
          <a:fontRef idx="minor"/>
        </p:style>
        <p:txBody>
          <a:bodyPr lIns="90000" rIns="90000" tIns="45000" bIns="45000"/>
          <a:p>
            <a:pPr algn="just">
              <a:lnSpc>
                <a:spcPct val="100000"/>
              </a:lnSpc>
              <a:spcAft>
                <a:spcPts val="476"/>
              </a:spcAft>
            </a:pPr>
            <a:r>
              <a:rPr b="0" lang="en-ZA" sz="2800" spc="-1" strike="noStrike">
                <a:solidFill>
                  <a:srgbClr val="60223b"/>
                </a:solidFill>
                <a:latin typeface="Times New Roman"/>
                <a:ea typeface="Calibri"/>
              </a:rPr>
              <a:t>Precise preparation, manipulation and detection of ion </a:t>
            </a:r>
            <a:r>
              <a:rPr b="0" lang="en-ZA" sz="2800" spc="-1" strike="noStrike">
                <a:solidFill>
                  <a:srgbClr val="60223b"/>
                </a:solidFill>
                <a:latin typeface="Times New Roman"/>
                <a:ea typeface="Calibri"/>
              </a:rPr>
              <a:t>qubit states is crucial in quantum computing and </a:t>
            </a:r>
            <a:r>
              <a:rPr b="0" lang="en-ZA" sz="2800" spc="-1" strike="noStrike">
                <a:solidFill>
                  <a:srgbClr val="60223b"/>
                </a:solidFill>
                <a:latin typeface="Times New Roman"/>
                <a:ea typeface="Calibri"/>
              </a:rPr>
              <a:t>quantum simulation. In this work we trap and cool a </a:t>
            </a:r>
            <a:r>
              <a:rPr b="0" lang="en-ZA" sz="2800" spc="-1" strike="noStrike">
                <a:solidFill>
                  <a:srgbClr val="60223b"/>
                </a:solidFill>
                <a:latin typeface="Times New Roman"/>
                <a:ea typeface="Calibri"/>
              </a:rPr>
              <a:t>cloud of Ytterbium 171 ions in a linear Paul trap by </a:t>
            </a:r>
            <a:r>
              <a:rPr b="0" lang="en-ZA" sz="2800" spc="-1" strike="noStrike">
                <a:solidFill>
                  <a:srgbClr val="60223b"/>
                </a:solidFill>
                <a:latin typeface="Times New Roman"/>
                <a:ea typeface="Calibri"/>
              </a:rPr>
              <a:t>using a combination of dynamic and static electric </a:t>
            </a:r>
            <a:r>
              <a:rPr b="0" lang="en-ZA" sz="2800" spc="-1" strike="noStrike">
                <a:solidFill>
                  <a:srgbClr val="60223b"/>
                </a:solidFill>
                <a:latin typeface="Times New Roman"/>
                <a:ea typeface="Calibri"/>
              </a:rPr>
              <a:t>fields to confine the ions. However, regardless of laser </a:t>
            </a:r>
            <a:r>
              <a:rPr b="0" lang="en-ZA" sz="2800" spc="-1" strike="noStrike">
                <a:solidFill>
                  <a:srgbClr val="60223b"/>
                </a:solidFill>
                <a:latin typeface="Times New Roman"/>
                <a:ea typeface="Calibri"/>
              </a:rPr>
              <a:t>cooling, an ion will exhibit additional motion ("excess </a:t>
            </a:r>
            <a:r>
              <a:rPr b="0" lang="en-ZA" sz="2800" spc="-1" strike="noStrike">
                <a:solidFill>
                  <a:srgbClr val="60223b"/>
                </a:solidFill>
                <a:latin typeface="Times New Roman"/>
                <a:ea typeface="Calibri"/>
              </a:rPr>
              <a:t>micromotion") if it does not sit at the centre of the ion </a:t>
            </a:r>
            <a:r>
              <a:rPr b="0" lang="en-ZA" sz="2800" spc="-1" strike="noStrike">
                <a:solidFill>
                  <a:srgbClr val="60223b"/>
                </a:solidFill>
                <a:latin typeface="Times New Roman"/>
                <a:ea typeface="Calibri"/>
              </a:rPr>
              <a:t>trap. This motion can be detected by monitoring the </a:t>
            </a:r>
            <a:r>
              <a:rPr b="0" lang="en-ZA" sz="2800" spc="-1" strike="noStrike">
                <a:solidFill>
                  <a:srgbClr val="60223b"/>
                </a:solidFill>
                <a:latin typeface="Times New Roman"/>
                <a:ea typeface="Calibri"/>
              </a:rPr>
              <a:t>ion's fluorescence and minimised by pushing the ion to </a:t>
            </a:r>
            <a:r>
              <a:rPr b="0" lang="en-ZA" sz="2800" spc="-1" strike="noStrike">
                <a:solidFill>
                  <a:srgbClr val="60223b"/>
                </a:solidFill>
                <a:latin typeface="Times New Roman"/>
                <a:ea typeface="Calibri"/>
              </a:rPr>
              <a:t>the trap centre using additional static electric fields. </a:t>
            </a:r>
            <a:r>
              <a:rPr b="0" lang="en-ZA" sz="2800" spc="-1" strike="noStrike">
                <a:solidFill>
                  <a:srgbClr val="60223b"/>
                </a:solidFill>
                <a:latin typeface="Times New Roman"/>
                <a:ea typeface="Calibri"/>
              </a:rPr>
              <a:t>Once sufficiently cooled, ions are ready to go </a:t>
            </a:r>
            <a:r>
              <a:rPr b="0" lang="en-ZA" sz="2800" spc="-1" strike="noStrike">
                <a:solidFill>
                  <a:srgbClr val="60223b"/>
                </a:solidFill>
                <a:latin typeface="Times New Roman"/>
                <a:ea typeface="Calibri"/>
              </a:rPr>
              <a:t>quantum: the state of the ion can be controlled and </a:t>
            </a:r>
            <a:r>
              <a:rPr b="0" lang="en-ZA" sz="2800" spc="-1" strike="noStrike">
                <a:solidFill>
                  <a:srgbClr val="60223b"/>
                </a:solidFill>
                <a:latin typeface="Times New Roman"/>
                <a:ea typeface="Calibri"/>
              </a:rPr>
              <a:t>detected by using lasers of appropriate power and </a:t>
            </a:r>
            <a:r>
              <a:rPr b="0" lang="en-ZA" sz="2800" spc="-1" strike="noStrike">
                <a:solidFill>
                  <a:srgbClr val="60223b"/>
                </a:solidFill>
                <a:latin typeface="Times New Roman"/>
                <a:ea typeface="Calibri"/>
              </a:rPr>
              <a:t>wavelength, and in this experiment state manipulation </a:t>
            </a:r>
            <a:r>
              <a:rPr b="0" lang="en-ZA" sz="2800" spc="-1" strike="noStrike">
                <a:solidFill>
                  <a:srgbClr val="60223b"/>
                </a:solidFill>
                <a:latin typeface="Times New Roman"/>
                <a:ea typeface="Calibri"/>
              </a:rPr>
              <a:t>was achieved with the application of microwaves to </a:t>
            </a:r>
            <a:r>
              <a:rPr b="0" lang="en-ZA" sz="2800" spc="-1" strike="noStrike">
                <a:solidFill>
                  <a:srgbClr val="60223b"/>
                </a:solidFill>
                <a:latin typeface="Times New Roman"/>
                <a:ea typeface="Calibri"/>
              </a:rPr>
              <a:t>drive Rabi oscillations. The microwave field drives an </a:t>
            </a:r>
            <a:r>
              <a:rPr b="0" lang="en-ZA" sz="2800" spc="-1" strike="noStrike">
                <a:solidFill>
                  <a:srgbClr val="60223b"/>
                </a:solidFill>
                <a:latin typeface="Times New Roman"/>
                <a:ea typeface="Calibri"/>
              </a:rPr>
              <a:t>ion between its two qubit states, which are directly </a:t>
            </a:r>
            <a:r>
              <a:rPr b="0" lang="en-ZA" sz="2800" spc="-1" strike="noStrike">
                <a:solidFill>
                  <a:srgbClr val="60223b"/>
                </a:solidFill>
                <a:latin typeface="Times New Roman"/>
                <a:ea typeface="Calibri"/>
              </a:rPr>
              <a:t>analogous to the values 0 and 1 in classical computing, </a:t>
            </a:r>
            <a:r>
              <a:rPr b="0" lang="en-ZA" sz="2800" spc="-1" strike="noStrike">
                <a:solidFill>
                  <a:srgbClr val="60223b"/>
                </a:solidFill>
                <a:latin typeface="Times New Roman"/>
                <a:ea typeface="Calibri"/>
              </a:rPr>
              <a:t>and these oscillations were observed via ion </a:t>
            </a:r>
            <a:r>
              <a:rPr b="0" lang="en-ZA" sz="2800" spc="-1" strike="noStrike">
                <a:solidFill>
                  <a:srgbClr val="60223b"/>
                </a:solidFill>
                <a:latin typeface="Times New Roman"/>
                <a:ea typeface="Calibri"/>
              </a:rPr>
              <a:t>fluorescence. </a:t>
            </a:r>
            <a:endParaRPr b="0" lang="en-ZA" sz="2800" spc="-1" strike="noStrike">
              <a:latin typeface="Arial"/>
            </a:endParaRPr>
          </a:p>
        </p:txBody>
      </p:sp>
      <p:pic>
        <p:nvPicPr>
          <p:cNvPr id="55" name="Picture 55" descr=""/>
          <p:cNvPicPr/>
          <p:nvPr/>
        </p:nvPicPr>
        <p:blipFill>
          <a:blip r:embed="rId3"/>
          <a:srcRect l="15823" t="10548" r="16415" b="24776"/>
          <a:stretch/>
        </p:blipFill>
        <p:spPr>
          <a:xfrm>
            <a:off x="26023320" y="40791600"/>
            <a:ext cx="1774080" cy="1270080"/>
          </a:xfrm>
          <a:prstGeom prst="rect">
            <a:avLst/>
          </a:prstGeom>
          <a:ln>
            <a:noFill/>
          </a:ln>
        </p:spPr>
      </p:pic>
      <p:sp>
        <p:nvSpPr>
          <p:cNvPr id="56" name="CustomShape 6"/>
          <p:cNvSpPr/>
          <p:nvPr/>
        </p:nvSpPr>
        <p:spPr>
          <a:xfrm>
            <a:off x="648000" y="45226080"/>
            <a:ext cx="30279600" cy="637920"/>
          </a:xfrm>
          <a:prstGeom prst="rect">
            <a:avLst/>
          </a:prstGeom>
          <a:gradFill>
            <a:gsLst>
              <a:gs pos="0">
                <a:srgbClr val="8c979a"/>
              </a:gs>
              <a:gs pos="100000">
                <a:srgbClr val="ffffff"/>
              </a:gs>
            </a:gsLst>
            <a:lin ang="10800000"/>
          </a:gradFill>
          <a:ln>
            <a:noFill/>
          </a:ln>
        </p:spPr>
        <p:style>
          <a:lnRef idx="0"/>
          <a:fillRef idx="0"/>
          <a:effectRef idx="0"/>
          <a:fontRef idx="minor"/>
        </p:style>
        <p:txBody>
          <a:bodyPr anchor="ctr">
            <a:normAutofit/>
          </a:bodyPr>
          <a:p>
            <a:pPr algn="ctr">
              <a:lnSpc>
                <a:spcPct val="100000"/>
              </a:lnSpc>
            </a:pPr>
            <a:r>
              <a:rPr b="1" lang="en-ZA" sz="3600" spc="-1" strike="noStrike">
                <a:solidFill>
                  <a:srgbClr val="60223b"/>
                </a:solidFill>
                <a:latin typeface="Arial"/>
              </a:rPr>
              <a:t>&lt;Insert Header into faded banner&gt;</a:t>
            </a:r>
            <a:endParaRPr b="0" lang="en-ZA" sz="3600" spc="-1" strike="noStrike">
              <a:latin typeface="Arial"/>
            </a:endParaRPr>
          </a:p>
        </p:txBody>
      </p:sp>
      <p:sp>
        <p:nvSpPr>
          <p:cNvPr id="57" name="CustomShape 7"/>
          <p:cNvSpPr/>
          <p:nvPr/>
        </p:nvSpPr>
        <p:spPr>
          <a:xfrm>
            <a:off x="-2520" y="5973120"/>
            <a:ext cx="14636520" cy="1245240"/>
          </a:xfrm>
          <a:prstGeom prst="rect">
            <a:avLst/>
          </a:prstGeom>
          <a:solidFill>
            <a:srgbClr val="8c979a"/>
          </a:solidFill>
          <a:ln>
            <a:noFill/>
          </a:ln>
        </p:spPr>
        <p:style>
          <a:lnRef idx="0"/>
          <a:fillRef idx="0"/>
          <a:effectRef idx="0"/>
          <a:fontRef idx="minor"/>
        </p:style>
        <p:txBody>
          <a:bodyPr lIns="417600" rIns="417600" tIns="208800" bIns="208800" anchor="ctr"/>
          <a:p>
            <a:pPr algn="ctr">
              <a:lnSpc>
                <a:spcPct val="100000"/>
              </a:lnSpc>
            </a:pPr>
            <a:r>
              <a:rPr b="1" lang="en-ZA" sz="3600" spc="-1" strike="noStrike">
                <a:solidFill>
                  <a:srgbClr val="60223b"/>
                </a:solidFill>
                <a:latin typeface="Arial"/>
              </a:rPr>
              <a:t>Abstract</a:t>
            </a:r>
            <a:endParaRPr b="0" lang="en-ZA" sz="3600" spc="-1" strike="noStrike">
              <a:latin typeface="Arial"/>
            </a:endParaRPr>
          </a:p>
        </p:txBody>
      </p:sp>
      <p:sp>
        <p:nvSpPr>
          <p:cNvPr id="58" name="CustomShape 8"/>
          <p:cNvSpPr/>
          <p:nvPr/>
        </p:nvSpPr>
        <p:spPr>
          <a:xfrm>
            <a:off x="26640" y="13580640"/>
            <a:ext cx="14643360" cy="1170360"/>
          </a:xfrm>
          <a:prstGeom prst="rect">
            <a:avLst/>
          </a:prstGeom>
          <a:solidFill>
            <a:srgbClr val="8c979a"/>
          </a:solidFill>
          <a:ln>
            <a:noFill/>
          </a:ln>
        </p:spPr>
        <p:style>
          <a:lnRef idx="0"/>
          <a:fillRef idx="0"/>
          <a:effectRef idx="0"/>
          <a:fontRef idx="minor"/>
        </p:style>
        <p:txBody>
          <a:bodyPr lIns="417600" rIns="417600" tIns="208800" bIns="208800" anchor="ctr"/>
          <a:p>
            <a:pPr algn="ctr">
              <a:lnSpc>
                <a:spcPct val="100000"/>
              </a:lnSpc>
            </a:pPr>
            <a:r>
              <a:rPr b="1" lang="en-ZA" sz="3600" spc="-1" strike="noStrike">
                <a:solidFill>
                  <a:srgbClr val="60223b"/>
                </a:solidFill>
                <a:latin typeface="Arial"/>
              </a:rPr>
              <a:t>Experimental setup</a:t>
            </a:r>
            <a:endParaRPr b="0" lang="en-ZA" sz="3600" spc="-1" strike="noStrike">
              <a:latin typeface="Arial"/>
            </a:endParaRPr>
          </a:p>
        </p:txBody>
      </p:sp>
      <p:sp>
        <p:nvSpPr>
          <p:cNvPr id="59" name="CustomShape 9"/>
          <p:cNvSpPr/>
          <p:nvPr/>
        </p:nvSpPr>
        <p:spPr>
          <a:xfrm>
            <a:off x="-2520" y="21152160"/>
            <a:ext cx="14636520" cy="1283400"/>
          </a:xfrm>
          <a:prstGeom prst="rect">
            <a:avLst/>
          </a:prstGeom>
          <a:solidFill>
            <a:srgbClr val="8c979a"/>
          </a:solidFill>
          <a:ln>
            <a:noFill/>
          </a:ln>
        </p:spPr>
        <p:style>
          <a:lnRef idx="0"/>
          <a:fillRef idx="0"/>
          <a:effectRef idx="0"/>
          <a:fontRef idx="minor"/>
        </p:style>
        <p:txBody>
          <a:bodyPr lIns="417600" rIns="417600" tIns="208800" bIns="208800" anchor="ctr"/>
          <a:p>
            <a:pPr algn="ctr">
              <a:lnSpc>
                <a:spcPct val="100000"/>
              </a:lnSpc>
            </a:pPr>
            <a:r>
              <a:rPr b="1" lang="en-ZA" sz="3600" spc="-1" strike="noStrike">
                <a:solidFill>
                  <a:srgbClr val="60223b"/>
                </a:solidFill>
                <a:latin typeface="Arial"/>
              </a:rPr>
              <a:t>Challenge #1: micromotion </a:t>
            </a:r>
            <a:endParaRPr b="0" lang="en-ZA" sz="3600" spc="-1" strike="noStrike">
              <a:latin typeface="Arial"/>
            </a:endParaRPr>
          </a:p>
          <a:p>
            <a:pPr algn="ctr">
              <a:lnSpc>
                <a:spcPct val="100000"/>
              </a:lnSpc>
            </a:pPr>
            <a:r>
              <a:rPr b="1" lang="en-ZA" sz="3600" spc="-1" strike="noStrike">
                <a:solidFill>
                  <a:srgbClr val="60223b"/>
                </a:solidFill>
                <a:latin typeface="Arial"/>
              </a:rPr>
              <a:t>(my ions won’t sit still)</a:t>
            </a:r>
            <a:endParaRPr b="0" lang="en-ZA" sz="3600" spc="-1" strike="noStrike">
              <a:latin typeface="Arial"/>
            </a:endParaRPr>
          </a:p>
        </p:txBody>
      </p:sp>
      <p:sp>
        <p:nvSpPr>
          <p:cNvPr id="60" name="CustomShape 10"/>
          <p:cNvSpPr/>
          <p:nvPr/>
        </p:nvSpPr>
        <p:spPr>
          <a:xfrm>
            <a:off x="1059840" y="16973640"/>
            <a:ext cx="3836160" cy="318636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ZA" sz="2800" spc="-1" strike="noStrike">
                <a:solidFill>
                  <a:srgbClr val="ffffff"/>
                </a:solidFill>
                <a:latin typeface="Calibri"/>
              </a:rPr>
              <a:t>Image of ion trap</a:t>
            </a:r>
            <a:endParaRPr b="0" lang="en-ZA" sz="2800" spc="-1" strike="noStrike">
              <a:latin typeface="Arial"/>
            </a:endParaRPr>
          </a:p>
          <a:p>
            <a:pPr algn="ctr">
              <a:lnSpc>
                <a:spcPct val="100000"/>
              </a:lnSpc>
            </a:pPr>
            <a:endParaRPr b="0" lang="en-ZA" sz="2800" spc="-1" strike="noStrike">
              <a:latin typeface="Arial"/>
            </a:endParaRPr>
          </a:p>
        </p:txBody>
      </p:sp>
      <p:sp>
        <p:nvSpPr>
          <p:cNvPr id="61" name="CustomShape 11"/>
          <p:cNvSpPr/>
          <p:nvPr/>
        </p:nvSpPr>
        <p:spPr>
          <a:xfrm>
            <a:off x="450360" y="22968000"/>
            <a:ext cx="8981640" cy="7705440"/>
          </a:xfrm>
          <a:prstGeom prst="rect">
            <a:avLst/>
          </a:prstGeom>
          <a:noFill/>
          <a:ln w="9360">
            <a:noFill/>
          </a:ln>
        </p:spPr>
        <p:style>
          <a:lnRef idx="0"/>
          <a:fillRef idx="0"/>
          <a:effectRef idx="0"/>
          <a:fontRef idx="minor"/>
        </p:style>
        <p:txBody>
          <a:bodyPr lIns="90000" rIns="90000" tIns="45000" bIns="45000"/>
          <a:p>
            <a:pPr algn="just">
              <a:lnSpc>
                <a:spcPct val="100000"/>
              </a:lnSpc>
              <a:spcAft>
                <a:spcPts val="476"/>
              </a:spcAft>
            </a:pPr>
            <a:r>
              <a:rPr b="1" lang="en-ZA" sz="2800" spc="-1" strike="noStrike">
                <a:solidFill>
                  <a:srgbClr val="60223b"/>
                </a:solidFill>
                <a:latin typeface="Times New Roman"/>
                <a:ea typeface="Calibri"/>
              </a:rPr>
              <a:t>What is micromotion and why is it a problem?</a:t>
            </a:r>
            <a:endParaRPr b="0" lang="en-ZA" sz="2800" spc="-1" strike="noStrike">
              <a:latin typeface="Arial"/>
            </a:endParaRPr>
          </a:p>
          <a:p>
            <a:pPr algn="just">
              <a:lnSpc>
                <a:spcPct val="100000"/>
              </a:lnSpc>
              <a:spcAft>
                <a:spcPts val="476"/>
              </a:spcAft>
            </a:pPr>
            <a:r>
              <a:rPr b="0" lang="en-ZA" sz="2800" spc="-1" strike="noStrike">
                <a:solidFill>
                  <a:srgbClr val="60223b"/>
                </a:solidFill>
                <a:latin typeface="Times New Roman"/>
                <a:ea typeface="Calibri"/>
              </a:rPr>
              <a:t>An ion feels zero force at the centre of the trap, and a non-zero at every other point. This results in additional ion motion if the ion leaves the trap centre. However, we need our ions as motionless (i.e., as cold) as possible: additional motion affects atomic transition lineshapes, reduces accuracy in high-precision work, and impacts ion confinement time.</a:t>
            </a:r>
            <a:endParaRPr b="0" lang="en-ZA" sz="2800" spc="-1" strike="noStrike">
              <a:latin typeface="Arial"/>
            </a:endParaRPr>
          </a:p>
          <a:p>
            <a:pPr algn="just">
              <a:lnSpc>
                <a:spcPct val="100000"/>
              </a:lnSpc>
              <a:spcAft>
                <a:spcPts val="476"/>
              </a:spcAft>
            </a:pPr>
            <a:endParaRPr b="0" lang="en-ZA" sz="2800" spc="-1" strike="noStrike">
              <a:latin typeface="Arial"/>
            </a:endParaRPr>
          </a:p>
          <a:p>
            <a:pPr algn="just">
              <a:lnSpc>
                <a:spcPct val="100000"/>
              </a:lnSpc>
              <a:spcAft>
                <a:spcPts val="476"/>
              </a:spcAft>
            </a:pPr>
            <a:r>
              <a:rPr b="1" lang="en-ZA" sz="2800" spc="-1" strike="noStrike">
                <a:solidFill>
                  <a:srgbClr val="60223b"/>
                </a:solidFill>
                <a:latin typeface="Times New Roman"/>
                <a:ea typeface="Calibri"/>
              </a:rPr>
              <a:t>How do we observe and remove micromotion?</a:t>
            </a:r>
            <a:endParaRPr b="0" lang="en-ZA" sz="2800" spc="-1" strike="noStrike">
              <a:latin typeface="Arial"/>
            </a:endParaRPr>
          </a:p>
          <a:p>
            <a:pPr algn="just">
              <a:lnSpc>
                <a:spcPct val="100000"/>
              </a:lnSpc>
              <a:spcAft>
                <a:spcPts val="476"/>
              </a:spcAft>
            </a:pPr>
            <a:r>
              <a:rPr b="0" lang="en-ZA" sz="2800" spc="-1" strike="noStrike">
                <a:solidFill>
                  <a:srgbClr val="60223b"/>
                </a:solidFill>
                <a:latin typeface="Times New Roman"/>
                <a:ea typeface="Calibri"/>
              </a:rPr>
              <a:t>An ion oscillating in space will have an oscillating scattering efficiency (see Figure 3) due to its motion and the resulting Doppler shift. We can use static electric fields to push the ion closer to the trap centre, reducing the force the ion feels (and thus the ion’s velocity), which in turn reduces the amplitude of the scattering efficiency modulation.</a:t>
            </a:r>
            <a:endParaRPr b="0" lang="en-ZA" sz="2800" spc="-1" strike="noStrike">
              <a:latin typeface="Arial"/>
            </a:endParaRPr>
          </a:p>
          <a:p>
            <a:pPr algn="just">
              <a:lnSpc>
                <a:spcPct val="100000"/>
              </a:lnSpc>
              <a:spcAft>
                <a:spcPts val="476"/>
              </a:spcAft>
            </a:pPr>
            <a:endParaRPr b="0" lang="en-ZA" sz="2800" spc="-1" strike="noStrike">
              <a:latin typeface="Arial"/>
            </a:endParaRPr>
          </a:p>
          <a:p>
            <a:pPr algn="just">
              <a:lnSpc>
                <a:spcPct val="100000"/>
              </a:lnSpc>
              <a:spcAft>
                <a:spcPts val="476"/>
              </a:spcAft>
            </a:pPr>
            <a:endParaRPr b="0" lang="en-ZA" sz="2800" spc="-1" strike="noStrike">
              <a:latin typeface="Arial"/>
            </a:endParaRPr>
          </a:p>
        </p:txBody>
      </p:sp>
      <p:sp>
        <p:nvSpPr>
          <p:cNvPr id="62" name="CustomShape 12"/>
          <p:cNvSpPr/>
          <p:nvPr/>
        </p:nvSpPr>
        <p:spPr>
          <a:xfrm>
            <a:off x="10063440" y="22768200"/>
            <a:ext cx="4534560" cy="6148080"/>
          </a:xfrm>
          <a:prstGeom prst="rect">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ZA" sz="2800" spc="-1" strike="noStrike">
                <a:solidFill>
                  <a:srgbClr val="ffffff"/>
                </a:solidFill>
                <a:latin typeface="Calibri"/>
              </a:rPr>
              <a:t>Energy level diagram, indicating scattering transition and detuning</a:t>
            </a:r>
            <a:endParaRPr b="0" lang="en-ZA" sz="2800" spc="-1" strike="noStrike">
              <a:latin typeface="Arial"/>
            </a:endParaRPr>
          </a:p>
        </p:txBody>
      </p:sp>
      <p:sp>
        <p:nvSpPr>
          <p:cNvPr id="63" name="CustomShape 13"/>
          <p:cNvSpPr/>
          <p:nvPr/>
        </p:nvSpPr>
        <p:spPr>
          <a:xfrm>
            <a:off x="-16128000" y="30601080"/>
            <a:ext cx="14636520" cy="1366920"/>
          </a:xfrm>
          <a:prstGeom prst="rect">
            <a:avLst/>
          </a:prstGeom>
          <a:solidFill>
            <a:srgbClr val="8c979a"/>
          </a:solidFill>
          <a:ln>
            <a:noFill/>
          </a:ln>
        </p:spPr>
        <p:style>
          <a:lnRef idx="0"/>
          <a:fillRef idx="0"/>
          <a:effectRef idx="0"/>
          <a:fontRef idx="minor"/>
        </p:style>
        <p:txBody>
          <a:bodyPr lIns="417600" rIns="417600" tIns="208800" bIns="208800" anchor="ctr"/>
          <a:p>
            <a:pPr algn="ctr">
              <a:lnSpc>
                <a:spcPct val="100000"/>
              </a:lnSpc>
            </a:pPr>
            <a:r>
              <a:rPr b="1" lang="en-ZA" sz="3600" spc="-1" strike="noStrike">
                <a:solidFill>
                  <a:srgbClr val="60223b"/>
                </a:solidFill>
                <a:latin typeface="Arial"/>
              </a:rPr>
              <a:t>Results of micromotion compensation</a:t>
            </a:r>
            <a:endParaRPr b="0" lang="en-ZA" sz="3600" spc="-1" strike="noStrike">
              <a:latin typeface="Arial"/>
            </a:endParaRPr>
          </a:p>
        </p:txBody>
      </p:sp>
      <p:sp>
        <p:nvSpPr>
          <p:cNvPr id="64" name="CustomShape 14"/>
          <p:cNvSpPr/>
          <p:nvPr/>
        </p:nvSpPr>
        <p:spPr>
          <a:xfrm>
            <a:off x="-8927640" y="28224000"/>
            <a:ext cx="7991640" cy="516960"/>
          </a:xfrm>
          <a:prstGeom prst="rect">
            <a:avLst/>
          </a:prstGeom>
          <a:noFill/>
          <a:ln w="9360">
            <a:noFill/>
          </a:ln>
        </p:spPr>
        <p:style>
          <a:lnRef idx="0"/>
          <a:fillRef idx="0"/>
          <a:effectRef idx="0"/>
          <a:fontRef idx="minor"/>
        </p:style>
        <p:txBody>
          <a:bodyPr lIns="90000" rIns="90000" tIns="45000" bIns="45000"/>
          <a:p>
            <a:pPr algn="just">
              <a:lnSpc>
                <a:spcPct val="100000"/>
              </a:lnSpc>
              <a:spcAft>
                <a:spcPts val="476"/>
              </a:spcAft>
            </a:pPr>
            <a:r>
              <a:rPr b="0" lang="en-ZA" sz="2800" spc="-1" strike="noStrike">
                <a:solidFill>
                  <a:srgbClr val="60223b"/>
                </a:solidFill>
                <a:latin typeface="Times New Roman"/>
                <a:ea typeface="Calibri"/>
              </a:rPr>
              <a:t>Few words on phase flip.</a:t>
            </a:r>
            <a:endParaRPr b="0" lang="en-ZA" sz="2800" spc="-1" strike="noStrike">
              <a:latin typeface="Arial"/>
            </a:endParaRPr>
          </a:p>
        </p:txBody>
      </p:sp>
      <p:sp>
        <p:nvSpPr>
          <p:cNvPr id="65" name="CustomShape 15"/>
          <p:cNvSpPr/>
          <p:nvPr/>
        </p:nvSpPr>
        <p:spPr>
          <a:xfrm>
            <a:off x="936000" y="37352160"/>
            <a:ext cx="6552000" cy="1095840"/>
          </a:xfrm>
          <a:prstGeom prst="rect">
            <a:avLst/>
          </a:prstGeom>
          <a:noFill/>
          <a:ln w="9360">
            <a:noFill/>
          </a:ln>
        </p:spPr>
        <p:style>
          <a:lnRef idx="0"/>
          <a:fillRef idx="0"/>
          <a:effectRef idx="0"/>
          <a:fontRef idx="minor"/>
        </p:style>
        <p:txBody>
          <a:bodyPr lIns="90000" rIns="90000" tIns="45000" bIns="45000"/>
          <a:p>
            <a:pPr>
              <a:lnSpc>
                <a:spcPct val="100000"/>
              </a:lnSpc>
              <a:spcAft>
                <a:spcPts val="476"/>
              </a:spcAft>
            </a:pPr>
            <a:r>
              <a:rPr b="0" lang="en-ZA" sz="2200" spc="-1" strike="noStrike">
                <a:solidFill>
                  <a:srgbClr val="60223b"/>
                </a:solidFill>
                <a:latin typeface="Times New Roman"/>
                <a:ea typeface="Calibri"/>
              </a:rPr>
              <a:t>Figure 4: ions that are on average closer to the centre of the trap (as shown below) have reduced motion and thus the magnitude of the scattering rate modulation.</a:t>
            </a:r>
            <a:endParaRPr b="0" lang="en-ZA" sz="2200" spc="-1" strike="noStrike">
              <a:latin typeface="Arial"/>
            </a:endParaRPr>
          </a:p>
        </p:txBody>
      </p:sp>
      <p:sp>
        <p:nvSpPr>
          <p:cNvPr id="66" name="CustomShape 16"/>
          <p:cNvSpPr/>
          <p:nvPr/>
        </p:nvSpPr>
        <p:spPr>
          <a:xfrm>
            <a:off x="8498520" y="37142640"/>
            <a:ext cx="6369480" cy="2252520"/>
          </a:xfrm>
          <a:prstGeom prst="rect">
            <a:avLst/>
          </a:prstGeom>
          <a:noFill/>
          <a:ln w="9360">
            <a:noFill/>
          </a:ln>
        </p:spPr>
        <p:style>
          <a:lnRef idx="0"/>
          <a:fillRef idx="0"/>
          <a:effectRef idx="0"/>
          <a:fontRef idx="minor"/>
        </p:style>
        <p:txBody>
          <a:bodyPr lIns="90000" rIns="90000" tIns="45000" bIns="45000"/>
          <a:p>
            <a:pPr>
              <a:lnSpc>
                <a:spcPct val="100000"/>
              </a:lnSpc>
              <a:spcAft>
                <a:spcPts val="476"/>
              </a:spcAft>
            </a:pPr>
            <a:r>
              <a:rPr b="0" lang="en-ZA" sz="2200" spc="-1" strike="noStrike">
                <a:solidFill>
                  <a:srgbClr val="60223b"/>
                </a:solidFill>
                <a:latin typeface="Times New Roman"/>
                <a:ea typeface="Calibri"/>
              </a:rPr>
              <a:t>Figure 5 (below): the motion of the blue and red particles above will be out of phase. Equivalently, pushing an ion across the centre of the trap results in a 180 degree phase difference in the motion, and thus also the scattering modulation (above)..</a:t>
            </a:r>
            <a:endParaRPr b="0" lang="en-ZA" sz="2200" spc="-1" strike="noStrike">
              <a:latin typeface="Arial"/>
            </a:endParaRPr>
          </a:p>
          <a:p>
            <a:pPr algn="just">
              <a:lnSpc>
                <a:spcPct val="100000"/>
              </a:lnSpc>
              <a:spcAft>
                <a:spcPts val="476"/>
              </a:spcAft>
            </a:pPr>
            <a:endParaRPr b="0" lang="en-ZA" sz="2200" spc="-1" strike="noStrike">
              <a:latin typeface="Arial"/>
            </a:endParaRPr>
          </a:p>
        </p:txBody>
      </p:sp>
      <p:sp>
        <p:nvSpPr>
          <p:cNvPr id="67" name="CustomShape 17"/>
          <p:cNvSpPr/>
          <p:nvPr/>
        </p:nvSpPr>
        <p:spPr>
          <a:xfrm>
            <a:off x="15197760" y="5973120"/>
            <a:ext cx="15068520" cy="1232280"/>
          </a:xfrm>
          <a:prstGeom prst="rect">
            <a:avLst/>
          </a:prstGeom>
          <a:solidFill>
            <a:srgbClr val="8c979a"/>
          </a:solidFill>
          <a:ln>
            <a:noFill/>
          </a:ln>
        </p:spPr>
        <p:style>
          <a:lnRef idx="0"/>
          <a:fillRef idx="0"/>
          <a:effectRef idx="0"/>
          <a:fontRef idx="minor"/>
        </p:style>
        <p:txBody>
          <a:bodyPr lIns="417600" rIns="417600" tIns="208800" bIns="208800" anchor="ctr"/>
          <a:p>
            <a:pPr algn="ctr">
              <a:lnSpc>
                <a:spcPct val="100000"/>
              </a:lnSpc>
            </a:pPr>
            <a:r>
              <a:rPr b="1" lang="en-ZA" sz="3600" spc="-1" strike="noStrike">
                <a:solidFill>
                  <a:srgbClr val="60223b"/>
                </a:solidFill>
                <a:latin typeface="Arial"/>
              </a:rPr>
              <a:t>Challenge #2: getting a qubit</a:t>
            </a:r>
            <a:endParaRPr b="0" lang="en-ZA" sz="3600" spc="-1" strike="noStrike">
              <a:latin typeface="Arial"/>
            </a:endParaRPr>
          </a:p>
        </p:txBody>
      </p:sp>
      <p:sp>
        <p:nvSpPr>
          <p:cNvPr id="68" name="CustomShape 18"/>
          <p:cNvSpPr/>
          <p:nvPr/>
        </p:nvSpPr>
        <p:spPr>
          <a:xfrm>
            <a:off x="15192000" y="7704000"/>
            <a:ext cx="5832000" cy="3744360"/>
          </a:xfrm>
          <a:prstGeom prst="rect">
            <a:avLst/>
          </a:prstGeom>
          <a:noFill/>
          <a:ln w="9360">
            <a:noFill/>
          </a:ln>
        </p:spPr>
        <p:style>
          <a:lnRef idx="0"/>
          <a:fillRef idx="0"/>
          <a:effectRef idx="0"/>
          <a:fontRef idx="minor"/>
        </p:style>
        <p:txBody>
          <a:bodyPr lIns="90000" rIns="90000" tIns="45000" bIns="45000"/>
          <a:p>
            <a:pPr>
              <a:lnSpc>
                <a:spcPct val="100000"/>
              </a:lnSpc>
              <a:spcAft>
                <a:spcPts val="476"/>
              </a:spcAft>
            </a:pPr>
            <a:r>
              <a:rPr b="0" lang="en-ZA" sz="2800" spc="-1" strike="noStrike">
                <a:solidFill>
                  <a:srgbClr val="60223b"/>
                </a:solidFill>
                <a:latin typeface="Times New Roman"/>
                <a:ea typeface="Calibri"/>
              </a:rPr>
              <a:t>A classical bit can be either 0 or 1. A quantum bit (qubit) can be in state</a:t>
            </a:r>
            <a:endParaRPr b="0" lang="en-ZA" sz="2800" spc="-1" strike="noStrike">
              <a:latin typeface="Arial"/>
            </a:endParaRPr>
          </a:p>
          <a:p>
            <a:pPr>
              <a:lnSpc>
                <a:spcPct val="100000"/>
              </a:lnSpc>
              <a:spcAft>
                <a:spcPts val="476"/>
              </a:spcAft>
            </a:pPr>
            <a:r>
              <a:rPr b="0" lang="en-ZA" sz="2800" spc="-1" strike="noStrike">
                <a:solidFill>
                  <a:srgbClr val="60223b"/>
                </a:solidFill>
                <a:latin typeface="Times New Roman"/>
                <a:ea typeface="Calibri"/>
              </a:rPr>
              <a:t> </a:t>
            </a:r>
            <a:r>
              <a:rPr b="0" lang="en-ZA" sz="2800" spc="-1" strike="noStrike">
                <a:solidFill>
                  <a:srgbClr val="60223b"/>
                </a:solidFill>
                <a:latin typeface="Times New Roman"/>
                <a:ea typeface="Calibri"/>
              </a:rPr>
              <a:t>|psi&gt;=|0&gt; or |psi&gt;=|1&gt;, but also something in between, i.e., a </a:t>
            </a:r>
            <a:r>
              <a:rPr b="0" i="1" lang="en-ZA" sz="2800" spc="-1" strike="noStrike">
                <a:solidFill>
                  <a:srgbClr val="60223b"/>
                </a:solidFill>
                <a:latin typeface="Times New Roman"/>
                <a:ea typeface="Calibri"/>
              </a:rPr>
              <a:t>superposition</a:t>
            </a:r>
            <a:r>
              <a:rPr b="0" lang="en-ZA" sz="2800" spc="-1" strike="noStrike">
                <a:solidFill>
                  <a:srgbClr val="60223b"/>
                </a:solidFill>
                <a:latin typeface="Times New Roman"/>
                <a:ea typeface="Calibri"/>
              </a:rPr>
              <a:t>:</a:t>
            </a:r>
            <a:endParaRPr b="0" lang="en-ZA" sz="2800" spc="-1" strike="noStrike">
              <a:latin typeface="Arial"/>
            </a:endParaRPr>
          </a:p>
          <a:p>
            <a:pPr>
              <a:lnSpc>
                <a:spcPct val="100000"/>
              </a:lnSpc>
              <a:spcAft>
                <a:spcPts val="476"/>
              </a:spcAft>
            </a:pPr>
            <a:endParaRPr b="0" lang="en-ZA" sz="2800" spc="-1" strike="noStrike">
              <a:latin typeface="Arial"/>
            </a:endParaRPr>
          </a:p>
          <a:p>
            <a:pPr>
              <a:lnSpc>
                <a:spcPct val="100000"/>
              </a:lnSpc>
              <a:spcAft>
                <a:spcPts val="476"/>
              </a:spcAft>
            </a:pPr>
            <a:r>
              <a:rPr b="0" lang="en-ZA" sz="2800" spc="-1" strike="noStrike">
                <a:solidFill>
                  <a:srgbClr val="60223b"/>
                </a:solidFill>
                <a:latin typeface="Times New Roman"/>
                <a:ea typeface="Calibri"/>
              </a:rPr>
              <a:t>	</a:t>
            </a:r>
            <a:r>
              <a:rPr b="0" lang="en-ZA" sz="2800" spc="-1" strike="noStrike">
                <a:solidFill>
                  <a:srgbClr val="60223b"/>
                </a:solidFill>
                <a:latin typeface="Times New Roman"/>
                <a:ea typeface="Calibri"/>
              </a:rPr>
              <a:t>	</a:t>
            </a:r>
            <a:r>
              <a:rPr b="0" lang="en-ZA" sz="2800" spc="-1" strike="noStrike">
                <a:solidFill>
                  <a:srgbClr val="60223b"/>
                </a:solidFill>
                <a:latin typeface="Times New Roman"/>
                <a:ea typeface="Calibri"/>
              </a:rPr>
              <a:t>	</a:t>
            </a:r>
            <a:r>
              <a:rPr b="0" lang="en-ZA" sz="2800" spc="-1" strike="noStrike">
                <a:solidFill>
                  <a:srgbClr val="60223b"/>
                </a:solidFill>
                <a:latin typeface="Times New Roman"/>
                <a:ea typeface="Calibri"/>
              </a:rPr>
              <a:t>|psi&gt; =  a|0&gt; + b|1&gt;.</a:t>
            </a:r>
            <a:endParaRPr b="0" lang="en-ZA" sz="2800" spc="-1" strike="noStrike">
              <a:latin typeface="Arial"/>
            </a:endParaRPr>
          </a:p>
          <a:p>
            <a:pPr>
              <a:lnSpc>
                <a:spcPct val="100000"/>
              </a:lnSpc>
              <a:spcAft>
                <a:spcPts val="476"/>
              </a:spcAft>
            </a:pPr>
            <a:endParaRPr b="0" lang="en-ZA" sz="2800" spc="-1" strike="noStrike">
              <a:latin typeface="Arial"/>
            </a:endParaRPr>
          </a:p>
        </p:txBody>
      </p:sp>
      <p:sp>
        <p:nvSpPr>
          <p:cNvPr id="69" name="CustomShape 19"/>
          <p:cNvSpPr/>
          <p:nvPr/>
        </p:nvSpPr>
        <p:spPr>
          <a:xfrm>
            <a:off x="16380000" y="19332000"/>
            <a:ext cx="3240000" cy="4901040"/>
          </a:xfrm>
          <a:prstGeom prst="rect">
            <a:avLst/>
          </a:prstGeom>
          <a:noFill/>
          <a:ln w="9360">
            <a:noFill/>
          </a:ln>
        </p:spPr>
        <p:style>
          <a:lnRef idx="0"/>
          <a:fillRef idx="0"/>
          <a:effectRef idx="0"/>
          <a:fontRef idx="minor"/>
        </p:style>
        <p:txBody>
          <a:bodyPr lIns="90000" rIns="90000" tIns="45000" bIns="45000"/>
          <a:p>
            <a:pPr>
              <a:lnSpc>
                <a:spcPct val="100000"/>
              </a:lnSpc>
              <a:spcAft>
                <a:spcPts val="476"/>
              </a:spcAft>
            </a:pPr>
            <a:r>
              <a:rPr b="0" lang="en-ZA" sz="2200" spc="-1" strike="noStrike">
                <a:solidFill>
                  <a:srgbClr val="60223b"/>
                </a:solidFill>
                <a:latin typeface="Times New Roman"/>
                <a:ea typeface="Calibri"/>
              </a:rPr>
              <a:t>Figure 7: the energy levels and laser wavelengths involved in: </a:t>
            </a:r>
            <a:endParaRPr b="0" lang="en-ZA" sz="2200" spc="-1" strike="noStrike">
              <a:latin typeface="Arial"/>
            </a:endParaRPr>
          </a:p>
          <a:p>
            <a:pPr>
              <a:lnSpc>
                <a:spcPct val="100000"/>
              </a:lnSpc>
              <a:spcAft>
                <a:spcPts val="476"/>
              </a:spcAft>
            </a:pPr>
            <a:r>
              <a:rPr b="0" lang="en-ZA" sz="2200" spc="-1" strike="noStrike">
                <a:solidFill>
                  <a:srgbClr val="60223b"/>
                </a:solidFill>
                <a:latin typeface="Times New Roman"/>
                <a:ea typeface="Calibri"/>
              </a:rPr>
              <a:t>a) Doppler cooling, </a:t>
            </a:r>
            <a:endParaRPr b="0" lang="en-ZA" sz="2200" spc="-1" strike="noStrike">
              <a:latin typeface="Arial"/>
            </a:endParaRPr>
          </a:p>
          <a:p>
            <a:pPr>
              <a:lnSpc>
                <a:spcPct val="100000"/>
              </a:lnSpc>
              <a:spcAft>
                <a:spcPts val="476"/>
              </a:spcAft>
            </a:pPr>
            <a:r>
              <a:rPr b="0" lang="en-ZA" sz="2200" spc="-1" strike="noStrike">
                <a:solidFill>
                  <a:srgbClr val="60223b"/>
                </a:solidFill>
                <a:latin typeface="Times New Roman"/>
                <a:ea typeface="Calibri"/>
              </a:rPr>
              <a:t>b) state preparation, </a:t>
            </a:r>
            <a:endParaRPr b="0" lang="en-ZA" sz="2200" spc="-1" strike="noStrike">
              <a:latin typeface="Arial"/>
            </a:endParaRPr>
          </a:p>
          <a:p>
            <a:pPr>
              <a:lnSpc>
                <a:spcPct val="100000"/>
              </a:lnSpc>
              <a:spcAft>
                <a:spcPts val="476"/>
              </a:spcAft>
            </a:pPr>
            <a:r>
              <a:rPr b="0" lang="en-ZA" sz="2200" spc="-1" strike="noStrike">
                <a:solidFill>
                  <a:srgbClr val="60223b"/>
                </a:solidFill>
                <a:latin typeface="Times New Roman"/>
                <a:ea typeface="Calibri"/>
              </a:rPr>
              <a:t>c) state manipulation, and d) state detection.</a:t>
            </a:r>
            <a:endParaRPr b="0" lang="en-ZA" sz="2200" spc="-1" strike="noStrike">
              <a:latin typeface="Arial"/>
            </a:endParaRPr>
          </a:p>
          <a:p>
            <a:pPr>
              <a:lnSpc>
                <a:spcPct val="100000"/>
              </a:lnSpc>
              <a:spcAft>
                <a:spcPts val="476"/>
              </a:spcAft>
            </a:pPr>
            <a:endParaRPr b="0" lang="en-ZA" sz="2200" spc="-1" strike="noStrike">
              <a:latin typeface="Arial"/>
            </a:endParaRPr>
          </a:p>
          <a:p>
            <a:pPr>
              <a:lnSpc>
                <a:spcPct val="100000"/>
              </a:lnSpc>
              <a:spcAft>
                <a:spcPts val="476"/>
              </a:spcAft>
            </a:pPr>
            <a:r>
              <a:rPr b="0" lang="en-ZA" sz="2200" spc="-1" strike="noStrike">
                <a:solidFill>
                  <a:srgbClr val="60223b"/>
                </a:solidFill>
                <a:latin typeface="Times New Roman"/>
                <a:ea typeface="Calibri"/>
              </a:rPr>
              <a:t>(the paragraph above can just be the figure caption? Also add arrows to figure, remember it’s a cycle!)</a:t>
            </a:r>
            <a:endParaRPr b="0" lang="en-ZA" sz="2200" spc="-1" strike="noStrike">
              <a:latin typeface="Arial"/>
            </a:endParaRPr>
          </a:p>
          <a:p>
            <a:pPr>
              <a:lnSpc>
                <a:spcPct val="100000"/>
              </a:lnSpc>
              <a:spcAft>
                <a:spcPts val="476"/>
              </a:spcAft>
            </a:pPr>
            <a:endParaRPr b="0" lang="en-ZA" sz="2200" spc="-1" strike="noStrike">
              <a:latin typeface="Arial"/>
            </a:endParaRPr>
          </a:p>
        </p:txBody>
      </p:sp>
      <p:sp>
        <p:nvSpPr>
          <p:cNvPr id="70" name="CustomShape 20"/>
          <p:cNvSpPr/>
          <p:nvPr/>
        </p:nvSpPr>
        <p:spPr>
          <a:xfrm>
            <a:off x="15197760" y="24572520"/>
            <a:ext cx="15068520" cy="1341360"/>
          </a:xfrm>
          <a:prstGeom prst="rect">
            <a:avLst/>
          </a:prstGeom>
          <a:solidFill>
            <a:srgbClr val="8c979a"/>
          </a:solidFill>
          <a:ln>
            <a:noFill/>
          </a:ln>
        </p:spPr>
        <p:style>
          <a:lnRef idx="0"/>
          <a:fillRef idx="0"/>
          <a:effectRef idx="0"/>
          <a:fontRef idx="minor"/>
        </p:style>
        <p:txBody>
          <a:bodyPr lIns="417600" rIns="417600" tIns="208800" bIns="208800" anchor="ctr"/>
          <a:p>
            <a:pPr algn="ctr">
              <a:lnSpc>
                <a:spcPct val="100000"/>
              </a:lnSpc>
            </a:pPr>
            <a:r>
              <a:rPr b="1" lang="en-ZA" sz="3600" spc="-1" strike="noStrike">
                <a:solidFill>
                  <a:srgbClr val="60223b"/>
                </a:solidFill>
                <a:latin typeface="Arial"/>
              </a:rPr>
              <a:t>Results: Rabi oscillations</a:t>
            </a:r>
            <a:endParaRPr b="0" lang="en-ZA" sz="3600" spc="-1" strike="noStrike">
              <a:latin typeface="Arial"/>
            </a:endParaRPr>
          </a:p>
          <a:p>
            <a:pPr algn="ctr">
              <a:lnSpc>
                <a:spcPct val="100000"/>
              </a:lnSpc>
            </a:pPr>
            <a:r>
              <a:rPr b="1" lang="en-ZA" sz="3600" spc="-1" strike="noStrike">
                <a:solidFill>
                  <a:srgbClr val="60223b"/>
                </a:solidFill>
                <a:latin typeface="Arial"/>
              </a:rPr>
              <a:t>(we have a qubit!)</a:t>
            </a:r>
            <a:endParaRPr b="0" lang="en-ZA" sz="3600" spc="-1" strike="noStrike">
              <a:latin typeface="Arial"/>
            </a:endParaRPr>
          </a:p>
        </p:txBody>
      </p:sp>
      <p:sp>
        <p:nvSpPr>
          <p:cNvPr id="71" name="CustomShape 21"/>
          <p:cNvSpPr/>
          <p:nvPr/>
        </p:nvSpPr>
        <p:spPr>
          <a:xfrm>
            <a:off x="15420600" y="26238960"/>
            <a:ext cx="13792320" cy="1369440"/>
          </a:xfrm>
          <a:prstGeom prst="rect">
            <a:avLst/>
          </a:prstGeom>
          <a:noFill/>
          <a:ln w="9360">
            <a:noFill/>
          </a:ln>
        </p:spPr>
        <p:style>
          <a:lnRef idx="0"/>
          <a:fillRef idx="0"/>
          <a:effectRef idx="0"/>
          <a:fontRef idx="minor"/>
        </p:style>
        <p:txBody>
          <a:bodyPr lIns="90000" rIns="90000" tIns="45000" bIns="45000"/>
          <a:p>
            <a:pPr marL="457200" indent="-456840" algn="just">
              <a:lnSpc>
                <a:spcPct val="100000"/>
              </a:lnSpc>
              <a:spcAft>
                <a:spcPts val="476"/>
              </a:spcAft>
              <a:buClr>
                <a:srgbClr val="60223b"/>
              </a:buClr>
              <a:buFont typeface="Arial"/>
              <a:buChar char="•"/>
            </a:pPr>
            <a:r>
              <a:rPr b="0" lang="en-ZA" sz="2800" spc="-1" strike="noStrike">
                <a:solidFill>
                  <a:srgbClr val="60223b"/>
                </a:solidFill>
                <a:latin typeface="Times New Roman"/>
                <a:ea typeface="Calibri"/>
              </a:rPr>
              <a:t>Repeat the above steps for varying microwave pulse durations and count the number of photons an ion scatters during state detection. When averaged over many measurements, this photon count is an indication of the probability of the ion to be found in state |1&gt;.</a:t>
            </a:r>
            <a:endParaRPr b="0" lang="en-ZA" sz="2800" spc="-1" strike="noStrike">
              <a:latin typeface="Arial"/>
            </a:endParaRPr>
          </a:p>
        </p:txBody>
      </p:sp>
      <p:sp>
        <p:nvSpPr>
          <p:cNvPr id="72" name="CustomShape 22"/>
          <p:cNvSpPr/>
          <p:nvPr/>
        </p:nvSpPr>
        <p:spPr>
          <a:xfrm>
            <a:off x="15233760" y="35759880"/>
            <a:ext cx="15068520" cy="1341000"/>
          </a:xfrm>
          <a:prstGeom prst="rect">
            <a:avLst/>
          </a:prstGeom>
          <a:solidFill>
            <a:srgbClr val="8c979a"/>
          </a:solidFill>
          <a:ln>
            <a:noFill/>
          </a:ln>
        </p:spPr>
        <p:style>
          <a:lnRef idx="0"/>
          <a:fillRef idx="0"/>
          <a:effectRef idx="0"/>
          <a:fontRef idx="minor"/>
        </p:style>
        <p:txBody>
          <a:bodyPr lIns="417600" rIns="417600" tIns="208800" bIns="208800" anchor="ctr"/>
          <a:p>
            <a:pPr algn="ctr">
              <a:lnSpc>
                <a:spcPct val="100000"/>
              </a:lnSpc>
            </a:pPr>
            <a:r>
              <a:rPr b="1" lang="en-ZA" sz="3600" spc="-1" strike="noStrike">
                <a:solidFill>
                  <a:srgbClr val="60223b"/>
                </a:solidFill>
                <a:latin typeface="Arial"/>
              </a:rPr>
              <a:t>Next steps</a:t>
            </a:r>
            <a:endParaRPr b="0" lang="en-ZA" sz="3600" spc="-1" strike="noStrike">
              <a:latin typeface="Arial"/>
            </a:endParaRPr>
          </a:p>
        </p:txBody>
      </p:sp>
      <p:sp>
        <p:nvSpPr>
          <p:cNvPr id="73" name="CustomShape 23"/>
          <p:cNvSpPr/>
          <p:nvPr/>
        </p:nvSpPr>
        <p:spPr>
          <a:xfrm>
            <a:off x="15355080" y="37390320"/>
            <a:ext cx="14455080" cy="2830680"/>
          </a:xfrm>
          <a:prstGeom prst="rect">
            <a:avLst/>
          </a:prstGeom>
          <a:noFill/>
          <a:ln w="9360">
            <a:noFill/>
          </a:ln>
        </p:spPr>
        <p:style>
          <a:lnRef idx="0"/>
          <a:fillRef idx="0"/>
          <a:effectRef idx="0"/>
          <a:fontRef idx="minor"/>
        </p:style>
        <p:txBody>
          <a:bodyPr lIns="90000" rIns="90000" tIns="45000" bIns="45000"/>
          <a:p>
            <a:pPr algn="just">
              <a:lnSpc>
                <a:spcPct val="100000"/>
              </a:lnSpc>
              <a:spcAft>
                <a:spcPts val="476"/>
              </a:spcAft>
            </a:pPr>
            <a:r>
              <a:rPr b="0" lang="en-ZA" sz="2800" spc="-1" strike="noStrike">
                <a:solidFill>
                  <a:srgbClr val="60223b"/>
                </a:solidFill>
                <a:latin typeface="Times New Roman"/>
                <a:ea typeface="Calibri"/>
              </a:rPr>
              <a:t>The successful observation of Rabi oscillations indicates that we can successfully prepare, manipulate and detect our qubit’s state. The next steps are:</a:t>
            </a:r>
            <a:endParaRPr b="0" lang="en-ZA" sz="2800" spc="-1" strike="noStrike">
              <a:latin typeface="Arial"/>
            </a:endParaRPr>
          </a:p>
          <a:p>
            <a:pPr algn="just">
              <a:lnSpc>
                <a:spcPct val="100000"/>
              </a:lnSpc>
              <a:spcAft>
                <a:spcPts val="476"/>
              </a:spcAft>
            </a:pPr>
            <a:r>
              <a:rPr b="0" lang="en-ZA" sz="2800" spc="-1" strike="noStrike">
                <a:solidFill>
                  <a:srgbClr val="60223b"/>
                </a:solidFill>
                <a:latin typeface="Times New Roman"/>
                <a:ea typeface="Calibri"/>
              </a:rPr>
              <a:t>* entanglement -- entangling the ion’s vibrational state to its internal (spin) state</a:t>
            </a:r>
            <a:endParaRPr b="0" lang="en-ZA" sz="2800" spc="-1" strike="noStrike">
              <a:latin typeface="Arial"/>
            </a:endParaRPr>
          </a:p>
          <a:p>
            <a:pPr algn="just">
              <a:lnSpc>
                <a:spcPct val="100000"/>
              </a:lnSpc>
              <a:spcAft>
                <a:spcPts val="476"/>
              </a:spcAft>
            </a:pPr>
            <a:r>
              <a:rPr b="0" lang="en-ZA" sz="2800" spc="-1" strike="noStrike">
                <a:solidFill>
                  <a:srgbClr val="60223b"/>
                </a:solidFill>
                <a:latin typeface="Times New Roman"/>
                <a:ea typeface="Calibri"/>
              </a:rPr>
              <a:t>* weak measurements (i.e., measurements that minimally disturb the state of a quantum system) </a:t>
            </a:r>
            <a:endParaRPr b="0" lang="en-ZA" sz="2800" spc="-1" strike="noStrike">
              <a:latin typeface="Arial"/>
            </a:endParaRPr>
          </a:p>
          <a:p>
            <a:pPr algn="just">
              <a:lnSpc>
                <a:spcPct val="100000"/>
              </a:lnSpc>
              <a:spcAft>
                <a:spcPts val="476"/>
              </a:spcAft>
            </a:pPr>
            <a:r>
              <a:rPr b="0" lang="en-ZA" sz="2800" spc="-1" strike="noStrike">
                <a:solidFill>
                  <a:srgbClr val="60223b"/>
                </a:solidFill>
                <a:latin typeface="Times New Roman"/>
                <a:ea typeface="Calibri"/>
              </a:rPr>
              <a:t>* measuring </a:t>
            </a:r>
            <a:r>
              <a:rPr b="0" lang="en-GB" sz="2800" spc="-1" strike="noStrike">
                <a:solidFill>
                  <a:srgbClr val="60223b"/>
                </a:solidFill>
                <a:latin typeface="Times New Roman"/>
                <a:ea typeface="Calibri"/>
              </a:rPr>
              <a:t>dynamic correlation functions (relating the value of an observable at one time, to the value of another observable at some later time).</a:t>
            </a:r>
            <a:endParaRPr b="0" lang="en-ZA" sz="2800" spc="-1" strike="noStrike">
              <a:latin typeface="Arial"/>
            </a:endParaRPr>
          </a:p>
        </p:txBody>
      </p:sp>
      <p:sp>
        <p:nvSpPr>
          <p:cNvPr id="74" name="CustomShape 24"/>
          <p:cNvSpPr/>
          <p:nvPr/>
        </p:nvSpPr>
        <p:spPr>
          <a:xfrm>
            <a:off x="411480" y="15165360"/>
            <a:ext cx="13792320" cy="1004040"/>
          </a:xfrm>
          <a:prstGeom prst="rect">
            <a:avLst/>
          </a:prstGeom>
          <a:noFill/>
          <a:ln w="9360">
            <a:noFill/>
          </a:ln>
        </p:spPr>
        <p:style>
          <a:lnRef idx="0"/>
          <a:fillRef idx="0"/>
          <a:effectRef idx="0"/>
          <a:fontRef idx="minor"/>
        </p:style>
        <p:txBody>
          <a:bodyPr lIns="90000" rIns="90000" tIns="45000" bIns="45000"/>
          <a:p>
            <a:pPr marL="457200" indent="-456840" algn="just">
              <a:lnSpc>
                <a:spcPct val="100000"/>
              </a:lnSpc>
              <a:spcAft>
                <a:spcPts val="476"/>
              </a:spcAft>
              <a:buClr>
                <a:srgbClr val="60223b"/>
              </a:buClr>
              <a:buFont typeface="Arial"/>
              <a:buChar char="•"/>
            </a:pPr>
            <a:r>
              <a:rPr b="0" lang="en-ZA" sz="2800" spc="-1" strike="noStrike">
                <a:solidFill>
                  <a:srgbClr val="60223b"/>
                </a:solidFill>
                <a:latin typeface="Times New Roman"/>
                <a:ea typeface="Calibri"/>
              </a:rPr>
              <a:t>Linear Paul trap: static and dynamic electric fields are used to confine ions.</a:t>
            </a:r>
            <a:endParaRPr b="0" lang="en-ZA" sz="2800" spc="-1" strike="noStrike">
              <a:latin typeface="Arial"/>
            </a:endParaRPr>
          </a:p>
          <a:p>
            <a:pPr marL="457200" indent="-456840" algn="just">
              <a:lnSpc>
                <a:spcPct val="100000"/>
              </a:lnSpc>
              <a:spcAft>
                <a:spcPts val="476"/>
              </a:spcAft>
              <a:buClr>
                <a:srgbClr val="60223b"/>
              </a:buClr>
              <a:buFont typeface="Arial"/>
              <a:buChar char="•"/>
            </a:pPr>
            <a:r>
              <a:rPr b="0" lang="en-ZA" sz="2800" spc="-1" strike="noStrike">
                <a:solidFill>
                  <a:srgbClr val="60223b"/>
                </a:solidFill>
                <a:latin typeface="Times New Roman"/>
                <a:ea typeface="Calibri"/>
              </a:rPr>
              <a:t>Lasers are used to cool ions and control their state.</a:t>
            </a:r>
            <a:endParaRPr b="0" lang="en-ZA" sz="2800" spc="-1" strike="noStrike">
              <a:latin typeface="Arial"/>
            </a:endParaRPr>
          </a:p>
        </p:txBody>
      </p:sp>
      <p:pic>
        <p:nvPicPr>
          <p:cNvPr id="75" name="" descr=""/>
          <p:cNvPicPr/>
          <p:nvPr/>
        </p:nvPicPr>
        <p:blipFill>
          <a:blip r:embed="rId4"/>
          <a:stretch/>
        </p:blipFill>
        <p:spPr>
          <a:xfrm>
            <a:off x="6480000" y="16675200"/>
            <a:ext cx="7182360" cy="3556800"/>
          </a:xfrm>
          <a:prstGeom prst="rect">
            <a:avLst/>
          </a:prstGeom>
          <a:ln>
            <a:noFill/>
          </a:ln>
        </p:spPr>
      </p:pic>
      <p:sp>
        <p:nvSpPr>
          <p:cNvPr id="76" name="TextShape 25"/>
          <p:cNvSpPr txBox="1"/>
          <p:nvPr/>
        </p:nvSpPr>
        <p:spPr>
          <a:xfrm>
            <a:off x="6480000" y="20340000"/>
            <a:ext cx="7404480" cy="232560"/>
          </a:xfrm>
          <a:prstGeom prst="rect">
            <a:avLst/>
          </a:prstGeom>
          <a:noFill/>
          <a:ln>
            <a:noFill/>
          </a:ln>
        </p:spPr>
        <p:txBody>
          <a:bodyPr lIns="90000" rIns="90000" tIns="45000" bIns="45000"/>
          <a:p>
            <a:r>
              <a:rPr b="0" lang="en-ZA" sz="1000" spc="-1" strike="noStrike">
                <a:latin typeface="Arial"/>
              </a:rPr>
              <a:t>Kristian Mølhave. Construction of and experiments with a linear Paul trap. Institut for Fysik og Astronomi, Århus Universitet, 2000.</a:t>
            </a:r>
            <a:endParaRPr b="0" lang="en-ZA" sz="1000" spc="-1" strike="noStrike">
              <a:latin typeface="Arial"/>
            </a:endParaRPr>
          </a:p>
        </p:txBody>
      </p:sp>
      <p:pic>
        <p:nvPicPr>
          <p:cNvPr id="77" name="" descr=""/>
          <p:cNvPicPr/>
          <p:nvPr/>
        </p:nvPicPr>
        <p:blipFill>
          <a:blip r:embed="rId5"/>
          <a:stretch/>
        </p:blipFill>
        <p:spPr>
          <a:xfrm>
            <a:off x="920880" y="31716000"/>
            <a:ext cx="6423120" cy="5184000"/>
          </a:xfrm>
          <a:prstGeom prst="rect">
            <a:avLst/>
          </a:prstGeom>
          <a:ln>
            <a:noFill/>
          </a:ln>
        </p:spPr>
      </p:pic>
      <p:pic>
        <p:nvPicPr>
          <p:cNvPr id="78" name="" descr=""/>
          <p:cNvPicPr/>
          <p:nvPr/>
        </p:nvPicPr>
        <p:blipFill>
          <a:blip r:embed="rId6"/>
          <a:stretch/>
        </p:blipFill>
        <p:spPr>
          <a:xfrm>
            <a:off x="8496000" y="31680000"/>
            <a:ext cx="6265800" cy="5040000"/>
          </a:xfrm>
          <a:prstGeom prst="rect">
            <a:avLst/>
          </a:prstGeom>
          <a:ln>
            <a:noFill/>
          </a:ln>
        </p:spPr>
      </p:pic>
      <p:pic>
        <p:nvPicPr>
          <p:cNvPr id="79" name="" descr=""/>
          <p:cNvPicPr/>
          <p:nvPr/>
        </p:nvPicPr>
        <p:blipFill>
          <a:blip r:embed="rId7"/>
          <a:srcRect l="19971" t="41711" r="41025" b="37765"/>
          <a:stretch/>
        </p:blipFill>
        <p:spPr>
          <a:xfrm>
            <a:off x="9576000" y="38916000"/>
            <a:ext cx="4031640" cy="2999160"/>
          </a:xfrm>
          <a:prstGeom prst="rect">
            <a:avLst/>
          </a:prstGeom>
          <a:ln>
            <a:noFill/>
          </a:ln>
        </p:spPr>
      </p:pic>
      <p:pic>
        <p:nvPicPr>
          <p:cNvPr id="80" name="" descr=""/>
          <p:cNvPicPr/>
          <p:nvPr/>
        </p:nvPicPr>
        <p:blipFill>
          <a:blip r:embed="rId8"/>
          <a:srcRect l="19971" t="19508" r="38172" b="58958"/>
          <a:stretch/>
        </p:blipFill>
        <p:spPr>
          <a:xfrm>
            <a:off x="792000" y="38664000"/>
            <a:ext cx="4157640" cy="3023640"/>
          </a:xfrm>
          <a:prstGeom prst="rect">
            <a:avLst/>
          </a:prstGeom>
          <a:ln>
            <a:noFill/>
          </a:ln>
        </p:spPr>
      </p:pic>
      <p:pic>
        <p:nvPicPr>
          <p:cNvPr id="81" name="" descr=""/>
          <p:cNvPicPr/>
          <p:nvPr/>
        </p:nvPicPr>
        <p:blipFill>
          <a:blip r:embed="rId9"/>
          <a:stretch/>
        </p:blipFill>
        <p:spPr>
          <a:xfrm>
            <a:off x="16560000" y="28368000"/>
            <a:ext cx="13104000" cy="6528960"/>
          </a:xfrm>
          <a:prstGeom prst="rect">
            <a:avLst/>
          </a:prstGeom>
          <a:ln>
            <a:noFill/>
          </a:ln>
        </p:spPr>
      </p:pic>
      <p:pic>
        <p:nvPicPr>
          <p:cNvPr id="82" name="" descr=""/>
          <p:cNvPicPr/>
          <p:nvPr/>
        </p:nvPicPr>
        <p:blipFill>
          <a:blip r:embed="rId10"/>
          <a:srcRect l="0" t="0" r="0" b="60606"/>
          <a:stretch/>
        </p:blipFill>
        <p:spPr>
          <a:xfrm>
            <a:off x="31824000" y="29232000"/>
            <a:ext cx="13895640" cy="7741080"/>
          </a:xfrm>
          <a:prstGeom prst="rect">
            <a:avLst/>
          </a:prstGeom>
          <a:ln>
            <a:noFill/>
          </a:ln>
        </p:spPr>
      </p:pic>
      <p:sp>
        <p:nvSpPr>
          <p:cNvPr id="83" name="TextShape 26"/>
          <p:cNvSpPr txBox="1"/>
          <p:nvPr/>
        </p:nvSpPr>
        <p:spPr>
          <a:xfrm>
            <a:off x="4479120" y="40464000"/>
            <a:ext cx="3008880" cy="936000"/>
          </a:xfrm>
          <a:prstGeom prst="rect">
            <a:avLst/>
          </a:prstGeom>
          <a:noFill/>
          <a:ln>
            <a:noFill/>
          </a:ln>
        </p:spPr>
        <p:txBody>
          <a:bodyPr lIns="90000" rIns="90000" tIns="45000" bIns="45000"/>
          <a:p>
            <a:r>
              <a:rPr b="0" lang="en-ZA" sz="1800" spc="-1" strike="noStrike">
                <a:latin typeface="Arial"/>
              </a:rPr>
              <a:t>Purple: micromotion has </a:t>
            </a:r>
            <a:endParaRPr b="0" lang="en-ZA" sz="1800" spc="-1" strike="noStrike">
              <a:latin typeface="Arial"/>
            </a:endParaRPr>
          </a:p>
          <a:p>
            <a:r>
              <a:rPr b="0" lang="en-ZA" sz="1800" spc="-1" strike="noStrike">
                <a:latin typeface="Arial"/>
              </a:rPr>
              <a:t>been minimised by pushing </a:t>
            </a:r>
            <a:endParaRPr b="0" lang="en-ZA" sz="1800" spc="-1" strike="noStrike">
              <a:latin typeface="Arial"/>
            </a:endParaRPr>
          </a:p>
          <a:p>
            <a:r>
              <a:rPr b="0" lang="en-ZA" sz="1800" spc="-1" strike="noStrike">
                <a:latin typeface="Arial"/>
              </a:rPr>
              <a:t>ion to centre of trap</a:t>
            </a:r>
            <a:endParaRPr b="0" lang="en-ZA" sz="1800" spc="-1" strike="noStrike">
              <a:latin typeface="Arial"/>
            </a:endParaRPr>
          </a:p>
        </p:txBody>
      </p:sp>
      <p:pic>
        <p:nvPicPr>
          <p:cNvPr id="84" name="" descr=""/>
          <p:cNvPicPr/>
          <p:nvPr/>
        </p:nvPicPr>
        <p:blipFill>
          <a:blip r:embed="rId11"/>
          <a:srcRect l="24548" t="6690" r="26029" b="65697"/>
          <a:stretch/>
        </p:blipFill>
        <p:spPr>
          <a:xfrm>
            <a:off x="34844040" y="52920"/>
            <a:ext cx="7131960" cy="5635080"/>
          </a:xfrm>
          <a:prstGeom prst="rect">
            <a:avLst/>
          </a:prstGeom>
          <a:ln>
            <a:noFill/>
          </a:ln>
        </p:spPr>
      </p:pic>
      <p:pic>
        <p:nvPicPr>
          <p:cNvPr id="85" name="" descr=""/>
          <p:cNvPicPr/>
          <p:nvPr/>
        </p:nvPicPr>
        <p:blipFill>
          <a:blip r:embed="rId12"/>
          <a:srcRect l="35987" t="38079" r="34544" b="36768"/>
          <a:stretch/>
        </p:blipFill>
        <p:spPr>
          <a:xfrm>
            <a:off x="34920000" y="11736360"/>
            <a:ext cx="2087640" cy="2519640"/>
          </a:xfrm>
          <a:prstGeom prst="rect">
            <a:avLst/>
          </a:prstGeom>
          <a:ln>
            <a:noFill/>
          </a:ln>
        </p:spPr>
      </p:pic>
      <p:pic>
        <p:nvPicPr>
          <p:cNvPr id="86" name="" descr=""/>
          <p:cNvPicPr/>
          <p:nvPr/>
        </p:nvPicPr>
        <p:blipFill>
          <a:blip r:embed="rId13"/>
          <a:srcRect l="3048" t="38079" r="68499" b="34612"/>
          <a:stretch/>
        </p:blipFill>
        <p:spPr>
          <a:xfrm>
            <a:off x="32364000" y="11736000"/>
            <a:ext cx="2015640" cy="2735640"/>
          </a:xfrm>
          <a:prstGeom prst="rect">
            <a:avLst/>
          </a:prstGeom>
          <a:ln>
            <a:noFill/>
          </a:ln>
        </p:spPr>
      </p:pic>
      <p:pic>
        <p:nvPicPr>
          <p:cNvPr id="87" name="" descr=""/>
          <p:cNvPicPr/>
          <p:nvPr/>
        </p:nvPicPr>
        <p:blipFill>
          <a:blip r:embed="rId14"/>
          <a:srcRect l="70526" t="38079" r="2037" b="34616"/>
          <a:stretch/>
        </p:blipFill>
        <p:spPr>
          <a:xfrm>
            <a:off x="37656360" y="12024000"/>
            <a:ext cx="1943640" cy="2735280"/>
          </a:xfrm>
          <a:prstGeom prst="rect">
            <a:avLst/>
          </a:prstGeom>
          <a:ln>
            <a:noFill/>
          </a:ln>
        </p:spPr>
      </p:pic>
      <p:pic>
        <p:nvPicPr>
          <p:cNvPr id="88" name="" descr=""/>
          <p:cNvPicPr/>
          <p:nvPr/>
        </p:nvPicPr>
        <p:blipFill>
          <a:blip r:embed="rId15"/>
          <a:srcRect l="53967" t="71337" r="21267" b="4418"/>
          <a:stretch/>
        </p:blipFill>
        <p:spPr>
          <a:xfrm>
            <a:off x="36720360" y="14760000"/>
            <a:ext cx="1871640" cy="2591640"/>
          </a:xfrm>
          <a:prstGeom prst="rect">
            <a:avLst/>
          </a:prstGeom>
          <a:ln>
            <a:noFill/>
          </a:ln>
        </p:spPr>
      </p:pic>
      <p:pic>
        <p:nvPicPr>
          <p:cNvPr id="89" name="" descr=""/>
          <p:cNvPicPr/>
          <p:nvPr/>
        </p:nvPicPr>
        <p:blipFill>
          <a:blip r:embed="rId16"/>
          <a:srcRect l="12062" t="71337" r="61695" b="4418"/>
          <a:stretch/>
        </p:blipFill>
        <p:spPr>
          <a:xfrm>
            <a:off x="33552720" y="14760360"/>
            <a:ext cx="1983240" cy="2591640"/>
          </a:xfrm>
          <a:prstGeom prst="rect">
            <a:avLst/>
          </a:prstGeom>
          <a:ln>
            <a:noFill/>
          </a:ln>
        </p:spPr>
      </p:pic>
      <p:pic>
        <p:nvPicPr>
          <p:cNvPr id="90" name="" descr=""/>
          <p:cNvPicPr/>
          <p:nvPr/>
        </p:nvPicPr>
        <p:blipFill>
          <a:blip r:embed="rId17"/>
          <a:srcRect l="0" t="39549" r="0" b="36017"/>
          <a:stretch/>
        </p:blipFill>
        <p:spPr>
          <a:xfrm>
            <a:off x="32904000" y="19402200"/>
            <a:ext cx="15117840" cy="5221800"/>
          </a:xfrm>
          <a:prstGeom prst="rect">
            <a:avLst/>
          </a:prstGeom>
          <a:ln>
            <a:noFill/>
          </a:ln>
        </p:spPr>
      </p:pic>
      <p:sp>
        <p:nvSpPr>
          <p:cNvPr id="91" name="TextShape 27"/>
          <p:cNvSpPr txBox="1"/>
          <p:nvPr/>
        </p:nvSpPr>
        <p:spPr>
          <a:xfrm>
            <a:off x="29939040" y="23904000"/>
            <a:ext cx="15996960" cy="5688000"/>
          </a:xfrm>
          <a:prstGeom prst="rect">
            <a:avLst/>
          </a:prstGeom>
          <a:blipFill>
            <a:blip r:embed="rId18"/>
            <a:stretch>
              <a:fillRect l="0" t="1838593" r="0" b="141730"/>
            </a:stretch>
          </a:blipFill>
          <a:ln>
            <a:noFill/>
          </a:ln>
        </p:spPr>
        <p:txBody>
          <a:bodyPr lIns="90000" rIns="90000" tIns="45000" bIns="45000" anchor="ctr"/>
          <a:p>
            <a:pPr algn="ctr"/>
            <a:endParaRPr b="0" lang="en-ZA" sz="1800" spc="-1" strike="noStrike">
              <a:latin typeface="Arial"/>
            </a:endParaRPr>
          </a:p>
          <a:p>
            <a:pPr algn="ctr"/>
            <a:endParaRPr b="0" lang="en-ZA" sz="1800" spc="-1" strike="noStrike">
              <a:latin typeface="Arial"/>
            </a:endParaRPr>
          </a:p>
        </p:txBody>
      </p:sp>
      <p:sp>
        <p:nvSpPr>
          <p:cNvPr id="92" name="CustomShape 28"/>
          <p:cNvSpPr/>
          <p:nvPr/>
        </p:nvSpPr>
        <p:spPr>
          <a:xfrm>
            <a:off x="23004000" y="13091040"/>
            <a:ext cx="8208000" cy="516960"/>
          </a:xfrm>
          <a:prstGeom prst="rect">
            <a:avLst/>
          </a:prstGeom>
          <a:noFill/>
          <a:ln w="9360">
            <a:noFill/>
          </a:ln>
        </p:spPr>
        <p:style>
          <a:lnRef idx="0"/>
          <a:fillRef idx="0"/>
          <a:effectRef idx="0"/>
          <a:fontRef idx="minor"/>
        </p:style>
        <p:txBody>
          <a:bodyPr lIns="90000" rIns="90000" tIns="45000" bIns="45000"/>
          <a:p>
            <a:pPr algn="just">
              <a:lnSpc>
                <a:spcPct val="100000"/>
              </a:lnSpc>
              <a:spcAft>
                <a:spcPts val="476"/>
              </a:spcAft>
            </a:pPr>
            <a:r>
              <a:rPr b="0" lang="en-ZA" sz="2800" spc="-1" strike="noStrike">
                <a:solidFill>
                  <a:srgbClr val="60223b"/>
                </a:solidFill>
                <a:latin typeface="Times New Roman"/>
                <a:ea typeface="Calibri"/>
              </a:rPr>
              <a:t>Figure 6: energy levels of Yb 171.</a:t>
            </a:r>
            <a:endParaRPr b="0" lang="en-ZA" sz="2800" spc="-1" strike="noStrike">
              <a:latin typeface="Arial"/>
            </a:endParaRPr>
          </a:p>
        </p:txBody>
      </p:sp>
      <p:sp>
        <p:nvSpPr>
          <p:cNvPr id="93" name="TextShape 29"/>
          <p:cNvSpPr txBox="1"/>
          <p:nvPr/>
        </p:nvSpPr>
        <p:spPr>
          <a:xfrm>
            <a:off x="18864000" y="28584000"/>
            <a:ext cx="500760" cy="346320"/>
          </a:xfrm>
          <a:prstGeom prst="rect">
            <a:avLst/>
          </a:prstGeom>
          <a:noFill/>
          <a:ln>
            <a:noFill/>
          </a:ln>
        </p:spPr>
        <p:txBody>
          <a:bodyPr lIns="90000" rIns="90000" tIns="45000" bIns="45000"/>
          <a:p>
            <a:r>
              <a:rPr b="0" lang="en-ZA" sz="1800" spc="-1" strike="noStrike">
                <a:latin typeface="Arial"/>
              </a:rPr>
              <a:t>|1&gt;</a:t>
            </a:r>
            <a:endParaRPr b="0" lang="en-ZA" sz="1800" spc="-1" strike="noStrike">
              <a:latin typeface="Arial"/>
            </a:endParaRPr>
          </a:p>
        </p:txBody>
      </p:sp>
      <p:sp>
        <p:nvSpPr>
          <p:cNvPr id="94" name="TextShape 30"/>
          <p:cNvSpPr txBox="1"/>
          <p:nvPr/>
        </p:nvSpPr>
        <p:spPr>
          <a:xfrm>
            <a:off x="18288000" y="32292000"/>
            <a:ext cx="500760" cy="346680"/>
          </a:xfrm>
          <a:prstGeom prst="rect">
            <a:avLst/>
          </a:prstGeom>
          <a:noFill/>
          <a:ln>
            <a:noFill/>
          </a:ln>
        </p:spPr>
        <p:txBody>
          <a:bodyPr lIns="90000" rIns="90000" tIns="45000" bIns="45000"/>
          <a:p>
            <a:r>
              <a:rPr b="0" lang="en-ZA" sz="1800" spc="-1" strike="noStrike">
                <a:latin typeface="Arial"/>
              </a:rPr>
              <a:t>|0&gt;</a:t>
            </a:r>
            <a:endParaRPr b="0" lang="en-ZA" sz="1800" spc="-1" strike="noStrike">
              <a:latin typeface="Arial"/>
            </a:endParaRPr>
          </a:p>
        </p:txBody>
      </p:sp>
      <p:sp>
        <p:nvSpPr>
          <p:cNvPr id="95" name="TextShape 31"/>
          <p:cNvSpPr txBox="1"/>
          <p:nvPr/>
        </p:nvSpPr>
        <p:spPr>
          <a:xfrm>
            <a:off x="20304000" y="28504440"/>
            <a:ext cx="1128240" cy="439560"/>
          </a:xfrm>
          <a:prstGeom prst="rect">
            <a:avLst/>
          </a:prstGeom>
          <a:noFill/>
          <a:ln>
            <a:noFill/>
          </a:ln>
        </p:spPr>
        <p:txBody>
          <a:bodyPr lIns="90000" rIns="90000" tIns="45000" bIns="45000"/>
          <a:p>
            <a:r>
              <a:rPr b="0" lang="en-ZA" sz="1800" spc="-1" strike="noStrike">
                <a:latin typeface="Arial"/>
              </a:rPr>
              <a:t>|0&gt; +|1&gt;</a:t>
            </a:r>
            <a:endParaRPr b="0" lang="en-ZA" sz="1800" spc="-1" strike="noStrike">
              <a:latin typeface="Arial"/>
            </a:endParaRPr>
          </a:p>
        </p:txBody>
      </p:sp>
      <p:sp>
        <p:nvSpPr>
          <p:cNvPr id="96" name="Line 32"/>
          <p:cNvSpPr/>
          <p:nvPr/>
        </p:nvSpPr>
        <p:spPr>
          <a:xfrm flipH="1">
            <a:off x="19404000" y="28800000"/>
            <a:ext cx="1260000" cy="1692000"/>
          </a:xfrm>
          <a:prstGeom prst="line">
            <a:avLst/>
          </a:prstGeom>
          <a:ln>
            <a:solidFill>
              <a:srgbClr val="000000"/>
            </a:solidFill>
            <a:tailEnd len="med" type="triangle" w="med"/>
          </a:ln>
        </p:spPr>
        <p:style>
          <a:lnRef idx="0"/>
          <a:fillRef idx="0"/>
          <a:effectRef idx="0"/>
          <a:fontRef idx="minor"/>
        </p:style>
      </p:sp>
      <p:sp>
        <p:nvSpPr>
          <p:cNvPr id="97" name="Line 33"/>
          <p:cNvSpPr/>
          <p:nvPr/>
        </p:nvSpPr>
        <p:spPr>
          <a:xfrm flipH="1">
            <a:off x="20520000" y="28944000"/>
            <a:ext cx="360000" cy="2160000"/>
          </a:xfrm>
          <a:prstGeom prst="line">
            <a:avLst/>
          </a:prstGeom>
          <a:ln>
            <a:solidFill>
              <a:srgbClr val="000000"/>
            </a:solidFill>
            <a:tailEnd len="med" type="triangle" w="med"/>
          </a:ln>
        </p:spPr>
        <p:style>
          <a:lnRef idx="0"/>
          <a:fillRef idx="0"/>
          <a:effectRef idx="0"/>
          <a:fontRef idx="minor"/>
        </p:style>
      </p:sp>
      <p:sp>
        <p:nvSpPr>
          <p:cNvPr id="98" name="Line 34"/>
          <p:cNvSpPr/>
          <p:nvPr/>
        </p:nvSpPr>
        <p:spPr>
          <a:xfrm>
            <a:off x="20880000" y="28944000"/>
            <a:ext cx="72000" cy="2376000"/>
          </a:xfrm>
          <a:prstGeom prst="line">
            <a:avLst/>
          </a:prstGeom>
          <a:ln>
            <a:solidFill>
              <a:srgbClr val="000000"/>
            </a:solidFill>
            <a:tailEnd len="med" type="triangle" w="med"/>
          </a:ln>
        </p:spPr>
        <p:style>
          <a:lnRef idx="0"/>
          <a:fillRef idx="0"/>
          <a:effectRef idx="0"/>
          <a:fontRef idx="minor"/>
        </p:style>
      </p:sp>
      <p:sp>
        <p:nvSpPr>
          <p:cNvPr id="99" name="TextShape 35"/>
          <p:cNvSpPr txBox="1"/>
          <p:nvPr/>
        </p:nvSpPr>
        <p:spPr>
          <a:xfrm>
            <a:off x="18396000" y="31932000"/>
            <a:ext cx="295200" cy="346320"/>
          </a:xfrm>
          <a:prstGeom prst="rect">
            <a:avLst/>
          </a:prstGeom>
          <a:noFill/>
          <a:ln>
            <a:noFill/>
          </a:ln>
        </p:spPr>
        <p:txBody>
          <a:bodyPr lIns="90000" rIns="90000" tIns="45000" bIns="45000"/>
          <a:p>
            <a:r>
              <a:rPr b="0" lang="en-ZA" sz="1800" spc="-1" strike="noStrike">
                <a:latin typeface="Arial"/>
              </a:rPr>
              <a:t>x</a:t>
            </a:r>
            <a:endParaRPr b="0" lang="en-ZA" sz="1800" spc="-1" strike="noStrike">
              <a:latin typeface="Arial"/>
            </a:endParaRPr>
          </a:p>
        </p:txBody>
      </p:sp>
      <p:sp>
        <p:nvSpPr>
          <p:cNvPr id="100" name="TextShape 36"/>
          <p:cNvSpPr txBox="1"/>
          <p:nvPr/>
        </p:nvSpPr>
        <p:spPr>
          <a:xfrm>
            <a:off x="18900000" y="28908000"/>
            <a:ext cx="295200" cy="346320"/>
          </a:xfrm>
          <a:prstGeom prst="rect">
            <a:avLst/>
          </a:prstGeom>
          <a:noFill/>
          <a:ln>
            <a:noFill/>
          </a:ln>
        </p:spPr>
        <p:txBody>
          <a:bodyPr lIns="90000" rIns="90000" tIns="45000" bIns="45000"/>
          <a:p>
            <a:r>
              <a:rPr b="0" lang="en-ZA" sz="1800" spc="-1" strike="noStrike">
                <a:latin typeface="Arial"/>
              </a:rPr>
              <a:t>x</a:t>
            </a:r>
            <a:endParaRPr b="0" lang="en-ZA" sz="1800" spc="-1" strike="noStrike">
              <a:latin typeface="Arial"/>
            </a:endParaRPr>
          </a:p>
        </p:txBody>
      </p:sp>
      <p:sp>
        <p:nvSpPr>
          <p:cNvPr id="101" name="TextShape 37"/>
          <p:cNvSpPr txBox="1"/>
          <p:nvPr/>
        </p:nvSpPr>
        <p:spPr>
          <a:xfrm>
            <a:off x="19188000" y="30420000"/>
            <a:ext cx="295200" cy="346320"/>
          </a:xfrm>
          <a:prstGeom prst="rect">
            <a:avLst/>
          </a:prstGeom>
          <a:noFill/>
          <a:ln>
            <a:noFill/>
          </a:ln>
        </p:spPr>
        <p:txBody>
          <a:bodyPr lIns="90000" rIns="90000" tIns="45000" bIns="45000"/>
          <a:p>
            <a:r>
              <a:rPr b="0" lang="en-ZA" sz="1800" spc="-1" strike="noStrike">
                <a:latin typeface="Arial"/>
              </a:rPr>
              <a:t>x</a:t>
            </a:r>
            <a:endParaRPr b="0" lang="en-ZA" sz="1800" spc="-1" strike="noStrike">
              <a:latin typeface="Arial"/>
            </a:endParaRPr>
          </a:p>
        </p:txBody>
      </p:sp>
      <p:sp>
        <p:nvSpPr>
          <p:cNvPr id="102" name="TextShape 38"/>
          <p:cNvSpPr txBox="1"/>
          <p:nvPr/>
        </p:nvSpPr>
        <p:spPr>
          <a:xfrm>
            <a:off x="20304000" y="31068000"/>
            <a:ext cx="295200" cy="346320"/>
          </a:xfrm>
          <a:prstGeom prst="rect">
            <a:avLst/>
          </a:prstGeom>
          <a:noFill/>
          <a:ln>
            <a:noFill/>
          </a:ln>
        </p:spPr>
        <p:txBody>
          <a:bodyPr lIns="90000" rIns="90000" tIns="45000" bIns="45000"/>
          <a:p>
            <a:r>
              <a:rPr b="0" lang="en-ZA" sz="1800" spc="-1" strike="noStrike">
                <a:latin typeface="Arial"/>
              </a:rPr>
              <a:t>x</a:t>
            </a:r>
            <a:endParaRPr b="0" lang="en-ZA" sz="1800" spc="-1" strike="noStrike">
              <a:latin typeface="Arial"/>
            </a:endParaRPr>
          </a:p>
        </p:txBody>
      </p:sp>
      <p:sp>
        <p:nvSpPr>
          <p:cNvPr id="103" name="TextShape 39"/>
          <p:cNvSpPr txBox="1"/>
          <p:nvPr/>
        </p:nvSpPr>
        <p:spPr>
          <a:xfrm>
            <a:off x="20916000" y="31392000"/>
            <a:ext cx="295200" cy="346320"/>
          </a:xfrm>
          <a:prstGeom prst="rect">
            <a:avLst/>
          </a:prstGeom>
          <a:noFill/>
          <a:ln>
            <a:noFill/>
          </a:ln>
        </p:spPr>
        <p:txBody>
          <a:bodyPr lIns="90000" rIns="90000" tIns="45000" bIns="45000"/>
          <a:p>
            <a:r>
              <a:rPr b="0" lang="en-ZA" sz="1800" spc="-1" strike="noStrike">
                <a:latin typeface="Arial"/>
              </a:rPr>
              <a:t>x</a:t>
            </a:r>
            <a:endParaRPr b="0" lang="en-ZA" sz="1800" spc="-1" strike="noStrike">
              <a:latin typeface="Arial"/>
            </a:endParaRPr>
          </a:p>
        </p:txBody>
      </p:sp>
      <p:sp>
        <p:nvSpPr>
          <p:cNvPr id="104" name="TextShape 40"/>
          <p:cNvSpPr txBox="1"/>
          <p:nvPr/>
        </p:nvSpPr>
        <p:spPr>
          <a:xfrm rot="16200000">
            <a:off x="15436800" y="30822840"/>
            <a:ext cx="1632240" cy="1114200"/>
          </a:xfrm>
          <a:prstGeom prst="rect">
            <a:avLst/>
          </a:prstGeom>
          <a:noFill/>
          <a:ln>
            <a:noFill/>
          </a:ln>
        </p:spPr>
        <p:txBody>
          <a:bodyPr lIns="90000" rIns="90000" tIns="45000" bIns="45000"/>
          <a:p>
            <a:r>
              <a:rPr b="0" lang="en-ZA" sz="1800" spc="-1" strike="noStrike">
                <a:latin typeface="Arial"/>
              </a:rPr>
              <a:t>/probability to find ion in |1&gt;</a:t>
            </a:r>
            <a:endParaRPr b="0" lang="en-ZA" sz="1800" spc="-1" strike="noStrike">
              <a:latin typeface="Arial"/>
            </a:endParaRPr>
          </a:p>
        </p:txBody>
      </p:sp>
      <p:sp>
        <p:nvSpPr>
          <p:cNvPr id="105" name="CustomShape 41"/>
          <p:cNvSpPr/>
          <p:nvPr/>
        </p:nvSpPr>
        <p:spPr>
          <a:xfrm>
            <a:off x="23114520" y="28357920"/>
            <a:ext cx="6909480" cy="2252520"/>
          </a:xfrm>
          <a:prstGeom prst="rect">
            <a:avLst/>
          </a:prstGeom>
          <a:noFill/>
          <a:ln w="9360">
            <a:noFill/>
          </a:ln>
        </p:spPr>
        <p:style>
          <a:lnRef idx="0"/>
          <a:fillRef idx="0"/>
          <a:effectRef idx="0"/>
          <a:fontRef idx="minor"/>
        </p:style>
        <p:txBody>
          <a:bodyPr lIns="90000" rIns="90000" tIns="45000" bIns="45000"/>
          <a:p>
            <a:pPr>
              <a:lnSpc>
                <a:spcPct val="100000"/>
              </a:lnSpc>
              <a:spcAft>
                <a:spcPts val="476"/>
              </a:spcAft>
            </a:pPr>
            <a:r>
              <a:rPr b="0" lang="en-ZA" sz="2200" spc="-1" strike="noStrike">
                <a:solidFill>
                  <a:srgbClr val="60223b"/>
                </a:solidFill>
                <a:latin typeface="Times New Roman"/>
                <a:ea typeface="Calibri"/>
              </a:rPr>
              <a:t>Figure 8: the photon count at different microwave pulse durations, indicating an oscillation of the ion wavefunction between qubit states |0&gt; and |1&gt;.  Each data point represents an average of X measurements. The gradual decrease in amplitude is due to ions escaping the trap.</a:t>
            </a:r>
            <a:endParaRPr b="0" lang="en-ZA" sz="2200" spc="-1" strike="noStrike">
              <a:latin typeface="Arial"/>
            </a:endParaRPr>
          </a:p>
          <a:p>
            <a:pPr algn="just">
              <a:lnSpc>
                <a:spcPct val="100000"/>
              </a:lnSpc>
              <a:spcAft>
                <a:spcPts val="476"/>
              </a:spcAft>
            </a:pPr>
            <a:endParaRPr b="0" lang="en-ZA" sz="2200" spc="-1" strike="noStrike">
              <a:latin typeface="Arial"/>
            </a:endParaRPr>
          </a:p>
        </p:txBody>
      </p:sp>
      <p:sp>
        <p:nvSpPr>
          <p:cNvPr id="106" name="CustomShape 42"/>
          <p:cNvSpPr/>
          <p:nvPr/>
        </p:nvSpPr>
        <p:spPr>
          <a:xfrm>
            <a:off x="432000" y="30672000"/>
            <a:ext cx="7416000" cy="11592000"/>
          </a:xfrm>
          <a:prstGeom prst="rect">
            <a:avLst/>
          </a:prstGeom>
          <a:noFill/>
          <a:ln w="72000">
            <a:solidFill>
              <a:srgbClr val="808080"/>
            </a:solidFill>
            <a:custDash>
              <a:ds d="100000" sp="100000"/>
            </a:custDash>
            <a:round/>
          </a:ln>
        </p:spPr>
        <p:style>
          <a:lnRef idx="0"/>
          <a:fillRef idx="0"/>
          <a:effectRef idx="0"/>
          <a:fontRef idx="minor"/>
        </p:style>
      </p:sp>
      <p:sp>
        <p:nvSpPr>
          <p:cNvPr id="107" name="CustomShape 43"/>
          <p:cNvSpPr/>
          <p:nvPr/>
        </p:nvSpPr>
        <p:spPr>
          <a:xfrm>
            <a:off x="7848000" y="30639960"/>
            <a:ext cx="7181640" cy="11696040"/>
          </a:xfrm>
          <a:prstGeom prst="rect">
            <a:avLst/>
          </a:prstGeom>
          <a:noFill/>
          <a:ln w="72000">
            <a:solidFill>
              <a:srgbClr val="808080"/>
            </a:solidFill>
            <a:custDash>
              <a:ds d="100000" sp="100000"/>
            </a:custDash>
            <a:round/>
          </a:ln>
        </p:spPr>
        <p:style>
          <a:lnRef idx="0"/>
          <a:fillRef idx="0"/>
          <a:effectRef idx="0"/>
          <a:fontRef idx="minor"/>
        </p:style>
      </p:sp>
      <p:sp>
        <p:nvSpPr>
          <p:cNvPr id="108" name="CustomShape 44"/>
          <p:cNvSpPr/>
          <p:nvPr/>
        </p:nvSpPr>
        <p:spPr>
          <a:xfrm>
            <a:off x="9720000" y="28980000"/>
            <a:ext cx="5256000" cy="1247040"/>
          </a:xfrm>
          <a:prstGeom prst="rect">
            <a:avLst/>
          </a:prstGeom>
          <a:noFill/>
          <a:ln w="9360">
            <a:noFill/>
          </a:ln>
        </p:spPr>
        <p:style>
          <a:lnRef idx="0"/>
          <a:fillRef idx="0"/>
          <a:effectRef idx="0"/>
          <a:fontRef idx="minor"/>
        </p:style>
        <p:txBody>
          <a:bodyPr lIns="90000" rIns="90000" tIns="45000" bIns="45000"/>
          <a:p>
            <a:pPr>
              <a:lnSpc>
                <a:spcPct val="100000"/>
              </a:lnSpc>
              <a:spcAft>
                <a:spcPts val="476"/>
              </a:spcAft>
            </a:pPr>
            <a:r>
              <a:rPr b="0" lang="en-ZA" sz="2200" spc="-1" strike="noStrike">
                <a:solidFill>
                  <a:srgbClr val="60223b"/>
                </a:solidFill>
                <a:latin typeface="Times New Roman"/>
                <a:ea typeface="Calibri"/>
              </a:rPr>
              <a:t>Figure 3: due to the Doppler effect, an ion’s scattering efficiency depends on its velocity. </a:t>
            </a:r>
            <a:endParaRPr b="0" lang="en-ZA" sz="2200" spc="-1" strike="noStrike">
              <a:latin typeface="Arial"/>
            </a:endParaRPr>
          </a:p>
          <a:p>
            <a:pPr algn="just">
              <a:lnSpc>
                <a:spcPct val="100000"/>
              </a:lnSpc>
              <a:spcAft>
                <a:spcPts val="476"/>
              </a:spcAft>
            </a:pPr>
            <a:endParaRPr b="0" lang="en-ZA" sz="2200" spc="-1" strike="noStrike">
              <a:latin typeface="Arial"/>
            </a:endParaRPr>
          </a:p>
        </p:txBody>
      </p:sp>
      <p:pic>
        <p:nvPicPr>
          <p:cNvPr id="109" name="" descr=""/>
          <p:cNvPicPr/>
          <p:nvPr/>
        </p:nvPicPr>
        <p:blipFill>
          <a:blip r:embed="rId19"/>
          <a:stretch/>
        </p:blipFill>
        <p:spPr>
          <a:xfrm>
            <a:off x="-7444440" y="16632000"/>
            <a:ext cx="6076440" cy="4562280"/>
          </a:xfrm>
          <a:prstGeom prst="rect">
            <a:avLst/>
          </a:prstGeom>
          <a:ln>
            <a:noFill/>
          </a:ln>
        </p:spPr>
      </p:pic>
      <p:pic>
        <p:nvPicPr>
          <p:cNvPr id="110" name="" descr=""/>
          <p:cNvPicPr/>
          <p:nvPr/>
        </p:nvPicPr>
        <p:blipFill>
          <a:blip r:embed="rId20"/>
          <a:stretch/>
        </p:blipFill>
        <p:spPr>
          <a:xfrm>
            <a:off x="21888000" y="7632000"/>
            <a:ext cx="7427160" cy="5551200"/>
          </a:xfrm>
          <a:prstGeom prst="rect">
            <a:avLst/>
          </a:prstGeom>
          <a:ln>
            <a:noFill/>
          </a:ln>
        </p:spPr>
      </p:pic>
      <p:sp>
        <p:nvSpPr>
          <p:cNvPr id="111" name="CustomShape 45"/>
          <p:cNvSpPr/>
          <p:nvPr/>
        </p:nvSpPr>
        <p:spPr>
          <a:xfrm>
            <a:off x="1044000" y="30852000"/>
            <a:ext cx="6048000" cy="516960"/>
          </a:xfrm>
          <a:prstGeom prst="rect">
            <a:avLst/>
          </a:prstGeom>
          <a:noFill/>
          <a:ln w="9360">
            <a:noFill/>
          </a:ln>
        </p:spPr>
        <p:style>
          <a:lnRef idx="0"/>
          <a:fillRef idx="0"/>
          <a:effectRef idx="0"/>
          <a:fontRef idx="minor"/>
        </p:style>
        <p:txBody>
          <a:bodyPr lIns="90000" rIns="90000" tIns="45000" bIns="45000"/>
          <a:p>
            <a:pPr algn="ctr">
              <a:lnSpc>
                <a:spcPct val="100000"/>
              </a:lnSpc>
              <a:spcAft>
                <a:spcPts val="476"/>
              </a:spcAft>
            </a:pPr>
            <a:r>
              <a:rPr b="1" lang="en-ZA" sz="2800" spc="-1" strike="noStrike">
                <a:solidFill>
                  <a:srgbClr val="60223b"/>
                </a:solidFill>
                <a:latin typeface="Times New Roman"/>
                <a:ea typeface="Calibri"/>
              </a:rPr>
              <a:t>Observing and reducing micromotion</a:t>
            </a:r>
            <a:endParaRPr b="0" lang="en-ZA" sz="2800" spc="-1" strike="noStrike">
              <a:latin typeface="Arial"/>
            </a:endParaRPr>
          </a:p>
        </p:txBody>
      </p:sp>
      <p:sp>
        <p:nvSpPr>
          <p:cNvPr id="112" name="CustomShape 46"/>
          <p:cNvSpPr/>
          <p:nvPr/>
        </p:nvSpPr>
        <p:spPr>
          <a:xfrm>
            <a:off x="9738360" y="30819960"/>
            <a:ext cx="4085640" cy="1004040"/>
          </a:xfrm>
          <a:prstGeom prst="rect">
            <a:avLst/>
          </a:prstGeom>
          <a:noFill/>
          <a:ln w="9360">
            <a:noFill/>
          </a:ln>
        </p:spPr>
        <p:style>
          <a:lnRef idx="0"/>
          <a:fillRef idx="0"/>
          <a:effectRef idx="0"/>
          <a:fontRef idx="minor"/>
        </p:style>
        <p:txBody>
          <a:bodyPr lIns="90000" rIns="90000" tIns="45000" bIns="45000"/>
          <a:p>
            <a:pPr algn="ctr">
              <a:lnSpc>
                <a:spcPct val="100000"/>
              </a:lnSpc>
              <a:spcAft>
                <a:spcPts val="476"/>
              </a:spcAft>
            </a:pPr>
            <a:r>
              <a:rPr b="1" lang="en-ZA" sz="2800" spc="-1" strike="noStrike">
                <a:solidFill>
                  <a:srgbClr val="60223b"/>
                </a:solidFill>
                <a:latin typeface="Times New Roman"/>
                <a:ea typeface="Calibri"/>
              </a:rPr>
              <a:t>Finding the trap centre</a:t>
            </a:r>
            <a:endParaRPr b="0" lang="en-ZA" sz="2800" spc="-1" strike="noStrike">
              <a:latin typeface="Arial"/>
            </a:endParaRPr>
          </a:p>
          <a:p>
            <a:pPr algn="just">
              <a:lnSpc>
                <a:spcPct val="100000"/>
              </a:lnSpc>
              <a:spcAft>
                <a:spcPts val="476"/>
              </a:spcAft>
            </a:pPr>
            <a:endParaRPr b="0" lang="en-ZA" sz="2800" spc="-1" strike="noStrike">
              <a:latin typeface="Arial"/>
            </a:endParaRPr>
          </a:p>
        </p:txBody>
      </p:sp>
      <p:pic>
        <p:nvPicPr>
          <p:cNvPr id="113" name="" descr=""/>
          <p:cNvPicPr/>
          <p:nvPr/>
        </p:nvPicPr>
        <p:blipFill>
          <a:blip r:embed="rId21"/>
          <a:stretch/>
        </p:blipFill>
        <p:spPr>
          <a:xfrm>
            <a:off x="15192000" y="10416960"/>
            <a:ext cx="7272000" cy="9324000"/>
          </a:xfrm>
          <a:prstGeom prst="rect">
            <a:avLst/>
          </a:prstGeom>
          <a:ln>
            <a:noFill/>
          </a:ln>
        </p:spPr>
      </p:pic>
      <p:pic>
        <p:nvPicPr>
          <p:cNvPr id="114" name="" descr=""/>
          <p:cNvPicPr/>
          <p:nvPr/>
        </p:nvPicPr>
        <p:blipFill>
          <a:blip r:embed="rId22"/>
          <a:srcRect l="758143" t="0" r="1026873" b="0"/>
          <a:stretch/>
        </p:blipFill>
        <p:spPr>
          <a:xfrm>
            <a:off x="32328360" y="12960000"/>
            <a:ext cx="7703640" cy="9753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8964</TotalTime>
  <Application>LibreOffice/5.4.6.2$Linux_X86_64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2014-05-20T05:20:35Z</dcterms:created>
  <dc:creator>Gurthwin</dc:creator>
  <dc:description/>
  <dc:language>en-ZA</dc:language>
  <cp:lastModifiedBy/>
  <dcterms:modified xsi:type="dcterms:W3CDTF">2018-09-26T09:08:13Z</dcterms:modified>
  <cp:revision>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