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9975" cy="428085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2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129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ZA" sz="2000" b="0" strike="noStrike" spc="-1">
                <a:latin typeface="Arial"/>
              </a:rPr>
              <a:t>Click to edit the notes format</a:t>
            </a: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ZA" sz="1400" b="0" strike="noStrike" spc="-1">
                <a:latin typeface="Times New Roman"/>
              </a:rPr>
              <a:t>&lt;header&gt;</a:t>
            </a: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ZA" sz="1400" b="0" strike="noStrike" spc="-1">
                <a:latin typeface="Times New Roman"/>
              </a:rPr>
              <a:t>&lt;date/time&gt;</a:t>
            </a: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ZA" sz="1400" b="0" strike="noStrike" spc="-1">
                <a:latin typeface="Times New Roman"/>
              </a:rPr>
              <a:t>&lt;footer&gt;</a:t>
            </a: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7E4AEDFC-AA05-4208-A676-1ADA3B1973E8}" type="slidenum">
              <a:rPr lang="en-ZA" sz="1400" b="0" strike="noStrike" spc="-1">
                <a:latin typeface="Times New Roman"/>
              </a:rPr>
              <a:t>‹#›</a:t>
            </a:fld>
            <a:endParaRPr lang="en-ZA" sz="1400" b="0" strike="noStrike" spc="-1">
              <a:latin typeface="Times New Roman"/>
            </a:endParaRPr>
          </a:p>
        </p:txBody>
      </p:sp>
    </p:spTree>
    <p:extLst>
      <p:ext uri="{BB962C8B-B14F-4D97-AF65-F5344CB8AC3E}">
        <p14:creationId xmlns:p14="http://schemas.microsoft.com/office/powerpoint/2010/main" val="1223544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343400"/>
            <a:ext cx="5486040" cy="4114440"/>
          </a:xfrm>
          <a:prstGeom prst="rect">
            <a:avLst/>
          </a:prstGeom>
        </p:spPr>
        <p:txBody>
          <a:bodyPr/>
          <a:lstStyle/>
          <a:p>
            <a:endParaRPr lang="en-ZA" sz="2000" b="0" strike="noStrike" spc="-1" dirty="0">
              <a:latin typeface="Arial"/>
            </a:endParaRPr>
          </a:p>
        </p:txBody>
      </p:sp>
      <p:sp>
        <p:nvSpPr>
          <p:cNvPr id="116" name="TextShape 2"/>
          <p:cNvSpPr txBox="1"/>
          <p:nvPr/>
        </p:nvSpPr>
        <p:spPr>
          <a:xfrm>
            <a:off x="3884760" y="8685360"/>
            <a:ext cx="2971440" cy="456840"/>
          </a:xfrm>
          <a:prstGeom prst="rect">
            <a:avLst/>
          </a:prstGeom>
          <a:noFill/>
          <a:ln>
            <a:noFill/>
          </a:ln>
        </p:spPr>
        <p:txBody>
          <a:bodyPr anchor="b"/>
          <a:lstStyle/>
          <a:p>
            <a:pPr algn="r">
              <a:lnSpc>
                <a:spcPct val="100000"/>
              </a:lnSpc>
            </a:pPr>
            <a:fld id="{EE7246D1-F406-4EAB-9D0A-B64A234B775E}" type="slidenum">
              <a:rPr lang="en-ZA" sz="1200" b="0" strike="noStrike" spc="-1">
                <a:solidFill>
                  <a:srgbClr val="000000"/>
                </a:solidFill>
                <a:latin typeface="+mn-lt"/>
                <a:ea typeface="+mn-ea"/>
              </a:rPr>
              <a:t>1</a:t>
            </a:fld>
            <a:endParaRPr lang="en-ZA" sz="1200" b="0" strike="noStrike" spc="-1">
              <a:latin typeface="Times New Roman"/>
            </a:endParaRPr>
          </a:p>
        </p:txBody>
      </p:sp>
    </p:spTree>
    <p:extLst>
      <p:ext uri="{BB962C8B-B14F-4D97-AF65-F5344CB8AC3E}">
        <p14:creationId xmlns:p14="http://schemas.microsoft.com/office/powerpoint/2010/main" val="196041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9" name="PlaceHolder 2"/>
          <p:cNvSpPr>
            <a:spLocks noGrp="1"/>
          </p:cNvSpPr>
          <p:nvPr>
            <p:ph type="body"/>
          </p:nvPr>
        </p:nvSpPr>
        <p:spPr>
          <a:xfrm>
            <a:off x="2034360" y="311472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0" name="PlaceHolder 3"/>
          <p:cNvSpPr>
            <a:spLocks noGrp="1"/>
          </p:cNvSpPr>
          <p:nvPr>
            <p:ph type="body"/>
          </p:nvPr>
        </p:nvSpPr>
        <p:spPr>
          <a:xfrm>
            <a:off x="2034360" y="394164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32"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3"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4" name="PlaceHolder 4"/>
          <p:cNvSpPr>
            <a:spLocks noGrp="1"/>
          </p:cNvSpPr>
          <p:nvPr>
            <p:ph type="body"/>
          </p:nvPr>
        </p:nvSpPr>
        <p:spPr>
          <a:xfrm>
            <a:off x="1546524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5" name="PlaceHolder 5"/>
          <p:cNvSpPr>
            <a:spLocks noGrp="1"/>
          </p:cNvSpPr>
          <p:nvPr>
            <p:ph type="body"/>
          </p:nvPr>
        </p:nvSpPr>
        <p:spPr>
          <a:xfrm>
            <a:off x="203436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37" name="PlaceHolder 2"/>
          <p:cNvSpPr>
            <a:spLocks noGrp="1"/>
          </p:cNvSpPr>
          <p:nvPr>
            <p:ph type="body"/>
          </p:nvPr>
        </p:nvSpPr>
        <p:spPr>
          <a:xfrm>
            <a:off x="203436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8" name="PlaceHolder 3"/>
          <p:cNvSpPr>
            <a:spLocks noGrp="1"/>
          </p:cNvSpPr>
          <p:nvPr>
            <p:ph type="body"/>
          </p:nvPr>
        </p:nvSpPr>
        <p:spPr>
          <a:xfrm>
            <a:off x="1089612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9" name="PlaceHolder 4"/>
          <p:cNvSpPr>
            <a:spLocks noGrp="1"/>
          </p:cNvSpPr>
          <p:nvPr>
            <p:ph type="body"/>
          </p:nvPr>
        </p:nvSpPr>
        <p:spPr>
          <a:xfrm>
            <a:off x="1975788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0" name="PlaceHolder 5"/>
          <p:cNvSpPr>
            <a:spLocks noGrp="1"/>
          </p:cNvSpPr>
          <p:nvPr>
            <p:ph type="body"/>
          </p:nvPr>
        </p:nvSpPr>
        <p:spPr>
          <a:xfrm>
            <a:off x="1975788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1" name="PlaceHolder 6"/>
          <p:cNvSpPr>
            <a:spLocks noGrp="1"/>
          </p:cNvSpPr>
          <p:nvPr>
            <p:ph type="body"/>
          </p:nvPr>
        </p:nvSpPr>
        <p:spPr>
          <a:xfrm>
            <a:off x="1089612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2" name="PlaceHolder 7"/>
          <p:cNvSpPr>
            <a:spLocks noGrp="1"/>
          </p:cNvSpPr>
          <p:nvPr>
            <p:ph type="body"/>
          </p:nvPr>
        </p:nvSpPr>
        <p:spPr>
          <a:xfrm>
            <a:off x="203436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8" name="PlaceHolder 2"/>
          <p:cNvSpPr>
            <a:spLocks noGrp="1"/>
          </p:cNvSpPr>
          <p:nvPr>
            <p:ph type="subTitle"/>
          </p:nvPr>
        </p:nvSpPr>
        <p:spPr>
          <a:xfrm>
            <a:off x="2034360" y="3114720"/>
            <a:ext cx="26210880" cy="1583280"/>
          </a:xfrm>
          <a:prstGeom prst="rect">
            <a:avLst/>
          </a:prstGeom>
        </p:spPr>
        <p:txBody>
          <a:bodyPr lIns="0" tIns="0" rIns="0" bIns="0" anchor="ctr"/>
          <a:lstStyle/>
          <a:p>
            <a:pPr algn="ctr"/>
            <a:endParaRPr lang="en-ZA"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0" name="PlaceHolder 2"/>
          <p:cNvSpPr>
            <a:spLocks noGrp="1"/>
          </p:cNvSpPr>
          <p:nvPr>
            <p:ph type="body"/>
          </p:nvPr>
        </p:nvSpPr>
        <p:spPr>
          <a:xfrm>
            <a:off x="2034360" y="3114720"/>
            <a:ext cx="2621088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2" name="PlaceHolder 2"/>
          <p:cNvSpPr>
            <a:spLocks noGrp="1"/>
          </p:cNvSpPr>
          <p:nvPr>
            <p:ph type="body"/>
          </p:nvPr>
        </p:nvSpPr>
        <p:spPr>
          <a:xfrm>
            <a:off x="203436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3" name="PlaceHolder 3"/>
          <p:cNvSpPr>
            <a:spLocks noGrp="1"/>
          </p:cNvSpPr>
          <p:nvPr>
            <p:ph type="body"/>
          </p:nvPr>
        </p:nvSpPr>
        <p:spPr>
          <a:xfrm>
            <a:off x="1546524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513800" y="1707840"/>
            <a:ext cx="27251280" cy="33137640"/>
          </a:xfrm>
          <a:prstGeom prst="rect">
            <a:avLst/>
          </a:prstGeom>
        </p:spPr>
        <p:txBody>
          <a:bodyPr lIns="0" tIns="0" rIns="0" bIns="0" anchor="ctr"/>
          <a:lstStyle/>
          <a:p>
            <a:pPr algn="ctr"/>
            <a:endParaRPr lang="en-Z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7"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8" name="PlaceHolder 3"/>
          <p:cNvSpPr>
            <a:spLocks noGrp="1"/>
          </p:cNvSpPr>
          <p:nvPr>
            <p:ph type="body"/>
          </p:nvPr>
        </p:nvSpPr>
        <p:spPr>
          <a:xfrm>
            <a:off x="203436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9" name="PlaceHolder 4"/>
          <p:cNvSpPr>
            <a:spLocks noGrp="1"/>
          </p:cNvSpPr>
          <p:nvPr>
            <p:ph type="body"/>
          </p:nvPr>
        </p:nvSpPr>
        <p:spPr>
          <a:xfrm>
            <a:off x="1546524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1" name="PlaceHolder 2"/>
          <p:cNvSpPr>
            <a:spLocks noGrp="1"/>
          </p:cNvSpPr>
          <p:nvPr>
            <p:ph type="body"/>
          </p:nvPr>
        </p:nvSpPr>
        <p:spPr>
          <a:xfrm>
            <a:off x="203436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2"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3" name="PlaceHolder 4"/>
          <p:cNvSpPr>
            <a:spLocks noGrp="1"/>
          </p:cNvSpPr>
          <p:nvPr>
            <p:ph type="body"/>
          </p:nvPr>
        </p:nvSpPr>
        <p:spPr>
          <a:xfrm>
            <a:off x="1546524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5"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6"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7" name="PlaceHolder 4"/>
          <p:cNvSpPr>
            <a:spLocks noGrp="1"/>
          </p:cNvSpPr>
          <p:nvPr>
            <p:ph type="body"/>
          </p:nvPr>
        </p:nvSpPr>
        <p:spPr>
          <a:xfrm>
            <a:off x="2034360" y="394164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2394720" y="0"/>
            <a:ext cx="27884880" cy="2657520"/>
          </a:xfrm>
          <a:prstGeom prst="rect">
            <a:avLst/>
          </a:prstGeom>
          <a:gradFill>
            <a:gsLst>
              <a:gs pos="0">
                <a:srgbClr val="8C979A"/>
              </a:gs>
              <a:gs pos="100000">
                <a:srgbClr val="FFFFFF"/>
              </a:gs>
            </a:gsLst>
            <a:lin ang="10800000"/>
          </a:gradFill>
          <a:ln>
            <a:noFill/>
          </a:ln>
        </p:spPr>
        <p:style>
          <a:lnRef idx="0">
            <a:scrgbClr r="0" g="0" b="0"/>
          </a:lnRef>
          <a:fillRef idx="0">
            <a:scrgbClr r="0" g="0" b="0"/>
          </a:fillRef>
          <a:effectRef idx="0">
            <a:scrgbClr r="0" g="0" b="0"/>
          </a:effectRef>
          <a:fontRef idx="minor"/>
        </p:style>
      </p:sp>
      <p:sp>
        <p:nvSpPr>
          <p:cNvPr id="8" name="PlaceHolder 2"/>
          <p:cNvSpPr>
            <a:spLocks noGrp="1"/>
          </p:cNvSpPr>
          <p:nvPr>
            <p:ph type="body"/>
          </p:nvPr>
        </p:nvSpPr>
        <p:spPr>
          <a:xfrm>
            <a:off x="2034360" y="3114720"/>
            <a:ext cx="26210880" cy="1583280"/>
          </a:xfrm>
          <a:prstGeom prst="rect">
            <a:avLst/>
          </a:prstGeom>
        </p:spPr>
        <p:txBody>
          <a:bodyPr lIns="417600" tIns="208800" rIns="417600" bIns="208800"/>
          <a:lstStyle/>
          <a:p>
            <a:pPr marL="432000" indent="-324000" algn="ctr">
              <a:lnSpc>
                <a:spcPct val="100000"/>
              </a:lnSpc>
              <a:spcBef>
                <a:spcPts val="799"/>
              </a:spcBef>
              <a:buClr>
                <a:srgbClr val="000000"/>
              </a:buClr>
              <a:buSzPct val="45000"/>
              <a:buFont typeface="Wingdings" charset="2"/>
              <a:buChar char=""/>
            </a:pPr>
            <a:r>
              <a:rPr lang="en-US" sz="4000" b="0" strike="noStrike" spc="-1">
                <a:solidFill>
                  <a:srgbClr val="60223B"/>
                </a:solidFill>
                <a:latin typeface="Calibri"/>
              </a:rPr>
              <a:t>&lt;Authors&gt;</a:t>
            </a:r>
          </a:p>
        </p:txBody>
      </p:sp>
      <p:sp>
        <p:nvSpPr>
          <p:cNvPr id="2" name="PlaceHolder 3"/>
          <p:cNvSpPr>
            <a:spLocks noGrp="1"/>
          </p:cNvSpPr>
          <p:nvPr>
            <p:ph type="body"/>
          </p:nvPr>
        </p:nvSpPr>
        <p:spPr>
          <a:xfrm>
            <a:off x="8155080" y="4986360"/>
            <a:ext cx="17058600" cy="2088000"/>
          </a:xfrm>
          <a:prstGeom prst="rect">
            <a:avLst/>
          </a:prstGeom>
        </p:spPr>
        <p:txBody>
          <a:bodyPr lIns="417600" tIns="208800" rIns="417600" bIns="208800"/>
          <a:lstStyle/>
          <a:p>
            <a:r>
              <a:rPr lang="en-US" sz="3200" b="0" strike="noStrike" spc="-1">
                <a:solidFill>
                  <a:srgbClr val="60223B"/>
                </a:solidFill>
                <a:latin typeface="Calibri"/>
              </a:rPr>
              <a:t>&lt;Affiliations&gt;</a:t>
            </a:r>
          </a:p>
        </p:txBody>
      </p:sp>
      <p:pic>
        <p:nvPicPr>
          <p:cNvPr id="3" name="Picture 3"/>
          <p:cNvPicPr/>
          <p:nvPr/>
        </p:nvPicPr>
        <p:blipFill>
          <a:blip r:embed="rId14"/>
          <a:stretch/>
        </p:blipFill>
        <p:spPr>
          <a:xfrm>
            <a:off x="25797240" y="280800"/>
            <a:ext cx="4348440" cy="2116440"/>
          </a:xfrm>
          <a:prstGeom prst="rect">
            <a:avLst/>
          </a:prstGeom>
          <a:ln>
            <a:noFill/>
          </a:ln>
        </p:spPr>
      </p:pic>
      <p:pic>
        <p:nvPicPr>
          <p:cNvPr id="4" name="Picture 1"/>
          <p:cNvPicPr/>
          <p:nvPr/>
        </p:nvPicPr>
        <p:blipFill>
          <a:blip r:embed="rId15"/>
          <a:stretch/>
        </p:blipFill>
        <p:spPr>
          <a:xfrm>
            <a:off x="140400" y="66960"/>
            <a:ext cx="2037600" cy="2865240"/>
          </a:xfrm>
          <a:prstGeom prst="rect">
            <a:avLst/>
          </a:prstGeom>
          <a:ln>
            <a:noFill/>
          </a:ln>
        </p:spPr>
      </p:pic>
      <p:sp>
        <p:nvSpPr>
          <p:cNvPr id="5" name="CustomShape 4"/>
          <p:cNvSpPr/>
          <p:nvPr/>
        </p:nvSpPr>
        <p:spPr>
          <a:xfrm>
            <a:off x="2394720" y="2657880"/>
            <a:ext cx="27884880" cy="283680"/>
          </a:xfrm>
          <a:prstGeom prst="rect">
            <a:avLst/>
          </a:prstGeom>
          <a:gradFill>
            <a:gsLst>
              <a:gs pos="0">
                <a:srgbClr val="60223B"/>
              </a:gs>
              <a:gs pos="100000">
                <a:srgbClr val="FFFFFF"/>
              </a:gs>
            </a:gsLst>
            <a:lin ang="10800000"/>
          </a:gradFill>
          <a:ln>
            <a:noFill/>
          </a:ln>
        </p:spPr>
        <p:style>
          <a:lnRef idx="0">
            <a:scrgbClr r="0" g="0" b="0"/>
          </a:lnRef>
          <a:fillRef idx="0">
            <a:scrgbClr r="0" g="0" b="0"/>
          </a:fillRef>
          <a:effectRef idx="0">
            <a:scrgbClr r="0" g="0" b="0"/>
          </a:effectRef>
          <a:fontRef idx="minor"/>
        </p:style>
      </p:sp>
      <p:sp>
        <p:nvSpPr>
          <p:cNvPr id="6" name="PlaceHolder 5"/>
          <p:cNvSpPr>
            <a:spLocks noGrp="1"/>
          </p:cNvSpPr>
          <p:nvPr>
            <p:ph type="title"/>
          </p:nvPr>
        </p:nvSpPr>
        <p:spPr>
          <a:xfrm>
            <a:off x="1513800" y="1707840"/>
            <a:ext cx="27251280" cy="7148520"/>
          </a:xfrm>
          <a:prstGeom prst="rect">
            <a:avLst/>
          </a:prstGeom>
        </p:spPr>
        <p:txBody>
          <a:bodyPr lIns="0" tIns="0" rIns="0" bIns="0" anchor="ctr"/>
          <a:lstStyle/>
          <a:p>
            <a:r>
              <a:rPr lang="en-US" sz="82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2975" y="11697834"/>
            <a:ext cx="14730064" cy="1259278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5737" y="27508597"/>
            <a:ext cx="14677303" cy="7955444"/>
          </a:xfrm>
          <a:prstGeom prst="rect">
            <a:avLst/>
          </a:prstGeom>
        </p:spPr>
      </p:pic>
      <p:sp>
        <p:nvSpPr>
          <p:cNvPr id="49" name="TextShape 1"/>
          <p:cNvSpPr txBox="1"/>
          <p:nvPr/>
        </p:nvSpPr>
        <p:spPr>
          <a:xfrm>
            <a:off x="0" y="3240"/>
            <a:ext cx="30279600" cy="2706840"/>
          </a:xfrm>
          <a:prstGeom prst="rect">
            <a:avLst/>
          </a:prstGeom>
          <a:noFill/>
          <a:ln>
            <a:noFill/>
          </a:ln>
        </p:spPr>
        <p:txBody>
          <a:bodyPr lIns="417600" tIns="208800" rIns="417600" bIns="208800" anchor="ctr">
            <a:normAutofit/>
          </a:bodyPr>
          <a:lstStyle/>
          <a:p>
            <a:pPr algn="ctr">
              <a:lnSpc>
                <a:spcPct val="100000"/>
              </a:lnSpc>
            </a:pPr>
            <a:r>
              <a:rPr lang="en-US" sz="8500" b="0" strike="noStrike" spc="-1">
                <a:solidFill>
                  <a:srgbClr val="60223B"/>
                </a:solidFill>
                <a:latin typeface="Arial"/>
              </a:rPr>
              <a:t>Making trapped ions quantum</a:t>
            </a:r>
            <a:endParaRPr lang="en-US" sz="8500" b="0" strike="noStrike" spc="-1">
              <a:solidFill>
                <a:srgbClr val="000000"/>
              </a:solidFill>
              <a:latin typeface="Calibri"/>
            </a:endParaRPr>
          </a:p>
        </p:txBody>
      </p:sp>
      <p:sp>
        <p:nvSpPr>
          <p:cNvPr id="50" name="TextShape 2"/>
          <p:cNvSpPr txBox="1"/>
          <p:nvPr/>
        </p:nvSpPr>
        <p:spPr>
          <a:xfrm>
            <a:off x="1390408" y="3187741"/>
            <a:ext cx="27805626" cy="1107162"/>
          </a:xfrm>
          <a:prstGeom prst="rect">
            <a:avLst/>
          </a:prstGeom>
          <a:noFill/>
          <a:ln>
            <a:noFill/>
          </a:ln>
        </p:spPr>
        <p:txBody>
          <a:bodyPr lIns="417600" tIns="208800" rIns="417600" bIns="208800" anchor="ctr" anchorCtr="1"/>
          <a:lstStyle/>
          <a:p>
            <a:pPr algn="ctr">
              <a:lnSpc>
                <a:spcPct val="100000"/>
              </a:lnSpc>
              <a:spcBef>
                <a:spcPts val="1120"/>
              </a:spcBef>
            </a:pPr>
            <a:r>
              <a:rPr lang="en-US" sz="5600" b="0" u="sng" strike="noStrike" spc="-1" dirty="0">
                <a:solidFill>
                  <a:srgbClr val="60223B"/>
                </a:solidFill>
                <a:uFillTx/>
                <a:latin typeface="Arial"/>
                <a:ea typeface="Times New Roman"/>
              </a:rPr>
              <a:t>Nancy </a:t>
            </a:r>
            <a:r>
              <a:rPr lang="en-US" sz="5600" b="0" u="sng" strike="noStrike" spc="-1" dirty="0" smtClean="0">
                <a:solidFill>
                  <a:srgbClr val="60223B"/>
                </a:solidFill>
                <a:uFillTx/>
                <a:latin typeface="Arial"/>
                <a:ea typeface="Times New Roman"/>
              </a:rPr>
              <a:t>Payne</a:t>
            </a:r>
            <a:r>
              <a:rPr lang="en-US" sz="5600" spc="-1" baseline="30000" dirty="0" smtClean="0">
                <a:solidFill>
                  <a:srgbClr val="60223B"/>
                </a:solidFill>
                <a:latin typeface="Arial"/>
                <a:ea typeface="Times New Roman"/>
              </a:rPr>
              <a:t>1</a:t>
            </a:r>
            <a:r>
              <a:rPr lang="en-US" sz="5600" b="0" strike="noStrike" spc="-1" dirty="0" smtClean="0">
                <a:solidFill>
                  <a:srgbClr val="60223B"/>
                </a:solidFill>
                <a:latin typeface="Arial"/>
                <a:ea typeface="Times New Roman"/>
              </a:rPr>
              <a:t>, </a:t>
            </a:r>
            <a:r>
              <a:rPr lang="en-US" sz="5600" b="0" strike="noStrike" spc="-1" dirty="0" err="1" smtClean="0">
                <a:solidFill>
                  <a:srgbClr val="60223B"/>
                </a:solidFill>
                <a:latin typeface="Arial"/>
                <a:ea typeface="Times New Roman"/>
              </a:rPr>
              <a:t>Naleli</a:t>
            </a:r>
            <a:r>
              <a:rPr lang="en-US" sz="5600" b="0" strike="noStrike" spc="-1" dirty="0" smtClean="0">
                <a:solidFill>
                  <a:srgbClr val="60223B"/>
                </a:solidFill>
                <a:latin typeface="Arial"/>
                <a:ea typeface="Times New Roman"/>
              </a:rPr>
              <a:t> Matjelo</a:t>
            </a:r>
            <a:r>
              <a:rPr lang="en-US" sz="5600" spc="-1" baseline="30000" dirty="0" smtClean="0">
                <a:solidFill>
                  <a:srgbClr val="60223B"/>
                </a:solidFill>
                <a:ea typeface="Times New Roman"/>
              </a:rPr>
              <a:t>1</a:t>
            </a:r>
            <a:r>
              <a:rPr lang="en-US" sz="5600" b="0" strike="noStrike" spc="-1" dirty="0" smtClean="0">
                <a:solidFill>
                  <a:srgbClr val="60223B"/>
                </a:solidFill>
                <a:latin typeface="Arial"/>
                <a:ea typeface="Times New Roman"/>
              </a:rPr>
              <a:t>, Charles Rigby</a:t>
            </a:r>
            <a:r>
              <a:rPr lang="en-US" sz="5600" spc="-1" baseline="30000" dirty="0" smtClean="0">
                <a:solidFill>
                  <a:srgbClr val="60223B"/>
                </a:solidFill>
                <a:ea typeface="Times New Roman"/>
              </a:rPr>
              <a:t>1,2</a:t>
            </a:r>
            <a:r>
              <a:rPr lang="en-US" sz="5600" b="0" strike="noStrike" spc="-1" dirty="0" smtClean="0">
                <a:solidFill>
                  <a:srgbClr val="60223B"/>
                </a:solidFill>
                <a:latin typeface="Arial"/>
                <a:ea typeface="Times New Roman"/>
              </a:rPr>
              <a:t>, </a:t>
            </a:r>
            <a:r>
              <a:rPr lang="en-US" sz="5600" b="0" strike="noStrike" spc="-1" dirty="0" err="1" smtClean="0">
                <a:solidFill>
                  <a:srgbClr val="60223B"/>
                </a:solidFill>
                <a:latin typeface="Arial"/>
                <a:ea typeface="Times New Roman"/>
              </a:rPr>
              <a:t>Ncamiso</a:t>
            </a:r>
            <a:r>
              <a:rPr lang="en-US" sz="5600" b="0" strike="noStrike" spc="-1" dirty="0" smtClean="0">
                <a:solidFill>
                  <a:srgbClr val="60223B"/>
                </a:solidFill>
                <a:latin typeface="Arial"/>
                <a:ea typeface="Times New Roman"/>
              </a:rPr>
              <a:t> Khanyile</a:t>
            </a:r>
            <a:r>
              <a:rPr lang="en-US" sz="5600" spc="-1" baseline="30000" dirty="0">
                <a:solidFill>
                  <a:srgbClr val="60223B"/>
                </a:solidFill>
                <a:ea typeface="Times New Roman"/>
              </a:rPr>
              <a:t>1</a:t>
            </a:r>
            <a:r>
              <a:rPr lang="en-US" sz="5600" b="0" strike="noStrike" spc="-1" dirty="0" smtClean="0">
                <a:solidFill>
                  <a:srgbClr val="60223B"/>
                </a:solidFill>
                <a:latin typeface="Arial"/>
                <a:ea typeface="Times New Roman"/>
              </a:rPr>
              <a:t>, Hermann Uys</a:t>
            </a:r>
            <a:r>
              <a:rPr lang="en-US" sz="5600" spc="-1" baseline="30000" dirty="0" smtClean="0">
                <a:solidFill>
                  <a:srgbClr val="60223B"/>
                </a:solidFill>
                <a:ea typeface="Times New Roman"/>
              </a:rPr>
              <a:t>1,2</a:t>
            </a:r>
            <a:endParaRPr lang="en-US" sz="5600" b="0" strike="noStrike" spc="-1" dirty="0">
              <a:solidFill>
                <a:srgbClr val="60223B"/>
              </a:solidFill>
              <a:latin typeface="Calibri"/>
            </a:endParaRPr>
          </a:p>
        </p:txBody>
      </p:sp>
      <p:sp>
        <p:nvSpPr>
          <p:cNvPr id="51" name="TextShape 3"/>
          <p:cNvSpPr txBox="1"/>
          <p:nvPr/>
        </p:nvSpPr>
        <p:spPr>
          <a:xfrm>
            <a:off x="2239200" y="4117605"/>
            <a:ext cx="25801560" cy="2232460"/>
          </a:xfrm>
          <a:prstGeom prst="rect">
            <a:avLst/>
          </a:prstGeom>
          <a:noFill/>
          <a:ln>
            <a:noFill/>
          </a:ln>
        </p:spPr>
        <p:txBody>
          <a:bodyPr lIns="417600" tIns="208800" rIns="417600" bIns="208800"/>
          <a:lstStyle/>
          <a:p>
            <a:pPr algn="ctr">
              <a:lnSpc>
                <a:spcPct val="100000"/>
              </a:lnSpc>
              <a:spcBef>
                <a:spcPts val="720"/>
              </a:spcBef>
            </a:pPr>
            <a:r>
              <a:rPr lang="en-US" sz="3600" spc="-1" baseline="30000" dirty="0" smtClean="0">
                <a:solidFill>
                  <a:srgbClr val="60223B"/>
                </a:solidFill>
                <a:ea typeface="Times New Roman"/>
              </a:rPr>
              <a:t>1 </a:t>
            </a:r>
            <a:r>
              <a:rPr lang="en-US" sz="3600" b="0" strike="noStrike" spc="-1" dirty="0" smtClean="0">
                <a:solidFill>
                  <a:srgbClr val="60223B"/>
                </a:solidFill>
                <a:latin typeface="Arial"/>
                <a:ea typeface="Times New Roman"/>
              </a:rPr>
              <a:t>Laser </a:t>
            </a:r>
            <a:r>
              <a:rPr lang="en-US" sz="3600" b="0" strike="noStrike" spc="-1" dirty="0">
                <a:solidFill>
                  <a:srgbClr val="60223B"/>
                </a:solidFill>
                <a:latin typeface="Arial"/>
                <a:ea typeface="Times New Roman"/>
              </a:rPr>
              <a:t>Research Institute, Stellenbosch </a:t>
            </a:r>
            <a:r>
              <a:rPr lang="en-US" sz="3600" b="0" strike="noStrike" spc="-1" dirty="0" smtClean="0">
                <a:solidFill>
                  <a:srgbClr val="60223B"/>
                </a:solidFill>
                <a:latin typeface="Arial"/>
                <a:ea typeface="Times New Roman"/>
              </a:rPr>
              <a:t>University, Stellenbosch </a:t>
            </a:r>
            <a:endParaRPr lang="en-US" sz="3600" b="0" strike="noStrike" spc="-1" dirty="0" smtClean="0">
              <a:solidFill>
                <a:srgbClr val="60223B"/>
              </a:solidFill>
              <a:latin typeface="Arial"/>
              <a:ea typeface="Times New Roman"/>
            </a:endParaRPr>
          </a:p>
          <a:p>
            <a:pPr algn="ctr">
              <a:lnSpc>
                <a:spcPct val="100000"/>
              </a:lnSpc>
              <a:spcBef>
                <a:spcPts val="720"/>
              </a:spcBef>
            </a:pPr>
            <a:r>
              <a:rPr lang="en-US" sz="3600" spc="-1" baseline="30000" dirty="0" smtClean="0">
                <a:solidFill>
                  <a:srgbClr val="60223B"/>
                </a:solidFill>
                <a:ea typeface="Times New Roman"/>
              </a:rPr>
              <a:t>2 </a:t>
            </a:r>
            <a:r>
              <a:rPr lang="en-US" sz="3600" spc="-1" dirty="0" smtClean="0">
                <a:solidFill>
                  <a:srgbClr val="60223B"/>
                </a:solidFill>
                <a:latin typeface="Arial"/>
              </a:rPr>
              <a:t>Council for Scientific and Industrial Research, National Laser Centre, Pretoria</a:t>
            </a:r>
            <a:endParaRPr lang="en-US" sz="3600" b="0" strike="noStrike" spc="-1" dirty="0">
              <a:solidFill>
                <a:srgbClr val="60223B"/>
              </a:solidFill>
              <a:latin typeface="Calibri"/>
            </a:endParaRPr>
          </a:p>
          <a:p>
            <a:pPr algn="ctr">
              <a:lnSpc>
                <a:spcPct val="100000"/>
              </a:lnSpc>
              <a:spcBef>
                <a:spcPts val="720"/>
              </a:spcBef>
            </a:pPr>
            <a:r>
              <a:rPr lang="en-US" sz="3600" b="0" strike="noStrike" spc="-1" dirty="0">
                <a:solidFill>
                  <a:srgbClr val="60223B"/>
                </a:solidFill>
                <a:latin typeface="Arial"/>
                <a:ea typeface="Times New Roman"/>
              </a:rPr>
              <a:t>Contact: 19727887@sun.ac.za</a:t>
            </a:r>
            <a:endParaRPr lang="en-US" sz="3600" b="0" strike="noStrike" spc="-1" dirty="0">
              <a:solidFill>
                <a:srgbClr val="60223B"/>
              </a:solidFill>
              <a:latin typeface="Calibri"/>
            </a:endParaRPr>
          </a:p>
        </p:txBody>
      </p:sp>
      <p:pic>
        <p:nvPicPr>
          <p:cNvPr id="52" name="Picture 411"/>
          <p:cNvPicPr/>
          <p:nvPr/>
        </p:nvPicPr>
        <p:blipFill>
          <a:blip r:embed="rId5"/>
          <a:stretch/>
        </p:blipFill>
        <p:spPr>
          <a:xfrm>
            <a:off x="17163721" y="40719035"/>
            <a:ext cx="2916000" cy="1020240"/>
          </a:xfrm>
          <a:prstGeom prst="rect">
            <a:avLst/>
          </a:prstGeom>
          <a:ln>
            <a:noFill/>
          </a:ln>
        </p:spPr>
      </p:pic>
      <p:sp>
        <p:nvSpPr>
          <p:cNvPr id="53" name="CustomShape 4"/>
          <p:cNvSpPr/>
          <p:nvPr/>
        </p:nvSpPr>
        <p:spPr>
          <a:xfrm>
            <a:off x="20183041" y="40725155"/>
            <a:ext cx="5155920" cy="10641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1600" b="0" strike="noStrike" spc="-1">
                <a:solidFill>
                  <a:srgbClr val="60223B"/>
                </a:solidFill>
                <a:latin typeface="Arial"/>
              </a:rPr>
              <a:t>This work is based upon research supported by the </a:t>
            </a:r>
            <a:endParaRPr lang="en-ZA" sz="1600" b="0" strike="noStrike" spc="-1">
              <a:latin typeface="Arial"/>
            </a:endParaRPr>
          </a:p>
          <a:p>
            <a:pPr>
              <a:lnSpc>
                <a:spcPct val="100000"/>
              </a:lnSpc>
            </a:pPr>
            <a:r>
              <a:rPr lang="en-ZA" sz="1600" b="0" strike="noStrike" spc="-1">
                <a:solidFill>
                  <a:srgbClr val="60223B"/>
                </a:solidFill>
                <a:latin typeface="Arial"/>
              </a:rPr>
              <a:t>South African Research Chair Initiative </a:t>
            </a:r>
            <a:endParaRPr lang="en-ZA" sz="1600" b="0" strike="noStrike" spc="-1">
              <a:latin typeface="Arial"/>
            </a:endParaRPr>
          </a:p>
          <a:p>
            <a:pPr>
              <a:lnSpc>
                <a:spcPct val="100000"/>
              </a:lnSpc>
            </a:pPr>
            <a:r>
              <a:rPr lang="en-ZA" sz="1600" b="0" strike="noStrike" spc="-1">
                <a:solidFill>
                  <a:srgbClr val="60223B"/>
                </a:solidFill>
                <a:latin typeface="Arial"/>
              </a:rPr>
              <a:t>of the Department of Science and Technology </a:t>
            </a:r>
            <a:endParaRPr lang="en-ZA" sz="1600" b="0" strike="noStrike" spc="-1">
              <a:latin typeface="Arial"/>
            </a:endParaRPr>
          </a:p>
          <a:p>
            <a:pPr>
              <a:lnSpc>
                <a:spcPct val="100000"/>
              </a:lnSpc>
            </a:pPr>
            <a:r>
              <a:rPr lang="en-ZA" sz="1600" b="0" strike="noStrike" spc="-1">
                <a:solidFill>
                  <a:srgbClr val="60223B"/>
                </a:solidFill>
                <a:latin typeface="Arial"/>
              </a:rPr>
              <a:t>and the National Research Foundation</a:t>
            </a:r>
            <a:endParaRPr lang="en-ZA" sz="1600" b="0" strike="noStrike" spc="-1">
              <a:latin typeface="Arial"/>
            </a:endParaRPr>
          </a:p>
        </p:txBody>
      </p:sp>
      <p:sp>
        <p:nvSpPr>
          <p:cNvPr id="54" name="CustomShape 5"/>
          <p:cNvSpPr/>
          <p:nvPr/>
        </p:nvSpPr>
        <p:spPr>
          <a:xfrm>
            <a:off x="676860" y="7886025"/>
            <a:ext cx="13398120" cy="5209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0" strike="noStrike" spc="-1" dirty="0">
                <a:solidFill>
                  <a:srgbClr val="60223B"/>
                </a:solidFill>
                <a:latin typeface="Times New Roman"/>
                <a:ea typeface="Calibri"/>
              </a:rPr>
              <a:t>Precise preparation, manipulation and detection of ion qubit states is crucial in quantum computing and quantum simulation. In this work we trap and cool a cloud of Ytterbium 171 ions in a linear Paul trap by using a combination of dynamic and static electric fields to confine the ions. However, regardless of laser cooling, an ion will exhibit additional motion ("excess micromotion") if it does not sit at the centre of the ion trap. This motion can be detected by monitoring the ion's fluorescence and minimised by pushing the ion to the trap centre </a:t>
            </a:r>
            <a:r>
              <a:rPr lang="en-ZA" sz="2800" b="0" strike="noStrike" spc="-1" dirty="0" smtClean="0">
                <a:solidFill>
                  <a:srgbClr val="60223B"/>
                </a:solidFill>
                <a:latin typeface="Times New Roman"/>
                <a:ea typeface="Calibri"/>
              </a:rPr>
              <a:t>by using </a:t>
            </a:r>
            <a:r>
              <a:rPr lang="en-ZA" sz="2800" b="0" strike="noStrike" spc="-1" dirty="0">
                <a:solidFill>
                  <a:srgbClr val="60223B"/>
                </a:solidFill>
                <a:latin typeface="Times New Roman"/>
                <a:ea typeface="Calibri"/>
              </a:rPr>
              <a:t>additional static electric </a:t>
            </a:r>
            <a:r>
              <a:rPr lang="en-ZA" sz="2800" spc="-1" dirty="0" smtClean="0">
                <a:solidFill>
                  <a:srgbClr val="60223B"/>
                </a:solidFill>
                <a:latin typeface="Times New Roman"/>
                <a:ea typeface="Calibri"/>
              </a:rPr>
              <a:t>fields. </a:t>
            </a:r>
            <a:r>
              <a:rPr lang="en-ZA" sz="2800" spc="-1" dirty="0">
                <a:solidFill>
                  <a:srgbClr val="60223B"/>
                </a:solidFill>
                <a:latin typeface="Times New Roman"/>
                <a:ea typeface="Calibri"/>
              </a:rPr>
              <a:t>Once sufficiently cooled, the state of the ion can be controlled and detected by using lasers of appropriate power and wavelength. In this experiment, state manipulation was achieved with the application of microwaves to drive Rabi oscillations. The </a:t>
            </a:r>
            <a:r>
              <a:rPr lang="en-ZA" sz="2800" b="0" strike="noStrike" spc="-1" dirty="0">
                <a:solidFill>
                  <a:srgbClr val="60223B"/>
                </a:solidFill>
                <a:latin typeface="Times New Roman"/>
                <a:ea typeface="Calibri"/>
              </a:rPr>
              <a:t>microwave field drives an ion between its two qubit states, which are directly analogous to the values 0 and 1 in classical computing, and these oscillations were observed via ion fluorescence. </a:t>
            </a:r>
            <a:endParaRPr lang="en-ZA" sz="2800" b="0" strike="noStrike" spc="-1" dirty="0">
              <a:latin typeface="Arial"/>
            </a:endParaRPr>
          </a:p>
        </p:txBody>
      </p:sp>
      <p:pic>
        <p:nvPicPr>
          <p:cNvPr id="55" name="Picture 55"/>
          <p:cNvPicPr/>
          <p:nvPr/>
        </p:nvPicPr>
        <p:blipFill>
          <a:blip r:embed="rId6"/>
          <a:srcRect l="15823" t="10548" r="16415" b="24776"/>
          <a:stretch/>
        </p:blipFill>
        <p:spPr>
          <a:xfrm>
            <a:off x="25794721" y="40628315"/>
            <a:ext cx="1774080" cy="1270080"/>
          </a:xfrm>
          <a:prstGeom prst="rect">
            <a:avLst/>
          </a:prstGeom>
          <a:ln>
            <a:noFill/>
          </a:ln>
        </p:spPr>
      </p:pic>
      <p:sp>
        <p:nvSpPr>
          <p:cNvPr id="57" name="CustomShape 7"/>
          <p:cNvSpPr/>
          <p:nvPr/>
        </p:nvSpPr>
        <p:spPr>
          <a:xfrm>
            <a:off x="-2520" y="6358129"/>
            <a:ext cx="14636520" cy="124524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dirty="0" smtClean="0">
                <a:solidFill>
                  <a:srgbClr val="60223B"/>
                </a:solidFill>
                <a:latin typeface="Arial"/>
              </a:rPr>
              <a:t>Abstract</a:t>
            </a:r>
            <a:endParaRPr lang="en-ZA" sz="3600" b="0" strike="noStrike" spc="-1" dirty="0">
              <a:latin typeface="Arial"/>
            </a:endParaRPr>
          </a:p>
        </p:txBody>
      </p:sp>
      <p:sp>
        <p:nvSpPr>
          <p:cNvPr id="58" name="CustomShape 8"/>
          <p:cNvSpPr/>
          <p:nvPr/>
        </p:nvSpPr>
        <p:spPr>
          <a:xfrm>
            <a:off x="-6017" y="13484388"/>
            <a:ext cx="14643360" cy="117036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Experimental setup</a:t>
            </a:r>
            <a:endParaRPr lang="en-ZA" sz="3600" b="0" strike="noStrike" spc="-1">
              <a:latin typeface="Arial"/>
            </a:endParaRPr>
          </a:p>
        </p:txBody>
      </p:sp>
      <p:sp>
        <p:nvSpPr>
          <p:cNvPr id="59" name="CustomShape 9"/>
          <p:cNvSpPr/>
          <p:nvPr/>
        </p:nvSpPr>
        <p:spPr>
          <a:xfrm>
            <a:off x="-2520" y="21315445"/>
            <a:ext cx="14636520" cy="128340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Challenge #1: micromotion </a:t>
            </a:r>
            <a:endParaRPr lang="en-ZA" sz="3600" b="0" strike="noStrike" spc="-1">
              <a:latin typeface="Arial"/>
            </a:endParaRPr>
          </a:p>
          <a:p>
            <a:pPr algn="ctr">
              <a:lnSpc>
                <a:spcPct val="100000"/>
              </a:lnSpc>
            </a:pPr>
            <a:r>
              <a:rPr lang="en-ZA" sz="3600" b="1" strike="noStrike" spc="-1">
                <a:solidFill>
                  <a:srgbClr val="60223B"/>
                </a:solidFill>
                <a:latin typeface="Arial"/>
              </a:rPr>
              <a:t>(my ions won’t sit still)</a:t>
            </a:r>
            <a:endParaRPr lang="en-ZA" sz="3600" b="0" strike="noStrike" spc="-1">
              <a:latin typeface="Arial"/>
            </a:endParaRPr>
          </a:p>
        </p:txBody>
      </p:sp>
      <p:sp>
        <p:nvSpPr>
          <p:cNvPr id="61" name="CustomShape 11"/>
          <p:cNvSpPr/>
          <p:nvPr/>
        </p:nvSpPr>
        <p:spPr>
          <a:xfrm>
            <a:off x="663381" y="22872750"/>
            <a:ext cx="8601180" cy="7705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1" strike="noStrike" spc="-1" dirty="0">
                <a:solidFill>
                  <a:srgbClr val="60223B"/>
                </a:solidFill>
                <a:latin typeface="Times New Roman"/>
                <a:ea typeface="Calibri"/>
              </a:rPr>
              <a:t>What is micromotion and why is it a problem?</a:t>
            </a:r>
            <a:endParaRPr lang="en-ZA" sz="2800" b="0" strike="noStrike" spc="-1" dirty="0">
              <a:latin typeface="Arial"/>
            </a:endParaRPr>
          </a:p>
          <a:p>
            <a:pPr algn="just">
              <a:lnSpc>
                <a:spcPct val="100000"/>
              </a:lnSpc>
              <a:spcAft>
                <a:spcPts val="476"/>
              </a:spcAft>
            </a:pPr>
            <a:r>
              <a:rPr lang="en-ZA" sz="2800" b="0" strike="noStrike" spc="-1" dirty="0">
                <a:solidFill>
                  <a:srgbClr val="60223B"/>
                </a:solidFill>
                <a:latin typeface="Times New Roman"/>
                <a:ea typeface="Calibri"/>
              </a:rPr>
              <a:t>An ion feels zero force at the centre of the </a:t>
            </a:r>
            <a:r>
              <a:rPr lang="en-ZA" sz="2800" b="0" strike="noStrike" spc="-1" dirty="0" smtClean="0">
                <a:solidFill>
                  <a:srgbClr val="60223B"/>
                </a:solidFill>
                <a:latin typeface="Times New Roman"/>
                <a:ea typeface="Calibri"/>
              </a:rPr>
              <a:t>trap </a:t>
            </a:r>
            <a:r>
              <a:rPr lang="en-ZA" sz="2800" b="0" strike="noStrike" spc="-1" dirty="0">
                <a:solidFill>
                  <a:srgbClr val="60223B"/>
                </a:solidFill>
                <a:latin typeface="Times New Roman"/>
                <a:ea typeface="Calibri"/>
              </a:rPr>
              <a:t>and a </a:t>
            </a:r>
            <a:r>
              <a:rPr lang="en-ZA" sz="2800" b="0" strike="noStrike" spc="-1" dirty="0" smtClean="0">
                <a:solidFill>
                  <a:srgbClr val="60223B"/>
                </a:solidFill>
                <a:latin typeface="Times New Roman"/>
                <a:ea typeface="Calibri"/>
              </a:rPr>
              <a:t>non-zero force elsewhere. </a:t>
            </a:r>
            <a:r>
              <a:rPr lang="en-ZA" sz="2800" b="0" strike="noStrike" spc="-1" dirty="0">
                <a:solidFill>
                  <a:srgbClr val="60223B"/>
                </a:solidFill>
                <a:latin typeface="Times New Roman"/>
                <a:ea typeface="Calibri"/>
              </a:rPr>
              <a:t>This results in additional ion motion if the ion leaves the trap centre. However, we need our ions as motionless (i.e., as cold) as possible: additional motion affects atomic transition </a:t>
            </a:r>
            <a:r>
              <a:rPr lang="en-ZA" sz="2800" b="0" strike="noStrike" spc="-1" dirty="0" smtClean="0">
                <a:solidFill>
                  <a:srgbClr val="60223B"/>
                </a:solidFill>
                <a:latin typeface="Times New Roman"/>
                <a:ea typeface="Calibri"/>
              </a:rPr>
              <a:t>line shapes</a:t>
            </a:r>
            <a:r>
              <a:rPr lang="en-ZA" sz="2800" b="0" strike="noStrike" spc="-1" dirty="0">
                <a:solidFill>
                  <a:srgbClr val="60223B"/>
                </a:solidFill>
                <a:latin typeface="Times New Roman"/>
                <a:ea typeface="Calibri"/>
              </a:rPr>
              <a:t>, reduces accuracy in high-precision work, </a:t>
            </a:r>
            <a:r>
              <a:rPr lang="en-ZA" sz="2800" b="0" strike="noStrike" spc="-1" dirty="0" smtClean="0">
                <a:solidFill>
                  <a:srgbClr val="60223B"/>
                </a:solidFill>
                <a:latin typeface="Times New Roman"/>
                <a:ea typeface="Calibri"/>
              </a:rPr>
              <a:t>and can impact </a:t>
            </a:r>
            <a:r>
              <a:rPr lang="en-ZA" sz="2800" b="0" strike="noStrike" spc="-1" dirty="0">
                <a:solidFill>
                  <a:srgbClr val="60223B"/>
                </a:solidFill>
                <a:latin typeface="Times New Roman"/>
                <a:ea typeface="Calibri"/>
              </a:rPr>
              <a:t>ion confinement time.</a:t>
            </a:r>
            <a:endParaRPr lang="en-ZA" sz="2800" b="0" strike="noStrike" spc="-1" dirty="0">
              <a:latin typeface="Arial"/>
            </a:endParaRPr>
          </a:p>
          <a:p>
            <a:pPr algn="just">
              <a:lnSpc>
                <a:spcPct val="100000"/>
              </a:lnSpc>
              <a:spcAft>
                <a:spcPts val="476"/>
              </a:spcAft>
            </a:pPr>
            <a:endParaRPr lang="en-ZA" sz="2800" b="0" strike="noStrike" spc="-1" dirty="0">
              <a:latin typeface="Arial"/>
            </a:endParaRPr>
          </a:p>
          <a:p>
            <a:pPr algn="just">
              <a:lnSpc>
                <a:spcPct val="100000"/>
              </a:lnSpc>
              <a:spcAft>
                <a:spcPts val="476"/>
              </a:spcAft>
            </a:pPr>
            <a:r>
              <a:rPr lang="en-ZA" sz="2800" b="1" strike="noStrike" spc="-1" dirty="0">
                <a:solidFill>
                  <a:srgbClr val="60223B"/>
                </a:solidFill>
                <a:latin typeface="Times New Roman"/>
                <a:ea typeface="Calibri"/>
              </a:rPr>
              <a:t>How do we observe and remove micromotion?</a:t>
            </a:r>
            <a:endParaRPr lang="en-ZA" sz="2800" b="0" strike="noStrike" spc="-1" dirty="0">
              <a:latin typeface="Arial"/>
            </a:endParaRPr>
          </a:p>
          <a:p>
            <a:pPr algn="just">
              <a:lnSpc>
                <a:spcPct val="100000"/>
              </a:lnSpc>
              <a:spcAft>
                <a:spcPts val="476"/>
              </a:spcAft>
            </a:pPr>
            <a:r>
              <a:rPr lang="en-ZA" sz="2800" b="0" strike="noStrike" spc="-1" dirty="0">
                <a:solidFill>
                  <a:srgbClr val="60223B"/>
                </a:solidFill>
                <a:latin typeface="Times New Roman"/>
                <a:ea typeface="Calibri"/>
              </a:rPr>
              <a:t>An ion oscillating in space will have an oscillating scattering </a:t>
            </a:r>
            <a:r>
              <a:rPr lang="en-ZA" sz="2800" b="0" strike="noStrike" spc="-1" dirty="0" smtClean="0">
                <a:solidFill>
                  <a:srgbClr val="60223B"/>
                </a:solidFill>
                <a:latin typeface="Times New Roman"/>
                <a:ea typeface="Calibri"/>
              </a:rPr>
              <a:t>efficiency due </a:t>
            </a:r>
            <a:r>
              <a:rPr lang="en-ZA" sz="2800" b="0" strike="noStrike" spc="-1" dirty="0">
                <a:solidFill>
                  <a:srgbClr val="60223B"/>
                </a:solidFill>
                <a:latin typeface="Times New Roman"/>
                <a:ea typeface="Calibri"/>
              </a:rPr>
              <a:t>to its motion and the resulting Doppler </a:t>
            </a:r>
            <a:r>
              <a:rPr lang="en-ZA" sz="2800" spc="-1" dirty="0">
                <a:solidFill>
                  <a:srgbClr val="60223B"/>
                </a:solidFill>
                <a:latin typeface="Times New Roman"/>
                <a:ea typeface="Calibri"/>
              </a:rPr>
              <a:t>shift (</a:t>
            </a:r>
            <a:r>
              <a:rPr lang="en-ZA" sz="2800" spc="-1" dirty="0" smtClean="0">
                <a:solidFill>
                  <a:srgbClr val="60223B"/>
                </a:solidFill>
                <a:latin typeface="Times New Roman"/>
                <a:ea typeface="Calibri"/>
              </a:rPr>
              <a:t>Figure </a:t>
            </a:r>
            <a:r>
              <a:rPr lang="en-ZA" sz="2800" spc="-1" dirty="0">
                <a:solidFill>
                  <a:srgbClr val="60223B"/>
                </a:solidFill>
                <a:latin typeface="Times New Roman"/>
                <a:ea typeface="Calibri"/>
              </a:rPr>
              <a:t>3</a:t>
            </a:r>
            <a:r>
              <a:rPr lang="en-ZA" sz="2800" spc="-1" dirty="0" smtClean="0">
                <a:solidFill>
                  <a:srgbClr val="60223B"/>
                </a:solidFill>
                <a:latin typeface="Times New Roman"/>
                <a:ea typeface="Calibri"/>
              </a:rPr>
              <a:t>). </a:t>
            </a:r>
            <a:r>
              <a:rPr lang="en-ZA" sz="2800" b="0" strike="noStrike" spc="-1" dirty="0" smtClean="0">
                <a:solidFill>
                  <a:srgbClr val="60223B"/>
                </a:solidFill>
                <a:latin typeface="Times New Roman"/>
                <a:ea typeface="Calibri"/>
              </a:rPr>
              <a:t>We </a:t>
            </a:r>
            <a:r>
              <a:rPr lang="en-ZA" sz="2800" b="0" strike="noStrike" spc="-1" dirty="0">
                <a:solidFill>
                  <a:srgbClr val="60223B"/>
                </a:solidFill>
                <a:latin typeface="Times New Roman"/>
                <a:ea typeface="Calibri"/>
              </a:rPr>
              <a:t>use static electric fields to push the ion closer to the trap centre, reducing the force the ion feels (and thus the ion’s velocity), which </a:t>
            </a:r>
            <a:r>
              <a:rPr lang="en-ZA" sz="2800" b="0" strike="noStrike" spc="-1" dirty="0" smtClean="0">
                <a:solidFill>
                  <a:srgbClr val="60223B"/>
                </a:solidFill>
                <a:latin typeface="Times New Roman"/>
                <a:ea typeface="Calibri"/>
              </a:rPr>
              <a:t>can be observed by monitoring th</a:t>
            </a:r>
            <a:r>
              <a:rPr lang="en-ZA" sz="2800" spc="-1" dirty="0" smtClean="0">
                <a:solidFill>
                  <a:srgbClr val="60223B"/>
                </a:solidFill>
                <a:latin typeface="Times New Roman"/>
                <a:ea typeface="Calibri"/>
              </a:rPr>
              <a:t>e </a:t>
            </a:r>
            <a:r>
              <a:rPr lang="en-ZA" sz="2800" b="0" strike="noStrike" spc="-1" dirty="0" smtClean="0">
                <a:solidFill>
                  <a:srgbClr val="60223B"/>
                </a:solidFill>
                <a:latin typeface="Times New Roman"/>
                <a:ea typeface="Calibri"/>
              </a:rPr>
              <a:t>ion’s </a:t>
            </a:r>
            <a:r>
              <a:rPr lang="en-ZA" sz="2800" b="0" strike="noStrike" spc="-1" dirty="0">
                <a:solidFill>
                  <a:srgbClr val="60223B"/>
                </a:solidFill>
                <a:latin typeface="Times New Roman"/>
                <a:ea typeface="Calibri"/>
              </a:rPr>
              <a:t>scattering </a:t>
            </a:r>
            <a:r>
              <a:rPr lang="en-ZA" sz="2800" b="0" strike="noStrike" spc="-1" dirty="0" smtClean="0">
                <a:solidFill>
                  <a:srgbClr val="60223B"/>
                </a:solidFill>
                <a:latin typeface="Times New Roman"/>
                <a:ea typeface="Calibri"/>
              </a:rPr>
              <a:t>efficiency.</a:t>
            </a:r>
            <a:endParaRPr lang="en-ZA" sz="2800" b="0" strike="noStrike" spc="-1" dirty="0">
              <a:latin typeface="Arial"/>
            </a:endParaRPr>
          </a:p>
          <a:p>
            <a:pPr algn="just">
              <a:lnSpc>
                <a:spcPct val="100000"/>
              </a:lnSpc>
              <a:spcAft>
                <a:spcPts val="476"/>
              </a:spcAft>
            </a:pPr>
            <a:endParaRPr lang="en-ZA" sz="2800" b="0" strike="noStrike" spc="-1" dirty="0">
              <a:latin typeface="Arial"/>
            </a:endParaRPr>
          </a:p>
          <a:p>
            <a:pPr algn="just">
              <a:lnSpc>
                <a:spcPct val="100000"/>
              </a:lnSpc>
              <a:spcAft>
                <a:spcPts val="476"/>
              </a:spcAft>
            </a:pPr>
            <a:endParaRPr lang="en-ZA" sz="2800" b="0" strike="noStrike" spc="-1" dirty="0">
              <a:latin typeface="Arial"/>
            </a:endParaRPr>
          </a:p>
        </p:txBody>
      </p:sp>
      <p:sp>
        <p:nvSpPr>
          <p:cNvPr id="65" name="CustomShape 15"/>
          <p:cNvSpPr/>
          <p:nvPr/>
        </p:nvSpPr>
        <p:spPr>
          <a:xfrm>
            <a:off x="972817" y="36822416"/>
            <a:ext cx="6717057" cy="1095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200" b="1" strike="noStrike" spc="-1" dirty="0">
                <a:solidFill>
                  <a:srgbClr val="60223B"/>
                </a:solidFill>
                <a:latin typeface="Times New Roman"/>
                <a:ea typeface="Calibri"/>
              </a:rPr>
              <a:t>Figure 4: </a:t>
            </a:r>
            <a:r>
              <a:rPr lang="en-ZA" sz="2200" spc="-1" dirty="0">
                <a:solidFill>
                  <a:srgbClr val="60223B"/>
                </a:solidFill>
                <a:latin typeface="Times New Roman"/>
                <a:ea typeface="Calibri"/>
              </a:rPr>
              <a:t>I</a:t>
            </a:r>
            <a:r>
              <a:rPr lang="en-ZA" sz="2200" b="0" strike="noStrike" spc="-1" dirty="0" smtClean="0">
                <a:solidFill>
                  <a:srgbClr val="60223B"/>
                </a:solidFill>
                <a:latin typeface="Times New Roman"/>
                <a:ea typeface="Calibri"/>
              </a:rPr>
              <a:t>ons </a:t>
            </a:r>
            <a:r>
              <a:rPr lang="en-ZA" sz="2200" b="0" strike="noStrike" spc="-1" dirty="0">
                <a:solidFill>
                  <a:srgbClr val="60223B"/>
                </a:solidFill>
                <a:latin typeface="Times New Roman"/>
                <a:ea typeface="Calibri"/>
              </a:rPr>
              <a:t>that are on average closer to the centre of the trap </a:t>
            </a:r>
            <a:r>
              <a:rPr lang="en-ZA" sz="2200" spc="-1" dirty="0" smtClean="0">
                <a:solidFill>
                  <a:srgbClr val="60223B"/>
                </a:solidFill>
                <a:latin typeface="Times New Roman"/>
                <a:ea typeface="Calibri"/>
              </a:rPr>
              <a:t>(see</a:t>
            </a:r>
            <a:r>
              <a:rPr lang="en-ZA" sz="2200" b="0" strike="noStrike" spc="-1" dirty="0" smtClean="0">
                <a:solidFill>
                  <a:srgbClr val="60223B"/>
                </a:solidFill>
                <a:latin typeface="Times New Roman"/>
                <a:ea typeface="Calibri"/>
              </a:rPr>
              <a:t> </a:t>
            </a:r>
            <a:r>
              <a:rPr lang="en-ZA" sz="2200" b="0" strike="noStrike" spc="-1" dirty="0">
                <a:solidFill>
                  <a:srgbClr val="60223B"/>
                </a:solidFill>
                <a:latin typeface="Times New Roman"/>
                <a:ea typeface="Calibri"/>
              </a:rPr>
              <a:t>below) </a:t>
            </a:r>
            <a:r>
              <a:rPr lang="en-ZA" sz="2200" b="0" strike="noStrike" spc="-1" dirty="0" smtClean="0">
                <a:solidFill>
                  <a:srgbClr val="60223B"/>
                </a:solidFill>
                <a:latin typeface="Times New Roman"/>
                <a:ea typeface="Calibri"/>
              </a:rPr>
              <a:t>have reduced motion and thus their photon scattering efficiency will have less variation (see above). </a:t>
            </a:r>
            <a:r>
              <a:rPr lang="en-ZA" sz="2200" spc="-1" dirty="0" smtClean="0">
                <a:solidFill>
                  <a:srgbClr val="60223B"/>
                </a:solidFill>
                <a:latin typeface="Times New Roman"/>
                <a:ea typeface="Calibri"/>
              </a:rPr>
              <a:t>The voltage corresponds to the static field that pushes the ions.</a:t>
            </a:r>
            <a:endParaRPr lang="en-ZA" sz="2200" b="0" strike="noStrike" spc="-1" dirty="0">
              <a:latin typeface="Arial"/>
            </a:endParaRPr>
          </a:p>
        </p:txBody>
      </p:sp>
      <p:sp>
        <p:nvSpPr>
          <p:cNvPr id="66" name="CustomShape 16"/>
          <p:cNvSpPr/>
          <p:nvPr/>
        </p:nvSpPr>
        <p:spPr>
          <a:xfrm>
            <a:off x="8145962" y="36803366"/>
            <a:ext cx="6661859" cy="2252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200" b="1" strike="noStrike" spc="-1" dirty="0">
                <a:solidFill>
                  <a:srgbClr val="60223B"/>
                </a:solidFill>
                <a:latin typeface="Times New Roman"/>
                <a:ea typeface="Calibri"/>
              </a:rPr>
              <a:t>Figure </a:t>
            </a:r>
            <a:r>
              <a:rPr lang="en-ZA" sz="2200" b="1" strike="noStrike" spc="-1" dirty="0" smtClean="0">
                <a:solidFill>
                  <a:srgbClr val="60223B"/>
                </a:solidFill>
                <a:latin typeface="Times New Roman"/>
                <a:ea typeface="Calibri"/>
              </a:rPr>
              <a:t>5: </a:t>
            </a:r>
            <a:r>
              <a:rPr lang="en-ZA" sz="2200" spc="-1" dirty="0">
                <a:solidFill>
                  <a:srgbClr val="60223B"/>
                </a:solidFill>
                <a:latin typeface="Times New Roman"/>
                <a:ea typeface="Calibri"/>
              </a:rPr>
              <a:t>T</a:t>
            </a:r>
            <a:r>
              <a:rPr lang="en-ZA" sz="2200" b="0" strike="noStrike" spc="-1" dirty="0" smtClean="0">
                <a:solidFill>
                  <a:srgbClr val="60223B"/>
                </a:solidFill>
                <a:latin typeface="Times New Roman"/>
                <a:ea typeface="Calibri"/>
              </a:rPr>
              <a:t>he </a:t>
            </a:r>
            <a:r>
              <a:rPr lang="en-ZA" sz="2200" b="0" strike="noStrike" spc="-1" dirty="0">
                <a:solidFill>
                  <a:srgbClr val="60223B"/>
                </a:solidFill>
                <a:latin typeface="Times New Roman"/>
                <a:ea typeface="Calibri"/>
              </a:rPr>
              <a:t>motion of </a:t>
            </a:r>
            <a:r>
              <a:rPr lang="en-ZA" sz="2200" b="0" strike="noStrike" spc="-1" dirty="0" smtClean="0">
                <a:solidFill>
                  <a:srgbClr val="60223B"/>
                </a:solidFill>
                <a:latin typeface="Times New Roman"/>
                <a:ea typeface="Calibri"/>
              </a:rPr>
              <a:t>particles on opposite sides of the trap is 180˚ out </a:t>
            </a:r>
            <a:r>
              <a:rPr lang="en-ZA" sz="2200" b="0" strike="noStrike" spc="-1" dirty="0">
                <a:solidFill>
                  <a:srgbClr val="60223B"/>
                </a:solidFill>
                <a:latin typeface="Times New Roman"/>
                <a:ea typeface="Calibri"/>
              </a:rPr>
              <a:t>of </a:t>
            </a:r>
            <a:r>
              <a:rPr lang="en-ZA" sz="2200" spc="-1" dirty="0">
                <a:solidFill>
                  <a:srgbClr val="60223B"/>
                </a:solidFill>
                <a:latin typeface="Times New Roman"/>
                <a:ea typeface="Calibri"/>
              </a:rPr>
              <a:t>phase (see below</a:t>
            </a:r>
            <a:r>
              <a:rPr lang="en-ZA" sz="2200" spc="-1" dirty="0" smtClean="0">
                <a:solidFill>
                  <a:srgbClr val="60223B"/>
                </a:solidFill>
                <a:latin typeface="Times New Roman"/>
                <a:ea typeface="Calibri"/>
              </a:rPr>
              <a:t>)</a:t>
            </a:r>
            <a:r>
              <a:rPr lang="en-ZA" sz="2200" b="0" strike="noStrike" spc="-1" dirty="0" smtClean="0">
                <a:solidFill>
                  <a:srgbClr val="60223B"/>
                </a:solidFill>
                <a:latin typeface="Times New Roman"/>
                <a:ea typeface="Calibri"/>
              </a:rPr>
              <a:t>, thus so is the corresponding </a:t>
            </a:r>
            <a:r>
              <a:rPr lang="en-ZA" sz="2200" b="0" strike="noStrike" spc="-1" dirty="0">
                <a:solidFill>
                  <a:srgbClr val="60223B"/>
                </a:solidFill>
                <a:latin typeface="Times New Roman"/>
                <a:ea typeface="Calibri"/>
              </a:rPr>
              <a:t>scattering modulation </a:t>
            </a:r>
            <a:r>
              <a:rPr lang="en-ZA" sz="2200" b="0" strike="noStrike" spc="-1" dirty="0" smtClean="0">
                <a:solidFill>
                  <a:srgbClr val="60223B"/>
                </a:solidFill>
                <a:latin typeface="Times New Roman"/>
                <a:ea typeface="Calibri"/>
              </a:rPr>
              <a:t>(above). </a:t>
            </a:r>
            <a:r>
              <a:rPr lang="en-ZA" sz="2200" spc="-1" dirty="0" smtClean="0">
                <a:solidFill>
                  <a:srgbClr val="60223B"/>
                </a:solidFill>
                <a:latin typeface="Times New Roman"/>
                <a:ea typeface="Calibri"/>
              </a:rPr>
              <a:t>Observation of this “phase flip”</a:t>
            </a:r>
            <a:r>
              <a:rPr lang="en-ZA" sz="2200" b="0" strike="noStrike" spc="-1" dirty="0" smtClean="0">
                <a:solidFill>
                  <a:srgbClr val="60223B"/>
                </a:solidFill>
                <a:latin typeface="Times New Roman"/>
                <a:ea typeface="Calibri"/>
              </a:rPr>
              <a:t> means the ion </a:t>
            </a:r>
            <a:r>
              <a:rPr lang="en-ZA" sz="2200" spc="-1" dirty="0" smtClean="0">
                <a:solidFill>
                  <a:srgbClr val="60223B"/>
                </a:solidFill>
                <a:latin typeface="Times New Roman"/>
                <a:ea typeface="Calibri"/>
              </a:rPr>
              <a:t>has been</a:t>
            </a:r>
            <a:r>
              <a:rPr lang="en-ZA" sz="2200" b="0" strike="noStrike" spc="-1" dirty="0" smtClean="0">
                <a:solidFill>
                  <a:srgbClr val="60223B"/>
                </a:solidFill>
                <a:latin typeface="Times New Roman"/>
                <a:ea typeface="Calibri"/>
              </a:rPr>
              <a:t> pushed across the trap centre.</a:t>
            </a:r>
            <a:endParaRPr lang="en-ZA" sz="2200" b="0" strike="noStrike" spc="-1" dirty="0">
              <a:latin typeface="Arial"/>
            </a:endParaRPr>
          </a:p>
          <a:p>
            <a:pPr algn="just">
              <a:lnSpc>
                <a:spcPct val="100000"/>
              </a:lnSpc>
              <a:spcAft>
                <a:spcPts val="476"/>
              </a:spcAft>
            </a:pPr>
            <a:endParaRPr lang="en-ZA" sz="2200" b="0" strike="noStrike" spc="-1" dirty="0">
              <a:latin typeface="Arial"/>
            </a:endParaRPr>
          </a:p>
        </p:txBody>
      </p:sp>
      <p:sp>
        <p:nvSpPr>
          <p:cNvPr id="67" name="CustomShape 17"/>
          <p:cNvSpPr/>
          <p:nvPr/>
        </p:nvSpPr>
        <p:spPr>
          <a:xfrm>
            <a:off x="15197760" y="6358129"/>
            <a:ext cx="15068520" cy="123228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Challenge #2: getting a qubit</a:t>
            </a:r>
            <a:endParaRPr lang="en-ZA" sz="3600" b="0" strike="noStrike" spc="-1">
              <a:latin typeface="Arial"/>
            </a:endParaRPr>
          </a:p>
        </p:txBody>
      </p:sp>
      <p:sp>
        <p:nvSpPr>
          <p:cNvPr id="70" name="CustomShape 20"/>
          <p:cNvSpPr/>
          <p:nvPr/>
        </p:nvSpPr>
        <p:spPr>
          <a:xfrm>
            <a:off x="15197760" y="24788371"/>
            <a:ext cx="15068520" cy="134136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Results: Rabi oscillations</a:t>
            </a:r>
            <a:endParaRPr lang="en-ZA" sz="3600" b="0" strike="noStrike" spc="-1">
              <a:latin typeface="Arial"/>
            </a:endParaRPr>
          </a:p>
          <a:p>
            <a:pPr algn="ctr">
              <a:lnSpc>
                <a:spcPct val="100000"/>
              </a:lnSpc>
            </a:pPr>
            <a:r>
              <a:rPr lang="en-ZA" sz="3600" b="1" strike="noStrike" spc="-1">
                <a:solidFill>
                  <a:srgbClr val="60223B"/>
                </a:solidFill>
                <a:latin typeface="Arial"/>
              </a:rPr>
              <a:t>(we have a qubit!)</a:t>
            </a:r>
            <a:endParaRPr lang="en-ZA" sz="3600" b="0" strike="noStrike" spc="-1">
              <a:latin typeface="Arial"/>
            </a:endParaRPr>
          </a:p>
        </p:txBody>
      </p:sp>
      <mc:AlternateContent xmlns:mc="http://schemas.openxmlformats.org/markup-compatibility/2006" xmlns:a14="http://schemas.microsoft.com/office/drawing/2010/main">
        <mc:Choice Requires="a14">
          <p:sp>
            <p:nvSpPr>
              <p:cNvPr id="71" name="CustomShape 21"/>
              <p:cNvSpPr/>
              <p:nvPr/>
            </p:nvSpPr>
            <p:spPr>
              <a:xfrm>
                <a:off x="15420600" y="26335212"/>
                <a:ext cx="13792320" cy="1369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60" algn="just">
                  <a:spcAft>
                    <a:spcPts val="476"/>
                  </a:spcAft>
                  <a:buClr>
                    <a:srgbClr val="60223B"/>
                  </a:buClr>
                </a:pPr>
                <a:r>
                  <a:rPr lang="en-ZA" sz="2800" b="0" strike="noStrike" spc="-1" dirty="0" smtClean="0">
                    <a:solidFill>
                      <a:srgbClr val="60223B"/>
                    </a:solidFill>
                    <a:latin typeface="Times New Roman"/>
                    <a:ea typeface="Calibri"/>
                  </a:rPr>
                  <a:t>Repeat the above steps for varying microwave pulse durations and count the number of photons an ion scatters during state detection. When averaged over many measurements, this photon count is an indication of the probability of the ion to be found in </a:t>
                </a:r>
                <a:r>
                  <a:rPr lang="en-ZA" sz="2800" spc="-1" dirty="0">
                    <a:solidFill>
                      <a:srgbClr val="60223B"/>
                    </a:solidFill>
                    <a:latin typeface="Times New Roman"/>
                    <a:ea typeface="Calibri"/>
                  </a:rPr>
                  <a:t>state </a:t>
                </a:r>
                <a14:m>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ZA" sz="2800" i="1" spc="-1">
                                <a:solidFill>
                                  <a:srgbClr val="60223B"/>
                                </a:solidFill>
                                <a:latin typeface="Cambria Math" panose="02040503050406030204" pitchFamily="18" charset="0"/>
                                <a:ea typeface="Cambria Math" panose="02040503050406030204" pitchFamily="18" charset="0"/>
                              </a:rPr>
                              <m:t>𝜓</m:t>
                            </m:r>
                          </m:e>
                        </m:d>
                        <m:r>
                          <a:rPr lang="en-US" sz="2800" i="1" spc="-1">
                            <a:solidFill>
                              <a:srgbClr val="60223B"/>
                            </a:solidFill>
                            <a:latin typeface="Cambria Math"/>
                          </a:rPr>
                          <m:t> </m:t>
                        </m:r>
                      </m:e>
                    </m:d>
                  </m:oMath>
                </a14:m>
                <a:r>
                  <a:rPr lang="en-ZA" sz="2800" spc="-1" dirty="0">
                    <a:solidFill>
                      <a:srgbClr val="60223B"/>
                    </a:solidFill>
                    <a:latin typeface="Times New Roman"/>
                    <a:ea typeface="Calibri"/>
                  </a:rPr>
                  <a:t>= </a:t>
                </a:r>
                <a14:m>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i="1" spc="-1">
                                <a:solidFill>
                                  <a:srgbClr val="60223B"/>
                                </a:solidFill>
                                <a:latin typeface="Cambria Math" panose="02040503050406030204" pitchFamily="18" charset="0"/>
                              </a:rPr>
                              <m:t>1</m:t>
                            </m:r>
                          </m:e>
                        </m:d>
                      </m:e>
                    </m:d>
                  </m:oMath>
                </a14:m>
                <a:r>
                  <a:rPr lang="en-ZA" sz="2800" spc="-1" dirty="0">
                    <a:solidFill>
                      <a:srgbClr val="60223B"/>
                    </a:solidFill>
                    <a:latin typeface="Times New Roman"/>
                    <a:ea typeface="Calibri"/>
                  </a:rPr>
                  <a:t>. </a:t>
                </a:r>
                <a:endParaRPr lang="en-ZA" sz="2800" spc="-1" dirty="0">
                  <a:latin typeface="Arial Rounded MT Bold" panose="020F0704030504030204" pitchFamily="34" charset="0"/>
                </a:endParaRPr>
              </a:p>
            </p:txBody>
          </p:sp>
        </mc:Choice>
        <mc:Fallback xmlns="">
          <p:sp>
            <p:nvSpPr>
              <p:cNvPr id="71" name="CustomShape 21"/>
              <p:cNvSpPr>
                <a:spLocks noRot="1" noChangeAspect="1" noMove="1" noResize="1" noEditPoints="1" noAdjustHandles="1" noChangeArrowheads="1" noChangeShapeType="1" noTextEdit="1"/>
              </p:cNvSpPr>
              <p:nvPr/>
            </p:nvSpPr>
            <p:spPr>
              <a:xfrm>
                <a:off x="15420600" y="26335212"/>
                <a:ext cx="13792320" cy="1369440"/>
              </a:xfrm>
              <a:prstGeom prst="rect">
                <a:avLst/>
              </a:prstGeom>
              <a:blipFill>
                <a:blip r:embed="rId7"/>
                <a:stretch>
                  <a:fillRect l="-928" t="-4889" r="-928" b="-12889"/>
                </a:stretch>
              </a:blipFill>
              <a:ln w="9360">
                <a:noFill/>
              </a:ln>
            </p:spPr>
            <p:txBody>
              <a:bodyPr/>
              <a:lstStyle/>
              <a:p>
                <a:r>
                  <a:rPr lang="en-ZA">
                    <a:noFill/>
                  </a:rPr>
                  <a:t> </a:t>
                </a:r>
              </a:p>
            </p:txBody>
          </p:sp>
        </mc:Fallback>
      </mc:AlternateContent>
      <p:sp>
        <p:nvSpPr>
          <p:cNvPr id="72" name="CustomShape 22"/>
          <p:cNvSpPr/>
          <p:nvPr/>
        </p:nvSpPr>
        <p:spPr>
          <a:xfrm>
            <a:off x="15233760" y="35531280"/>
            <a:ext cx="15068520" cy="134100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Next steps</a:t>
            </a:r>
            <a:endParaRPr lang="en-ZA" sz="3600" b="0" strike="noStrike" spc="-1">
              <a:latin typeface="Arial"/>
            </a:endParaRPr>
          </a:p>
        </p:txBody>
      </p:sp>
      <p:sp>
        <p:nvSpPr>
          <p:cNvPr id="73" name="CustomShape 23"/>
          <p:cNvSpPr/>
          <p:nvPr/>
        </p:nvSpPr>
        <p:spPr>
          <a:xfrm>
            <a:off x="15499470" y="37123620"/>
            <a:ext cx="14008980" cy="283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0" strike="noStrike" spc="-1" dirty="0">
                <a:solidFill>
                  <a:srgbClr val="60223B"/>
                </a:solidFill>
                <a:latin typeface="Times New Roman"/>
                <a:ea typeface="Calibri"/>
              </a:rPr>
              <a:t>The successful observation of Rabi oscillations indicates that we can successfully prepare, manipulate and detect our qubit’s state. The next steps are:</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spc="-1" dirty="0">
                <a:solidFill>
                  <a:srgbClr val="60223B"/>
                </a:solidFill>
                <a:latin typeface="Times New Roman"/>
                <a:ea typeface="Calibri"/>
              </a:rPr>
              <a:t>E</a:t>
            </a:r>
            <a:r>
              <a:rPr lang="en-ZA" sz="2800" b="0" strike="noStrike" spc="-1" dirty="0" smtClean="0">
                <a:solidFill>
                  <a:srgbClr val="60223B"/>
                </a:solidFill>
                <a:latin typeface="Times New Roman"/>
                <a:ea typeface="Calibri"/>
              </a:rPr>
              <a:t>ntanglement </a:t>
            </a:r>
            <a:r>
              <a:rPr lang="en-ZA" sz="2800" spc="-1" dirty="0" smtClean="0">
                <a:solidFill>
                  <a:srgbClr val="60223B"/>
                </a:solidFill>
                <a:latin typeface="Times New Roman"/>
                <a:ea typeface="Calibri"/>
              </a:rPr>
              <a:t>(</a:t>
            </a:r>
            <a:r>
              <a:rPr lang="en-ZA" sz="2800" b="0" strike="noStrike" spc="-1" dirty="0" smtClean="0">
                <a:solidFill>
                  <a:srgbClr val="60223B"/>
                </a:solidFill>
                <a:latin typeface="Times New Roman"/>
                <a:ea typeface="Calibri"/>
              </a:rPr>
              <a:t>between the motional and spin degrees of freedom).</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spc="-1" dirty="0">
                <a:solidFill>
                  <a:srgbClr val="60223B"/>
                </a:solidFill>
                <a:latin typeface="Times New Roman"/>
                <a:ea typeface="Calibri"/>
              </a:rPr>
              <a:t>W</a:t>
            </a:r>
            <a:r>
              <a:rPr lang="en-ZA" sz="2800" b="0" strike="noStrike" spc="-1" dirty="0" smtClean="0">
                <a:solidFill>
                  <a:srgbClr val="60223B"/>
                </a:solidFill>
                <a:latin typeface="Times New Roman"/>
                <a:ea typeface="Calibri"/>
              </a:rPr>
              <a:t>eak </a:t>
            </a:r>
            <a:r>
              <a:rPr lang="en-ZA" sz="2800" b="0" strike="noStrike" spc="-1" dirty="0">
                <a:solidFill>
                  <a:srgbClr val="60223B"/>
                </a:solidFill>
                <a:latin typeface="Times New Roman"/>
                <a:ea typeface="Calibri"/>
              </a:rPr>
              <a:t>measurements </a:t>
            </a:r>
            <a:r>
              <a:rPr lang="en-ZA" sz="2800" b="0" strike="noStrike" spc="-1" dirty="0" smtClean="0">
                <a:solidFill>
                  <a:srgbClr val="60223B"/>
                </a:solidFill>
                <a:latin typeface="Times New Roman"/>
                <a:ea typeface="Calibri"/>
              </a:rPr>
              <a:t>(measurements </a:t>
            </a:r>
            <a:r>
              <a:rPr lang="en-ZA" sz="2800" b="0" strike="noStrike" spc="-1" dirty="0">
                <a:solidFill>
                  <a:srgbClr val="60223B"/>
                </a:solidFill>
                <a:latin typeface="Times New Roman"/>
                <a:ea typeface="Calibri"/>
              </a:rPr>
              <a:t>that minimally disturb the state of a quantum system</a:t>
            </a:r>
            <a:r>
              <a:rPr lang="en-ZA" sz="2800" b="0" strike="noStrike" spc="-1" dirty="0" smtClean="0">
                <a:solidFill>
                  <a:srgbClr val="60223B"/>
                </a:solidFill>
                <a:latin typeface="Times New Roman"/>
                <a:ea typeface="Calibri"/>
              </a:rPr>
              <a:t>).</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spc="-1" dirty="0">
                <a:solidFill>
                  <a:srgbClr val="60223B"/>
                </a:solidFill>
                <a:latin typeface="Times New Roman"/>
                <a:ea typeface="Calibri"/>
              </a:rPr>
              <a:t>M</a:t>
            </a:r>
            <a:r>
              <a:rPr lang="en-ZA" sz="2800" b="0" strike="noStrike" spc="-1" dirty="0" smtClean="0">
                <a:solidFill>
                  <a:srgbClr val="60223B"/>
                </a:solidFill>
                <a:latin typeface="Times New Roman"/>
                <a:ea typeface="Calibri"/>
              </a:rPr>
              <a:t>easuring </a:t>
            </a:r>
            <a:r>
              <a:rPr lang="en-GB" sz="2800" b="0" strike="noStrike" spc="-1" dirty="0">
                <a:solidFill>
                  <a:srgbClr val="60223B"/>
                </a:solidFill>
                <a:latin typeface="Times New Roman"/>
                <a:ea typeface="Calibri"/>
              </a:rPr>
              <a:t>dynamic correlation functions (relating the value of an observable at one time, to the value of another observable at some later time).</a:t>
            </a:r>
            <a:endParaRPr lang="en-ZA" sz="2800" b="0" strike="noStrike" spc="-1" dirty="0">
              <a:latin typeface="Arial"/>
            </a:endParaRPr>
          </a:p>
        </p:txBody>
      </p:sp>
      <p:sp>
        <p:nvSpPr>
          <p:cNvPr id="92" name="CustomShape 28"/>
          <p:cNvSpPr/>
          <p:nvPr/>
        </p:nvSpPr>
        <p:spPr>
          <a:xfrm>
            <a:off x="22805409" y="10497154"/>
            <a:ext cx="2222425" cy="121724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200" b="1" strike="noStrike" spc="-1" dirty="0">
                <a:solidFill>
                  <a:srgbClr val="60223B"/>
                </a:solidFill>
                <a:latin typeface="Times New Roman"/>
                <a:ea typeface="Calibri"/>
              </a:rPr>
              <a:t>Figure </a:t>
            </a:r>
            <a:r>
              <a:rPr lang="en-ZA" sz="2200" b="1" strike="noStrike" spc="-1" dirty="0" smtClean="0">
                <a:solidFill>
                  <a:srgbClr val="60223B"/>
                </a:solidFill>
                <a:latin typeface="Times New Roman"/>
                <a:ea typeface="Calibri"/>
              </a:rPr>
              <a:t>6: </a:t>
            </a:r>
            <a:r>
              <a:rPr lang="en-ZA" sz="2200" b="0" strike="noStrike" spc="-1" dirty="0" smtClean="0">
                <a:solidFill>
                  <a:srgbClr val="60223B"/>
                </a:solidFill>
                <a:latin typeface="Times New Roman"/>
                <a:ea typeface="Calibri"/>
              </a:rPr>
              <a:t>Energy </a:t>
            </a:r>
            <a:r>
              <a:rPr lang="en-ZA" sz="2200" b="0" strike="noStrike" spc="-1" dirty="0">
                <a:solidFill>
                  <a:srgbClr val="60223B"/>
                </a:solidFill>
                <a:latin typeface="Times New Roman"/>
                <a:ea typeface="Calibri"/>
              </a:rPr>
              <a:t>levels of </a:t>
            </a:r>
            <a:r>
              <a:rPr lang="en-ZA" sz="2200" b="0" strike="noStrike" spc="-1" dirty="0" err="1">
                <a:solidFill>
                  <a:srgbClr val="60223B"/>
                </a:solidFill>
                <a:latin typeface="Times New Roman"/>
                <a:ea typeface="Calibri"/>
              </a:rPr>
              <a:t>Yb</a:t>
            </a:r>
            <a:r>
              <a:rPr lang="en-ZA" sz="2200" b="0" strike="noStrike" spc="-1" dirty="0">
                <a:solidFill>
                  <a:srgbClr val="60223B"/>
                </a:solidFill>
                <a:latin typeface="Times New Roman"/>
                <a:ea typeface="Calibri"/>
              </a:rPr>
              <a:t> 171</a:t>
            </a:r>
            <a:r>
              <a:rPr lang="en-ZA" sz="2200" b="0" strike="noStrike" spc="-1" dirty="0" smtClean="0">
                <a:solidFill>
                  <a:srgbClr val="60223B"/>
                </a:solidFill>
                <a:latin typeface="Times New Roman"/>
                <a:ea typeface="Calibri"/>
              </a:rPr>
              <a:t>.</a:t>
            </a:r>
          </a:p>
        </p:txBody>
      </p:sp>
      <p:sp>
        <p:nvSpPr>
          <p:cNvPr id="105" name="CustomShape 41"/>
          <p:cNvSpPr/>
          <p:nvPr/>
        </p:nvSpPr>
        <p:spPr>
          <a:xfrm>
            <a:off x="23540844" y="28279581"/>
            <a:ext cx="5919480" cy="2252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200" b="1" strike="noStrike" spc="-1" dirty="0">
                <a:solidFill>
                  <a:srgbClr val="60223B"/>
                </a:solidFill>
                <a:latin typeface="Times New Roman"/>
                <a:ea typeface="Calibri"/>
              </a:rPr>
              <a:t>Figure 8: </a:t>
            </a:r>
            <a:r>
              <a:rPr lang="en-ZA" sz="2200" spc="-1" dirty="0">
                <a:solidFill>
                  <a:srgbClr val="60223B"/>
                </a:solidFill>
                <a:latin typeface="Times New Roman"/>
                <a:ea typeface="Calibri"/>
              </a:rPr>
              <a:t>T</a:t>
            </a:r>
            <a:r>
              <a:rPr lang="en-ZA" sz="2200" b="0" strike="noStrike" spc="-1" dirty="0" smtClean="0">
                <a:solidFill>
                  <a:srgbClr val="60223B"/>
                </a:solidFill>
                <a:latin typeface="Times New Roman"/>
                <a:ea typeface="Calibri"/>
              </a:rPr>
              <a:t>he </a:t>
            </a:r>
            <a:r>
              <a:rPr lang="en-ZA" sz="2200" b="0" strike="noStrike" spc="-1" dirty="0">
                <a:solidFill>
                  <a:srgbClr val="60223B"/>
                </a:solidFill>
                <a:latin typeface="Times New Roman"/>
                <a:ea typeface="Calibri"/>
              </a:rPr>
              <a:t>photon count at different microwave pulse durations, indicating an oscillation of the ion </a:t>
            </a:r>
            <a:r>
              <a:rPr lang="en-ZA" sz="2200" b="0" strike="noStrike" spc="-1" dirty="0" smtClean="0">
                <a:solidFill>
                  <a:srgbClr val="60223B"/>
                </a:solidFill>
                <a:latin typeface="Times New Roman"/>
                <a:ea typeface="Calibri"/>
              </a:rPr>
              <a:t>wave function </a:t>
            </a:r>
            <a:r>
              <a:rPr lang="en-ZA" sz="2200" b="0" strike="noStrike" spc="-1" dirty="0">
                <a:solidFill>
                  <a:srgbClr val="60223B"/>
                </a:solidFill>
                <a:latin typeface="Times New Roman"/>
                <a:ea typeface="Calibri"/>
              </a:rPr>
              <a:t>between </a:t>
            </a:r>
            <a:r>
              <a:rPr lang="en-ZA" sz="2200" b="0" strike="noStrike" spc="-1" dirty="0" smtClean="0">
                <a:solidFill>
                  <a:srgbClr val="60223B"/>
                </a:solidFill>
                <a:latin typeface="Times New Roman"/>
                <a:ea typeface="Calibri"/>
              </a:rPr>
              <a:t>the two qubit states.  </a:t>
            </a:r>
            <a:r>
              <a:rPr lang="en-ZA" sz="2200" b="0" strike="noStrike" spc="-1" dirty="0">
                <a:solidFill>
                  <a:srgbClr val="60223B"/>
                </a:solidFill>
                <a:latin typeface="Times New Roman"/>
                <a:ea typeface="Calibri"/>
              </a:rPr>
              <a:t>Each data point </a:t>
            </a:r>
            <a:r>
              <a:rPr lang="en-ZA" sz="2200" spc="-1" dirty="0" smtClean="0">
                <a:solidFill>
                  <a:srgbClr val="60223B"/>
                </a:solidFill>
                <a:latin typeface="Times New Roman"/>
                <a:ea typeface="Calibri"/>
              </a:rPr>
              <a:t>is</a:t>
            </a:r>
            <a:r>
              <a:rPr lang="en-ZA" sz="2200" b="0" strike="noStrike" spc="-1" dirty="0" smtClean="0">
                <a:solidFill>
                  <a:srgbClr val="60223B"/>
                </a:solidFill>
                <a:latin typeface="Times New Roman"/>
                <a:ea typeface="Calibri"/>
              </a:rPr>
              <a:t> </a:t>
            </a:r>
            <a:r>
              <a:rPr lang="en-ZA" sz="2200" b="0" strike="noStrike" spc="-1" dirty="0">
                <a:solidFill>
                  <a:srgbClr val="60223B"/>
                </a:solidFill>
                <a:latin typeface="Times New Roman"/>
                <a:ea typeface="Calibri"/>
              </a:rPr>
              <a:t>an average of </a:t>
            </a:r>
            <a:r>
              <a:rPr lang="en-ZA" sz="2200" b="0" strike="noStrike" spc="-1" dirty="0" smtClean="0">
                <a:solidFill>
                  <a:srgbClr val="60223B"/>
                </a:solidFill>
                <a:latin typeface="Times New Roman"/>
                <a:ea typeface="Calibri"/>
              </a:rPr>
              <a:t>50 </a:t>
            </a:r>
            <a:r>
              <a:rPr lang="en-ZA" sz="2200" b="0" strike="noStrike" spc="-1" dirty="0">
                <a:solidFill>
                  <a:srgbClr val="60223B"/>
                </a:solidFill>
                <a:latin typeface="Times New Roman"/>
                <a:ea typeface="Calibri"/>
              </a:rPr>
              <a:t>measurements. The gradual decrease in amplitude is due to ions escaping the trap.</a:t>
            </a:r>
            <a:endParaRPr lang="en-ZA" sz="2200" b="0" strike="noStrike" spc="-1" dirty="0">
              <a:latin typeface="Arial"/>
            </a:endParaRPr>
          </a:p>
          <a:p>
            <a:pPr algn="just">
              <a:lnSpc>
                <a:spcPct val="100000"/>
              </a:lnSpc>
              <a:spcAft>
                <a:spcPts val="476"/>
              </a:spcAft>
            </a:pPr>
            <a:endParaRPr lang="en-ZA" sz="2200" b="0" strike="noStrike" spc="-1" dirty="0">
              <a:latin typeface="Arial"/>
            </a:endParaRPr>
          </a:p>
        </p:txBody>
      </p:sp>
      <p:sp>
        <p:nvSpPr>
          <p:cNvPr id="108" name="CustomShape 44"/>
          <p:cNvSpPr/>
          <p:nvPr/>
        </p:nvSpPr>
        <p:spPr>
          <a:xfrm>
            <a:off x="9513972" y="26678850"/>
            <a:ext cx="5317650" cy="3338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200" b="1" strike="noStrike" spc="-1" dirty="0">
                <a:solidFill>
                  <a:srgbClr val="60223B"/>
                </a:solidFill>
                <a:latin typeface="Times New Roman"/>
                <a:ea typeface="Calibri"/>
              </a:rPr>
              <a:t>Figure 3:</a:t>
            </a:r>
            <a:r>
              <a:rPr lang="en-ZA" sz="2200" b="0" strike="noStrike" spc="-1" dirty="0">
                <a:solidFill>
                  <a:srgbClr val="60223B"/>
                </a:solidFill>
                <a:latin typeface="Times New Roman"/>
                <a:ea typeface="Calibri"/>
              </a:rPr>
              <a:t> </a:t>
            </a:r>
            <a:r>
              <a:rPr lang="en-ZA" sz="2200" b="0" strike="noStrike" spc="-1" dirty="0" smtClean="0">
                <a:solidFill>
                  <a:srgbClr val="60223B"/>
                </a:solidFill>
                <a:latin typeface="Times New Roman"/>
                <a:ea typeface="Calibri"/>
              </a:rPr>
              <a:t>Due </a:t>
            </a:r>
            <a:r>
              <a:rPr lang="en-ZA" sz="2200" b="0" strike="noStrike" spc="-1" dirty="0">
                <a:solidFill>
                  <a:srgbClr val="60223B"/>
                </a:solidFill>
                <a:latin typeface="Times New Roman"/>
                <a:ea typeface="Calibri"/>
              </a:rPr>
              <a:t>to the Doppler effect, an ion’s scattering efficiency depends on its velocity. </a:t>
            </a:r>
            <a:r>
              <a:rPr lang="en-ZA" sz="2200" spc="-1" dirty="0" smtClean="0">
                <a:solidFill>
                  <a:srgbClr val="60223B"/>
                </a:solidFill>
                <a:latin typeface="Times New Roman"/>
                <a:ea typeface="Calibri"/>
              </a:rPr>
              <a:t>In this experiment we slightly red-detune the laser wavelength (purple) from the atomic transition wavelength such that the ion can still scatter photons. If the ion moves away from (towards) the laser beam, it “sees” a longer (shorter) wavelength so scatters less (more) efficiently, thus the scattering efficiency yields information on ion velocity.</a:t>
            </a:r>
            <a:endParaRPr lang="en-ZA" sz="2200" b="0" strike="noStrike" spc="-1" dirty="0">
              <a:latin typeface="Arial"/>
            </a:endParaRPr>
          </a:p>
        </p:txBody>
      </p:sp>
      <p:sp>
        <p:nvSpPr>
          <p:cNvPr id="111" name="CustomShape 45"/>
          <p:cNvSpPr/>
          <p:nvPr/>
        </p:nvSpPr>
        <p:spPr>
          <a:xfrm>
            <a:off x="1390408" y="30503661"/>
            <a:ext cx="604800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Aft>
                <a:spcPts val="476"/>
              </a:spcAft>
            </a:pPr>
            <a:r>
              <a:rPr lang="en-ZA" sz="2800" b="1" strike="noStrike" spc="-1" dirty="0">
                <a:solidFill>
                  <a:srgbClr val="60223B"/>
                </a:solidFill>
                <a:latin typeface="Times New Roman"/>
                <a:ea typeface="Calibri"/>
              </a:rPr>
              <a:t>Observing and reducing micromotion</a:t>
            </a:r>
            <a:endParaRPr lang="en-ZA" sz="2800" b="0" strike="noStrike" spc="-1" dirty="0">
              <a:latin typeface="Arial"/>
            </a:endParaRPr>
          </a:p>
        </p:txBody>
      </p:sp>
      <p:sp>
        <p:nvSpPr>
          <p:cNvPr id="112" name="CustomShape 46"/>
          <p:cNvSpPr/>
          <p:nvPr/>
        </p:nvSpPr>
        <p:spPr>
          <a:xfrm>
            <a:off x="9234245" y="30513360"/>
            <a:ext cx="4085640" cy="100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Aft>
                <a:spcPts val="476"/>
              </a:spcAft>
            </a:pPr>
            <a:r>
              <a:rPr lang="en-ZA" sz="2800" b="1" strike="noStrike" spc="-1" dirty="0">
                <a:solidFill>
                  <a:srgbClr val="60223B"/>
                </a:solidFill>
                <a:latin typeface="Times New Roman"/>
                <a:ea typeface="Calibri"/>
              </a:rPr>
              <a:t>Finding the trap centre</a:t>
            </a:r>
            <a:endParaRPr lang="en-ZA" sz="2800" b="0" strike="noStrike" spc="-1" dirty="0">
              <a:latin typeface="Arial"/>
            </a:endParaRPr>
          </a:p>
          <a:p>
            <a:pPr algn="just">
              <a:lnSpc>
                <a:spcPct val="100000"/>
              </a:lnSpc>
              <a:spcAft>
                <a:spcPts val="476"/>
              </a:spcAft>
            </a:pPr>
            <a:endParaRPr lang="en-ZA" sz="2800" b="0" strike="noStrike" spc="-1" dirty="0">
              <a:latin typeface="Arial"/>
            </a:endParaRPr>
          </a:p>
        </p:txBody>
      </p:sp>
      <p:sp>
        <p:nvSpPr>
          <p:cNvPr id="68" name="CustomShape 18"/>
          <p:cNvSpPr/>
          <p:nvPr/>
        </p:nvSpPr>
        <p:spPr>
          <a:xfrm>
            <a:off x="15566897" y="7944063"/>
            <a:ext cx="5940553" cy="243804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endParaRPr lang="en-ZA" sz="2800" b="0" strike="noStrike" spc="-1" baseline="-25000" dirty="0" smtClean="0">
              <a:solidFill>
                <a:srgbClr val="60223B"/>
              </a:solidFill>
              <a:latin typeface="Times New Roman"/>
              <a:ea typeface="Calibri"/>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817" y="31268152"/>
            <a:ext cx="6316245" cy="5336802"/>
          </a:xfrm>
          <a:prstGeom prst="rect">
            <a:avLst/>
          </a:prstGeom>
        </p:spPr>
      </p:pic>
      <p:sp>
        <p:nvSpPr>
          <p:cNvPr id="18" name="Rectangle 17"/>
          <p:cNvSpPr/>
          <p:nvPr/>
        </p:nvSpPr>
        <p:spPr>
          <a:xfrm>
            <a:off x="26880524" y="20064020"/>
            <a:ext cx="2479286" cy="3139321"/>
          </a:xfrm>
          <a:prstGeom prst="rect">
            <a:avLst/>
          </a:prstGeom>
        </p:spPr>
        <p:txBody>
          <a:bodyPr wrap="square">
            <a:spAutoFit/>
          </a:bodyPr>
          <a:lstStyle/>
          <a:p>
            <a:pPr algn="just">
              <a:lnSpc>
                <a:spcPct val="100000"/>
              </a:lnSpc>
              <a:spcAft>
                <a:spcPts val="476"/>
              </a:spcAft>
            </a:pPr>
            <a:r>
              <a:rPr lang="en-ZA" sz="2200" b="1" spc="-1" dirty="0">
                <a:solidFill>
                  <a:srgbClr val="60223B"/>
                </a:solidFill>
                <a:latin typeface="Times New Roman"/>
              </a:rPr>
              <a:t>Figure </a:t>
            </a:r>
            <a:r>
              <a:rPr lang="en-ZA" sz="2200" b="1" spc="-1" dirty="0" smtClean="0">
                <a:solidFill>
                  <a:srgbClr val="60223B"/>
                </a:solidFill>
                <a:latin typeface="Times New Roman"/>
              </a:rPr>
              <a:t>7: </a:t>
            </a:r>
            <a:r>
              <a:rPr lang="en-ZA" sz="2200" spc="-1" dirty="0">
                <a:solidFill>
                  <a:srgbClr val="60223B"/>
                </a:solidFill>
                <a:latin typeface="Times New Roman"/>
              </a:rPr>
              <a:t>T</a:t>
            </a:r>
            <a:r>
              <a:rPr lang="en-ZA" sz="2200" spc="-1" dirty="0" smtClean="0">
                <a:solidFill>
                  <a:srgbClr val="60223B"/>
                </a:solidFill>
                <a:latin typeface="Times New Roman"/>
              </a:rPr>
              <a:t>he steps required to perform a measurement on a qubit. In this case we are inducing Rabi oscillations for some time, then measuring the final state of the qubit.</a:t>
            </a:r>
            <a:endParaRPr lang="en-ZA" sz="2200" b="1" spc="-1" dirty="0"/>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27012" y="23097069"/>
            <a:ext cx="4289990" cy="3298547"/>
          </a:xfrm>
          <a:prstGeom prst="rect">
            <a:avLst/>
          </a:prstGeom>
        </p:spPr>
      </p:pic>
      <mc:AlternateContent xmlns:mc="http://schemas.openxmlformats.org/markup-compatibility/2006" xmlns:a14="http://schemas.microsoft.com/office/drawing/2010/main">
        <mc:Choice Requires="a14">
          <p:sp>
            <p:nvSpPr>
              <p:cNvPr id="62" name="CustomShape 18"/>
              <p:cNvSpPr/>
              <p:nvPr/>
            </p:nvSpPr>
            <p:spPr>
              <a:xfrm>
                <a:off x="15607119" y="7892174"/>
                <a:ext cx="8808728" cy="4093342"/>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800" b="0" strike="noStrike" spc="-1" dirty="0" smtClean="0">
                    <a:solidFill>
                      <a:srgbClr val="60223B"/>
                    </a:solidFill>
                    <a:latin typeface="Times New Roman"/>
                    <a:ea typeface="Calibri"/>
                  </a:rPr>
                  <a:t>A classical bit can be either 0 or 1. A quantum bit (qubit) can be </a:t>
                </a:r>
                <a:r>
                  <a:rPr lang="en-ZA" sz="2800" spc="-1" dirty="0" smtClean="0">
                    <a:solidFill>
                      <a:srgbClr val="60223B"/>
                    </a:solidFill>
                    <a:latin typeface="Times New Roman"/>
                    <a:ea typeface="Calibri"/>
                  </a:rPr>
                  <a:t>either of the states</a:t>
                </a:r>
                <a:r>
                  <a:rPr lang="en-ZA" sz="2800" spc="-1" dirty="0">
                    <a:solidFill>
                      <a:srgbClr val="60223B"/>
                    </a:solidFill>
                    <a:latin typeface="Times New Roman"/>
                    <a:ea typeface="Calibri"/>
                  </a:rPr>
                  <a:t>,</a:t>
                </a:r>
                <a:r>
                  <a:rPr lang="en-ZA" sz="2800" spc="-1" dirty="0" smtClean="0">
                    <a:solidFill>
                      <a:srgbClr val="60223B"/>
                    </a:solidFill>
                    <a:latin typeface="Times New Roman"/>
                    <a:ea typeface="Calibri"/>
                  </a:rPr>
                  <a:t> </a:t>
                </a:r>
                <a14:m>
                  <m:oMath xmlns:m="http://schemas.openxmlformats.org/officeDocument/2006/math">
                    <m:d>
                      <m:dPr>
                        <m:begChr m:val="|"/>
                        <m:endChr m:val=""/>
                        <m:ctrlPr>
                          <a:rPr lang="en-ZA" sz="2800" i="1" spc="-1" smtClean="0">
                            <a:solidFill>
                              <a:srgbClr val="60223B"/>
                            </a:solidFill>
                            <a:latin typeface="Cambria Math" panose="02040503050406030204" pitchFamily="18" charset="0"/>
                          </a:rPr>
                        </m:ctrlPr>
                      </m:dPr>
                      <m:e>
                        <m:d>
                          <m:dPr>
                            <m:begChr m:val=""/>
                            <m:endChr m:val="⟩"/>
                            <m:ctrlPr>
                              <a:rPr lang="en-ZA" sz="2800" i="1" spc="-1" smtClean="0">
                                <a:solidFill>
                                  <a:srgbClr val="60223B"/>
                                </a:solidFill>
                                <a:latin typeface="Cambria Math" panose="02040503050406030204" pitchFamily="18" charset="0"/>
                              </a:rPr>
                            </m:ctrlPr>
                          </m:dPr>
                          <m:e>
                            <m:r>
                              <a:rPr lang="en-ZA" sz="2800" i="1" spc="-1">
                                <a:solidFill>
                                  <a:srgbClr val="60223B"/>
                                </a:solidFill>
                                <a:latin typeface="Cambria Math" panose="02040503050406030204" pitchFamily="18" charset="0"/>
                                <a:ea typeface="Cambria Math" panose="02040503050406030204" pitchFamily="18" charset="0"/>
                              </a:rPr>
                              <m:t>𝜓</m:t>
                            </m:r>
                          </m:e>
                        </m:d>
                      </m:e>
                    </m:d>
                    <m:r>
                      <a:rPr lang="en-GB" sz="2800" b="0" i="1" spc="-1" smtClean="0">
                        <a:solidFill>
                          <a:srgbClr val="60223B"/>
                        </a:solidFill>
                        <a:latin typeface="Cambria Math" panose="02040503050406030204" pitchFamily="18" charset="0"/>
                      </a:rPr>
                      <m:t>=</m:t>
                    </m:r>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b="0" i="1" spc="-1" smtClean="0">
                                <a:solidFill>
                                  <a:srgbClr val="60223B"/>
                                </a:solidFill>
                                <a:latin typeface="Cambria Math" panose="02040503050406030204" pitchFamily="18" charset="0"/>
                              </a:rPr>
                              <m:t>0</m:t>
                            </m:r>
                          </m:e>
                        </m:d>
                        <m:r>
                          <a:rPr lang="en-US" sz="2800" i="1" spc="-1">
                            <a:solidFill>
                              <a:srgbClr val="60223B"/>
                            </a:solidFill>
                            <a:latin typeface="Cambria Math"/>
                          </a:rPr>
                          <m:t> </m:t>
                        </m:r>
                      </m:e>
                    </m:d>
                  </m:oMath>
                </a14:m>
                <a:r>
                  <a:rPr lang="en-ZA" sz="2800" spc="-1" dirty="0" smtClean="0">
                    <a:solidFill>
                      <a:srgbClr val="60223B"/>
                    </a:solidFill>
                    <a:latin typeface="Times New Roman"/>
                    <a:ea typeface="Calibri"/>
                  </a:rPr>
                  <a:t>or </a:t>
                </a:r>
                <a14:m>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ZA" sz="2800" i="1" spc="-1">
                                <a:solidFill>
                                  <a:srgbClr val="60223B"/>
                                </a:solidFill>
                                <a:latin typeface="Cambria Math" panose="02040503050406030204" pitchFamily="18" charset="0"/>
                                <a:ea typeface="Cambria Math" panose="02040503050406030204" pitchFamily="18" charset="0"/>
                              </a:rPr>
                              <m:t>𝜓</m:t>
                            </m:r>
                          </m:e>
                        </m:d>
                        <m:r>
                          <a:rPr lang="en-US" sz="2800" i="1" spc="-1">
                            <a:solidFill>
                              <a:srgbClr val="60223B"/>
                            </a:solidFill>
                            <a:latin typeface="Cambria Math"/>
                          </a:rPr>
                          <m:t> </m:t>
                        </m:r>
                      </m:e>
                    </m:d>
                  </m:oMath>
                </a14:m>
                <a:r>
                  <a:rPr lang="en-ZA" sz="2800" spc="-1" dirty="0" smtClean="0">
                    <a:solidFill>
                      <a:srgbClr val="60223B"/>
                    </a:solidFill>
                    <a:latin typeface="Times New Roman"/>
                    <a:ea typeface="Calibri"/>
                  </a:rPr>
                  <a:t>= </a:t>
                </a:r>
                <a14:m>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b="0" i="1" spc="-1" smtClean="0">
                                <a:solidFill>
                                  <a:srgbClr val="60223B"/>
                                </a:solidFill>
                                <a:latin typeface="Cambria Math" panose="02040503050406030204" pitchFamily="18" charset="0"/>
                              </a:rPr>
                              <m:t>1</m:t>
                            </m:r>
                          </m:e>
                        </m:d>
                      </m:e>
                    </m:d>
                  </m:oMath>
                </a14:m>
                <a:r>
                  <a:rPr lang="en-ZA" sz="2800" spc="-1" dirty="0" smtClean="0">
                    <a:solidFill>
                      <a:srgbClr val="60223B"/>
                    </a:solidFill>
                    <a:latin typeface="Times New Roman"/>
                    <a:ea typeface="Calibri"/>
                  </a:rPr>
                  <a:t>,</a:t>
                </a:r>
                <a:r>
                  <a:rPr lang="en-ZA" sz="2800" spc="-1" dirty="0">
                    <a:solidFill>
                      <a:srgbClr val="60223B"/>
                    </a:solidFill>
                    <a:latin typeface="Times New Roman"/>
                    <a:ea typeface="Calibri"/>
                  </a:rPr>
                  <a:t> </a:t>
                </a:r>
                <a:r>
                  <a:rPr lang="en-ZA" sz="2800" b="0" strike="noStrike" spc="-1" dirty="0" smtClean="0">
                    <a:solidFill>
                      <a:srgbClr val="60223B"/>
                    </a:solidFill>
                    <a:latin typeface="Times New Roman"/>
                    <a:ea typeface="Calibri"/>
                  </a:rPr>
                  <a:t>but </a:t>
                </a:r>
                <a:r>
                  <a:rPr lang="en-ZA" sz="2800" b="0" strike="noStrike" spc="-1" dirty="0">
                    <a:solidFill>
                      <a:srgbClr val="60223B"/>
                    </a:solidFill>
                    <a:latin typeface="Times New Roman"/>
                    <a:ea typeface="Calibri"/>
                  </a:rPr>
                  <a:t>also </a:t>
                </a:r>
                <a:r>
                  <a:rPr lang="en-ZA" sz="2800" b="0" strike="noStrike" spc="-1" dirty="0" smtClean="0">
                    <a:solidFill>
                      <a:srgbClr val="60223B"/>
                    </a:solidFill>
                    <a:latin typeface="Times New Roman"/>
                    <a:ea typeface="Calibri"/>
                  </a:rPr>
                  <a:t>something </a:t>
                </a:r>
                <a:r>
                  <a:rPr lang="en-ZA" sz="2800" b="0" strike="noStrike" spc="-1" dirty="0">
                    <a:solidFill>
                      <a:srgbClr val="60223B"/>
                    </a:solidFill>
                    <a:latin typeface="Times New Roman"/>
                    <a:ea typeface="Calibri"/>
                  </a:rPr>
                  <a:t>in between, </a:t>
                </a:r>
                <a:r>
                  <a:rPr lang="en-ZA" sz="2800" spc="-1" dirty="0" smtClean="0">
                    <a:solidFill>
                      <a:srgbClr val="60223B"/>
                    </a:solidFill>
                    <a:latin typeface="Times New Roman"/>
                    <a:ea typeface="Calibri"/>
                  </a:rPr>
                  <a:t>that is, a </a:t>
                </a:r>
                <a:r>
                  <a:rPr lang="en-ZA" sz="2800" b="0" i="1" strike="noStrike" spc="-1" dirty="0" smtClean="0">
                    <a:solidFill>
                      <a:srgbClr val="60223B"/>
                    </a:solidFill>
                    <a:latin typeface="Times New Roman"/>
                    <a:ea typeface="Calibri"/>
                  </a:rPr>
                  <a:t>superposition</a:t>
                </a:r>
                <a:r>
                  <a:rPr lang="en-ZA" sz="2800" b="0" strike="noStrike" spc="-1" dirty="0" smtClean="0">
                    <a:solidFill>
                      <a:srgbClr val="60223B"/>
                    </a:solidFill>
                    <a:latin typeface="Times New Roman"/>
                    <a:ea typeface="Calibri"/>
                  </a:rPr>
                  <a:t>: </a:t>
                </a:r>
              </a:p>
              <a:p>
                <a:pPr>
                  <a:lnSpc>
                    <a:spcPct val="100000"/>
                  </a:lnSpc>
                  <a:spcAft>
                    <a:spcPts val="476"/>
                  </a:spcAft>
                </a:pPr>
                <a14:m>
                  <m:oMathPara xmlns:m="http://schemas.openxmlformats.org/officeDocument/2006/math">
                    <m:oMathParaPr>
                      <m:jc m:val="centerGroup"/>
                    </m:oMathParaPr>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ZA" sz="2800" i="1" spc="-1">
                                  <a:solidFill>
                                    <a:srgbClr val="60223B"/>
                                  </a:solidFill>
                                  <a:latin typeface="Cambria Math" panose="02040503050406030204" pitchFamily="18" charset="0"/>
                                  <a:ea typeface="Cambria Math" panose="02040503050406030204" pitchFamily="18" charset="0"/>
                                </a:rPr>
                                <m:t>𝜓</m:t>
                              </m:r>
                            </m:e>
                          </m:d>
                          <m:r>
                            <a:rPr lang="en-GB" sz="2800" b="0" i="1" spc="-1" smtClean="0">
                              <a:solidFill>
                                <a:srgbClr val="60223B"/>
                              </a:solidFill>
                              <a:latin typeface="Cambria Math" panose="02040503050406030204" pitchFamily="18" charset="0"/>
                            </a:rPr>
                            <m:t>=</m:t>
                          </m:r>
                          <m:r>
                            <a:rPr lang="en-GB" sz="2800" b="0" i="1" spc="-1" smtClean="0">
                              <a:solidFill>
                                <a:srgbClr val="60223B"/>
                              </a:solidFill>
                              <a:latin typeface="Cambria Math" panose="02040503050406030204" pitchFamily="18" charset="0"/>
                            </a:rPr>
                            <m:t>𝑎</m:t>
                          </m:r>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b="0" i="1" spc="-1" smtClean="0">
                                      <a:solidFill>
                                        <a:srgbClr val="60223B"/>
                                      </a:solidFill>
                                      <a:latin typeface="Cambria Math" panose="02040503050406030204" pitchFamily="18" charset="0"/>
                                    </a:rPr>
                                    <m:t>0</m:t>
                                  </m:r>
                                </m:e>
                              </m:d>
                              <m:r>
                                <a:rPr lang="en-US" sz="2800" i="1" spc="-1">
                                  <a:solidFill>
                                    <a:srgbClr val="60223B"/>
                                  </a:solidFill>
                                  <a:latin typeface="Cambria Math"/>
                                </a:rPr>
                                <m:t> </m:t>
                              </m:r>
                            </m:e>
                          </m:d>
                          <m:r>
                            <a:rPr lang="en-GB" sz="2800" b="0" i="1" spc="-1" smtClean="0">
                              <a:solidFill>
                                <a:srgbClr val="60223B"/>
                              </a:solidFill>
                              <a:latin typeface="Cambria Math" panose="02040503050406030204" pitchFamily="18" charset="0"/>
                            </a:rPr>
                            <m:t>+</m:t>
                          </m:r>
                          <m:r>
                            <a:rPr lang="en-GB" sz="2800" b="0" i="1" spc="-1" smtClean="0">
                              <a:solidFill>
                                <a:srgbClr val="60223B"/>
                              </a:solidFill>
                              <a:latin typeface="Cambria Math" panose="02040503050406030204" pitchFamily="18" charset="0"/>
                            </a:rPr>
                            <m:t>𝑏</m:t>
                          </m:r>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b="0" i="1" spc="-1" smtClean="0">
                                      <a:solidFill>
                                        <a:srgbClr val="60223B"/>
                                      </a:solidFill>
                                      <a:latin typeface="Cambria Math" panose="02040503050406030204" pitchFamily="18" charset="0"/>
                                    </a:rPr>
                                    <m:t>1</m:t>
                                  </m:r>
                                </m:e>
                              </m:d>
                              <m:r>
                                <a:rPr lang="en-US" sz="2800" i="1" spc="-1">
                                  <a:solidFill>
                                    <a:srgbClr val="60223B"/>
                                  </a:solidFill>
                                  <a:latin typeface="Cambria Math"/>
                                </a:rPr>
                                <m:t> </m:t>
                              </m:r>
                            </m:e>
                          </m:d>
                        </m:e>
                      </m:d>
                    </m:oMath>
                  </m:oMathPara>
                </a14:m>
                <a:endParaRPr lang="en-ZA" sz="2800" spc="-1" dirty="0" smtClean="0">
                  <a:solidFill>
                    <a:srgbClr val="60223B"/>
                  </a:solidFill>
                  <a:latin typeface="Times New Roman"/>
                </a:endParaRPr>
              </a:p>
              <a:p>
                <a:pPr>
                  <a:lnSpc>
                    <a:spcPct val="100000"/>
                  </a:lnSpc>
                  <a:spcAft>
                    <a:spcPts val="476"/>
                  </a:spcAft>
                </a:pPr>
                <a:r>
                  <a:rPr lang="en-ZA" sz="2800" spc="-1" dirty="0" smtClean="0">
                    <a:solidFill>
                      <a:srgbClr val="60223B"/>
                    </a:solidFill>
                    <a:latin typeface="Times New Roman"/>
                    <a:ea typeface="Calibri"/>
                  </a:rPr>
                  <a:t>In our case, two of the S</a:t>
                </a:r>
                <a:r>
                  <a:rPr lang="en-ZA" sz="2800" spc="-1" baseline="-25000" dirty="0" smtClean="0">
                    <a:solidFill>
                      <a:srgbClr val="60223B"/>
                    </a:solidFill>
                    <a:latin typeface="Times New Roman"/>
                    <a:ea typeface="Calibri"/>
                  </a:rPr>
                  <a:t>1/2</a:t>
                </a:r>
                <a:r>
                  <a:rPr lang="en-ZA" sz="2800" spc="-1" dirty="0" smtClean="0">
                    <a:solidFill>
                      <a:srgbClr val="60223B"/>
                    </a:solidFill>
                    <a:latin typeface="Times New Roman"/>
                    <a:ea typeface="Calibri"/>
                  </a:rPr>
                  <a:t> levels (Figure 6) are chosen as the qubit states.</a:t>
                </a:r>
                <a:endParaRPr lang="en-ZA" sz="2800" b="0" strike="noStrike" spc="-1" baseline="-25000" dirty="0" smtClean="0">
                  <a:solidFill>
                    <a:srgbClr val="60223B"/>
                  </a:solidFill>
                  <a:latin typeface="Times New Roman"/>
                  <a:ea typeface="Calibri"/>
                </a:endParaRPr>
              </a:p>
            </p:txBody>
          </p:sp>
        </mc:Choice>
        <mc:Fallback xmlns="">
          <p:sp>
            <p:nvSpPr>
              <p:cNvPr id="62" name="CustomShape 18"/>
              <p:cNvSpPr>
                <a:spLocks noRot="1" noChangeAspect="1" noMove="1" noResize="1" noEditPoints="1" noAdjustHandles="1" noChangeArrowheads="1" noChangeShapeType="1" noTextEdit="1"/>
              </p:cNvSpPr>
              <p:nvPr/>
            </p:nvSpPr>
            <p:spPr>
              <a:xfrm>
                <a:off x="15607119" y="7892174"/>
                <a:ext cx="8808728" cy="4093342"/>
              </a:xfrm>
              <a:prstGeom prst="rect">
                <a:avLst/>
              </a:prstGeom>
              <a:blipFill>
                <a:blip r:embed="rId10"/>
                <a:stretch>
                  <a:fillRect l="-1453" t="-1639"/>
                </a:stretch>
              </a:blipFill>
              <a:ln w="9360">
                <a:noFill/>
              </a:ln>
            </p:spPr>
            <p:txBody>
              <a:bodyPr/>
              <a:lstStyle/>
              <a:p>
                <a:r>
                  <a:rPr lang="en-ZA">
                    <a:noFill/>
                  </a:rPr>
                  <a:t> </a:t>
                </a:r>
              </a:p>
            </p:txBody>
          </p:sp>
        </mc:Fallback>
      </mc:AlternateContent>
      <p:sp>
        <p:nvSpPr>
          <p:cNvPr id="64" name="CustomShape 24"/>
          <p:cNvSpPr/>
          <p:nvPr/>
        </p:nvSpPr>
        <p:spPr>
          <a:xfrm>
            <a:off x="484356" y="14909250"/>
            <a:ext cx="13792320" cy="100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57200" indent="-456840" algn="just">
              <a:lnSpc>
                <a:spcPct val="100000"/>
              </a:lnSpc>
              <a:spcAft>
                <a:spcPts val="476"/>
              </a:spcAft>
              <a:buClr>
                <a:srgbClr val="60223B"/>
              </a:buClr>
              <a:buFont typeface="Arial"/>
              <a:buChar char="•"/>
            </a:pPr>
            <a:r>
              <a:rPr lang="en-ZA" sz="2800" b="0" strike="noStrike" spc="-1" dirty="0">
                <a:solidFill>
                  <a:srgbClr val="60223B"/>
                </a:solidFill>
                <a:latin typeface="Times New Roman"/>
                <a:ea typeface="Calibri"/>
              </a:rPr>
              <a:t>Linear Paul </a:t>
            </a:r>
            <a:r>
              <a:rPr lang="en-ZA" sz="2800" b="0" strike="noStrike" spc="-1" dirty="0" smtClean="0">
                <a:solidFill>
                  <a:srgbClr val="60223B"/>
                </a:solidFill>
                <a:latin typeface="Times New Roman"/>
                <a:ea typeface="Calibri"/>
              </a:rPr>
              <a:t>trap (Figure 1): </a:t>
            </a:r>
            <a:r>
              <a:rPr lang="en-ZA" sz="2800" b="0" strike="noStrike" spc="-1" dirty="0">
                <a:solidFill>
                  <a:srgbClr val="60223B"/>
                </a:solidFill>
                <a:latin typeface="Times New Roman"/>
                <a:ea typeface="Calibri"/>
              </a:rPr>
              <a:t>static and dynamic electric </a:t>
            </a:r>
            <a:r>
              <a:rPr lang="en-ZA" sz="2800" b="0" strike="noStrike" spc="-1" dirty="0" smtClean="0">
                <a:solidFill>
                  <a:srgbClr val="60223B"/>
                </a:solidFill>
                <a:latin typeface="Times New Roman"/>
                <a:ea typeface="Calibri"/>
              </a:rPr>
              <a:t>fields </a:t>
            </a:r>
            <a:r>
              <a:rPr lang="en-ZA" sz="2800" b="0" strike="noStrike" spc="-1" dirty="0">
                <a:solidFill>
                  <a:srgbClr val="60223B"/>
                </a:solidFill>
                <a:latin typeface="Times New Roman"/>
                <a:ea typeface="Calibri"/>
              </a:rPr>
              <a:t>confine </a:t>
            </a:r>
            <a:r>
              <a:rPr lang="en-ZA" sz="2800" b="0" strike="noStrike" spc="-1" dirty="0" smtClean="0">
                <a:solidFill>
                  <a:srgbClr val="60223B"/>
                </a:solidFill>
                <a:latin typeface="Times New Roman"/>
                <a:ea typeface="Calibri"/>
              </a:rPr>
              <a:t>ions in a dynamic harmonic potential. Figure 2 shows the potential at one moment in time.</a:t>
            </a:r>
          </a:p>
          <a:p>
            <a:pPr marL="457200" indent="-456840" algn="just">
              <a:lnSpc>
                <a:spcPct val="100000"/>
              </a:lnSpc>
              <a:spcAft>
                <a:spcPts val="476"/>
              </a:spcAft>
              <a:buClr>
                <a:srgbClr val="60223B"/>
              </a:buClr>
              <a:buFont typeface="Arial"/>
              <a:buChar char="•"/>
            </a:pPr>
            <a:r>
              <a:rPr lang="en-ZA" sz="2800" spc="-1" dirty="0" smtClean="0">
                <a:solidFill>
                  <a:srgbClr val="60223B"/>
                </a:solidFill>
                <a:latin typeface="Times New Roman"/>
                <a:ea typeface="Calibri"/>
              </a:rPr>
              <a:t>Once trapped, l</a:t>
            </a:r>
            <a:r>
              <a:rPr lang="en-ZA" sz="2800" b="0" strike="noStrike" spc="-1" dirty="0" smtClean="0">
                <a:solidFill>
                  <a:srgbClr val="60223B"/>
                </a:solidFill>
                <a:latin typeface="Times New Roman"/>
                <a:ea typeface="Calibri"/>
              </a:rPr>
              <a:t>asers </a:t>
            </a:r>
            <a:r>
              <a:rPr lang="en-ZA" sz="2800" b="0" strike="noStrike" spc="-1" dirty="0">
                <a:solidFill>
                  <a:srgbClr val="60223B"/>
                </a:solidFill>
                <a:latin typeface="Times New Roman"/>
                <a:ea typeface="Calibri"/>
              </a:rPr>
              <a:t>are used to cool ions and control their state.</a:t>
            </a:r>
            <a:endParaRPr lang="en-ZA" sz="2800" b="0" strike="noStrike" spc="-1" dirty="0">
              <a:latin typeface="Arial"/>
            </a:endParaRPr>
          </a:p>
        </p:txBody>
      </p:sp>
      <p:sp>
        <p:nvSpPr>
          <p:cNvPr id="75" name="CustomShape 19"/>
          <p:cNvSpPr/>
          <p:nvPr/>
        </p:nvSpPr>
        <p:spPr>
          <a:xfrm>
            <a:off x="9513972" y="20166266"/>
            <a:ext cx="4814009" cy="167151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spcAft>
                <a:spcPts val="476"/>
              </a:spcAft>
            </a:pPr>
            <a:r>
              <a:rPr lang="en-ZA" sz="2200" b="1" spc="-1" dirty="0" smtClean="0">
                <a:solidFill>
                  <a:srgbClr val="60223B"/>
                </a:solidFill>
                <a:latin typeface="Times New Roman"/>
                <a:ea typeface="Calibri"/>
              </a:rPr>
              <a:t>Figure 2: </a:t>
            </a:r>
            <a:r>
              <a:rPr lang="en-ZA" sz="2200" spc="-1" dirty="0">
                <a:solidFill>
                  <a:srgbClr val="60223B"/>
                </a:solidFill>
                <a:latin typeface="Times New Roman"/>
                <a:ea typeface="Calibri"/>
              </a:rPr>
              <a:t>T</a:t>
            </a:r>
            <a:r>
              <a:rPr lang="en-ZA" sz="2200" spc="-1" dirty="0" smtClean="0">
                <a:solidFill>
                  <a:srgbClr val="60223B"/>
                </a:solidFill>
                <a:latin typeface="Times New Roman"/>
                <a:ea typeface="Calibri"/>
              </a:rPr>
              <a:t>he saddle potential in a linear Paul (black circle represents an ion).</a:t>
            </a:r>
            <a:endParaRPr lang="en-ZA" sz="2200" b="0" strike="noStrike" spc="-1" dirty="0">
              <a:solidFill>
                <a:srgbClr val="60223B"/>
              </a:solidFill>
              <a:latin typeface="Times New Roman" panose="02020603050405020304" pitchFamily="18" charset="0"/>
              <a:cs typeface="Times New Roman" panose="02020603050405020304" pitchFamily="18" charset="0"/>
            </a:endParaRPr>
          </a:p>
        </p:txBody>
      </p:sp>
      <p:sp>
        <p:nvSpPr>
          <p:cNvPr id="77" name="CustomShape 19"/>
          <p:cNvSpPr/>
          <p:nvPr/>
        </p:nvSpPr>
        <p:spPr>
          <a:xfrm>
            <a:off x="662754" y="20166267"/>
            <a:ext cx="8585306" cy="167151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spcAft>
                <a:spcPts val="476"/>
              </a:spcAft>
            </a:pPr>
            <a:r>
              <a:rPr lang="en-ZA" sz="2200" b="1" spc="-1" dirty="0" smtClean="0">
                <a:solidFill>
                  <a:srgbClr val="60223B"/>
                </a:solidFill>
                <a:latin typeface="Times New Roman"/>
                <a:ea typeface="Calibri"/>
              </a:rPr>
              <a:t>Figure 1: </a:t>
            </a:r>
            <a:r>
              <a:rPr lang="en-ZA" sz="2200" spc="-1" dirty="0">
                <a:solidFill>
                  <a:srgbClr val="60223B"/>
                </a:solidFill>
                <a:latin typeface="Times New Roman"/>
                <a:ea typeface="Calibri"/>
              </a:rPr>
              <a:t>O</a:t>
            </a:r>
            <a:r>
              <a:rPr lang="en-ZA" sz="2200" spc="-1" dirty="0" smtClean="0">
                <a:solidFill>
                  <a:srgbClr val="60223B"/>
                </a:solidFill>
                <a:latin typeface="Times New Roman"/>
                <a:ea typeface="Calibri"/>
              </a:rPr>
              <a:t>ur ion trap, photograph (left) and schematic (right</a:t>
            </a:r>
            <a:r>
              <a:rPr lang="en-ZA" sz="2200" spc="-1" dirty="0" smtClean="0">
                <a:solidFill>
                  <a:srgbClr val="60223B"/>
                </a:solidFill>
                <a:latin typeface="Times New Roman"/>
                <a:ea typeface="Calibri"/>
              </a:rPr>
              <a:t>). Electrode for micromotion compensation shown in red.</a:t>
            </a:r>
            <a:endParaRPr lang="en-ZA" sz="2200" b="0" strike="noStrike" spc="-1" dirty="0">
              <a:solidFill>
                <a:srgbClr val="60223B"/>
              </a:solidFill>
              <a:latin typeface="Times New Roman" panose="02020603050405020304" pitchFamily="18" charset="0"/>
              <a:cs typeface="Times New Roman" panose="02020603050405020304" pitchFamily="18" charset="0"/>
            </a:endParaRPr>
          </a:p>
        </p:txBody>
      </p:sp>
      <p:pic>
        <p:nvPicPr>
          <p:cNvPr id="78" name="Picture 77"/>
          <p:cNvPicPr>
            <a:picLocks noChangeAspect="1"/>
          </p:cNvPicPr>
          <p:nvPr/>
        </p:nvPicPr>
        <p:blipFill rotWithShape="1">
          <a:blip r:embed="rId11"/>
          <a:srcRect l="-999" t="5959" r="999" b="5322"/>
          <a:stretch/>
        </p:blipFill>
        <p:spPr>
          <a:xfrm>
            <a:off x="9480772" y="16627687"/>
            <a:ext cx="4819752" cy="3224418"/>
          </a:xfrm>
          <a:prstGeom prst="rect">
            <a:avLst/>
          </a:prstGeom>
        </p:spPr>
      </p:pic>
      <p:pic>
        <p:nvPicPr>
          <p:cNvPr id="2" name="Picture 1"/>
          <p:cNvPicPr>
            <a:picLocks noChangeAspect="1"/>
          </p:cNvPicPr>
          <p:nvPr/>
        </p:nvPicPr>
        <p:blipFill rotWithShape="1">
          <a:blip r:embed="rId12" cstate="print">
            <a:extLst>
              <a:ext uri="{28A0092B-C50C-407E-A947-70E740481C1C}">
                <a14:useLocalDpi xmlns:a14="http://schemas.microsoft.com/office/drawing/2010/main" val="0"/>
              </a:ext>
            </a:extLst>
          </a:blip>
          <a:srcRect l="26069" t="14662" r="20704" b="4732"/>
          <a:stretch/>
        </p:blipFill>
        <p:spPr>
          <a:xfrm>
            <a:off x="643704" y="16649836"/>
            <a:ext cx="3867754" cy="3294754"/>
          </a:xfrm>
          <a:prstGeom prst="rect">
            <a:avLst/>
          </a:prstGeom>
        </p:spPr>
      </p:pic>
      <p:pic>
        <p:nvPicPr>
          <p:cNvPr id="5" name="Picture 4"/>
          <p:cNvPicPr>
            <a:picLocks noChangeAspect="1"/>
          </p:cNvPicPr>
          <p:nvPr/>
        </p:nvPicPr>
        <p:blipFill rotWithShape="1">
          <a:blip r:embed="rId13" cstate="print">
            <a:extLst>
              <a:ext uri="{28A0092B-C50C-407E-A947-70E740481C1C}">
                <a14:useLocalDpi xmlns:a14="http://schemas.microsoft.com/office/drawing/2010/main" val="0"/>
              </a:ext>
            </a:extLst>
          </a:blip>
          <a:srcRect t="51759"/>
          <a:stretch/>
        </p:blipFill>
        <p:spPr>
          <a:xfrm>
            <a:off x="8266544" y="38651532"/>
            <a:ext cx="5929309" cy="3671967"/>
          </a:xfrm>
          <a:prstGeom prst="rect">
            <a:avLst/>
          </a:prstGeom>
        </p:spPr>
      </p:pic>
      <p:pic>
        <p:nvPicPr>
          <p:cNvPr id="60" name="Picture 59"/>
          <p:cNvPicPr>
            <a:picLocks noChangeAspect="1"/>
          </p:cNvPicPr>
          <p:nvPr/>
        </p:nvPicPr>
        <p:blipFill rotWithShape="1">
          <a:blip r:embed="rId13" cstate="print">
            <a:extLst>
              <a:ext uri="{28A0092B-C50C-407E-A947-70E740481C1C}">
                <a14:useLocalDpi xmlns:a14="http://schemas.microsoft.com/office/drawing/2010/main" val="0"/>
              </a:ext>
            </a:extLst>
          </a:blip>
          <a:srcRect b="51995"/>
          <a:stretch/>
        </p:blipFill>
        <p:spPr>
          <a:xfrm>
            <a:off x="1351482" y="38600852"/>
            <a:ext cx="5929309" cy="3654053"/>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77910" y="31263939"/>
            <a:ext cx="6306142" cy="5375474"/>
          </a:xfrm>
          <a:prstGeom prst="rect">
            <a:avLst/>
          </a:prstGeom>
        </p:spPr>
      </p:pic>
      <p:pic>
        <p:nvPicPr>
          <p:cNvPr id="10" name="Picture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4970073" y="7775260"/>
            <a:ext cx="4822966" cy="3484168"/>
          </a:xfrm>
          <a:prstGeom prst="rect">
            <a:avLst/>
          </a:prstGeom>
        </p:spPr>
      </p:pic>
      <p:pic>
        <p:nvPicPr>
          <p:cNvPr id="4" name="Picture 3"/>
          <p:cNvPicPr>
            <a:picLocks noChangeAspect="1"/>
          </p:cNvPicPr>
          <p:nvPr/>
        </p:nvPicPr>
        <p:blipFill>
          <a:blip r:embed="rId16"/>
          <a:stretch>
            <a:fillRect/>
          </a:stretch>
        </p:blipFill>
        <p:spPr>
          <a:xfrm>
            <a:off x="4772526" y="16602741"/>
            <a:ext cx="4429125" cy="333622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14027</TotalTime>
  <Words>954</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Rounded MT Bold</vt:lpstr>
      <vt:lpstr>Calibri</vt:lpstr>
      <vt:lpstr>Cambria Math</vt:lpstr>
      <vt:lpstr>DejaVu Sans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Gurthwin</dc:creator>
  <dc:description/>
  <cp:lastModifiedBy>Payne, NE, Mej &lt;19727887@sun.ac.za&gt;</cp:lastModifiedBy>
  <cp:revision>145</cp:revision>
  <dcterms:created xsi:type="dcterms:W3CDTF">2014-05-20T05:20:35Z</dcterms:created>
  <dcterms:modified xsi:type="dcterms:W3CDTF">2018-10-01T12:57:35Z</dcterms:modified>
  <dc:language>en-ZA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