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979A"/>
    <a:srgbClr val="60223B"/>
    <a:srgbClr val="853745"/>
    <a:srgbClr val="ABA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349" autoAdjust="0"/>
    <p:restoredTop sz="94590" autoAdjust="0"/>
  </p:normalViewPr>
  <p:slideViewPr>
    <p:cSldViewPr>
      <p:cViewPr>
        <p:scale>
          <a:sx n="20" d="100"/>
          <a:sy n="20" d="100"/>
        </p:scale>
        <p:origin x="3690" y="-474"/>
      </p:cViewPr>
      <p:guideLst>
        <p:guide orient="horz" pos="13483"/>
        <p:guide pos="953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19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E6084-5E57-4067-842A-9E04F3D322CD}" type="datetimeFigureOut">
              <a:rPr lang="en-ZA" smtClean="0"/>
              <a:t>2018/09/17</a:t>
            </a:fld>
            <a:endParaRPr lang="en-Z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8F25FA-1323-4555-9BC0-0223875EF8A8}" type="slidenum">
              <a:rPr lang="en-ZA" smtClean="0"/>
              <a:t>‹#›</a:t>
            </a:fld>
            <a:endParaRPr lang="en-ZA"/>
          </a:p>
        </p:txBody>
      </p:sp>
    </p:spTree>
    <p:extLst>
      <p:ext uri="{BB962C8B-B14F-4D97-AF65-F5344CB8AC3E}">
        <p14:creationId xmlns:p14="http://schemas.microsoft.com/office/powerpoint/2010/main" val="15869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6341C-3C07-47B8-A56C-C32511D304EB}" type="datetimeFigureOut">
              <a:rPr lang="en-ZA" smtClean="0"/>
              <a:t>2018/09/17</a:t>
            </a:fld>
            <a:endParaRPr lang="en-ZA"/>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1C169-D865-4858-935B-F85536EBBC2E}" type="slidenum">
              <a:rPr lang="en-ZA" smtClean="0"/>
              <a:t>‹#›</a:t>
            </a:fld>
            <a:endParaRPr lang="en-ZA"/>
          </a:p>
        </p:txBody>
      </p:sp>
    </p:spTree>
    <p:extLst>
      <p:ext uri="{BB962C8B-B14F-4D97-AF65-F5344CB8AC3E}">
        <p14:creationId xmlns:p14="http://schemas.microsoft.com/office/powerpoint/2010/main" val="3041776574"/>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4481C169-D865-4858-935B-F85536EBBC2E}" type="slidenum">
              <a:rPr lang="en-ZA" smtClean="0"/>
              <a:t>1</a:t>
            </a:fld>
            <a:endParaRPr lang="en-ZA"/>
          </a:p>
        </p:txBody>
      </p:sp>
    </p:spTree>
    <p:extLst>
      <p:ext uri="{BB962C8B-B14F-4D97-AF65-F5344CB8AC3E}">
        <p14:creationId xmlns:p14="http://schemas.microsoft.com/office/powerpoint/2010/main" val="3994190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itle 1"/>
          <p:cNvSpPr txBox="1">
            <a:spLocks/>
          </p:cNvSpPr>
          <p:nvPr userDrawn="1"/>
        </p:nvSpPr>
        <p:spPr>
          <a:xfrm>
            <a:off x="2394571" y="-1"/>
            <a:ext cx="27885404" cy="2657703"/>
          </a:xfrm>
          <a:prstGeom prst="rect">
            <a:avLst/>
          </a:prstGeom>
          <a:gradFill>
            <a:gsLst>
              <a:gs pos="0">
                <a:srgbClr val="C6CBCD"/>
              </a:gs>
              <a:gs pos="0">
                <a:srgbClr val="8C979A"/>
              </a:gs>
              <a:gs pos="100000">
                <a:schemeClr val="bg1"/>
              </a:gs>
            </a:gsLst>
            <a:lin ang="10800000" scaled="0"/>
          </a:gra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ZA" sz="3600" dirty="0">
              <a:solidFill>
                <a:srgbClr val="60223B"/>
              </a:solidFill>
            </a:endParaRPr>
          </a:p>
        </p:txBody>
      </p:sp>
      <p:sp>
        <p:nvSpPr>
          <p:cNvPr id="18" name="Text Placeholder 17"/>
          <p:cNvSpPr>
            <a:spLocks noGrp="1"/>
          </p:cNvSpPr>
          <p:nvPr>
            <p:ph type="body" sz="quarter" idx="12" hasCustomPrompt="1"/>
          </p:nvPr>
        </p:nvSpPr>
        <p:spPr>
          <a:xfrm>
            <a:off x="2034381" y="3114675"/>
            <a:ext cx="26211212" cy="1583731"/>
          </a:xfrm>
        </p:spPr>
        <p:txBody>
          <a:bodyPr/>
          <a:lstStyle>
            <a:lvl1pPr marL="0" indent="0" algn="ctr">
              <a:buNone/>
              <a:defRPr>
                <a:solidFill>
                  <a:srgbClr val="60223B"/>
                </a:solidFill>
              </a:defRPr>
            </a:lvl1pPr>
          </a:lstStyle>
          <a:p>
            <a:pPr lvl="0"/>
            <a:r>
              <a:rPr lang="en-US" dirty="0" smtClean="0"/>
              <a:t>&lt;Authors&gt;</a:t>
            </a:r>
            <a:endParaRPr lang="en-ZA" dirty="0"/>
          </a:p>
        </p:txBody>
      </p:sp>
      <p:sp>
        <p:nvSpPr>
          <p:cNvPr id="20" name="Text Placeholder 19"/>
          <p:cNvSpPr>
            <a:spLocks noGrp="1"/>
          </p:cNvSpPr>
          <p:nvPr>
            <p:ph type="body" sz="quarter" idx="13" hasCustomPrompt="1"/>
          </p:nvPr>
        </p:nvSpPr>
        <p:spPr>
          <a:xfrm>
            <a:off x="8155211" y="4986438"/>
            <a:ext cx="17059101" cy="2088232"/>
          </a:xfrm>
        </p:spPr>
        <p:txBody>
          <a:bodyPr/>
          <a:lstStyle>
            <a:lvl2pPr algn="l">
              <a:defRPr>
                <a:solidFill>
                  <a:srgbClr val="60223B"/>
                </a:solidFill>
              </a:defRPr>
            </a:lvl2pPr>
          </a:lstStyle>
          <a:p>
            <a:pPr lvl="1"/>
            <a:r>
              <a:rPr lang="en-US" dirty="0" smtClean="0"/>
              <a:t>&lt;Affiliations&gt;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97171" y="280815"/>
            <a:ext cx="4348647" cy="2116808"/>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419" y="67022"/>
            <a:ext cx="2038128" cy="2865716"/>
          </a:xfrm>
          <a:prstGeom prst="rect">
            <a:avLst/>
          </a:prstGeom>
        </p:spPr>
      </p:pic>
      <p:sp>
        <p:nvSpPr>
          <p:cNvPr id="11" name="Title 1"/>
          <p:cNvSpPr txBox="1">
            <a:spLocks/>
          </p:cNvSpPr>
          <p:nvPr userDrawn="1"/>
        </p:nvSpPr>
        <p:spPr>
          <a:xfrm>
            <a:off x="2394571" y="2657703"/>
            <a:ext cx="27885404" cy="283979"/>
          </a:xfrm>
          <a:prstGeom prst="rect">
            <a:avLst/>
          </a:prstGeom>
          <a:gradFill flip="none" rotWithShape="1">
            <a:gsLst>
              <a:gs pos="66000">
                <a:srgbClr val="60223B"/>
              </a:gs>
              <a:gs pos="100000">
                <a:schemeClr val="bg1"/>
              </a:gs>
            </a:gsLst>
            <a:lin ang="10800000" scaled="1"/>
            <a:tileRect/>
          </a:gradFill>
        </p:spPr>
        <p:txBody>
          <a:bodyPr vert="horz" lIns="417643" tIns="208822" rIns="417643" bIns="208822"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endParaRPr lang="en-ZA" sz="16400" dirty="0">
              <a:solidFill>
                <a:srgbClr val="853745"/>
              </a:solidFill>
            </a:endParaRPr>
          </a:p>
        </p:txBody>
      </p:sp>
    </p:spTree>
    <p:extLst>
      <p:ext uri="{BB962C8B-B14F-4D97-AF65-F5344CB8AC3E}">
        <p14:creationId xmlns:p14="http://schemas.microsoft.com/office/powerpoint/2010/main" val="4091149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4" name="Date Placehold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14EA07F0-6AEE-4CCF-A03A-24C5BC8638CE}" type="datetime1">
              <a:rPr lang="en-ZA" smtClean="0"/>
              <a:t>2018/09/17</a:t>
            </a:fld>
            <a:endParaRPr lang="en-ZA"/>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06F7582C-943F-48A8-ABCB-DCA1F9B500C4}" type="slidenum">
              <a:rPr lang="en-ZA" smtClean="0"/>
              <a:t>‹#›</a:t>
            </a:fld>
            <a:endParaRPr lang="en-ZA"/>
          </a:p>
        </p:txBody>
      </p:sp>
    </p:spTree>
    <p:extLst>
      <p:ext uri="{BB962C8B-B14F-4D97-AF65-F5344CB8AC3E}">
        <p14:creationId xmlns:p14="http://schemas.microsoft.com/office/powerpoint/2010/main" val="30812361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4176431" rtl="0" eaLnBrk="1" latinLnBrk="0" hangingPunct="1">
        <a:spcBef>
          <a:spcPct val="0"/>
        </a:spcBef>
        <a:buNone/>
        <a:defRPr sz="7300" kern="1200" baseline="0">
          <a:solidFill>
            <a:srgbClr val="60223B"/>
          </a:solidFill>
          <a:latin typeface="+mj-lt"/>
          <a:ea typeface="+mj-ea"/>
          <a:cs typeface="+mj-cs"/>
        </a:defRPr>
      </a:lvl1pPr>
    </p:titleStyle>
    <p:bodyStyle>
      <a:lvl1pPr marL="0" indent="0" algn="l" defTabSz="4176431" rtl="0" eaLnBrk="1" latinLnBrk="0" hangingPunct="1">
        <a:spcBef>
          <a:spcPct val="20000"/>
        </a:spcBef>
        <a:buFont typeface="Arial" panose="020B0604020202020204" pitchFamily="34" charset="0"/>
        <a:buNone/>
        <a:defRPr sz="4000" kern="1200">
          <a:solidFill>
            <a:srgbClr val="60223B"/>
          </a:solidFill>
          <a:latin typeface="+mn-lt"/>
          <a:ea typeface="+mn-ea"/>
          <a:cs typeface="+mn-cs"/>
        </a:defRPr>
      </a:lvl1pPr>
      <a:lvl2pPr marL="2088215" indent="0" algn="l" defTabSz="4176431" rtl="0" eaLnBrk="1" latinLnBrk="0" hangingPunct="1">
        <a:spcBef>
          <a:spcPct val="20000"/>
        </a:spcBef>
        <a:buFont typeface="Arial" panose="020B0604020202020204" pitchFamily="34" charset="0"/>
        <a:buNone/>
        <a:defRPr sz="3200" kern="1200">
          <a:solidFill>
            <a:srgbClr val="60223B"/>
          </a:solidFill>
          <a:latin typeface="+mn-lt"/>
          <a:ea typeface="+mn-ea"/>
          <a:cs typeface="+mn-cs"/>
        </a:defRPr>
      </a:lvl2pPr>
      <a:lvl3pPr marL="4176430" indent="0" algn="l" defTabSz="4176431" rtl="0" eaLnBrk="1" latinLnBrk="0" hangingPunct="1">
        <a:spcBef>
          <a:spcPct val="20000"/>
        </a:spcBef>
        <a:buFont typeface="Arial" panose="020B0604020202020204" pitchFamily="34" charset="0"/>
        <a:buNone/>
        <a:defRPr sz="2800" kern="1200">
          <a:solidFill>
            <a:srgbClr val="60223B"/>
          </a:solidFill>
          <a:latin typeface="+mn-lt"/>
          <a:ea typeface="+mn-ea"/>
          <a:cs typeface="+mn-cs"/>
        </a:defRPr>
      </a:lvl3pPr>
      <a:lvl4pPr marL="6264645" indent="0" algn="l" defTabSz="4176431" rtl="0" eaLnBrk="1" latinLnBrk="0" hangingPunct="1">
        <a:spcBef>
          <a:spcPct val="20000"/>
        </a:spcBef>
        <a:buFont typeface="Arial" panose="020B0604020202020204" pitchFamily="34" charset="0"/>
        <a:buNone/>
        <a:defRPr sz="2000" kern="1200">
          <a:solidFill>
            <a:srgbClr val="60223B"/>
          </a:solidFill>
          <a:latin typeface="+mn-lt"/>
          <a:ea typeface="+mn-ea"/>
          <a:cs typeface="+mn-cs"/>
        </a:defRPr>
      </a:lvl4pPr>
      <a:lvl5pPr marL="8352861" indent="0" algn="l" defTabSz="4176431" rtl="0" eaLnBrk="1" latinLnBrk="0" hangingPunct="1">
        <a:spcBef>
          <a:spcPct val="20000"/>
        </a:spcBef>
        <a:buFont typeface="Arial" panose="020B0604020202020204" pitchFamily="34" charset="0"/>
        <a:buNone/>
        <a:defRPr sz="1800" kern="1200">
          <a:solidFill>
            <a:srgbClr val="60223B"/>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72"/>
            <a:ext cx="30279975" cy="2707045"/>
          </a:xfrm>
        </p:spPr>
        <p:txBody>
          <a:bodyPr>
            <a:normAutofit/>
          </a:bodyPr>
          <a:lstStyle/>
          <a:p>
            <a:pPr algn="ctr"/>
            <a:r>
              <a:rPr lang="en-US" altLang="en-US" sz="8500" dirty="0" smtClean="0">
                <a:latin typeface="Arial" charset="0"/>
              </a:rPr>
              <a:t>Making trapped ions quantu</a:t>
            </a:r>
            <a:r>
              <a:rPr lang="en-US" altLang="en-US" sz="8500" dirty="0">
                <a:latin typeface="Arial" charset="0"/>
              </a:rPr>
              <a:t>m</a:t>
            </a:r>
          </a:p>
        </p:txBody>
      </p:sp>
      <p:sp>
        <p:nvSpPr>
          <p:cNvPr id="3" name="Text Placeholder 2"/>
          <p:cNvSpPr>
            <a:spLocks noGrp="1"/>
          </p:cNvSpPr>
          <p:nvPr>
            <p:ph type="body" sz="quarter" idx="12"/>
          </p:nvPr>
        </p:nvSpPr>
        <p:spPr>
          <a:xfrm>
            <a:off x="2034381" y="3482277"/>
            <a:ext cx="26211212" cy="1079675"/>
          </a:xfrm>
        </p:spPr>
        <p:txBody>
          <a:bodyPr anchor="ctr" anchorCtr="1">
            <a:noAutofit/>
          </a:bodyPr>
          <a:lstStyle/>
          <a:p>
            <a:pPr defTabSz="1290638" eaLnBrk="0" hangingPunct="0">
              <a:defRPr/>
            </a:pPr>
            <a:r>
              <a:rPr lang="en-US" sz="5600" dirty="0" smtClean="0">
                <a:solidFill>
                  <a:srgbClr val="60223B"/>
                </a:solidFill>
                <a:latin typeface="Arial" charset="0"/>
                <a:ea typeface="Times New Roman" pitchFamily="18" charset="0"/>
                <a:cs typeface="Arial" charset="0"/>
              </a:rPr>
              <a:t>Nancy Payne</a:t>
            </a:r>
            <a:endParaRPr lang="en-US" sz="5600" dirty="0">
              <a:solidFill>
                <a:srgbClr val="60223B"/>
              </a:solidFill>
              <a:latin typeface="Arial" charset="0"/>
              <a:ea typeface="Times New Roman" pitchFamily="18" charset="0"/>
              <a:cs typeface="Arial" charset="0"/>
            </a:endParaRPr>
          </a:p>
        </p:txBody>
      </p:sp>
      <p:sp>
        <p:nvSpPr>
          <p:cNvPr id="4" name="Text Placeholder 3"/>
          <p:cNvSpPr>
            <a:spLocks noGrp="1"/>
          </p:cNvSpPr>
          <p:nvPr>
            <p:ph type="body" sz="quarter" idx="13"/>
          </p:nvPr>
        </p:nvSpPr>
        <p:spPr>
          <a:xfrm>
            <a:off x="2239039" y="4345927"/>
            <a:ext cx="25801896" cy="1144567"/>
          </a:xfrm>
        </p:spPr>
        <p:txBody>
          <a:bodyPr>
            <a:noAutofit/>
          </a:bodyPr>
          <a:lstStyle/>
          <a:p>
            <a:pPr algn="ctr" defTabSz="1290638">
              <a:defRPr/>
            </a:pPr>
            <a:r>
              <a:rPr lang="en-US" sz="3600" dirty="0" smtClean="0">
                <a:solidFill>
                  <a:srgbClr val="60223B"/>
                </a:solidFill>
                <a:latin typeface="Arial" panose="020B0604020202020204" pitchFamily="34" charset="0"/>
                <a:ea typeface="Times New Roman" pitchFamily="18" charset="0"/>
                <a:cs typeface="Arial" panose="020B0604020202020204" pitchFamily="34" charset="0"/>
              </a:rPr>
              <a:t>Laser Research Institute, Stellenbosch University</a:t>
            </a:r>
          </a:p>
        </p:txBody>
      </p:sp>
      <p:sp>
        <p:nvSpPr>
          <p:cNvPr id="5" name="TextBox 52"/>
          <p:cNvSpPr txBox="1">
            <a:spLocks noChangeArrowheads="1"/>
          </p:cNvSpPr>
          <p:nvPr/>
        </p:nvSpPr>
        <p:spPr bwMode="auto">
          <a:xfrm>
            <a:off x="11515366" y="41619364"/>
            <a:ext cx="724924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1" tIns="45711" rIns="91421" bIns="45711">
            <a:spAutoFit/>
          </a:bodyPr>
          <a:lstStyle>
            <a:lvl1pPr defTabSz="912813" eaLnBrk="0" hangingPunct="0">
              <a:defRPr>
                <a:solidFill>
                  <a:schemeClr val="tx1"/>
                </a:solidFill>
                <a:latin typeface="Garamond" pitchFamily="18" charset="0"/>
              </a:defRPr>
            </a:lvl1pPr>
            <a:lvl2pPr marL="742950" indent="-285750" defTabSz="912813" eaLnBrk="0" hangingPunct="0">
              <a:defRPr>
                <a:solidFill>
                  <a:schemeClr val="tx1"/>
                </a:solidFill>
                <a:latin typeface="Garamond" pitchFamily="18" charset="0"/>
              </a:defRPr>
            </a:lvl2pPr>
            <a:lvl3pPr marL="1143000" indent="-228600" defTabSz="912813" eaLnBrk="0" hangingPunct="0">
              <a:defRPr>
                <a:solidFill>
                  <a:schemeClr val="tx1"/>
                </a:solidFill>
                <a:latin typeface="Garamond" pitchFamily="18" charset="0"/>
              </a:defRPr>
            </a:lvl3pPr>
            <a:lvl4pPr marL="1600200" indent="-228600" defTabSz="912813" eaLnBrk="0" hangingPunct="0">
              <a:defRPr>
                <a:solidFill>
                  <a:schemeClr val="tx1"/>
                </a:solidFill>
                <a:latin typeface="Garamond" pitchFamily="18" charset="0"/>
              </a:defRPr>
            </a:lvl4pPr>
            <a:lvl5pPr marL="2057400" indent="-228600" defTabSz="912813" eaLnBrk="0" hangingPunct="0">
              <a:defRPr>
                <a:solidFill>
                  <a:schemeClr val="tx1"/>
                </a:solidFill>
                <a:latin typeface="Garamond" pitchFamily="18" charset="0"/>
              </a:defRPr>
            </a:lvl5pPr>
            <a:lvl6pPr marL="2514600" indent="-228600" defTabSz="912813" eaLnBrk="0" fontAlgn="base" hangingPunct="0">
              <a:spcBef>
                <a:spcPct val="0"/>
              </a:spcBef>
              <a:spcAft>
                <a:spcPct val="0"/>
              </a:spcAft>
              <a:defRPr>
                <a:solidFill>
                  <a:schemeClr val="tx1"/>
                </a:solidFill>
                <a:latin typeface="Garamond" pitchFamily="18" charset="0"/>
              </a:defRPr>
            </a:lvl6pPr>
            <a:lvl7pPr marL="2971800" indent="-228600" defTabSz="912813" eaLnBrk="0" fontAlgn="base" hangingPunct="0">
              <a:spcBef>
                <a:spcPct val="0"/>
              </a:spcBef>
              <a:spcAft>
                <a:spcPct val="0"/>
              </a:spcAft>
              <a:defRPr>
                <a:solidFill>
                  <a:schemeClr val="tx1"/>
                </a:solidFill>
                <a:latin typeface="Garamond" pitchFamily="18" charset="0"/>
              </a:defRPr>
            </a:lvl7pPr>
            <a:lvl8pPr marL="3429000" indent="-228600" defTabSz="912813" eaLnBrk="0" fontAlgn="base" hangingPunct="0">
              <a:spcBef>
                <a:spcPct val="0"/>
              </a:spcBef>
              <a:spcAft>
                <a:spcPct val="0"/>
              </a:spcAft>
              <a:defRPr>
                <a:solidFill>
                  <a:schemeClr val="tx1"/>
                </a:solidFill>
                <a:latin typeface="Garamond" pitchFamily="18" charset="0"/>
              </a:defRPr>
            </a:lvl8pPr>
            <a:lvl9pPr marL="3886200" indent="-228600" defTabSz="912813" eaLnBrk="0" fontAlgn="base" hangingPunct="0">
              <a:spcBef>
                <a:spcPct val="0"/>
              </a:spcBef>
              <a:spcAft>
                <a:spcPct val="0"/>
              </a:spcAft>
              <a:defRPr>
                <a:solidFill>
                  <a:schemeClr val="tx1"/>
                </a:solidFill>
                <a:latin typeface="Garamond" pitchFamily="18" charset="0"/>
              </a:defRPr>
            </a:lvl9pPr>
          </a:lstStyle>
          <a:p>
            <a:pPr algn="ctr"/>
            <a:r>
              <a:rPr lang="en-ZA" altLang="en-US" sz="2800" dirty="0">
                <a:solidFill>
                  <a:srgbClr val="60223B"/>
                </a:solidFill>
                <a:latin typeface="Arial" charset="0"/>
                <a:cs typeface="Arial" charset="0"/>
              </a:rPr>
              <a:t>Contact: </a:t>
            </a:r>
            <a:r>
              <a:rPr lang="en-ZA" altLang="en-US" sz="2800" dirty="0" smtClean="0">
                <a:solidFill>
                  <a:srgbClr val="60223B"/>
                </a:solidFill>
                <a:latin typeface="Arial" charset="0"/>
                <a:cs typeface="Arial" charset="0"/>
              </a:rPr>
              <a:t>19727887@sun.ac.za</a:t>
            </a:r>
            <a:endParaRPr lang="en-US" altLang="en-US" sz="2800" dirty="0">
              <a:solidFill>
                <a:srgbClr val="60223B"/>
              </a:solidFill>
              <a:latin typeface="Arial" charset="0"/>
              <a:cs typeface="Arial" charset="0"/>
            </a:endParaRPr>
          </a:p>
        </p:txBody>
      </p:sp>
      <p:pic>
        <p:nvPicPr>
          <p:cNvPr id="7" name="Picture 411" descr="d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78" y="41134454"/>
            <a:ext cx="2916238"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13"/>
          <p:cNvSpPr>
            <a:spLocks noChangeArrowheads="1"/>
          </p:cNvSpPr>
          <p:nvPr/>
        </p:nvSpPr>
        <p:spPr bwMode="auto">
          <a:xfrm>
            <a:off x="3563482" y="41134454"/>
            <a:ext cx="5156200"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altLang="en-US" sz="1600" dirty="0">
                <a:solidFill>
                  <a:srgbClr val="60223B"/>
                </a:solidFill>
                <a:latin typeface="Arial" charset="0"/>
              </a:rPr>
              <a:t>This work is based upon research supported by the </a:t>
            </a:r>
          </a:p>
          <a:p>
            <a:pPr algn="l"/>
            <a:r>
              <a:rPr lang="en-US" altLang="en-US" sz="1600" dirty="0">
                <a:solidFill>
                  <a:srgbClr val="60223B"/>
                </a:solidFill>
                <a:latin typeface="Arial" charset="0"/>
              </a:rPr>
              <a:t>South African Research Chair Initiative </a:t>
            </a:r>
          </a:p>
          <a:p>
            <a:pPr algn="l"/>
            <a:r>
              <a:rPr lang="en-US" altLang="en-US" sz="1600" dirty="0">
                <a:solidFill>
                  <a:srgbClr val="60223B"/>
                </a:solidFill>
                <a:latin typeface="Arial" charset="0"/>
              </a:rPr>
              <a:t>of the Department of Science and Technology </a:t>
            </a:r>
          </a:p>
          <a:p>
            <a:pPr algn="l"/>
            <a:r>
              <a:rPr lang="en-US" altLang="en-US" sz="1600" dirty="0">
                <a:solidFill>
                  <a:srgbClr val="60223B"/>
                </a:solidFill>
                <a:latin typeface="Arial" charset="0"/>
              </a:rPr>
              <a:t>and the National Research Foundation</a:t>
            </a:r>
          </a:p>
        </p:txBody>
      </p:sp>
      <p:sp>
        <p:nvSpPr>
          <p:cNvPr id="12" name="TextBox 41"/>
          <p:cNvSpPr txBox="1">
            <a:spLocks noChangeArrowheads="1"/>
          </p:cNvSpPr>
          <p:nvPr/>
        </p:nvSpPr>
        <p:spPr bwMode="auto">
          <a:xfrm>
            <a:off x="522363" y="7442930"/>
            <a:ext cx="13792522" cy="4960332"/>
          </a:xfrm>
          <a:prstGeom prst="rect">
            <a:avLst/>
          </a:prstGeom>
          <a:noFill/>
          <a:ln w="9525">
            <a:noFill/>
            <a:miter lim="800000"/>
            <a:headEnd/>
            <a:tailEnd/>
          </a:ln>
        </p:spPr>
        <p:txBody>
          <a:bodyPr wrap="square" numCol="1" spcCol="720000">
            <a:spAutoFit/>
          </a:bodyPr>
          <a:lstStyle/>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Precise preparation, manipulation and detection of qubit states is crucial in quantum computing and quantum simulation. In this work we trap and cool a cloud of Ytterbium 171 ions in a linear Paul trap, using a combination of dynamic and static electric fields to confine the ions. State preparation and detection is achieved using appropriate laser powers and wavelengths, and state manipulation is achieved with the application of microwaves to drive Rabi oscillations. The ions are driven between the two qubit states, which are directly analogous to the values 0 and 1 in classical computing. Further work will be to demonstrate entanglement, with the end goal of applying such techniques to weak measurements (i.e., measurements that disturb the state of a quantum system very little) and measuring two-time correlation functions. </a:t>
            </a:r>
          </a:p>
          <a:p>
            <a:pPr algn="just">
              <a:spcAft>
                <a:spcPts val="475"/>
              </a:spcAft>
              <a:buFont typeface="Arial" charset="0"/>
              <a:buNone/>
              <a:defRPr/>
            </a:pP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Don’t forget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micromotion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“What was the problem?”</a:t>
            </a:r>
          </a:p>
        </p:txBody>
      </p:sp>
      <p:pic>
        <p:nvPicPr>
          <p:cNvPr id="56" name="Picture 55"/>
          <p:cNvPicPr>
            <a:picLocks noChangeAspect="1"/>
          </p:cNvPicPr>
          <p:nvPr/>
        </p:nvPicPr>
        <p:blipFill rotWithShape="1">
          <a:blip r:embed="rId4" cstate="print">
            <a:extLst>
              <a:ext uri="{28A0092B-C50C-407E-A947-70E740481C1C}">
                <a14:useLocalDpi xmlns:a14="http://schemas.microsoft.com/office/drawing/2010/main" val="0"/>
              </a:ext>
            </a:extLst>
          </a:blip>
          <a:srcRect l="15821" t="10547" r="16418" b="24777"/>
          <a:stretch/>
        </p:blipFill>
        <p:spPr>
          <a:xfrm>
            <a:off x="9230223" y="41009652"/>
            <a:ext cx="1774601" cy="1270365"/>
          </a:xfrm>
          <a:prstGeom prst="rect">
            <a:avLst/>
          </a:prstGeom>
        </p:spPr>
      </p:pic>
      <p:sp>
        <p:nvSpPr>
          <p:cNvPr id="15" name="Title 1"/>
          <p:cNvSpPr txBox="1">
            <a:spLocks/>
          </p:cNvSpPr>
          <p:nvPr/>
        </p:nvSpPr>
        <p:spPr>
          <a:xfrm>
            <a:off x="-1" y="40279985"/>
            <a:ext cx="30279976" cy="638445"/>
          </a:xfrm>
          <a:prstGeom prst="rect">
            <a:avLst/>
          </a:prstGeom>
          <a:gradFill>
            <a:gsLst>
              <a:gs pos="0">
                <a:srgbClr val="C6CBCD"/>
              </a:gs>
              <a:gs pos="0">
                <a:srgbClr val="8C979A"/>
              </a:gs>
              <a:gs pos="100000">
                <a:schemeClr val="bg1"/>
              </a:gs>
            </a:gsLst>
            <a:lin ang="10800000" scaled="0"/>
          </a:gra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60223B"/>
                </a:solidFill>
                <a:latin typeface="Arial" panose="020B0604020202020204" pitchFamily="34" charset="0"/>
                <a:cs typeface="Arial" panose="020B0604020202020204" pitchFamily="34" charset="0"/>
              </a:rPr>
              <a:t>&lt;Insert </a:t>
            </a:r>
            <a:r>
              <a:rPr lang="en-US" sz="3600" b="1" dirty="0" smtClean="0">
                <a:solidFill>
                  <a:srgbClr val="60223B"/>
                </a:solidFill>
                <a:latin typeface="Arial" panose="020B0604020202020204" pitchFamily="34" charset="0"/>
                <a:cs typeface="Arial" panose="020B0604020202020204" pitchFamily="34" charset="0"/>
              </a:rPr>
              <a:t>Header into faded banner&gt;</a:t>
            </a:r>
            <a:endParaRPr lang="en-US" sz="3600" b="1" dirty="0">
              <a:solidFill>
                <a:srgbClr val="60223B"/>
              </a:solidFill>
              <a:latin typeface="Arial" panose="020B0604020202020204" pitchFamily="34" charset="0"/>
              <a:cs typeface="Arial" panose="020B0604020202020204" pitchFamily="34" charset="0"/>
            </a:endParaRPr>
          </a:p>
        </p:txBody>
      </p:sp>
      <p:sp>
        <p:nvSpPr>
          <p:cNvPr id="16" name="Title 1"/>
          <p:cNvSpPr txBox="1">
            <a:spLocks/>
          </p:cNvSpPr>
          <p:nvPr/>
        </p:nvSpPr>
        <p:spPr>
          <a:xfrm>
            <a:off x="-2381" y="5973064"/>
            <a:ext cx="14636830" cy="124562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Abstract</a:t>
            </a:r>
            <a:endParaRPr lang="en-US" sz="3600" b="1" dirty="0">
              <a:solidFill>
                <a:srgbClr val="60223B"/>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9191" y="12716749"/>
            <a:ext cx="14643640" cy="1170726"/>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Experimental setup</a:t>
            </a:r>
            <a:endParaRPr lang="en-US" sz="3600" b="1" dirty="0">
              <a:solidFill>
                <a:srgbClr val="60223B"/>
              </a:solidFill>
              <a:latin typeface="Arial" panose="020B0604020202020204" pitchFamily="34" charset="0"/>
              <a:cs typeface="Arial" panose="020B0604020202020204" pitchFamily="34" charset="0"/>
            </a:endParaRPr>
          </a:p>
        </p:txBody>
      </p:sp>
      <p:sp>
        <p:nvSpPr>
          <p:cNvPr id="18" name="Title 1"/>
          <p:cNvSpPr txBox="1">
            <a:spLocks/>
          </p:cNvSpPr>
          <p:nvPr/>
        </p:nvSpPr>
        <p:spPr>
          <a:xfrm>
            <a:off x="-2381" y="20684182"/>
            <a:ext cx="14636830" cy="1283598"/>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Challenge #1: micromotion </a:t>
            </a:r>
          </a:p>
          <a:p>
            <a:r>
              <a:rPr lang="en-US" sz="3600" b="1" dirty="0" smtClean="0">
                <a:solidFill>
                  <a:srgbClr val="60223B"/>
                </a:solidFill>
                <a:latin typeface="Arial" panose="020B0604020202020204" pitchFamily="34" charset="0"/>
                <a:cs typeface="Arial" panose="020B0604020202020204" pitchFamily="34" charset="0"/>
              </a:rPr>
              <a:t>(my ions won’t sit still)</a:t>
            </a:r>
            <a:endParaRPr lang="en-US" sz="3600" b="1" dirty="0">
              <a:solidFill>
                <a:srgbClr val="60223B"/>
              </a:solidFill>
              <a:latin typeface="Arial" panose="020B0604020202020204" pitchFamily="34" charset="0"/>
              <a:cs typeface="Arial" panose="020B0604020202020204" pitchFamily="34" charset="0"/>
            </a:endParaRPr>
          </a:p>
        </p:txBody>
      </p:sp>
      <p:sp>
        <p:nvSpPr>
          <p:cNvPr id="9" name="Rectangle 8"/>
          <p:cNvSpPr/>
          <p:nvPr/>
        </p:nvSpPr>
        <p:spPr>
          <a:xfrm>
            <a:off x="1563937" y="15820707"/>
            <a:ext cx="5007098" cy="399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Image of ion trap</a:t>
            </a:r>
          </a:p>
          <a:p>
            <a:pPr algn="ctr"/>
            <a:r>
              <a:rPr lang="en-ZA" sz="2800" dirty="0" smtClean="0"/>
              <a:t>- How does this vary for micromotion and Rabi oscillations? Separate/label the two?</a:t>
            </a:r>
            <a:endParaRPr lang="en-ZA" sz="2800" dirty="0"/>
          </a:p>
        </p:txBody>
      </p:sp>
      <p:sp>
        <p:nvSpPr>
          <p:cNvPr id="19" name="TextBox 41"/>
          <p:cNvSpPr txBox="1">
            <a:spLocks noChangeArrowheads="1"/>
          </p:cNvSpPr>
          <p:nvPr/>
        </p:nvSpPr>
        <p:spPr bwMode="auto">
          <a:xfrm>
            <a:off x="450355" y="22340366"/>
            <a:ext cx="9145016" cy="7435369"/>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What is micromotion, why is it a problem, how do we observe it, how to we remove it? </a:t>
            </a:r>
          </a:p>
          <a:p>
            <a:pPr algn="just">
              <a:spcAft>
                <a:spcPts val="475"/>
              </a:spcAft>
              <a:defRPr/>
            </a:pPr>
            <a:endPar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Origin: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ions don’t sit in centre of trap (i.e., null of ac field doesn’t coincide with null of dc field), and ions not at the centre feel a force, so oscillate.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Problem:</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we need our ions really still (i.e., really cold) for certain experiments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e.g</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Remove Doppler shifts? Narrow linewidths?) </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Observation: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Shine detuned 369 nm light on ion, record scattering rate. Due to the Doppler shift, an oscillating ion will produce an oscillating scattering rate.</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Solution: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tweak dc fields (i.e., push ion about) and see how this affects the modulation of the scattered light.</a:t>
            </a:r>
          </a:p>
          <a:p>
            <a:pPr marL="457200" indent="-457200" algn="just">
              <a:spcAft>
                <a:spcPts val="475"/>
              </a:spcAft>
              <a:buFont typeface="Arial" panose="020B0604020202020204" pitchFamily="34" charset="0"/>
              <a:buChar char="•"/>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11" name="Rectangle 10"/>
          <p:cNvSpPr/>
          <p:nvPr/>
        </p:nvSpPr>
        <p:spPr>
          <a:xfrm>
            <a:off x="8023235" y="15835413"/>
            <a:ext cx="4308440" cy="405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Ac field and dc null, arrows pushing ion</a:t>
            </a:r>
            <a:endParaRPr lang="en-ZA" sz="2800" dirty="0"/>
          </a:p>
        </p:txBody>
      </p:sp>
      <p:sp>
        <p:nvSpPr>
          <p:cNvPr id="21" name="Rectangle 20"/>
          <p:cNvSpPr/>
          <p:nvPr/>
        </p:nvSpPr>
        <p:spPr>
          <a:xfrm>
            <a:off x="10099427" y="22804239"/>
            <a:ext cx="4535022" cy="6148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 indicating scattering transition and detuning</a:t>
            </a:r>
            <a:endParaRPr lang="en-ZA" sz="2800" dirty="0"/>
          </a:p>
        </p:txBody>
      </p:sp>
      <p:sp>
        <p:nvSpPr>
          <p:cNvPr id="22" name="Rectangle 21"/>
          <p:cNvSpPr/>
          <p:nvPr/>
        </p:nvSpPr>
        <p:spPr>
          <a:xfrm>
            <a:off x="544278" y="33469087"/>
            <a:ext cx="6674829" cy="439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Modulated fluorescence as ions are pushed one way: </a:t>
            </a:r>
          </a:p>
          <a:p>
            <a:pPr algn="ctr"/>
            <a:r>
              <a:rPr lang="en-ZA" sz="2800" dirty="0" smtClean="0"/>
              <a:t>Fig should show that the MAGNITUDE of the modulation is changing.</a:t>
            </a:r>
            <a:endParaRPr lang="en-ZA" sz="2800" dirty="0"/>
          </a:p>
        </p:txBody>
      </p:sp>
      <p:sp>
        <p:nvSpPr>
          <p:cNvPr id="23" name="Rectangle 22"/>
          <p:cNvSpPr/>
          <p:nvPr/>
        </p:nvSpPr>
        <p:spPr>
          <a:xfrm>
            <a:off x="8113701" y="33469086"/>
            <a:ext cx="6303197" cy="439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Modulated fluorescence as ions are pushed one way: </a:t>
            </a:r>
          </a:p>
          <a:p>
            <a:pPr algn="ctr"/>
            <a:r>
              <a:rPr lang="en-ZA" sz="2800" dirty="0" smtClean="0"/>
              <a:t>Fig should show that the phase of the modulation is changing.</a:t>
            </a:r>
            <a:endParaRPr lang="en-ZA" sz="2800" dirty="0"/>
          </a:p>
        </p:txBody>
      </p:sp>
      <p:sp>
        <p:nvSpPr>
          <p:cNvPr id="24" name="Title 1"/>
          <p:cNvSpPr txBox="1">
            <a:spLocks/>
          </p:cNvSpPr>
          <p:nvPr/>
        </p:nvSpPr>
        <p:spPr>
          <a:xfrm>
            <a:off x="-2382" y="29613174"/>
            <a:ext cx="14636831" cy="1367268"/>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Results of micromotion compensation</a:t>
            </a:r>
            <a:endParaRPr lang="en-US" sz="3600" b="1" dirty="0">
              <a:solidFill>
                <a:srgbClr val="60223B"/>
              </a:solidFill>
              <a:latin typeface="Arial" panose="020B0604020202020204" pitchFamily="34" charset="0"/>
              <a:cs typeface="Arial" panose="020B0604020202020204" pitchFamily="34" charset="0"/>
            </a:endParaRPr>
          </a:p>
        </p:txBody>
      </p:sp>
      <p:sp>
        <p:nvSpPr>
          <p:cNvPr id="25" name="TextBox 41"/>
          <p:cNvSpPr txBox="1">
            <a:spLocks noChangeArrowheads="1"/>
          </p:cNvSpPr>
          <p:nvPr/>
        </p:nvSpPr>
        <p:spPr bwMode="auto">
          <a:xfrm>
            <a:off x="378348" y="31341366"/>
            <a:ext cx="14256102" cy="2310889"/>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dc fields to push the ion to the centre of the trap, which in return reduces the magnitude of micromotion (thus also the modulation of the scattering rate). By observing the voltages required to induce a 180 degree phase flip of the scattering rate modulation, the centre of the trap can be found.</a:t>
            </a: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6" name="TextBox 41"/>
          <p:cNvSpPr txBox="1">
            <a:spLocks noChangeArrowheads="1"/>
          </p:cNvSpPr>
          <p:nvPr/>
        </p:nvSpPr>
        <p:spPr bwMode="auto">
          <a:xfrm>
            <a:off x="542130" y="38069805"/>
            <a:ext cx="6676977"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2: pushing ions closer to centre of trap reduces the magnitude of the scattering rate modulation.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7" name="TextBox 41"/>
          <p:cNvSpPr txBox="1">
            <a:spLocks noChangeArrowheads="1"/>
          </p:cNvSpPr>
          <p:nvPr/>
        </p:nvSpPr>
        <p:spPr bwMode="auto">
          <a:xfrm>
            <a:off x="8011195" y="38029492"/>
            <a:ext cx="6405704"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3: pushing ions across the centre of the trap results in a phase flip of the scattering rate modulation.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9" name="Title 1"/>
          <p:cNvSpPr txBox="1">
            <a:spLocks/>
          </p:cNvSpPr>
          <p:nvPr/>
        </p:nvSpPr>
        <p:spPr>
          <a:xfrm>
            <a:off x="15197848" y="5973064"/>
            <a:ext cx="15068878" cy="123259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Challenge #2: getting a qubit</a:t>
            </a:r>
            <a:endParaRPr lang="en-US" sz="3600" b="1" dirty="0">
              <a:solidFill>
                <a:srgbClr val="60223B"/>
              </a:solidFill>
              <a:latin typeface="Arial" panose="020B0604020202020204" pitchFamily="34" charset="0"/>
              <a:cs typeface="Arial" panose="020B0604020202020204" pitchFamily="34" charset="0"/>
            </a:endParaRPr>
          </a:p>
        </p:txBody>
      </p:sp>
      <p:sp>
        <p:nvSpPr>
          <p:cNvPr id="30" name="TextBox 41"/>
          <p:cNvSpPr txBox="1">
            <a:spLocks noChangeArrowheads="1"/>
          </p:cNvSpPr>
          <p:nvPr/>
        </p:nvSpPr>
        <p:spPr bwMode="auto">
          <a:xfrm>
            <a:off x="15197848" y="7668135"/>
            <a:ext cx="9145914" cy="5216813"/>
          </a:xfrm>
          <a:prstGeom prst="rect">
            <a:avLst/>
          </a:prstGeom>
          <a:noFill/>
          <a:ln w="9525">
            <a:noFill/>
            <a:miter lim="800000"/>
            <a:headEnd/>
            <a:tailEnd/>
          </a:ln>
        </p:spPr>
        <p:txBody>
          <a:bodyPr wrap="square" numCol="1" spcCol="720000">
            <a:spAutoFit/>
          </a:bodyPr>
          <a:lstStyle/>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A classical bit can be either 0 or 1. My quantum bit (qubit) can be in state |0&gt; or |1&gt;, but also something in between, i.e., a </a:t>
            </a:r>
            <a:r>
              <a:rPr lang="en-ZA" sz="2800" i="1" dirty="0" smtClean="0">
                <a:solidFill>
                  <a:srgbClr val="60223B"/>
                </a:solidFill>
                <a:latin typeface="Times New Roman" panose="02020603050405020304" pitchFamily="18" charset="0"/>
                <a:ea typeface="Calibri" pitchFamily="34" charset="0"/>
                <a:cs typeface="Times New Roman" panose="02020603050405020304" pitchFamily="18" charset="0"/>
              </a:rPr>
              <a:t>superposition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of |0&gt; and |1&gt;. </a:t>
            </a:r>
          </a:p>
          <a:p>
            <a:pPr algn="just">
              <a:spcAft>
                <a:spcPts val="475"/>
              </a:spcAft>
              <a:buFont typeface="Arial" charset="0"/>
              <a:buNone/>
              <a:defRPr/>
            </a:pP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Cooling: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369 laser to Doppler cool ions to ~X K.</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Preparation: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prepare ions in the |0&gt; state.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State manipulation: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microwaves evolve the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wavefunction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of the ion / qubit state.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State detection: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shine on 369 nm light. Do we see scattering or not?</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31" name="Rectangle 30"/>
          <p:cNvSpPr/>
          <p:nvPr/>
        </p:nvSpPr>
        <p:spPr>
          <a:xfrm>
            <a:off x="24919826" y="7580375"/>
            <a:ext cx="4320480" cy="5034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Label two qubit states</a:t>
            </a:r>
          </a:p>
          <a:p>
            <a:pPr algn="ctr"/>
            <a:r>
              <a:rPr lang="en-ZA" sz="2800" dirty="0" smtClean="0"/>
              <a:t>- Doppler cooling</a:t>
            </a:r>
            <a:endParaRPr lang="en-ZA" sz="2800" dirty="0"/>
          </a:p>
        </p:txBody>
      </p:sp>
      <p:sp>
        <p:nvSpPr>
          <p:cNvPr id="32" name="Rectangle 31"/>
          <p:cNvSpPr/>
          <p:nvPr/>
        </p:nvSpPr>
        <p:spPr>
          <a:xfrm>
            <a:off x="16062842" y="13137773"/>
            <a:ext cx="3960440" cy="4806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preparation</a:t>
            </a:r>
            <a:endParaRPr lang="en-ZA" sz="2800" dirty="0"/>
          </a:p>
        </p:txBody>
      </p:sp>
      <p:sp>
        <p:nvSpPr>
          <p:cNvPr id="34" name="Rectangle 33"/>
          <p:cNvSpPr/>
          <p:nvPr/>
        </p:nvSpPr>
        <p:spPr>
          <a:xfrm>
            <a:off x="20527338" y="13137774"/>
            <a:ext cx="3816424" cy="4806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manipulation</a:t>
            </a:r>
            <a:endParaRPr lang="en-ZA" sz="2800" dirty="0"/>
          </a:p>
        </p:txBody>
      </p:sp>
      <p:sp>
        <p:nvSpPr>
          <p:cNvPr id="35" name="Rectangle 34"/>
          <p:cNvSpPr/>
          <p:nvPr/>
        </p:nvSpPr>
        <p:spPr>
          <a:xfrm>
            <a:off x="24833068" y="13137774"/>
            <a:ext cx="4407238" cy="4803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detection</a:t>
            </a:r>
            <a:endParaRPr lang="en-ZA" sz="2800" dirty="0"/>
          </a:p>
        </p:txBody>
      </p:sp>
      <p:sp>
        <p:nvSpPr>
          <p:cNvPr id="36" name="TextBox 41"/>
          <p:cNvSpPr txBox="1">
            <a:spLocks noChangeArrowheads="1"/>
          </p:cNvSpPr>
          <p:nvPr/>
        </p:nvSpPr>
        <p:spPr bwMode="auto">
          <a:xfrm>
            <a:off x="16062842" y="18267605"/>
            <a:ext cx="13177464"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4: the energy levels and lasers involved in: a) Doppler cooling, b) state preparation, c) state manipulation, and d) state detection.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37" name="Title 1"/>
          <p:cNvSpPr txBox="1">
            <a:spLocks/>
          </p:cNvSpPr>
          <p:nvPr/>
        </p:nvSpPr>
        <p:spPr>
          <a:xfrm>
            <a:off x="15197848" y="19820493"/>
            <a:ext cx="15068878" cy="134171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Results: Rabi oscillations</a:t>
            </a:r>
          </a:p>
          <a:p>
            <a:r>
              <a:rPr lang="en-US" sz="3600" b="1" dirty="0" smtClean="0">
                <a:solidFill>
                  <a:srgbClr val="60223B"/>
                </a:solidFill>
                <a:latin typeface="Arial" panose="020B0604020202020204" pitchFamily="34" charset="0"/>
                <a:cs typeface="Arial" panose="020B0604020202020204" pitchFamily="34" charset="0"/>
              </a:rPr>
              <a:t>(we have a qubit!)</a:t>
            </a:r>
            <a:endParaRPr lang="en-US" sz="3600" b="1" dirty="0">
              <a:solidFill>
                <a:srgbClr val="60223B"/>
              </a:solidFill>
              <a:latin typeface="Arial" panose="020B0604020202020204" pitchFamily="34" charset="0"/>
              <a:cs typeface="Arial" panose="020B0604020202020204" pitchFamily="34" charset="0"/>
            </a:endParaRPr>
          </a:p>
        </p:txBody>
      </p:sp>
      <p:sp>
        <p:nvSpPr>
          <p:cNvPr id="38" name="Rectangle 37"/>
          <p:cNvSpPr/>
          <p:nvPr/>
        </p:nvSpPr>
        <p:spPr>
          <a:xfrm>
            <a:off x="18051014" y="23050343"/>
            <a:ext cx="9762381" cy="619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Rabi oscillation results</a:t>
            </a:r>
          </a:p>
          <a:p>
            <a:pPr algn="ctr"/>
            <a:r>
              <a:rPr lang="en-ZA" sz="2800" dirty="0" smtClean="0"/>
              <a:t>Arrow and label: state 0, state 1, state ½ |0&gt; + ½ |1&gt;</a:t>
            </a:r>
            <a:endParaRPr lang="en-ZA" sz="2800" dirty="0"/>
          </a:p>
        </p:txBody>
      </p:sp>
      <p:sp>
        <p:nvSpPr>
          <p:cNvPr id="39" name="TextBox 41"/>
          <p:cNvSpPr txBox="1">
            <a:spLocks noChangeArrowheads="1"/>
          </p:cNvSpPr>
          <p:nvPr/>
        </p:nvSpPr>
        <p:spPr bwMode="auto">
          <a:xfrm>
            <a:off x="15420453" y="21595034"/>
            <a:ext cx="13792522" cy="1018227"/>
          </a:xfrm>
          <a:prstGeom prst="rect">
            <a:avLst/>
          </a:prstGeom>
          <a:noFill/>
          <a:ln w="9525">
            <a:noFill/>
            <a:miter lim="800000"/>
            <a:headEnd/>
            <a:tailEnd/>
          </a:ln>
        </p:spPr>
        <p:txBody>
          <a:bodyPr wrap="square" numCol="1" spcCol="720000">
            <a:spAutoFit/>
          </a:bodyPr>
          <a:lstStyle/>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Repeat the above steps for varying microwave pulse durations</a:t>
            </a:r>
          </a:p>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a:t>
            </a:r>
            <a:r>
              <a:rPr lang="en-ZA" sz="2800" dirty="0">
                <a:solidFill>
                  <a:srgbClr val="60223B"/>
                </a:solidFill>
                <a:latin typeface="Times New Roman" panose="02020603050405020304" pitchFamily="18" charset="0"/>
                <a:ea typeface="Calibri" pitchFamily="34" charset="0"/>
                <a:cs typeface="Times New Roman" panose="02020603050405020304" pitchFamily="18" charset="0"/>
              </a:rPr>
              <a:t>P</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lot microwave pulse duration against probability of finding ion in |1&gt; state</a:t>
            </a:r>
          </a:p>
        </p:txBody>
      </p:sp>
      <p:sp>
        <p:nvSpPr>
          <p:cNvPr id="41" name="Title 1"/>
          <p:cNvSpPr txBox="1">
            <a:spLocks/>
          </p:cNvSpPr>
          <p:nvPr/>
        </p:nvSpPr>
        <p:spPr>
          <a:xfrm>
            <a:off x="15197848" y="36695991"/>
            <a:ext cx="15068878" cy="1341235"/>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Next steps</a:t>
            </a:r>
            <a:endParaRPr lang="en-US" sz="3600" b="1" dirty="0">
              <a:solidFill>
                <a:srgbClr val="60223B"/>
              </a:solidFill>
              <a:latin typeface="Arial" panose="020B0604020202020204" pitchFamily="34" charset="0"/>
              <a:cs typeface="Arial" panose="020B0604020202020204" pitchFamily="34" charset="0"/>
            </a:endParaRPr>
          </a:p>
        </p:txBody>
      </p:sp>
      <p:sp>
        <p:nvSpPr>
          <p:cNvPr id="42" name="TextBox 41"/>
          <p:cNvSpPr txBox="1">
            <a:spLocks noChangeArrowheads="1"/>
          </p:cNvSpPr>
          <p:nvPr/>
        </p:nvSpPr>
        <p:spPr bwMode="auto">
          <a:xfrm>
            <a:off x="15355139" y="38326142"/>
            <a:ext cx="14455367" cy="1449115"/>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Entanglement, then on to implementing weak measurements and measuring two-time correlation functions. </a:t>
            </a: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43" name="TextBox 41"/>
          <p:cNvSpPr txBox="1">
            <a:spLocks noChangeArrowheads="1"/>
          </p:cNvSpPr>
          <p:nvPr/>
        </p:nvSpPr>
        <p:spPr bwMode="auto">
          <a:xfrm>
            <a:off x="15505985" y="29738026"/>
            <a:ext cx="13792522" cy="523220"/>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Significance of Rabi oscillations… Relevance to my overall project. I.e., zoom out.</a:t>
            </a:r>
          </a:p>
        </p:txBody>
      </p:sp>
      <p:sp>
        <p:nvSpPr>
          <p:cNvPr id="44" name="TextBox 41"/>
          <p:cNvSpPr txBox="1">
            <a:spLocks noChangeArrowheads="1"/>
          </p:cNvSpPr>
          <p:nvPr/>
        </p:nvSpPr>
        <p:spPr bwMode="auto">
          <a:xfrm>
            <a:off x="411361" y="14409371"/>
            <a:ext cx="13792522" cy="1018227"/>
          </a:xfrm>
          <a:prstGeom prst="rect">
            <a:avLst/>
          </a:prstGeom>
          <a:noFill/>
          <a:ln w="9525">
            <a:noFill/>
            <a:miter lim="800000"/>
            <a:headEnd/>
            <a:tailEnd/>
          </a:ln>
        </p:spPr>
        <p:txBody>
          <a:bodyPr wrap="square" numCol="1" spcCol="720000">
            <a:spAutoFit/>
          </a:bodyPr>
          <a:lstStyle/>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Linear Paul trap: use a combination of static and dynamic electric fields to confine ions</a:t>
            </a:r>
          </a:p>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lasers of appropriate wavelengths to cool ions and control their state. </a:t>
            </a:r>
          </a:p>
        </p:txBody>
      </p:sp>
    </p:spTree>
    <p:extLst>
      <p:ext uri="{BB962C8B-B14F-4D97-AF65-F5344CB8AC3E}">
        <p14:creationId xmlns:p14="http://schemas.microsoft.com/office/powerpoint/2010/main" val="3195904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7456</TotalTime>
  <Words>826</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Making trapped ions quantum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Gurthwin</dc:creator>
  <cp:lastModifiedBy>Payne, NE, Mej &lt;19727887@sun.ac.za&gt;</cp:lastModifiedBy>
  <cp:revision>83</cp:revision>
  <dcterms:created xsi:type="dcterms:W3CDTF">2014-05-20T05:20:35Z</dcterms:created>
  <dcterms:modified xsi:type="dcterms:W3CDTF">2018-09-20T15:10:36Z</dcterms:modified>
</cp:coreProperties>
</file>