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96646"/>
  </p:normalViewPr>
  <p:slideViewPr>
    <p:cSldViewPr snapToGrid="0">
      <p:cViewPr varScale="1">
        <p:scale>
          <a:sx n="141" d="100"/>
          <a:sy n="141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A48E-DFB1-5245-9505-1EF95BCBDEC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484C-5725-B042-B53B-958C1DE4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2484C-5725-B042-B53B-958C1DE40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2484C-5725-B042-B53B-958C1DE40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2484C-5725-B042-B53B-958C1DE40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DAE-FFC4-55A9-55B7-7BB4B849A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0011C-302D-AA90-0E04-710F44CC3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to Identify The Best-Performing Product and Customer segment at Superstore using</a:t>
            </a:r>
          </a:p>
          <a:p>
            <a:r>
              <a:rPr lang="en-US" dirty="0"/>
              <a:t>SQL and Excel</a:t>
            </a:r>
          </a:p>
        </p:txBody>
      </p:sp>
    </p:spTree>
    <p:extLst>
      <p:ext uri="{BB962C8B-B14F-4D97-AF65-F5344CB8AC3E}">
        <p14:creationId xmlns:p14="http://schemas.microsoft.com/office/powerpoint/2010/main" val="24771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6BA1-EEB5-FCFC-20B9-A53FDEEE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most profitable product from ‘Copiers’ sub-category (2016 -2019)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21CA9-A58C-053B-C9B1-881A725C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Overall, the </a:t>
            </a:r>
            <a:r>
              <a:rPr lang="en-US" dirty="0">
                <a:solidFill>
                  <a:srgbClr val="00B050"/>
                </a:solidFill>
              </a:rPr>
              <a:t>Canon image CLASS 2200 Advanced copier </a:t>
            </a:r>
            <a:r>
              <a:rPr lang="en-US" dirty="0"/>
              <a:t>was the best performer out of all the Copiers sub-category with a huge margin, making </a:t>
            </a:r>
            <a:r>
              <a:rPr lang="en-US" dirty="0">
                <a:solidFill>
                  <a:srgbClr val="00B050"/>
                </a:solidFill>
              </a:rPr>
              <a:t>$25,244 </a:t>
            </a:r>
            <a:r>
              <a:rPr lang="en-US" dirty="0"/>
              <a:t>of total profit.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Second was Hewlett Wireless fax, High-Speed, which made $ 8,682 of total profit.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Followed by Canon Wireless Fax, Laser, Hewlett Packard Laser Jet 3310 Copier and Brother Copy Machine, Color.</a:t>
            </a:r>
          </a:p>
          <a:p>
            <a:endParaRPr lang="en-US" dirty="0"/>
          </a:p>
          <a:p>
            <a:pPr>
              <a:buFont typeface="Wingdings 3" charset="2"/>
              <a:buChar char=""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3B9921D6-0DD0-7545-CAED-1D8A20D2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869797"/>
            <a:ext cx="6598731" cy="4159404"/>
          </a:xfrm>
          <a:prstGeom prst="rect">
            <a:avLst/>
          </a:prstGeom>
        </p:spPr>
      </p:pic>
      <p:sp>
        <p:nvSpPr>
          <p:cNvPr id="12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C8AA7-3BFA-D722-987C-89178916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Quarterly breakdown of total number of returns based on return reason between year 2016 - 2019</a:t>
            </a: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959D-BC61-65B3-EA1E-A25359CB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569238"/>
            <a:ext cx="3650278" cy="4323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In almost all the years, Quarter 4 had the greatest number of returns, specially 2019.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The return reason for the maximum returns was ‘</a:t>
            </a:r>
            <a:r>
              <a:rPr lang="en-US" dirty="0">
                <a:solidFill>
                  <a:srgbClr val="0070C0"/>
                </a:solidFill>
              </a:rPr>
              <a:t>Not Given</a:t>
            </a:r>
            <a:r>
              <a:rPr lang="en-US" dirty="0"/>
              <a:t>’ throughout the year.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The second most common return reason was ‘</a:t>
            </a:r>
            <a:r>
              <a:rPr lang="en-US" dirty="0">
                <a:solidFill>
                  <a:srgbClr val="FFC000"/>
                </a:solidFill>
              </a:rPr>
              <a:t>Wrong Item</a:t>
            </a:r>
            <a:r>
              <a:rPr lang="en-US" dirty="0"/>
              <a:t>’  and throughout the year, which reflects a negligence in the packing department.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A668E3-B963-697E-A825-035BCD4D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956" y="1569238"/>
            <a:ext cx="6953577" cy="3980922"/>
          </a:xfrm>
          <a:prstGeom prst="rect">
            <a:avLst/>
          </a:prstGeom>
        </p:spPr>
      </p:pic>
      <p:sp>
        <p:nvSpPr>
          <p:cNvPr id="5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F034-424A-346A-0A65-9BE81546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Number of returns made by all product sub-category (2016 – 2019)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C018-FB8F-2023-C9E7-AE22EA7F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647024"/>
            <a:ext cx="3650278" cy="42458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Maximum returns were from the </a:t>
            </a:r>
            <a:r>
              <a:rPr lang="en-US" dirty="0">
                <a:solidFill>
                  <a:srgbClr val="FF0000"/>
                </a:solidFill>
              </a:rPr>
              <a:t>Binders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category in which ‘Cardinal Binding Machine, Clear was the most returned item.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Tables sub-category had the lowest number of  returns.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Also, each returned sub-category had the maximum  return reason as ‘</a:t>
            </a:r>
            <a:r>
              <a:rPr lang="en-US" dirty="0">
                <a:solidFill>
                  <a:schemeClr val="accent1"/>
                </a:solidFill>
              </a:rPr>
              <a:t>Not Given</a:t>
            </a:r>
            <a:r>
              <a:rPr lang="en-US" dirty="0"/>
              <a:t>’ (supported by pivot table in the excel).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Therefore, it is recommended that more options for return reason to be added.</a:t>
            </a:r>
          </a:p>
        </p:txBody>
      </p:sp>
      <p:pic>
        <p:nvPicPr>
          <p:cNvPr id="48" name="Content Placeholder 47" descr="Chart, bar chart&#10;&#10;Description automatically generated">
            <a:extLst>
              <a:ext uri="{FF2B5EF4-FFF2-40B4-BE49-F238E27FC236}">
                <a16:creationId xmlns:a16="http://schemas.microsoft.com/office/drawing/2014/main" id="{9607AA07-7A69-566C-26C5-D3C53B32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1328157"/>
            <a:ext cx="6953577" cy="3876619"/>
          </a:xfrm>
          <a:prstGeom prst="rect">
            <a:avLst/>
          </a:prstGeom>
        </p:spPr>
      </p:pic>
      <p:sp>
        <p:nvSpPr>
          <p:cNvPr id="16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13082-92DD-D53A-664F-8ED9B27F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656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group of people carrying shopping carts&#10;&#10;Description automatically generated with medium confidence">
            <a:extLst>
              <a:ext uri="{FF2B5EF4-FFF2-40B4-BE49-F238E27FC236}">
                <a16:creationId xmlns:a16="http://schemas.microsoft.com/office/drawing/2014/main" id="{B5A72C1D-107B-E3C4-046F-76ED58CE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28" y="1281187"/>
            <a:ext cx="3925617" cy="177749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D60037D-5BB1-5AAD-1554-F2A2F0F8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42" y="1241320"/>
            <a:ext cx="5639070" cy="1777494"/>
          </a:xfrm>
          <a:prstGeom prst="rect">
            <a:avLst/>
          </a:prstGeom>
        </p:spPr>
      </p:pic>
      <p:sp>
        <p:nvSpPr>
          <p:cNvPr id="222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D8F00-F424-DDC6-6CBB-474E712D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Based on total sales and total profit made from the year 2016 – 2019, ‘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/>
              <a:t>’ segment  is the best performing customer segment out of the three segments.</a:t>
            </a:r>
          </a:p>
          <a:p>
            <a:r>
              <a:rPr lang="en-US" dirty="0"/>
              <a:t>It made the total sales of </a:t>
            </a:r>
            <a:r>
              <a:rPr lang="en-US" dirty="0">
                <a:solidFill>
                  <a:srgbClr val="00B050"/>
                </a:solidFill>
              </a:rPr>
              <a:t>$121,496,562 </a:t>
            </a:r>
            <a:r>
              <a:rPr lang="en-US" dirty="0"/>
              <a:t>and total profit of </a:t>
            </a:r>
            <a:r>
              <a:rPr lang="en-US" dirty="0">
                <a:solidFill>
                  <a:srgbClr val="00B050"/>
                </a:solidFill>
              </a:rPr>
              <a:t>$804,326.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CD2BE-019C-FBA7-27A6-B7024F43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4500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047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E1C36D70-1D06-9E9F-B22F-245977C0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63" y="615880"/>
            <a:ext cx="2388869" cy="3217333"/>
          </a:xfrm>
          <a:prstGeom prst="rect">
            <a:avLst/>
          </a:prstGeom>
        </p:spPr>
      </p:pic>
      <p:pic>
        <p:nvPicPr>
          <p:cNvPr id="7" name="Picture 6" descr="A picture containing electronics, duplicator&#10;&#10;Description automatically generated">
            <a:extLst>
              <a:ext uri="{FF2B5EF4-FFF2-40B4-BE49-F238E27FC236}">
                <a16:creationId xmlns:a16="http://schemas.microsoft.com/office/drawing/2014/main" id="{A9EEC03C-11E8-81DE-7B1B-51737A28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859" y="615879"/>
            <a:ext cx="3217333" cy="3217333"/>
          </a:xfrm>
          <a:prstGeom prst="rect">
            <a:avLst/>
          </a:prstGeom>
        </p:spPr>
      </p:pic>
      <p:sp>
        <p:nvSpPr>
          <p:cNvPr id="137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B22C-7030-CB5E-6025-380C9074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30362" y="4619202"/>
            <a:ext cx="9074250" cy="15072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Based on the </a:t>
            </a:r>
            <a:r>
              <a:rPr lang="en-US" sz="1400" u="sng" dirty="0"/>
              <a:t>total sales </a:t>
            </a:r>
            <a:r>
              <a:rPr lang="en-US" sz="1400" dirty="0"/>
              <a:t>from year 2016 – 2019, the ‘</a:t>
            </a:r>
            <a:r>
              <a:rPr lang="en-US" sz="1400" dirty="0">
                <a:solidFill>
                  <a:srgbClr val="0070C0"/>
                </a:solidFill>
              </a:rPr>
              <a:t>Phones</a:t>
            </a:r>
            <a:r>
              <a:rPr lang="en-US" sz="1400" dirty="0"/>
              <a:t>’ were the best performing product sub-category as it was the highest selling product sub-category with over </a:t>
            </a:r>
            <a:r>
              <a:rPr lang="en-US" sz="1400" dirty="0">
                <a:solidFill>
                  <a:srgbClr val="00B050"/>
                </a:solidFill>
              </a:rPr>
              <a:t>$ 32 million</a:t>
            </a:r>
            <a:r>
              <a:rPr lang="en-US" sz="1400" dirty="0"/>
              <a:t>. In which, </a:t>
            </a:r>
            <a:r>
              <a:rPr lang="en-US" sz="1400" dirty="0">
                <a:solidFill>
                  <a:srgbClr val="0070C0"/>
                </a:solidFill>
              </a:rPr>
              <a:t>Apple Smart phone, full size </a:t>
            </a:r>
            <a:r>
              <a:rPr lang="en-US" sz="1400" dirty="0"/>
              <a:t>was the top contributor.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Based on the </a:t>
            </a:r>
            <a:r>
              <a:rPr lang="en-US" sz="1400" u="sng" dirty="0"/>
              <a:t>total profit</a:t>
            </a:r>
            <a:r>
              <a:rPr lang="en-US" sz="1400" dirty="0"/>
              <a:t> made between year 2016 – 2019, the ‘</a:t>
            </a:r>
            <a:r>
              <a:rPr lang="en-US" sz="1400" dirty="0">
                <a:solidFill>
                  <a:srgbClr val="0070C0"/>
                </a:solidFill>
              </a:rPr>
              <a:t>Copiers</a:t>
            </a:r>
            <a:r>
              <a:rPr lang="en-US" sz="1400" dirty="0"/>
              <a:t>’ were the best performing product sub-category as it made the highest amount of profit of </a:t>
            </a:r>
            <a:r>
              <a:rPr lang="en-US" sz="1400" dirty="0">
                <a:solidFill>
                  <a:srgbClr val="00B050"/>
                </a:solidFill>
              </a:rPr>
              <a:t>$257,314 </a:t>
            </a:r>
            <a:r>
              <a:rPr lang="en-US" sz="1400" dirty="0"/>
              <a:t>out of all the sub-categories.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In which, </a:t>
            </a:r>
            <a:r>
              <a:rPr lang="en-US" sz="1400" dirty="0">
                <a:solidFill>
                  <a:srgbClr val="0070C0"/>
                </a:solidFill>
              </a:rPr>
              <a:t>Canon image CLASS 2200 Advanced copier </a:t>
            </a:r>
            <a:r>
              <a:rPr lang="en-US" sz="1400" dirty="0"/>
              <a:t>made the highest profit of </a:t>
            </a:r>
            <a:r>
              <a:rPr lang="en-US" sz="1400" dirty="0">
                <a:solidFill>
                  <a:srgbClr val="00B050"/>
                </a:solidFill>
              </a:rPr>
              <a:t>$25,244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20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E9E1-DAC1-BE21-DE3F-BD7A0AFB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25103"/>
            <a:ext cx="8915399" cy="6246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C92B3-8D4C-056B-2FDF-A7272E2D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358019"/>
            <a:ext cx="8915399" cy="454564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Decrease the discount percentage during 4</a:t>
            </a:r>
            <a:r>
              <a:rPr lang="en-US" baseline="30000" dirty="0"/>
              <a:t>th</a:t>
            </a:r>
            <a:r>
              <a:rPr lang="en-US" dirty="0"/>
              <a:t> quarter of the year to maximize the profit amount as it was the highest selling quarter throughout the year 2016 – 2019.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further investigation is recommended for the ‘</a:t>
            </a:r>
            <a:r>
              <a:rPr lang="en-US" dirty="0">
                <a:solidFill>
                  <a:srgbClr val="FF0000"/>
                </a:solidFill>
              </a:rPr>
              <a:t>Tables</a:t>
            </a:r>
            <a:r>
              <a:rPr lang="en-US" dirty="0"/>
              <a:t>’ sub-category as it suffered a significant loss of </a:t>
            </a:r>
            <a:r>
              <a:rPr lang="en-US" dirty="0">
                <a:solidFill>
                  <a:srgbClr val="FF0000"/>
                </a:solidFill>
              </a:rPr>
              <a:t>$59,101.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 the most common reason besides the reason ‘Not Given’ for return of the Tables was ‘Wrong Item’, it is recommended that a thorough investigation is to be made in packing department.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Same goes for all the product sub-category.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It is recommended to add another option like ‘Others – specify’ in the return reason in order to have an accurate reason for the returns.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A9C29-2540-A800-C3F7-D095C34528BA}"/>
              </a:ext>
            </a:extLst>
          </p:cNvPr>
          <p:cNvSpPr txBox="1"/>
          <p:nvPr/>
        </p:nvSpPr>
        <p:spPr>
          <a:xfrm>
            <a:off x="4172139" y="3429000"/>
            <a:ext cx="422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4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AD8C-BB3F-336E-E2AB-DB68799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3A27-17E3-7ECA-DBC4-0A034CCB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Statement : </a:t>
            </a:r>
            <a:r>
              <a:rPr lang="en-US" dirty="0"/>
              <a:t>Which product category and which customer								      segment are the best-performers and why?</a:t>
            </a:r>
            <a:endParaRPr lang="en-US" b="1" dirty="0"/>
          </a:p>
          <a:p>
            <a:r>
              <a:rPr lang="en-US" b="1" dirty="0"/>
              <a:t>Goal : </a:t>
            </a:r>
            <a:r>
              <a:rPr lang="en-US" dirty="0"/>
              <a:t>To identify the best-performing product category and customer				   segment.</a:t>
            </a:r>
          </a:p>
          <a:p>
            <a:r>
              <a:rPr lang="en-US" b="1" dirty="0"/>
              <a:t>Intended Audience : </a:t>
            </a:r>
            <a:r>
              <a:rPr lang="en-US" dirty="0"/>
              <a:t>The Regional Sales Director</a:t>
            </a:r>
          </a:p>
          <a:p>
            <a:r>
              <a:rPr lang="en-US" b="1" dirty="0"/>
              <a:t>Data Source : </a:t>
            </a:r>
            <a:r>
              <a:rPr lang="en-US" dirty="0"/>
              <a:t>The Superstore database</a:t>
            </a:r>
          </a:p>
          <a:p>
            <a:r>
              <a:rPr lang="en-US" b="1" dirty="0"/>
              <a:t>Hypothesis :  </a:t>
            </a:r>
            <a:r>
              <a:rPr lang="en-US" dirty="0"/>
              <a:t>The number of sales and profit are the deciding         </a:t>
            </a:r>
          </a:p>
          <a:p>
            <a:pPr marL="0" indent="0">
              <a:buNone/>
            </a:pPr>
            <a:r>
              <a:rPr lang="en-US" dirty="0"/>
              <a:t>                            factors for the best performing product category and</a:t>
            </a:r>
          </a:p>
          <a:p>
            <a:pPr marL="0" indent="0">
              <a:buNone/>
            </a:pPr>
            <a:r>
              <a:rPr lang="en-US" dirty="0"/>
              <a:t>                             customer segment.</a:t>
            </a:r>
          </a:p>
        </p:txBody>
      </p:sp>
    </p:spTree>
    <p:extLst>
      <p:ext uri="{BB962C8B-B14F-4D97-AF65-F5344CB8AC3E}">
        <p14:creationId xmlns:p14="http://schemas.microsoft.com/office/powerpoint/2010/main" val="4650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9C63A2-C166-87FC-8D11-074090A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sales of customers from all the segment from year 2016 – 2019.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1060CFF-E354-D978-3A70-ECA6139A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431877"/>
            <a:ext cx="5181600" cy="344338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54731-8970-5F6A-9060-50140AC0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2016, 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made more than 5 million.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2017, 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made 16.6 million.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2018, 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made 34.5 million.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2019, 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made more than 65 million.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Overall,  customers from ‘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’ segment contributed the most in total sales followed by </a:t>
            </a:r>
            <a:r>
              <a:rPr lang="en-US" dirty="0">
                <a:solidFill>
                  <a:schemeClr val="accent2"/>
                </a:solidFill>
              </a:rPr>
              <a:t>Corporate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Office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F45-03AC-2AC6-1753-96C901E3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Breakdown of yearly sales into Quarters of all customer segments from year 2016 -2019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46F14AD-6794-E7C1-B126-99715FF0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2543" y="1598612"/>
            <a:ext cx="5484552" cy="42624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3312-B795-5E75-1E21-81DE0B37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200" dirty="0"/>
              <a:t>Breakdown analysis of yearly sales into the four quarters  shows that 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200" dirty="0"/>
              <a:t>Quarter 1 had the lowest number of sales throughout the three customer segments in every year.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200" dirty="0"/>
              <a:t>Quarter 2 had the second lowest number of sales throughout the three customer segments in every year followed by Quarter 3.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200" dirty="0"/>
              <a:t>Quarter 4 had the highest number of sales throughout </a:t>
            </a:r>
            <a:r>
              <a:rPr lang="en-US" sz="1200"/>
              <a:t>the three customer </a:t>
            </a:r>
            <a:r>
              <a:rPr lang="en-US" sz="1200" dirty="0"/>
              <a:t>segments in every year.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200" dirty="0"/>
              <a:t>The difference between the yearly sales in 2016 and 2019 is significantly high while </a:t>
            </a:r>
            <a:r>
              <a:rPr lang="en-US" sz="1200" dirty="0">
                <a:solidFill>
                  <a:srgbClr val="0070C0"/>
                </a:solidFill>
              </a:rPr>
              <a:t>Consumer</a:t>
            </a:r>
            <a:r>
              <a:rPr lang="en-US" sz="1200" dirty="0"/>
              <a:t> segment remains the highest contributor for total sales.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B464-86A4-5EF2-DD58-DCD35F7C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performing Customer segment based on profit (2016 – 2019)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DA746-3781-327F-FD31-89B0A564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3013" y="1448232"/>
            <a:ext cx="5181600" cy="34106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7410-B738-50DE-D3BA-664C2664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Throughout 2016 – 2019, 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made the highest amount of profit followed by </a:t>
            </a:r>
            <a:r>
              <a:rPr lang="en-US" dirty="0">
                <a:solidFill>
                  <a:schemeClr val="accent2"/>
                </a:solidFill>
              </a:rPr>
              <a:t>Corporate</a:t>
            </a:r>
            <a:r>
              <a:rPr lang="en-US" dirty="0">
                <a:solidFill>
                  <a:schemeClr val="tx1"/>
                </a:solidFill>
              </a:rPr>
              <a:t> and the least was made by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Home Office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Home Office </a:t>
            </a:r>
            <a:r>
              <a:rPr lang="en-US" dirty="0">
                <a:solidFill>
                  <a:schemeClr val="tx1"/>
                </a:solidFill>
              </a:rPr>
              <a:t>segment did not show much growth progression in the profit between year 2016 – 2018.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However, it showed significant growth in the profit in the year 2019, which was $114,495.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Similarly, in 2018, </a:t>
            </a:r>
            <a:r>
              <a:rPr lang="en-US" dirty="0">
                <a:solidFill>
                  <a:schemeClr val="accent2"/>
                </a:solidFill>
              </a:rPr>
              <a:t>Corporate</a:t>
            </a:r>
            <a:r>
              <a:rPr lang="en-US" dirty="0">
                <a:solidFill>
                  <a:schemeClr val="tx1"/>
                </a:solidFill>
              </a:rPr>
              <a:t> segment made a jump in the profit amount with a significant figure. As it made $94,177 in 2017 and </a:t>
            </a:r>
            <a:r>
              <a:rPr lang="en-US" dirty="0">
                <a:solidFill>
                  <a:srgbClr val="00B050"/>
                </a:solidFill>
              </a:rPr>
              <a:t>$138,180</a:t>
            </a:r>
            <a:r>
              <a:rPr lang="en-US" dirty="0">
                <a:solidFill>
                  <a:schemeClr val="tx1"/>
                </a:solidFill>
              </a:rPr>
              <a:t> in 2018.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208E-727C-07E3-848A-B6D5A7F6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Breakdown analysis of profit made by all three customer segments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0FEA-D103-886A-7E4C-83264A5C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>
                <a:solidFill>
                  <a:schemeClr val="tx1"/>
                </a:solidFill>
              </a:rPr>
              <a:t> segment was the most profitable in all the quarters of each year.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accent2"/>
                </a:solidFill>
              </a:rPr>
              <a:t>Corporate</a:t>
            </a:r>
            <a:r>
              <a:rPr lang="en-US" dirty="0">
                <a:solidFill>
                  <a:schemeClr val="tx1"/>
                </a:solidFill>
              </a:rPr>
              <a:t> segment made second highest number of profit in all the quarters of each year.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 2019,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Home Office </a:t>
            </a:r>
            <a:r>
              <a:rPr lang="en-US" dirty="0">
                <a:solidFill>
                  <a:schemeClr val="tx1"/>
                </a:solidFill>
              </a:rPr>
              <a:t>segment saw a small drop in the profit in 2nd quarter, but it picked up eventually in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and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quarters.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Which makes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Home Office </a:t>
            </a:r>
            <a:r>
              <a:rPr lang="en-US" dirty="0">
                <a:solidFill>
                  <a:schemeClr val="tx1"/>
                </a:solidFill>
              </a:rPr>
              <a:t>as the segment that made the least amount of profit overall.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F132BE1-297A-D415-32CF-25D5F549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1110858"/>
            <a:ext cx="6953577" cy="4311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D65AC48-127C-5E55-E478-52ED59EF80CD}"/>
              </a:ext>
            </a:extLst>
          </p:cNvPr>
          <p:cNvSpPr/>
          <p:nvPr/>
        </p:nvSpPr>
        <p:spPr>
          <a:xfrm rot="8782127">
            <a:off x="10209644" y="4917467"/>
            <a:ext cx="45719" cy="468548"/>
          </a:xfrm>
          <a:prstGeom prst="downArrow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5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AF11E-BA03-D710-9612-83B59F3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Overall sales performance of all product sub-category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Content Placeholder 45" descr="Chart, bar chart&#10;&#10;Description automatically generated">
            <a:extLst>
              <a:ext uri="{FF2B5EF4-FFF2-40B4-BE49-F238E27FC236}">
                <a16:creationId xmlns:a16="http://schemas.microsoft.com/office/drawing/2014/main" id="{F0DB4B02-A28A-8D52-F5F5-C71FDA3E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99" y="615880"/>
            <a:ext cx="6641260" cy="3563657"/>
          </a:xfrm>
          <a:prstGeom prst="rect">
            <a:avLst/>
          </a:prstGeom>
        </p:spPr>
      </p:pic>
      <p:sp>
        <p:nvSpPr>
          <p:cNvPr id="88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DC26-398B-5A27-0543-CC8FC2F5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Overall, the </a:t>
            </a:r>
            <a:r>
              <a:rPr lang="en-US" dirty="0">
                <a:solidFill>
                  <a:srgbClr val="00B050"/>
                </a:solidFill>
              </a:rPr>
              <a:t>Phones</a:t>
            </a:r>
            <a:r>
              <a:rPr lang="en-US" dirty="0"/>
              <a:t> were the highest selling product sub-category with over $ 32 million.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The second product sub-category was Copiers with over $ 30 million.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Followed by chairs and bookcases sub-categories. The difference between them was only $76,374.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The lowest selling sub-category was labels.</a:t>
            </a:r>
          </a:p>
        </p:txBody>
      </p:sp>
    </p:spTree>
    <p:extLst>
      <p:ext uri="{BB962C8B-B14F-4D97-AF65-F5344CB8AC3E}">
        <p14:creationId xmlns:p14="http://schemas.microsoft.com/office/powerpoint/2010/main" val="234142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EE8DD-E7E7-C72F-B62C-42C225D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3" y="636804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Top 5 selling phones (2016 – 2019)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7E49-93C6-B107-293B-E48CFDF6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0070C0"/>
                </a:solidFill>
              </a:rPr>
              <a:t>Apple Smart phone</a:t>
            </a:r>
            <a:r>
              <a:rPr lang="en-US" dirty="0"/>
              <a:t>, full size was the highest selling phone with $</a:t>
            </a:r>
            <a:r>
              <a:rPr lang="en-US" dirty="0">
                <a:solidFill>
                  <a:srgbClr val="00B050"/>
                </a:solidFill>
              </a:rPr>
              <a:t>1.8 million</a:t>
            </a:r>
            <a:r>
              <a:rPr lang="en-US" dirty="0"/>
              <a:t>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Second was </a:t>
            </a:r>
            <a:r>
              <a:rPr lang="en-US" dirty="0">
                <a:solidFill>
                  <a:schemeClr val="accent2"/>
                </a:solidFill>
              </a:rPr>
              <a:t>Cisco Smart phone</a:t>
            </a:r>
            <a:r>
              <a:rPr lang="en-US" dirty="0"/>
              <a:t>, full size which made $1.7 million.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Followed by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Motorola Smart Phone </a:t>
            </a:r>
            <a:r>
              <a:rPr lang="en-US" dirty="0"/>
              <a:t>($ 1.5 million), </a:t>
            </a:r>
            <a:r>
              <a:rPr lang="en-US" dirty="0">
                <a:solidFill>
                  <a:srgbClr val="FFC000"/>
                </a:solidFill>
              </a:rPr>
              <a:t>Nokia Smart Phone </a:t>
            </a:r>
            <a:r>
              <a:rPr lang="en-US" dirty="0"/>
              <a:t>($1.1 million) and </a:t>
            </a:r>
            <a:r>
              <a:rPr lang="en-US" dirty="0">
                <a:solidFill>
                  <a:srgbClr val="00B0F0"/>
                </a:solidFill>
              </a:rPr>
              <a:t>Nokia Smart Phone</a:t>
            </a:r>
            <a:r>
              <a:rPr lang="en-US" dirty="0"/>
              <a:t>, with Caller ID ( $ 881,540).</a:t>
            </a:r>
          </a:p>
        </p:txBody>
      </p:sp>
      <p:pic>
        <p:nvPicPr>
          <p:cNvPr id="49" name="Content Placeholder 48" descr="Chart&#10;&#10;Description automatically generated">
            <a:extLst>
              <a:ext uri="{FF2B5EF4-FFF2-40B4-BE49-F238E27FC236}">
                <a16:creationId xmlns:a16="http://schemas.microsoft.com/office/drawing/2014/main" id="{6D4C6129-7B39-3093-C213-97FE2FE0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3" r="2202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2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DCBC7-CFAD-05BE-D09E-C47AF88B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Analysis of most profitable product sub-category between year 2016 -2019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88465-474F-C9DA-8755-C1D97DE9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999" y="1637297"/>
            <a:ext cx="3650278" cy="4538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Copiers</a:t>
            </a:r>
            <a:r>
              <a:rPr lang="en-US" dirty="0"/>
              <a:t> made the most profit out of all the product sub-categories. 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It made </a:t>
            </a:r>
            <a:r>
              <a:rPr lang="en-US" dirty="0">
                <a:solidFill>
                  <a:srgbClr val="00B050"/>
                </a:solidFill>
              </a:rPr>
              <a:t>$257,314 </a:t>
            </a:r>
            <a:r>
              <a:rPr lang="en-US" dirty="0"/>
              <a:t>profit with average discount of 35%.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While the Phones was the second most profitable product sub-category. It made $223,043 with average discount lesser than the Copiers sub-category (26%).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Although the highest average discount was given on Appliances, 46% which was the maximum, it could only return the profit amount of $ 129,314.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While </a:t>
            </a:r>
            <a:r>
              <a:rPr lang="en-US" dirty="0">
                <a:solidFill>
                  <a:srgbClr val="FF0000"/>
                </a:solidFill>
              </a:rPr>
              <a:t>Tables</a:t>
            </a:r>
            <a:r>
              <a:rPr lang="en-US" dirty="0"/>
              <a:t> sub-category made a loss amount of </a:t>
            </a:r>
            <a:r>
              <a:rPr lang="en-US" dirty="0">
                <a:solidFill>
                  <a:srgbClr val="FF0000"/>
                </a:solidFill>
              </a:rPr>
              <a:t>$59,101 </a:t>
            </a:r>
            <a:r>
              <a:rPr lang="en-US" dirty="0"/>
              <a:t>even though the average discount provided was 36%.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C84A47D-F2CF-1C7B-9BEE-FC163DBC9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919635"/>
            <a:ext cx="6953577" cy="4693663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97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4697</TotalTime>
  <Words>1234</Words>
  <Application>Microsoft Macintosh PowerPoint</Application>
  <PresentationFormat>Widescreen</PresentationFormat>
  <Paragraphs>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Project 2</vt:lpstr>
      <vt:lpstr>Background Information</vt:lpstr>
      <vt:lpstr>Total sales of customers from all the segment from year 2016 – 2019.</vt:lpstr>
      <vt:lpstr>Breakdown of yearly sales into Quarters of all customer segments from year 2016 -2019</vt:lpstr>
      <vt:lpstr>Best performing Customer segment based on profit (2016 – 2019)</vt:lpstr>
      <vt:lpstr>Breakdown analysis of profit made by all three customer segments</vt:lpstr>
      <vt:lpstr>Overall sales performance of all product sub-category</vt:lpstr>
      <vt:lpstr>Top 5 selling phones (2016 – 2019)</vt:lpstr>
      <vt:lpstr>Analysis of most profitable product sub-category between year 2016 -2019</vt:lpstr>
      <vt:lpstr>5 most profitable product from ‘Copiers’ sub-category (2016 -2019)</vt:lpstr>
      <vt:lpstr>Quarterly breakdown of total number of returns based on return reason between year 2016 - 2019</vt:lpstr>
      <vt:lpstr>Number of returns made by all product sub-category (2016 – 2019)</vt:lpstr>
      <vt:lpstr>Conclusion</vt:lpstr>
      <vt:lpstr>Conclusion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Nancy Shrestha</dc:creator>
  <cp:lastModifiedBy>Nancy Shrestha</cp:lastModifiedBy>
  <cp:revision>14</cp:revision>
  <dcterms:created xsi:type="dcterms:W3CDTF">2022-09-16T02:03:09Z</dcterms:created>
  <dcterms:modified xsi:type="dcterms:W3CDTF">2022-09-19T08:28:56Z</dcterms:modified>
</cp:coreProperties>
</file>