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1"/>
  </p:notesMasterIdLst>
  <p:handoutMasterIdLst>
    <p:handoutMasterId r:id="rId42"/>
  </p:handoutMasterIdLst>
  <p:sldIdLst>
    <p:sldId id="266" r:id="rId2"/>
    <p:sldId id="276" r:id="rId3"/>
    <p:sldId id="282" r:id="rId4"/>
    <p:sldId id="283" r:id="rId5"/>
    <p:sldId id="287" r:id="rId6"/>
    <p:sldId id="279" r:id="rId7"/>
    <p:sldId id="314" r:id="rId8"/>
    <p:sldId id="280" r:id="rId9"/>
    <p:sldId id="278" r:id="rId10"/>
    <p:sldId id="313" r:id="rId11"/>
    <p:sldId id="277" r:id="rId12"/>
    <p:sldId id="281" r:id="rId13"/>
    <p:sldId id="284" r:id="rId14"/>
    <p:sldId id="285" r:id="rId15"/>
    <p:sldId id="286" r:id="rId16"/>
    <p:sldId id="288" r:id="rId17"/>
    <p:sldId id="289" r:id="rId18"/>
    <p:sldId id="290" r:id="rId19"/>
    <p:sldId id="291" r:id="rId20"/>
    <p:sldId id="292"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notesViewPr>
    <p:cSldViewPr snapToGrid="0" showGuides="1">
      <p:cViewPr varScale="1">
        <p:scale>
          <a:sx n="95" d="100"/>
          <a:sy n="95" d="100"/>
        </p:scale>
        <p:origin x="273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C7EC9C-7EE8-4A56-855D-18AC07DBDCAD}" type="datetimeFigureOut">
              <a:rPr lang="en-US" smtClean="0"/>
              <a:t>11/8/2021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A21AD-3BA7-4B49-9DF1-2171993A8011}" type="slidenum">
              <a:rPr lang="en-US" smtClean="0"/>
              <a:t>‹#›</a:t>
            </a:fld>
            <a:endParaRPr lang="en-US" dirty="0"/>
          </a:p>
        </p:txBody>
      </p:sp>
    </p:spTree>
    <p:extLst>
      <p:ext uri="{BB962C8B-B14F-4D97-AF65-F5344CB8AC3E}">
        <p14:creationId xmlns:p14="http://schemas.microsoft.com/office/powerpoint/2010/main" val="392434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3EC70-F4BB-48E7-ABB8-9B7E359277E1}"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9046-D62F-49D8-96B7-3C014DC234D7}" type="slidenum">
              <a:rPr lang="en-US" smtClean="0"/>
              <a:t>‹#›</a:t>
            </a:fld>
            <a:endParaRPr lang="en-US" dirty="0"/>
          </a:p>
        </p:txBody>
      </p:sp>
    </p:spTree>
    <p:extLst>
      <p:ext uri="{BB962C8B-B14F-4D97-AF65-F5344CB8AC3E}">
        <p14:creationId xmlns:p14="http://schemas.microsoft.com/office/powerpoint/2010/main" val="22937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B14828-382F-4C52-9982-C85E583DAAA4}" type="datetimeFigureOut">
              <a:rPr lang="en-IN" smtClean="0"/>
              <a:t>08-11-2021</a:t>
            </a:fld>
            <a:endParaRPr lang="en-IN" dirty="0"/>
          </a:p>
        </p:txBody>
      </p:sp>
      <p:sp>
        <p:nvSpPr>
          <p:cNvPr id="5" name="Footer Placeholder 4"/>
          <p:cNvSpPr>
            <a:spLocks noGrp="1"/>
          </p:cNvSpPr>
          <p:nvPr>
            <p:ph type="ftr" sz="quarter" idx="11"/>
          </p:nvPr>
        </p:nvSpPr>
        <p:spPr>
          <a:xfrm>
            <a:off x="1451579" y="329307"/>
            <a:ext cx="5626774" cy="309201"/>
          </a:xfrm>
        </p:spPr>
        <p:txBody>
          <a:bodyPr/>
          <a:lstStyle/>
          <a:p>
            <a:endParaRPr lang="en-IN" dirty="0"/>
          </a:p>
        </p:txBody>
      </p:sp>
      <p:sp>
        <p:nvSpPr>
          <p:cNvPr id="6" name="Slide Number Placeholder 5"/>
          <p:cNvSpPr>
            <a:spLocks noGrp="1"/>
          </p:cNvSpPr>
          <p:nvPr>
            <p:ph type="sldNum" sz="quarter" idx="12"/>
          </p:nvPr>
        </p:nvSpPr>
        <p:spPr>
          <a:xfrm>
            <a:off x="476834" y="798973"/>
            <a:ext cx="811019" cy="503578"/>
          </a:xfrm>
        </p:spPr>
        <p:txBody>
          <a:bodyPr/>
          <a:lstStyle/>
          <a:p>
            <a:fld id="{23F627A1-6476-44F5-94F3-DF6AAE3437BC}" type="slidenum">
              <a:rPr lang="en-IN" smtClean="0"/>
              <a:t>‹#›</a:t>
            </a:fld>
            <a:endParaRPr lang="en-IN" dirty="0"/>
          </a:p>
        </p:txBody>
      </p:sp>
    </p:spTree>
    <p:extLst>
      <p:ext uri="{BB962C8B-B14F-4D97-AF65-F5344CB8AC3E}">
        <p14:creationId xmlns:p14="http://schemas.microsoft.com/office/powerpoint/2010/main" val="90023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8038D-A533-4232-9027-FA76A8648FFE}" type="datetime1">
              <a:rPr lang="en-US" smtClean="0"/>
              <a:t>11/8/2021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418003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A6684-D08A-4996-B2B7-9E8AD2F23263}" type="datetime1">
              <a:rPr lang="en-US" smtClean="0"/>
              <a:t>11/8/2021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247049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FA8D6-61CB-47CF-BA93-9D77189827BB}" type="datetime1">
              <a:rPr lang="en-US" smtClean="0"/>
              <a:t>11/8/2021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334382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14828-382F-4C52-9982-C85E583DAAA4}" type="datetimeFigureOut">
              <a:rPr lang="en-IN" smtClean="0"/>
              <a:t>08-11-2021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F627A1-6476-44F5-94F3-DF6AAE3437BC}" type="slidenum">
              <a:rPr lang="en-IN" smtClean="0"/>
              <a:t>‹#›</a:t>
            </a:fld>
            <a:endParaRPr lang="en-IN" dirty="0"/>
          </a:p>
        </p:txBody>
      </p:sp>
    </p:spTree>
    <p:extLst>
      <p:ext uri="{BB962C8B-B14F-4D97-AF65-F5344CB8AC3E}">
        <p14:creationId xmlns:p14="http://schemas.microsoft.com/office/powerpoint/2010/main" val="208902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B7E7D-B1C3-4D38-A3E7-DB661474DFA3}" type="datetime1">
              <a:rPr lang="en-US" smtClean="0"/>
              <a:t>11/8/2021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78060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65A98-BAEE-4D67-82E9-CE341A8B1BD7}" type="datetime1">
              <a:rPr lang="en-US" smtClean="0"/>
              <a:t>11/8/2021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102709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F3676-3175-4B01-98B5-6DAE028379AE}" type="datetime1">
              <a:rPr lang="en-US" smtClean="0"/>
              <a:t>11/8/2021</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320424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0FE93-8C9D-445F-8DF8-8B1CC97CC7C0}" type="datetime1">
              <a:rPr lang="en-US" smtClean="0"/>
              <a:t>11/8/2021</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371901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4EF1E-763C-49B4-B17B-F97011BFC2C2}" type="datetime1">
              <a:rPr lang="en-US" smtClean="0"/>
              <a:t>11/8/2021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279960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0800FDC-A43D-4B5A-B091-F5339D0144BE}" type="datetime1">
              <a:rPr lang="en-US" smtClean="0"/>
              <a:t>11/8/2021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dirty="0"/>
              <a:t>Add a footer</a:t>
            </a:r>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dirty="0"/>
          </a:p>
        </p:txBody>
      </p:sp>
    </p:spTree>
    <p:extLst>
      <p:ext uri="{BB962C8B-B14F-4D97-AF65-F5344CB8AC3E}">
        <p14:creationId xmlns:p14="http://schemas.microsoft.com/office/powerpoint/2010/main" val="208363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B6F22D-34FA-43A4-B48A-40A230D6062C}" type="datetime1">
              <a:rPr lang="en-US" smtClean="0"/>
              <a:pPr/>
              <a:t>11/8/2021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Add a footer</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4FD59D-33F1-4A76-843D-E67207CAFE54}"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Group 10" descr="Single flower on the right side of slide">
            <a:extLst>
              <a:ext uri="{FF2B5EF4-FFF2-40B4-BE49-F238E27FC236}">
                <a16:creationId xmlns:a16="http://schemas.microsoft.com/office/drawing/2014/main" id="{39B6EF6A-5D81-4B10-B582-3C0E7F346C9D}"/>
              </a:ext>
            </a:extLst>
          </p:cNvPr>
          <p:cNvGrpSpPr/>
          <p:nvPr userDrawn="1"/>
        </p:nvGrpSpPr>
        <p:grpSpPr bwMode="gray">
          <a:xfrm>
            <a:off x="11123612" y="4051301"/>
            <a:ext cx="965215" cy="2807461"/>
            <a:chOff x="11123612" y="4051301"/>
            <a:chExt cx="965215" cy="2807461"/>
          </a:xfrm>
        </p:grpSpPr>
        <p:sp>
          <p:nvSpPr>
            <p:cNvPr id="13" name="Freeform 44">
              <a:extLst>
                <a:ext uri="{FF2B5EF4-FFF2-40B4-BE49-F238E27FC236}">
                  <a16:creationId xmlns:a16="http://schemas.microsoft.com/office/drawing/2014/main" id="{F2826244-EDC0-49B1-8410-98B54CDEB64E}"/>
                </a:ext>
              </a:extLst>
            </p:cNvPr>
            <p:cNvSpPr>
              <a:spLocks/>
            </p:cNvSpPr>
            <p:nvPr userDrawn="1"/>
          </p:nvSpPr>
          <p:spPr bwMode="gray">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Line 45">
              <a:extLst>
                <a:ext uri="{FF2B5EF4-FFF2-40B4-BE49-F238E27FC236}">
                  <a16:creationId xmlns:a16="http://schemas.microsoft.com/office/drawing/2014/main" id="{E43AB341-5A60-44CF-9E59-7C4205734FA4}"/>
                </a:ext>
              </a:extLst>
            </p:cNvPr>
            <p:cNvSpPr>
              <a:spLocks noChangeShapeType="1"/>
            </p:cNvSpPr>
            <p:nvPr userDrawn="1"/>
          </p:nvSpPr>
          <p:spPr bwMode="gray">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
              <a:extLst>
                <a:ext uri="{FF2B5EF4-FFF2-40B4-BE49-F238E27FC236}">
                  <a16:creationId xmlns:a16="http://schemas.microsoft.com/office/drawing/2014/main" id="{F00CE5E5-D68A-406C-9877-33997C979368}"/>
                </a:ext>
              </a:extLst>
            </p:cNvPr>
            <p:cNvSpPr>
              <a:spLocks/>
            </p:cNvSpPr>
            <p:nvPr userDrawn="1"/>
          </p:nvSpPr>
          <p:spPr bwMode="gray">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7">
              <a:extLst>
                <a:ext uri="{FF2B5EF4-FFF2-40B4-BE49-F238E27FC236}">
                  <a16:creationId xmlns:a16="http://schemas.microsoft.com/office/drawing/2014/main" id="{AD33810E-58EF-4B40-9BF8-35D61115D3D5}"/>
                </a:ext>
              </a:extLst>
            </p:cNvPr>
            <p:cNvSpPr>
              <a:spLocks/>
            </p:cNvSpPr>
            <p:nvPr userDrawn="1"/>
          </p:nvSpPr>
          <p:spPr bwMode="gray">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48">
              <a:extLst>
                <a:ext uri="{FF2B5EF4-FFF2-40B4-BE49-F238E27FC236}">
                  <a16:creationId xmlns:a16="http://schemas.microsoft.com/office/drawing/2014/main" id="{9D27B460-2592-4006-B350-8AD3918953F5}"/>
                </a:ext>
              </a:extLst>
            </p:cNvPr>
            <p:cNvSpPr>
              <a:spLocks/>
            </p:cNvSpPr>
            <p:nvPr userDrawn="1"/>
          </p:nvSpPr>
          <p:spPr bwMode="gray">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49">
              <a:extLst>
                <a:ext uri="{FF2B5EF4-FFF2-40B4-BE49-F238E27FC236}">
                  <a16:creationId xmlns:a16="http://schemas.microsoft.com/office/drawing/2014/main" id="{EA41A143-586B-4202-A965-4BB4F095B13D}"/>
                </a:ext>
              </a:extLst>
            </p:cNvPr>
            <p:cNvSpPr>
              <a:spLocks/>
            </p:cNvSpPr>
            <p:nvPr userDrawn="1"/>
          </p:nvSpPr>
          <p:spPr bwMode="gray">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0">
              <a:extLst>
                <a:ext uri="{FF2B5EF4-FFF2-40B4-BE49-F238E27FC236}">
                  <a16:creationId xmlns:a16="http://schemas.microsoft.com/office/drawing/2014/main" id="{6CF82530-B4D6-4AC9-A29B-11E2D73C3782}"/>
                </a:ext>
              </a:extLst>
            </p:cNvPr>
            <p:cNvSpPr>
              <a:spLocks/>
            </p:cNvSpPr>
            <p:nvPr userDrawn="1"/>
          </p:nvSpPr>
          <p:spPr bwMode="gray">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4508297C-1860-413C-B2BB-E37F8E265C96}"/>
                </a:ext>
              </a:extLst>
            </p:cNvPr>
            <p:cNvSpPr>
              <a:spLocks/>
            </p:cNvSpPr>
            <p:nvPr userDrawn="1"/>
          </p:nvSpPr>
          <p:spPr bwMode="gray">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8">
              <a:extLst>
                <a:ext uri="{FF2B5EF4-FFF2-40B4-BE49-F238E27FC236}">
                  <a16:creationId xmlns:a16="http://schemas.microsoft.com/office/drawing/2014/main" id="{6907E0F7-9B00-48E7-AC87-DF02B890A828}"/>
                </a:ext>
              </a:extLst>
            </p:cNvPr>
            <p:cNvSpPr>
              <a:spLocks/>
            </p:cNvSpPr>
            <p:nvPr userDrawn="1"/>
          </p:nvSpPr>
          <p:spPr bwMode="gray">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2" name="Group 21" descr="Group of flowers on the left side of slide">
            <a:extLst>
              <a:ext uri="{FF2B5EF4-FFF2-40B4-BE49-F238E27FC236}">
                <a16:creationId xmlns:a16="http://schemas.microsoft.com/office/drawing/2014/main" id="{A63CF8AE-CB7C-4370-85E4-58904B786EBD}"/>
              </a:ext>
            </a:extLst>
          </p:cNvPr>
          <p:cNvGrpSpPr/>
          <p:nvPr userDrawn="1"/>
        </p:nvGrpSpPr>
        <p:grpSpPr bwMode="gray">
          <a:xfrm>
            <a:off x="44450" y="1370013"/>
            <a:ext cx="1198563" cy="5487987"/>
            <a:chOff x="44450" y="1370013"/>
            <a:chExt cx="1198563" cy="5487987"/>
          </a:xfrm>
        </p:grpSpPr>
        <p:sp>
          <p:nvSpPr>
            <p:cNvPr id="23" name="Freeform 5">
              <a:extLst>
                <a:ext uri="{FF2B5EF4-FFF2-40B4-BE49-F238E27FC236}">
                  <a16:creationId xmlns:a16="http://schemas.microsoft.com/office/drawing/2014/main" id="{EF2AE8CC-152A-4E4E-A775-571C604E420C}"/>
                </a:ext>
              </a:extLst>
            </p:cNvPr>
            <p:cNvSpPr>
              <a:spLocks/>
            </p:cNvSpPr>
            <p:nvPr userDrawn="1"/>
          </p:nvSpPr>
          <p:spPr bwMode="gray">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Line 6">
              <a:extLst>
                <a:ext uri="{FF2B5EF4-FFF2-40B4-BE49-F238E27FC236}">
                  <a16:creationId xmlns:a16="http://schemas.microsoft.com/office/drawing/2014/main" id="{7474186F-1151-4489-AE76-0D9A94F8A9C5}"/>
                </a:ext>
              </a:extLst>
            </p:cNvPr>
            <p:cNvSpPr>
              <a:spLocks noChangeShapeType="1"/>
            </p:cNvSpPr>
            <p:nvPr userDrawn="1"/>
          </p:nvSpPr>
          <p:spPr bwMode="gray">
            <a:xfrm>
              <a:off x="277813" y="6858000"/>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11A323E5-0601-4C5B-9315-9DF5B73E30AA}"/>
                </a:ext>
              </a:extLst>
            </p:cNvPr>
            <p:cNvSpPr>
              <a:spLocks/>
            </p:cNvSpPr>
            <p:nvPr userDrawn="1"/>
          </p:nvSpPr>
          <p:spPr bwMode="gray">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8">
              <a:extLst>
                <a:ext uri="{FF2B5EF4-FFF2-40B4-BE49-F238E27FC236}">
                  <a16:creationId xmlns:a16="http://schemas.microsoft.com/office/drawing/2014/main" id="{F5D84A16-81D0-4087-B37C-E18041917AE8}"/>
                </a:ext>
              </a:extLst>
            </p:cNvPr>
            <p:cNvSpPr>
              <a:spLocks/>
            </p:cNvSpPr>
            <p:nvPr userDrawn="1"/>
          </p:nvSpPr>
          <p:spPr bwMode="gray">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id="{81A039C8-CA0E-4700-8912-2E984A019348}"/>
                </a:ext>
              </a:extLst>
            </p:cNvPr>
            <p:cNvSpPr>
              <a:spLocks/>
            </p:cNvSpPr>
            <p:nvPr userDrawn="1"/>
          </p:nvSpPr>
          <p:spPr bwMode="gray">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13">
              <a:extLst>
                <a:ext uri="{FF2B5EF4-FFF2-40B4-BE49-F238E27FC236}">
                  <a16:creationId xmlns:a16="http://schemas.microsoft.com/office/drawing/2014/main" id="{64EFE994-74FC-4E5B-B3C8-9EA712B4F632}"/>
                </a:ext>
              </a:extLst>
            </p:cNvPr>
            <p:cNvSpPr>
              <a:spLocks/>
            </p:cNvSpPr>
            <p:nvPr userDrawn="1"/>
          </p:nvSpPr>
          <p:spPr bwMode="gray">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14">
              <a:extLst>
                <a:ext uri="{FF2B5EF4-FFF2-40B4-BE49-F238E27FC236}">
                  <a16:creationId xmlns:a16="http://schemas.microsoft.com/office/drawing/2014/main" id="{85A30FD8-B32E-4660-B1A2-4317FBEE3FB3}"/>
                </a:ext>
              </a:extLst>
            </p:cNvPr>
            <p:cNvSpPr>
              <a:spLocks/>
            </p:cNvSpPr>
            <p:nvPr userDrawn="1"/>
          </p:nvSpPr>
          <p:spPr bwMode="gray">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5">
              <a:extLst>
                <a:ext uri="{FF2B5EF4-FFF2-40B4-BE49-F238E27FC236}">
                  <a16:creationId xmlns:a16="http://schemas.microsoft.com/office/drawing/2014/main" id="{7E64998A-7FEB-45FA-8569-7A3926BF3C50}"/>
                </a:ext>
              </a:extLst>
            </p:cNvPr>
            <p:cNvSpPr>
              <a:spLocks/>
            </p:cNvSpPr>
            <p:nvPr userDrawn="1"/>
          </p:nvSpPr>
          <p:spPr bwMode="gray">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14">
              <a:extLst>
                <a:ext uri="{FF2B5EF4-FFF2-40B4-BE49-F238E27FC236}">
                  <a16:creationId xmlns:a16="http://schemas.microsoft.com/office/drawing/2014/main" id="{6F8ADBC7-2D7F-42F3-AE12-A0ECF13D99FD}"/>
                </a:ext>
              </a:extLst>
            </p:cNvPr>
            <p:cNvSpPr>
              <a:spLocks noChangeShapeType="1"/>
            </p:cNvSpPr>
            <p:nvPr userDrawn="1"/>
          </p:nvSpPr>
          <p:spPr bwMode="gray">
            <a:xfrm>
              <a:off x="273050"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7">
              <a:extLst>
                <a:ext uri="{FF2B5EF4-FFF2-40B4-BE49-F238E27FC236}">
                  <a16:creationId xmlns:a16="http://schemas.microsoft.com/office/drawing/2014/main" id="{8F6D2A89-7DEF-4EEF-AA9F-5C13C9B78483}"/>
                </a:ext>
              </a:extLst>
            </p:cNvPr>
            <p:cNvSpPr>
              <a:spLocks/>
            </p:cNvSpPr>
            <p:nvPr userDrawn="1"/>
          </p:nvSpPr>
          <p:spPr bwMode="gray">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8">
              <a:extLst>
                <a:ext uri="{FF2B5EF4-FFF2-40B4-BE49-F238E27FC236}">
                  <a16:creationId xmlns:a16="http://schemas.microsoft.com/office/drawing/2014/main" id="{CC05DC90-AF7E-4DE0-88FA-B91E4CD7E057}"/>
                </a:ext>
              </a:extLst>
            </p:cNvPr>
            <p:cNvSpPr>
              <a:spLocks/>
            </p:cNvSpPr>
            <p:nvPr userDrawn="1"/>
          </p:nvSpPr>
          <p:spPr bwMode="gray">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19">
              <a:extLst>
                <a:ext uri="{FF2B5EF4-FFF2-40B4-BE49-F238E27FC236}">
                  <a16:creationId xmlns:a16="http://schemas.microsoft.com/office/drawing/2014/main" id="{D730846C-7700-4B3E-B660-9F01096F9813}"/>
                </a:ext>
              </a:extLst>
            </p:cNvPr>
            <p:cNvSpPr>
              <a:spLocks/>
            </p:cNvSpPr>
            <p:nvPr userDrawn="1"/>
          </p:nvSpPr>
          <p:spPr bwMode="gray">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20">
              <a:extLst>
                <a:ext uri="{FF2B5EF4-FFF2-40B4-BE49-F238E27FC236}">
                  <a16:creationId xmlns:a16="http://schemas.microsoft.com/office/drawing/2014/main" id="{23BCCB75-9F31-422F-88FE-BFCD272C9F91}"/>
                </a:ext>
              </a:extLst>
            </p:cNvPr>
            <p:cNvSpPr>
              <a:spLocks/>
            </p:cNvSpPr>
            <p:nvPr userDrawn="1"/>
          </p:nvSpPr>
          <p:spPr bwMode="gray">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21">
              <a:extLst>
                <a:ext uri="{FF2B5EF4-FFF2-40B4-BE49-F238E27FC236}">
                  <a16:creationId xmlns:a16="http://schemas.microsoft.com/office/drawing/2014/main" id="{63739E09-DD1F-4691-8365-558C7C983174}"/>
                </a:ext>
              </a:extLst>
            </p:cNvPr>
            <p:cNvSpPr>
              <a:spLocks/>
            </p:cNvSpPr>
            <p:nvPr userDrawn="1"/>
          </p:nvSpPr>
          <p:spPr bwMode="gray">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22">
              <a:extLst>
                <a:ext uri="{FF2B5EF4-FFF2-40B4-BE49-F238E27FC236}">
                  <a16:creationId xmlns:a16="http://schemas.microsoft.com/office/drawing/2014/main" id="{210EAF4C-B87C-4E9D-ADAE-7E5512FE8A96}"/>
                </a:ext>
              </a:extLst>
            </p:cNvPr>
            <p:cNvSpPr>
              <a:spLocks/>
            </p:cNvSpPr>
            <p:nvPr userDrawn="1"/>
          </p:nvSpPr>
          <p:spPr bwMode="gray">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23">
              <a:extLst>
                <a:ext uri="{FF2B5EF4-FFF2-40B4-BE49-F238E27FC236}">
                  <a16:creationId xmlns:a16="http://schemas.microsoft.com/office/drawing/2014/main" id="{6C8D6101-63D9-4DE4-8404-161710B8ADAE}"/>
                </a:ext>
              </a:extLst>
            </p:cNvPr>
            <p:cNvSpPr>
              <a:spLocks/>
            </p:cNvSpPr>
            <p:nvPr userDrawn="1"/>
          </p:nvSpPr>
          <p:spPr bwMode="gray">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4">
              <a:extLst>
                <a:ext uri="{FF2B5EF4-FFF2-40B4-BE49-F238E27FC236}">
                  <a16:creationId xmlns:a16="http://schemas.microsoft.com/office/drawing/2014/main" id="{6625DF63-4E83-4C88-92F1-5016D56E178F}"/>
                </a:ext>
              </a:extLst>
            </p:cNvPr>
            <p:cNvSpPr>
              <a:spLocks/>
            </p:cNvSpPr>
            <p:nvPr userDrawn="1"/>
          </p:nvSpPr>
          <p:spPr bwMode="gray">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Line 27">
              <a:extLst>
                <a:ext uri="{FF2B5EF4-FFF2-40B4-BE49-F238E27FC236}">
                  <a16:creationId xmlns:a16="http://schemas.microsoft.com/office/drawing/2014/main" id="{A2F905C0-77B0-417B-B3D3-5B4D27E26736}"/>
                </a:ext>
              </a:extLst>
            </p:cNvPr>
            <p:cNvSpPr>
              <a:spLocks noChangeShapeType="1"/>
            </p:cNvSpPr>
            <p:nvPr userDrawn="1"/>
          </p:nvSpPr>
          <p:spPr bwMode="gray">
            <a:xfrm>
              <a:off x="608013"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6">
              <a:extLst>
                <a:ext uri="{FF2B5EF4-FFF2-40B4-BE49-F238E27FC236}">
                  <a16:creationId xmlns:a16="http://schemas.microsoft.com/office/drawing/2014/main" id="{9C0DDFC6-13E0-478B-9395-7EA6D1D4DB44}"/>
                </a:ext>
              </a:extLst>
            </p:cNvPr>
            <p:cNvSpPr>
              <a:spLocks/>
            </p:cNvSpPr>
            <p:nvPr userDrawn="1"/>
          </p:nvSpPr>
          <p:spPr bwMode="gray">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2" name="Group 41">
              <a:extLst>
                <a:ext uri="{FF2B5EF4-FFF2-40B4-BE49-F238E27FC236}">
                  <a16:creationId xmlns:a16="http://schemas.microsoft.com/office/drawing/2014/main" id="{941B120D-26CC-43B5-8D4F-9B1FCFECC37E}"/>
                </a:ext>
              </a:extLst>
            </p:cNvPr>
            <p:cNvGrpSpPr/>
            <p:nvPr userDrawn="1"/>
          </p:nvGrpSpPr>
          <p:grpSpPr bwMode="gray">
            <a:xfrm rot="21049918">
              <a:off x="516851" y="3319634"/>
              <a:ext cx="682233" cy="504823"/>
              <a:chOff x="452438" y="3540125"/>
              <a:chExt cx="750888" cy="555625"/>
            </a:xfrm>
          </p:grpSpPr>
          <p:sp>
            <p:nvSpPr>
              <p:cNvPr id="65" name="Freeform 28">
                <a:extLst>
                  <a:ext uri="{FF2B5EF4-FFF2-40B4-BE49-F238E27FC236}">
                    <a16:creationId xmlns:a16="http://schemas.microsoft.com/office/drawing/2014/main" id="{DB1B6C0D-5491-4E4D-8F8D-AD055412B7EF}"/>
                  </a:ext>
                </a:extLst>
              </p:cNvPr>
              <p:cNvSpPr>
                <a:spLocks/>
              </p:cNvSpPr>
              <p:nvPr userDrawn="1"/>
            </p:nvSpPr>
            <p:spPr bwMode="gray">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29">
                <a:extLst>
                  <a:ext uri="{FF2B5EF4-FFF2-40B4-BE49-F238E27FC236}">
                    <a16:creationId xmlns:a16="http://schemas.microsoft.com/office/drawing/2014/main" id="{37982C58-D864-49B7-BCEC-F882AE7BB5E9}"/>
                  </a:ext>
                </a:extLst>
              </p:cNvPr>
              <p:cNvSpPr>
                <a:spLocks/>
              </p:cNvSpPr>
              <p:nvPr userDrawn="1"/>
            </p:nvSpPr>
            <p:spPr bwMode="gray">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3" name="Oval 42">
              <a:extLst>
                <a:ext uri="{FF2B5EF4-FFF2-40B4-BE49-F238E27FC236}">
                  <a16:creationId xmlns:a16="http://schemas.microsoft.com/office/drawing/2014/main" id="{CE4938E2-8EB5-4728-8AA3-20E8508BA3B7}"/>
                </a:ext>
              </a:extLst>
            </p:cNvPr>
            <p:cNvSpPr>
              <a:spLocks noChangeArrowheads="1"/>
            </p:cNvSpPr>
            <p:nvPr userDrawn="1"/>
          </p:nvSpPr>
          <p:spPr bwMode="gray">
            <a:xfrm flipH="1">
              <a:off x="822178" y="5832156"/>
              <a:ext cx="82550" cy="6985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31">
              <a:extLst>
                <a:ext uri="{FF2B5EF4-FFF2-40B4-BE49-F238E27FC236}">
                  <a16:creationId xmlns:a16="http://schemas.microsoft.com/office/drawing/2014/main" id="{9A22566A-A0C4-4163-BF88-D02FC84433A4}"/>
                </a:ext>
              </a:extLst>
            </p:cNvPr>
            <p:cNvSpPr>
              <a:spLocks/>
            </p:cNvSpPr>
            <p:nvPr userDrawn="1"/>
          </p:nvSpPr>
          <p:spPr bwMode="gray">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32">
              <a:extLst>
                <a:ext uri="{FF2B5EF4-FFF2-40B4-BE49-F238E27FC236}">
                  <a16:creationId xmlns:a16="http://schemas.microsoft.com/office/drawing/2014/main" id="{C6C01E97-CDCC-4CBE-967B-0266D7EF9AF3}"/>
                </a:ext>
              </a:extLst>
            </p:cNvPr>
            <p:cNvSpPr>
              <a:spLocks/>
            </p:cNvSpPr>
            <p:nvPr userDrawn="1"/>
          </p:nvSpPr>
          <p:spPr bwMode="gray">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33">
              <a:extLst>
                <a:ext uri="{FF2B5EF4-FFF2-40B4-BE49-F238E27FC236}">
                  <a16:creationId xmlns:a16="http://schemas.microsoft.com/office/drawing/2014/main" id="{456F3505-AD11-4046-811B-5F92E132ECED}"/>
                </a:ext>
              </a:extLst>
            </p:cNvPr>
            <p:cNvSpPr>
              <a:spLocks/>
            </p:cNvSpPr>
            <p:nvPr userDrawn="1"/>
          </p:nvSpPr>
          <p:spPr bwMode="gray">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38">
              <a:extLst>
                <a:ext uri="{FF2B5EF4-FFF2-40B4-BE49-F238E27FC236}">
                  <a16:creationId xmlns:a16="http://schemas.microsoft.com/office/drawing/2014/main" id="{9CBD5D2A-4F18-4721-A01A-9F80424E6F20}"/>
                </a:ext>
              </a:extLst>
            </p:cNvPr>
            <p:cNvSpPr>
              <a:spLocks/>
            </p:cNvSpPr>
            <p:nvPr userDrawn="1"/>
          </p:nvSpPr>
          <p:spPr bwMode="gray">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9">
              <a:extLst>
                <a:ext uri="{FF2B5EF4-FFF2-40B4-BE49-F238E27FC236}">
                  <a16:creationId xmlns:a16="http://schemas.microsoft.com/office/drawing/2014/main" id="{3FAEAB80-81B5-4F40-BDA1-3ED96356CD90}"/>
                </a:ext>
              </a:extLst>
            </p:cNvPr>
            <p:cNvSpPr>
              <a:spLocks/>
            </p:cNvSpPr>
            <p:nvPr userDrawn="1"/>
          </p:nvSpPr>
          <p:spPr bwMode="gray">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40">
              <a:extLst>
                <a:ext uri="{FF2B5EF4-FFF2-40B4-BE49-F238E27FC236}">
                  <a16:creationId xmlns:a16="http://schemas.microsoft.com/office/drawing/2014/main" id="{9E40F052-DAAC-4471-B544-ECF1AAF081AE}"/>
                </a:ext>
              </a:extLst>
            </p:cNvPr>
            <p:cNvSpPr>
              <a:spLocks/>
            </p:cNvSpPr>
            <p:nvPr userDrawn="1"/>
          </p:nvSpPr>
          <p:spPr bwMode="gray">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Oval 33">
              <a:extLst>
                <a:ext uri="{FF2B5EF4-FFF2-40B4-BE49-F238E27FC236}">
                  <a16:creationId xmlns:a16="http://schemas.microsoft.com/office/drawing/2014/main" id="{6223C099-D52B-43F1-8F44-7517433E93EC}"/>
                </a:ext>
              </a:extLst>
            </p:cNvPr>
            <p:cNvSpPr>
              <a:spLocks noChangeArrowheads="1"/>
            </p:cNvSpPr>
            <p:nvPr userDrawn="1"/>
          </p:nvSpPr>
          <p:spPr bwMode="gray">
            <a:xfrm flipH="1">
              <a:off x="546100" y="1807440"/>
              <a:ext cx="82550" cy="698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8">
              <a:extLst>
                <a:ext uri="{FF2B5EF4-FFF2-40B4-BE49-F238E27FC236}">
                  <a16:creationId xmlns:a16="http://schemas.microsoft.com/office/drawing/2014/main" id="{120F2636-607E-4D6D-9306-55A114002700}"/>
                </a:ext>
              </a:extLst>
            </p:cNvPr>
            <p:cNvSpPr>
              <a:spLocks/>
            </p:cNvSpPr>
            <p:nvPr userDrawn="1"/>
          </p:nvSpPr>
          <p:spPr bwMode="gray">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83C642C8-D5B0-4217-A13A-D3376154C503}"/>
                </a:ext>
              </a:extLst>
            </p:cNvPr>
            <p:cNvGrpSpPr/>
            <p:nvPr userDrawn="1"/>
          </p:nvGrpSpPr>
          <p:grpSpPr bwMode="gray">
            <a:xfrm>
              <a:off x="603252" y="4833897"/>
              <a:ext cx="607348" cy="609642"/>
              <a:chOff x="2051052" y="5522596"/>
              <a:chExt cx="892175" cy="895542"/>
            </a:xfrm>
          </p:grpSpPr>
          <p:sp>
            <p:nvSpPr>
              <p:cNvPr id="59" name="Freeform 5">
                <a:extLst>
                  <a:ext uri="{FF2B5EF4-FFF2-40B4-BE49-F238E27FC236}">
                    <a16:creationId xmlns:a16="http://schemas.microsoft.com/office/drawing/2014/main" id="{2DB38491-C3F5-4FCE-B27B-92DFA33FFE2E}"/>
                  </a:ext>
                </a:extLst>
              </p:cNvPr>
              <p:cNvSpPr>
                <a:spLocks/>
              </p:cNvSpPr>
              <p:nvPr userDrawn="1"/>
            </p:nvSpPr>
            <p:spPr bwMode="gray">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Line 6">
                <a:extLst>
                  <a:ext uri="{FF2B5EF4-FFF2-40B4-BE49-F238E27FC236}">
                    <a16:creationId xmlns:a16="http://schemas.microsoft.com/office/drawing/2014/main" id="{92460C55-1C60-400C-AA38-3745286ADB50}"/>
                  </a:ext>
                </a:extLst>
              </p:cNvPr>
              <p:cNvSpPr>
                <a:spLocks noChangeShapeType="1"/>
              </p:cNvSpPr>
              <p:nvPr userDrawn="1"/>
            </p:nvSpPr>
            <p:spPr bwMode="gray">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2">
                <a:extLst>
                  <a:ext uri="{FF2B5EF4-FFF2-40B4-BE49-F238E27FC236}">
                    <a16:creationId xmlns:a16="http://schemas.microsoft.com/office/drawing/2014/main" id="{F61C8532-943A-4416-93CC-F57C7C8E8FE6}"/>
                  </a:ext>
                </a:extLst>
              </p:cNvPr>
              <p:cNvSpPr>
                <a:spLocks/>
              </p:cNvSpPr>
              <p:nvPr userDrawn="1"/>
            </p:nvSpPr>
            <p:spPr bwMode="gray">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3">
                <a:extLst>
                  <a:ext uri="{FF2B5EF4-FFF2-40B4-BE49-F238E27FC236}">
                    <a16:creationId xmlns:a16="http://schemas.microsoft.com/office/drawing/2014/main" id="{7574E44D-A3C4-4C8A-A738-27B2C5C17A22}"/>
                  </a:ext>
                </a:extLst>
              </p:cNvPr>
              <p:cNvSpPr>
                <a:spLocks/>
              </p:cNvSpPr>
              <p:nvPr userDrawn="1"/>
            </p:nvSpPr>
            <p:spPr bwMode="gray">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2">
                <a:extLst>
                  <a:ext uri="{FF2B5EF4-FFF2-40B4-BE49-F238E27FC236}">
                    <a16:creationId xmlns:a16="http://schemas.microsoft.com/office/drawing/2014/main" id="{EBDEF5C9-427D-44C1-9D85-0F21F96C2A29}"/>
                  </a:ext>
                </a:extLst>
              </p:cNvPr>
              <p:cNvSpPr>
                <a:spLocks/>
              </p:cNvSpPr>
              <p:nvPr userDrawn="1"/>
            </p:nvSpPr>
            <p:spPr bwMode="gray">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Oval 63">
                <a:extLst>
                  <a:ext uri="{FF2B5EF4-FFF2-40B4-BE49-F238E27FC236}">
                    <a16:creationId xmlns:a16="http://schemas.microsoft.com/office/drawing/2014/main" id="{40DE45ED-28A7-4D5A-BA83-19A9ED4876D8}"/>
                  </a:ext>
                </a:extLst>
              </p:cNvPr>
              <p:cNvSpPr/>
              <p:nvPr userDrawn="1"/>
            </p:nvSpPr>
            <p:spPr bwMode="gray">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339F07B2-7E7C-457F-AEE3-4EF865A9E8D2}"/>
                </a:ext>
              </a:extLst>
            </p:cNvPr>
            <p:cNvGrpSpPr/>
            <p:nvPr userDrawn="1"/>
          </p:nvGrpSpPr>
          <p:grpSpPr bwMode="gray">
            <a:xfrm rot="19876682">
              <a:off x="80098" y="1916305"/>
              <a:ext cx="878030" cy="874332"/>
              <a:chOff x="4277517" y="3752400"/>
              <a:chExt cx="1154448" cy="1149586"/>
            </a:xfrm>
          </p:grpSpPr>
          <p:sp>
            <p:nvSpPr>
              <p:cNvPr id="54" name="Freeform 56">
                <a:extLst>
                  <a:ext uri="{FF2B5EF4-FFF2-40B4-BE49-F238E27FC236}">
                    <a16:creationId xmlns:a16="http://schemas.microsoft.com/office/drawing/2014/main" id="{20FE6BFC-4D07-4CAE-BDEB-5C6359562A99}"/>
                  </a:ext>
                </a:extLst>
              </p:cNvPr>
              <p:cNvSpPr>
                <a:spLocks/>
              </p:cNvSpPr>
              <p:nvPr userDrawn="1"/>
            </p:nvSpPr>
            <p:spPr bwMode="gray">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5">
                <a:extLst>
                  <a:ext uri="{FF2B5EF4-FFF2-40B4-BE49-F238E27FC236}">
                    <a16:creationId xmlns:a16="http://schemas.microsoft.com/office/drawing/2014/main" id="{2C524977-AAFE-41E9-B23D-3B0AB7060546}"/>
                  </a:ext>
                </a:extLst>
              </p:cNvPr>
              <p:cNvSpPr>
                <a:spLocks/>
              </p:cNvSpPr>
              <p:nvPr userDrawn="1"/>
            </p:nvSpPr>
            <p:spPr bwMode="gray">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41">
                <a:extLst>
                  <a:ext uri="{FF2B5EF4-FFF2-40B4-BE49-F238E27FC236}">
                    <a16:creationId xmlns:a16="http://schemas.microsoft.com/office/drawing/2014/main" id="{7CE9A81A-FDEF-4C6A-92E1-BF2845AD5C6F}"/>
                  </a:ext>
                </a:extLst>
              </p:cNvPr>
              <p:cNvSpPr>
                <a:spLocks/>
              </p:cNvSpPr>
              <p:nvPr userDrawn="1"/>
            </p:nvSpPr>
            <p:spPr bwMode="gray">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1">
                <a:extLst>
                  <a:ext uri="{FF2B5EF4-FFF2-40B4-BE49-F238E27FC236}">
                    <a16:creationId xmlns:a16="http://schemas.microsoft.com/office/drawing/2014/main" id="{338F1479-867C-4313-84C1-5FD25900959B}"/>
                  </a:ext>
                </a:extLst>
              </p:cNvPr>
              <p:cNvSpPr>
                <a:spLocks/>
              </p:cNvSpPr>
              <p:nvPr userDrawn="1"/>
            </p:nvSpPr>
            <p:spPr bwMode="gray">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42">
                <a:extLst>
                  <a:ext uri="{FF2B5EF4-FFF2-40B4-BE49-F238E27FC236}">
                    <a16:creationId xmlns:a16="http://schemas.microsoft.com/office/drawing/2014/main" id="{4186AFD7-4CC9-4F58-965D-2E4BBAB80ABF}"/>
                  </a:ext>
                </a:extLst>
              </p:cNvPr>
              <p:cNvSpPr>
                <a:spLocks/>
              </p:cNvSpPr>
              <p:nvPr userDrawn="1"/>
            </p:nvSpPr>
            <p:spPr bwMode="gray">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55878049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9414" y="977559"/>
            <a:ext cx="9144000" cy="1397995"/>
          </a:xfrm>
        </p:spPr>
        <p:txBody>
          <a:bodyPr>
            <a:normAutofit fontScale="90000"/>
          </a:bodyPr>
          <a:lstStyle/>
          <a:p>
            <a:r>
              <a:rPr lang="en-US" sz="3600" dirty="0">
                <a:latin typeface="Times New Roman" panose="02020603050405020304" pitchFamily="18" charset="0"/>
                <a:ea typeface="Tahoma" panose="020B0604030504040204" pitchFamily="34" charset="0"/>
                <a:cs typeface="Times New Roman" panose="02020603050405020304" pitchFamily="18" charset="0"/>
              </a:rPr>
              <a:t>AJAY KUMAR GARG ENGINEERING COLLEGE</a:t>
            </a:r>
            <a:br>
              <a:rPr lang="en-US" sz="3600" dirty="0">
                <a:latin typeface="Times New Roman" panose="02020603050405020304" pitchFamily="18" charset="0"/>
                <a:ea typeface="Tahoma" panose="020B0604030504040204" pitchFamily="34" charset="0"/>
                <a:cs typeface="Times New Roman" panose="02020603050405020304" pitchFamily="18" charset="0"/>
              </a:rPr>
            </a:br>
            <a:r>
              <a:rPr lang="en-US" sz="2700" dirty="0">
                <a:latin typeface="Times New Roman" panose="02020603050405020304" pitchFamily="18" charset="0"/>
                <a:ea typeface="Tahoma" panose="020B0604030504040204" pitchFamily="34" charset="0"/>
                <a:cs typeface="Times New Roman" panose="02020603050405020304" pitchFamily="18" charset="0"/>
              </a:rPr>
              <a:t>27TH KM STONE DELHI-HAPUR BYPASS ROAD ,P.O ADHYATMIK NAGAR</a:t>
            </a:r>
            <a:br>
              <a:rPr lang="en-US" sz="2700" dirty="0">
                <a:latin typeface="Times New Roman" panose="02020603050405020304" pitchFamily="18" charset="0"/>
                <a:ea typeface="Tahoma" panose="020B0604030504040204" pitchFamily="34" charset="0"/>
                <a:cs typeface="Times New Roman" panose="02020603050405020304" pitchFamily="18" charset="0"/>
              </a:rPr>
            </a:br>
            <a:r>
              <a:rPr lang="en-US" sz="2700" dirty="0">
                <a:latin typeface="Times New Roman" panose="02020603050405020304" pitchFamily="18" charset="0"/>
                <a:ea typeface="Tahoma" panose="020B0604030504040204" pitchFamily="34" charset="0"/>
                <a:cs typeface="Times New Roman" panose="02020603050405020304" pitchFamily="18" charset="0"/>
              </a:rPr>
              <a:t>GHAZIABAD-201009</a:t>
            </a:r>
          </a:p>
        </p:txBody>
      </p:sp>
      <p:sp>
        <p:nvSpPr>
          <p:cNvPr id="3" name="Subtitle 2"/>
          <p:cNvSpPr>
            <a:spLocks noGrp="1"/>
          </p:cNvSpPr>
          <p:nvPr>
            <p:ph type="subTitle" idx="1"/>
          </p:nvPr>
        </p:nvSpPr>
        <p:spPr>
          <a:xfrm>
            <a:off x="1524000" y="2573518"/>
            <a:ext cx="9144000" cy="2228989"/>
          </a:xfrm>
        </p:spPr>
        <p:txBody>
          <a:bodyPr>
            <a:normAutofit lnSpcReduction="10000"/>
          </a:bodyPr>
          <a:lstStyle/>
          <a:p>
            <a:r>
              <a:rPr lang="en-US" dirty="0">
                <a:latin typeface="Times New Roman" panose="02020603050405020304" pitchFamily="18" charset="0"/>
                <a:cs typeface="Times New Roman" panose="02020603050405020304" pitchFamily="18" charset="0"/>
              </a:rPr>
              <a:t>INTERNSHIP TRAINING PROJECT </a:t>
            </a:r>
          </a:p>
          <a:p>
            <a:r>
              <a:rPr lang="en-US" dirty="0">
                <a:latin typeface="Times New Roman" panose="02020603050405020304" pitchFamily="18" charset="0"/>
                <a:cs typeface="Times New Roman" panose="02020603050405020304" pitchFamily="18" charset="0"/>
              </a:rPr>
              <a:t>ON </a:t>
            </a:r>
          </a:p>
          <a:p>
            <a:r>
              <a:rPr lang="en-US" dirty="0">
                <a:latin typeface="Times New Roman" panose="02020603050405020304" pitchFamily="18" charset="0"/>
                <a:cs typeface="Times New Roman" panose="02020603050405020304" pitchFamily="18" charset="0"/>
              </a:rPr>
              <a:t>DATA ANALYTICS USING PYTHON</a:t>
            </a:r>
          </a:p>
          <a:p>
            <a:r>
              <a:rPr lang="en-US" dirty="0">
                <a:latin typeface="Times New Roman" panose="02020603050405020304" pitchFamily="18" charset="0"/>
                <a:cs typeface="Times New Roman" panose="02020603050405020304" pitchFamily="18" charset="0"/>
              </a:rPr>
              <a:t>AT</a:t>
            </a:r>
          </a:p>
          <a:p>
            <a:r>
              <a:rPr lang="en-US" dirty="0">
                <a:latin typeface="Times New Roman" panose="02020603050405020304" pitchFamily="18" charset="0"/>
                <a:cs typeface="Times New Roman" panose="02020603050405020304" pitchFamily="18" charset="0"/>
              </a:rPr>
              <a:t>ANTRIX ACADEMY,NOIDA</a:t>
            </a:r>
          </a:p>
        </p:txBody>
      </p:sp>
      <p:sp>
        <p:nvSpPr>
          <p:cNvPr id="5" name="TextBox 4">
            <a:extLst>
              <a:ext uri="{FF2B5EF4-FFF2-40B4-BE49-F238E27FC236}">
                <a16:creationId xmlns:a16="http://schemas.microsoft.com/office/drawing/2014/main" id="{9AD04285-BD15-45B5-B727-6075A7E9C19A}"/>
              </a:ext>
            </a:extLst>
          </p:cNvPr>
          <p:cNvSpPr txBox="1"/>
          <p:nvPr/>
        </p:nvSpPr>
        <p:spPr>
          <a:xfrm flipH="1">
            <a:off x="1524000" y="4588765"/>
            <a:ext cx="444051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 BY:</a:t>
            </a:r>
          </a:p>
          <a:p>
            <a:r>
              <a:rPr lang="en-US" dirty="0">
                <a:latin typeface="Times New Roman" panose="02020603050405020304" pitchFamily="18" charset="0"/>
                <a:cs typeface="Times New Roman" panose="02020603050405020304" pitchFamily="18" charset="0"/>
              </a:rPr>
              <a:t>NANCY SINGH (1900270100113)</a:t>
            </a:r>
          </a:p>
          <a:p>
            <a:r>
              <a:rPr lang="en-US" dirty="0">
                <a:latin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YEAR</a:t>
            </a:r>
          </a:p>
          <a:p>
            <a:r>
              <a:rPr lang="en-US" dirty="0">
                <a:latin typeface="Times New Roman" panose="02020603050405020304" pitchFamily="18" charset="0"/>
                <a:cs typeface="Times New Roman" panose="02020603050405020304" pitchFamily="18" charset="0"/>
              </a:rPr>
              <a:t>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Semester </a:t>
            </a:r>
          </a:p>
          <a:p>
            <a:r>
              <a:rPr lang="en-US" dirty="0">
                <a:latin typeface="Times New Roman" panose="02020603050405020304" pitchFamily="18" charset="0"/>
                <a:cs typeface="Times New Roman" panose="02020603050405020304" pitchFamily="18" charset="0"/>
              </a:rPr>
              <a:t>CSE - 2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7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9D38-E7C5-41C6-8B09-7A561310A1C4}"/>
              </a:ext>
            </a:extLst>
          </p:cNvPr>
          <p:cNvSpPr>
            <a:spLocks noGrp="1"/>
          </p:cNvSpPr>
          <p:nvPr>
            <p:ph type="title"/>
          </p:nvPr>
        </p:nvSpPr>
        <p:spPr/>
        <p:txBody>
          <a:bodyPr/>
          <a:lstStyle/>
          <a:p>
            <a:r>
              <a:rPr lang="en-US" dirty="0"/>
              <a:t>Software &amp; </a:t>
            </a:r>
            <a:r>
              <a:rPr lang="en-US" dirty="0" err="1"/>
              <a:t>HArdWARE</a:t>
            </a:r>
            <a:br>
              <a:rPr lang="en-US" dirty="0"/>
            </a:br>
            <a:r>
              <a:rPr lang="en-US" dirty="0"/>
              <a:t>REQUIREMENTS</a:t>
            </a:r>
            <a:endParaRPr lang="en-IN" dirty="0"/>
          </a:p>
        </p:txBody>
      </p:sp>
      <p:sp>
        <p:nvSpPr>
          <p:cNvPr id="3" name="Content Placeholder 2">
            <a:extLst>
              <a:ext uri="{FF2B5EF4-FFF2-40B4-BE49-F238E27FC236}">
                <a16:creationId xmlns:a16="http://schemas.microsoft.com/office/drawing/2014/main" id="{DCF20163-097B-4AB2-BC77-85684CC3D25D}"/>
              </a:ext>
            </a:extLst>
          </p:cNvPr>
          <p:cNvSpPr>
            <a:spLocks noGrp="1"/>
          </p:cNvSpPr>
          <p:nvPr>
            <p:ph idx="1"/>
          </p:nvPr>
        </p:nvSpPr>
        <p:spPr/>
        <p:txBody>
          <a:bodyPr>
            <a:noAutofit/>
          </a:bodyPr>
          <a:lstStyle/>
          <a:p>
            <a:pPr marL="0" indent="0">
              <a:buNone/>
            </a:pPr>
            <a:r>
              <a:rPr lang="en-US" dirty="0">
                <a:latin typeface="Times New Roman" panose="02020603050405020304" pitchFamily="18" charset="0"/>
                <a:cs typeface="Times New Roman" panose="02020603050405020304" pitchFamily="18" charset="0"/>
              </a:rPr>
              <a:t>HARDWARE REQUIREMENTS : </a:t>
            </a:r>
          </a:p>
          <a:p>
            <a:pPr>
              <a:buFontTx/>
              <a:buChar char="-"/>
            </a:pPr>
            <a:r>
              <a:rPr lang="en-US" dirty="0">
                <a:latin typeface="Times New Roman" panose="02020603050405020304" pitchFamily="18" charset="0"/>
                <a:cs typeface="Times New Roman" panose="02020603050405020304" pitchFamily="18" charset="0"/>
              </a:rPr>
              <a:t>Intel CORE i5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GEN</a:t>
            </a:r>
          </a:p>
          <a:p>
            <a:pPr>
              <a:buFontTx/>
              <a:buChar char="-"/>
            </a:pPr>
            <a:r>
              <a:rPr lang="en-US" dirty="0">
                <a:latin typeface="Times New Roman" panose="02020603050405020304" pitchFamily="18" charset="0"/>
                <a:cs typeface="Times New Roman" panose="02020603050405020304" pitchFamily="18" charset="0"/>
              </a:rPr>
              <a:t>Personal Computer 8GB RAM</a:t>
            </a:r>
          </a:p>
          <a:p>
            <a:pPr marL="0" indent="0">
              <a:buNone/>
            </a:pPr>
            <a:r>
              <a:rPr lang="en-US" dirty="0">
                <a:latin typeface="Times New Roman" panose="02020603050405020304" pitchFamily="18" charset="0"/>
                <a:cs typeface="Times New Roman" panose="02020603050405020304" pitchFamily="18" charset="0"/>
              </a:rPr>
              <a:t>SOFTWARE REQUIREMENTS : </a:t>
            </a:r>
          </a:p>
          <a:p>
            <a:pPr>
              <a:buFontTx/>
              <a:buChar cha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Notebook</a:t>
            </a:r>
          </a:p>
          <a:p>
            <a:pPr>
              <a:buFontTx/>
              <a:buChar char="-"/>
            </a:pPr>
            <a:r>
              <a:rPr lang="en-IN" dirty="0">
                <a:latin typeface="Times New Roman" panose="02020603050405020304" pitchFamily="18" charset="0"/>
                <a:cs typeface="Times New Roman" panose="02020603050405020304" pitchFamily="18" charset="0"/>
              </a:rPr>
              <a:t>Brave</a:t>
            </a:r>
          </a:p>
          <a:p>
            <a:pPr>
              <a:buFontTx/>
              <a:buChar char="-"/>
            </a:pPr>
            <a:r>
              <a:rPr lang="en-IN" dirty="0">
                <a:latin typeface="Times New Roman" panose="02020603050405020304" pitchFamily="18" charset="0"/>
                <a:cs typeface="Times New Roman" panose="02020603050405020304" pitchFamily="18" charset="0"/>
              </a:rPr>
              <a:t>Microsoft Power Point for 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04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8C51-3025-4315-B870-D45DCBDD26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OLYMPICS GAMES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9F9E72-43F2-4C0A-A5EE-299B866BD7C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Olympic Games is a well-known sporting platform which is recognized all over the world, has been distinguished from the late 19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century.</a:t>
            </a:r>
          </a:p>
          <a:p>
            <a:r>
              <a:rPr lang="en-US" dirty="0">
                <a:latin typeface="Times New Roman" panose="02020603050405020304" pitchFamily="18" charset="0"/>
                <a:cs typeface="Times New Roman" panose="02020603050405020304" pitchFamily="18" charset="0"/>
              </a:rPr>
              <a:t>It first began in 1896 – Athens,Greece.</a:t>
            </a:r>
          </a:p>
          <a:p>
            <a:r>
              <a:rPr lang="en-US" dirty="0">
                <a:latin typeface="Times New Roman" panose="02020603050405020304" pitchFamily="18" charset="0"/>
                <a:cs typeface="Times New Roman" panose="02020603050405020304" pitchFamily="18" charset="0"/>
              </a:rPr>
              <a:t>Currently, it is held every 2 years in different countries, with names as Summer Olympics and Winter Olympics , both having their own set of games.</a:t>
            </a:r>
          </a:p>
          <a:p>
            <a:r>
              <a:rPr lang="en-US" dirty="0">
                <a:latin typeface="Times New Roman" panose="02020603050405020304" pitchFamily="18" charset="0"/>
                <a:cs typeface="Times New Roman" panose="02020603050405020304" pitchFamily="18" charset="0"/>
              </a:rPr>
              <a:t>The 5 rings in the logo represents the five continents: Europe, Africa, Asia, The Americas and Oceania.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75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7BC7-09EA-43C5-8021-EC624C75FB33}"/>
              </a:ext>
            </a:extLst>
          </p:cNvPr>
          <p:cNvSpPr>
            <a:spLocks noGrp="1"/>
          </p:cNvSpPr>
          <p:nvPr>
            <p:ph type="title"/>
          </p:nvPr>
        </p:nvSpPr>
        <p:spPr/>
        <p:txBody>
          <a:bodyPr/>
          <a:lstStyle/>
          <a:p>
            <a:r>
              <a:rPr lang="en-US" dirty="0"/>
              <a:t>DATA SETS USED IN THE PROJECT</a:t>
            </a:r>
            <a:endParaRPr lang="en-IN" dirty="0"/>
          </a:p>
        </p:txBody>
      </p:sp>
      <p:sp>
        <p:nvSpPr>
          <p:cNvPr id="3" name="Content Placeholder 2">
            <a:extLst>
              <a:ext uri="{FF2B5EF4-FFF2-40B4-BE49-F238E27FC236}">
                <a16:creationId xmlns:a16="http://schemas.microsoft.com/office/drawing/2014/main" id="{71E2C2C4-B468-46C9-BB1B-04A8148C0434}"/>
              </a:ext>
            </a:extLst>
          </p:cNvPr>
          <p:cNvSpPr>
            <a:spLocks noGrp="1"/>
          </p:cNvSpPr>
          <p:nvPr>
            <p:ph idx="1"/>
          </p:nvPr>
        </p:nvSpPr>
        <p:spPr/>
        <p:txBody>
          <a:bodyPr/>
          <a:lstStyle/>
          <a:p>
            <a:endParaRPr lang="en-US" dirty="0"/>
          </a:p>
          <a:p>
            <a:r>
              <a:rPr lang="en-US" sz="2600" dirty="0">
                <a:latin typeface="Times New Roman" panose="02020603050405020304" pitchFamily="18" charset="0"/>
                <a:cs typeface="Times New Roman" panose="02020603050405020304" pitchFamily="18" charset="0"/>
              </a:rPr>
              <a:t>DATASET 1 :  athlete_events.csv file</a:t>
            </a:r>
          </a:p>
          <a:p>
            <a:r>
              <a:rPr lang="en-US" sz="2600" dirty="0">
                <a:latin typeface="Times New Roman" panose="02020603050405020304" pitchFamily="18" charset="0"/>
                <a:cs typeface="Times New Roman" panose="02020603050405020304" pitchFamily="18" charset="0"/>
              </a:rPr>
              <a:t>DATASET 2 : noc_region.csv file</a:t>
            </a:r>
          </a:p>
          <a:p>
            <a:r>
              <a:rPr lang="en-US" sz="2600" dirty="0">
                <a:latin typeface="Times New Roman" panose="02020603050405020304" pitchFamily="18" charset="0"/>
                <a:cs typeface="Times New Roman" panose="02020603050405020304" pitchFamily="18" charset="0"/>
              </a:rPr>
              <a:t>We have downloaded the above two data sets from the website Kaggle.com</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49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859C-28CD-481D-95CE-4E63B62D1F9A}"/>
              </a:ext>
            </a:extLst>
          </p:cNvPr>
          <p:cNvSpPr>
            <a:spLocks noGrp="1"/>
          </p:cNvSpPr>
          <p:nvPr>
            <p:ph type="title"/>
          </p:nvPr>
        </p:nvSpPr>
        <p:spPr>
          <a:xfrm>
            <a:off x="1366738" y="144642"/>
            <a:ext cx="9291215" cy="1049235"/>
          </a:xfrm>
        </p:spPr>
        <p:txBody>
          <a:bodyPr/>
          <a:lstStyle/>
          <a:p>
            <a:r>
              <a:rPr lang="en-US" dirty="0"/>
              <a:t>DATASET 1: </a:t>
            </a:r>
            <a:r>
              <a:rPr lang="en-US" sz="3200" dirty="0"/>
              <a:t>athlete_events.csv file</a:t>
            </a:r>
            <a:endParaRPr lang="en-IN" dirty="0"/>
          </a:p>
        </p:txBody>
      </p:sp>
      <p:pic>
        <p:nvPicPr>
          <p:cNvPr id="5" name="Content Placeholder 4">
            <a:extLst>
              <a:ext uri="{FF2B5EF4-FFF2-40B4-BE49-F238E27FC236}">
                <a16:creationId xmlns:a16="http://schemas.microsoft.com/office/drawing/2014/main" id="{D87CC46A-9082-4F8F-8999-0513A7AA5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738" y="1093509"/>
            <a:ext cx="9217973" cy="4391107"/>
          </a:xfrm>
        </p:spPr>
      </p:pic>
    </p:spTree>
    <p:extLst>
      <p:ext uri="{BB962C8B-B14F-4D97-AF65-F5344CB8AC3E}">
        <p14:creationId xmlns:p14="http://schemas.microsoft.com/office/powerpoint/2010/main" val="304616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735D-BA7F-4140-BE36-CD98CA127E6E}"/>
              </a:ext>
            </a:extLst>
          </p:cNvPr>
          <p:cNvSpPr>
            <a:spLocks noGrp="1"/>
          </p:cNvSpPr>
          <p:nvPr>
            <p:ph type="title"/>
          </p:nvPr>
        </p:nvSpPr>
        <p:spPr>
          <a:xfrm>
            <a:off x="1450392" y="343003"/>
            <a:ext cx="9291215" cy="1049235"/>
          </a:xfrm>
        </p:spPr>
        <p:txBody>
          <a:bodyPr/>
          <a:lstStyle/>
          <a:p>
            <a:r>
              <a:rPr lang="en-US" dirty="0"/>
              <a:t>Dataset 2: </a:t>
            </a:r>
            <a:r>
              <a:rPr lang="en-US" sz="3200" dirty="0"/>
              <a:t>noc_region.csv file</a:t>
            </a:r>
            <a:r>
              <a:rPr lang="en-US" dirty="0"/>
              <a:t> </a:t>
            </a:r>
            <a:endParaRPr lang="en-IN" dirty="0"/>
          </a:p>
        </p:txBody>
      </p:sp>
      <p:pic>
        <p:nvPicPr>
          <p:cNvPr id="5" name="Content Placeholder 4">
            <a:extLst>
              <a:ext uri="{FF2B5EF4-FFF2-40B4-BE49-F238E27FC236}">
                <a16:creationId xmlns:a16="http://schemas.microsoft.com/office/drawing/2014/main" id="{80F08E69-EBAC-4ECA-8FBE-4A765FDB5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3679" y="1310327"/>
            <a:ext cx="4852482" cy="4711618"/>
          </a:xfrm>
        </p:spPr>
      </p:pic>
    </p:spTree>
    <p:extLst>
      <p:ext uri="{BB962C8B-B14F-4D97-AF65-F5344CB8AC3E}">
        <p14:creationId xmlns:p14="http://schemas.microsoft.com/office/powerpoint/2010/main" val="23510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2E4F-D57E-4BFC-A49C-F8E557C2FF8A}"/>
              </a:ext>
            </a:extLst>
          </p:cNvPr>
          <p:cNvSpPr>
            <a:spLocks noGrp="1"/>
          </p:cNvSpPr>
          <p:nvPr>
            <p:ph type="title"/>
          </p:nvPr>
        </p:nvSpPr>
        <p:spPr/>
        <p:txBody>
          <a:bodyPr/>
          <a:lstStyle/>
          <a:p>
            <a:r>
              <a:rPr lang="en-US" dirty="0"/>
              <a:t>Libraries used</a:t>
            </a:r>
            <a:endParaRPr lang="en-IN" dirty="0"/>
          </a:p>
        </p:txBody>
      </p:sp>
      <p:pic>
        <p:nvPicPr>
          <p:cNvPr id="5" name="Content Placeholder 4">
            <a:extLst>
              <a:ext uri="{FF2B5EF4-FFF2-40B4-BE49-F238E27FC236}">
                <a16:creationId xmlns:a16="http://schemas.microsoft.com/office/drawing/2014/main" id="{C5A1CFE1-9596-42A8-A2DA-5E03639D8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88" y="2168165"/>
            <a:ext cx="8848006" cy="3384223"/>
          </a:xfrm>
        </p:spPr>
      </p:pic>
    </p:spTree>
    <p:extLst>
      <p:ext uri="{BB962C8B-B14F-4D97-AF65-F5344CB8AC3E}">
        <p14:creationId xmlns:p14="http://schemas.microsoft.com/office/powerpoint/2010/main" val="39545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D7EC-54C1-428E-8D62-2F7596A59875}"/>
              </a:ext>
            </a:extLst>
          </p:cNvPr>
          <p:cNvSpPr>
            <a:spLocks noGrp="1"/>
          </p:cNvSpPr>
          <p:nvPr>
            <p:ph type="title"/>
          </p:nvPr>
        </p:nvSpPr>
        <p:spPr/>
        <p:txBody>
          <a:bodyPr/>
          <a:lstStyle/>
          <a:p>
            <a:r>
              <a:rPr lang="en-US" dirty="0"/>
              <a:t>Libraries used cont.</a:t>
            </a:r>
            <a:endParaRPr lang="en-IN" dirty="0"/>
          </a:p>
        </p:txBody>
      </p:sp>
      <p:sp>
        <p:nvSpPr>
          <p:cNvPr id="3" name="Content Placeholder 2">
            <a:extLst>
              <a:ext uri="{FF2B5EF4-FFF2-40B4-BE49-F238E27FC236}">
                <a16:creationId xmlns:a16="http://schemas.microsoft.com/office/drawing/2014/main" id="{82329CBB-7E21-4FDA-AFB0-0557C90707A8}"/>
              </a:ext>
            </a:extLst>
          </p:cNvPr>
          <p:cNvSpPr>
            <a:spLocks noGrp="1"/>
          </p:cNvSpPr>
          <p:nvPr>
            <p:ph idx="1"/>
          </p:nvPr>
        </p:nvSpPr>
        <p:spPr/>
        <p:txBody>
          <a:bodyPr>
            <a:normAutofit fontScale="70000" lnSpcReduction="20000"/>
          </a:bodyPr>
          <a:lstStyle/>
          <a:p>
            <a:r>
              <a:rPr lang="en-US" sz="3100" dirty="0">
                <a:latin typeface="Times New Roman" panose="02020603050405020304" pitchFamily="18" charset="0"/>
                <a:cs typeface="Times New Roman" panose="02020603050405020304" pitchFamily="18" charset="0"/>
              </a:rPr>
              <a:t>NumPy :  NumPy is a general-purpose array- processing package</a:t>
            </a:r>
          </a:p>
          <a:p>
            <a:pPr marL="457200" indent="-457200">
              <a:buAutoNum type="arabicParenR"/>
            </a:pPr>
            <a:r>
              <a:rPr lang="en-IN" sz="3100" dirty="0">
                <a:latin typeface="Times New Roman" panose="02020603050405020304" pitchFamily="18" charset="0"/>
                <a:cs typeface="Times New Roman" panose="02020603050405020304" pitchFamily="18" charset="0"/>
              </a:rPr>
              <a:t>Provides efficient storage</a:t>
            </a:r>
          </a:p>
          <a:p>
            <a:pPr marL="457200" indent="-457200">
              <a:buAutoNum type="arabicParenR"/>
            </a:pPr>
            <a:r>
              <a:rPr lang="en-IN" sz="3100" dirty="0">
                <a:latin typeface="Times New Roman" panose="02020603050405020304" pitchFamily="18" charset="0"/>
                <a:cs typeface="Times New Roman" panose="02020603050405020304" pitchFamily="18" charset="0"/>
              </a:rPr>
              <a:t>It is fast </a:t>
            </a:r>
          </a:p>
          <a:p>
            <a:pPr marL="457200" indent="-457200">
              <a:buAutoNum type="arabicParenR"/>
            </a:pPr>
            <a:r>
              <a:rPr lang="en-IN" sz="3100" dirty="0">
                <a:latin typeface="Times New Roman" panose="02020603050405020304" pitchFamily="18" charset="0"/>
                <a:cs typeface="Times New Roman" panose="02020603050405020304" pitchFamily="18" charset="0"/>
              </a:rPr>
              <a:t>It is easy to learn</a:t>
            </a:r>
          </a:p>
          <a:p>
            <a:pPr marL="457200" indent="-457200">
              <a:buAutoNum type="arabicParenR"/>
            </a:pPr>
            <a:r>
              <a:rPr lang="en-IN" sz="3100" dirty="0">
                <a:latin typeface="Times New Roman" panose="02020603050405020304" pitchFamily="18" charset="0"/>
                <a:cs typeface="Times New Roman" panose="02020603050405020304" pitchFamily="18" charset="0"/>
              </a:rPr>
              <a:t>It also provides better ways of handling data for processing</a:t>
            </a:r>
          </a:p>
          <a:p>
            <a:pPr marL="457200" indent="-457200">
              <a:buAutoNum type="arabicParenR"/>
            </a:pPr>
            <a:r>
              <a:rPr lang="en-IN" sz="3100" dirty="0">
                <a:latin typeface="Times New Roman" panose="02020603050405020304" pitchFamily="18" charset="0"/>
                <a:cs typeface="Times New Roman" panose="02020603050405020304" pitchFamily="18" charset="0"/>
              </a:rPr>
              <a:t>NumPy relatively uses less memory to store data</a:t>
            </a:r>
          </a:p>
          <a:p>
            <a:pPr marL="457200" indent="-457200">
              <a:buAutoNum type="arabicParenR" startAt="2"/>
            </a:pPr>
            <a:endParaRPr lang="en-US" dirty="0"/>
          </a:p>
          <a:p>
            <a:pPr marL="0" indent="0">
              <a:buNone/>
            </a:pPr>
            <a:r>
              <a:rPr lang="en-IN" dirty="0"/>
              <a:t>	      </a:t>
            </a:r>
            <a:endParaRPr lang="en-US" dirty="0"/>
          </a:p>
        </p:txBody>
      </p:sp>
    </p:spTree>
    <p:extLst>
      <p:ext uri="{BB962C8B-B14F-4D97-AF65-F5344CB8AC3E}">
        <p14:creationId xmlns:p14="http://schemas.microsoft.com/office/powerpoint/2010/main" val="170183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154A-DD77-4026-A0E0-BA71BB92A773}"/>
              </a:ext>
            </a:extLst>
          </p:cNvPr>
          <p:cNvSpPr>
            <a:spLocks noGrp="1"/>
          </p:cNvSpPr>
          <p:nvPr>
            <p:ph type="title"/>
          </p:nvPr>
        </p:nvSpPr>
        <p:spPr/>
        <p:txBody>
          <a:bodyPr/>
          <a:lstStyle/>
          <a:p>
            <a:r>
              <a:rPr lang="en-US" dirty="0"/>
              <a:t>Libraries used cont.</a:t>
            </a:r>
            <a:endParaRPr lang="en-IN" dirty="0"/>
          </a:p>
        </p:txBody>
      </p:sp>
      <p:sp>
        <p:nvSpPr>
          <p:cNvPr id="3" name="Content Placeholder 2">
            <a:extLst>
              <a:ext uri="{FF2B5EF4-FFF2-40B4-BE49-F238E27FC236}">
                <a16:creationId xmlns:a16="http://schemas.microsoft.com/office/drawing/2014/main" id="{27E8B53E-5DCC-48D5-A445-00E1AB36C5E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Pandas : It is an open source library built on top of the NumPy library.</a:t>
            </a:r>
          </a:p>
          <a:p>
            <a:pPr marL="457200" indent="-457200">
              <a:buAutoNum type="arabicParenR"/>
            </a:pPr>
            <a:r>
              <a:rPr lang="en-US" sz="2400" dirty="0">
                <a:latin typeface="Times New Roman" panose="02020603050405020304" pitchFamily="18" charset="0"/>
                <a:cs typeface="Times New Roman" panose="02020603050405020304" pitchFamily="18" charset="0"/>
              </a:rPr>
              <a:t>It is popular for importing and analyzing data much easier.</a:t>
            </a:r>
          </a:p>
          <a:p>
            <a:pPr marL="457200" indent="-457200">
              <a:buAutoNum type="arabicParenR"/>
            </a:pPr>
            <a:r>
              <a:rPr lang="en-US" sz="2400" dirty="0">
                <a:latin typeface="Times New Roman" panose="02020603050405020304" pitchFamily="18" charset="0"/>
                <a:cs typeface="Times New Roman" panose="02020603050405020304" pitchFamily="18" charset="0"/>
              </a:rPr>
              <a:t>Pandas is fast.</a:t>
            </a:r>
          </a:p>
          <a:p>
            <a:pPr marL="457200" indent="-457200">
              <a:buAutoNum type="arabicParenR"/>
            </a:pPr>
            <a:r>
              <a:rPr lang="en-US" sz="2400" dirty="0">
                <a:latin typeface="Times New Roman" panose="02020603050405020304" pitchFamily="18" charset="0"/>
                <a:cs typeface="Times New Roman" panose="02020603050405020304" pitchFamily="18" charset="0"/>
              </a:rPr>
              <a:t>Pandas provides high-performance and high productivity for its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39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3D82-C2BE-4E6A-BB17-50C68C59C373}"/>
              </a:ext>
            </a:extLst>
          </p:cNvPr>
          <p:cNvSpPr>
            <a:spLocks noGrp="1"/>
          </p:cNvSpPr>
          <p:nvPr>
            <p:ph type="title"/>
          </p:nvPr>
        </p:nvSpPr>
        <p:spPr/>
        <p:txBody>
          <a:bodyPr/>
          <a:lstStyle/>
          <a:p>
            <a:r>
              <a:rPr lang="en-US" dirty="0"/>
              <a:t>Libraries used cont.	</a:t>
            </a:r>
            <a:endParaRPr lang="en-IN" dirty="0"/>
          </a:p>
        </p:txBody>
      </p:sp>
      <p:sp>
        <p:nvSpPr>
          <p:cNvPr id="3" name="Content Placeholder 2">
            <a:extLst>
              <a:ext uri="{FF2B5EF4-FFF2-40B4-BE49-F238E27FC236}">
                <a16:creationId xmlns:a16="http://schemas.microsoft.com/office/drawing/2014/main" id="{2EE259B9-82A3-41BE-B774-49462C4B67A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Matplotlib : It is built on NumPy arrays.</a:t>
            </a:r>
          </a:p>
          <a:p>
            <a:pPr marL="457200" indent="-457200">
              <a:buAutoNum type="arabicParenR"/>
            </a:pPr>
            <a:r>
              <a:rPr lang="en-US" sz="2400" dirty="0">
                <a:latin typeface="Times New Roman" panose="02020603050405020304" pitchFamily="18" charset="0"/>
                <a:cs typeface="Times New Roman" panose="02020603050405020304" pitchFamily="18" charset="0"/>
              </a:rPr>
              <a:t>It consists of several plots like line , bar , scatter , histogram , etc.</a:t>
            </a:r>
          </a:p>
          <a:p>
            <a:pPr marL="457200" indent="-457200">
              <a:buAutoNum type="arabicParenR"/>
            </a:pPr>
            <a:r>
              <a:rPr lang="en-US" sz="2400" dirty="0">
                <a:latin typeface="Times New Roman" panose="02020603050405020304" pitchFamily="18" charset="0"/>
                <a:cs typeface="Times New Roman" panose="02020603050405020304" pitchFamily="18" charset="0"/>
              </a:rPr>
              <a:t> Pyplot is a matplotlib module which provides </a:t>
            </a:r>
            <a:r>
              <a:rPr lang="en-IN" sz="2400" dirty="0">
                <a:latin typeface="Times New Roman" panose="02020603050405020304" pitchFamily="18" charset="0"/>
                <a:cs typeface="Times New Roman" panose="02020603050405020304" pitchFamily="18" charset="0"/>
              </a:rPr>
              <a:t>MATLAB like interference.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75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C128-9251-40AA-BF0F-07CCCD27277D}"/>
              </a:ext>
            </a:extLst>
          </p:cNvPr>
          <p:cNvSpPr>
            <a:spLocks noGrp="1"/>
          </p:cNvSpPr>
          <p:nvPr>
            <p:ph type="title"/>
          </p:nvPr>
        </p:nvSpPr>
        <p:spPr/>
        <p:txBody>
          <a:bodyPr/>
          <a:lstStyle/>
          <a:p>
            <a:r>
              <a:rPr lang="en-US" dirty="0"/>
              <a:t>Libraries used cont.</a:t>
            </a:r>
            <a:endParaRPr lang="en-IN" dirty="0"/>
          </a:p>
        </p:txBody>
      </p:sp>
      <p:sp>
        <p:nvSpPr>
          <p:cNvPr id="3" name="Content Placeholder 2">
            <a:extLst>
              <a:ext uri="{FF2B5EF4-FFF2-40B4-BE49-F238E27FC236}">
                <a16:creationId xmlns:a16="http://schemas.microsoft.com/office/drawing/2014/main" id="{2E06DA01-102F-42B7-893C-250E798FAB2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Seaborn :  It is mostly used for statistical plotting in python.</a:t>
            </a:r>
          </a:p>
          <a:p>
            <a:pPr marL="457200" indent="-457200">
              <a:buAutoNum type="arabicParenR"/>
            </a:pPr>
            <a:r>
              <a:rPr lang="en-US" sz="2400" dirty="0">
                <a:latin typeface="Times New Roman" panose="02020603050405020304" pitchFamily="18" charset="0"/>
                <a:cs typeface="Times New Roman" panose="02020603050405020304" pitchFamily="18" charset="0"/>
              </a:rPr>
              <a:t>It is built on top of Matplotlib.</a:t>
            </a:r>
          </a:p>
          <a:p>
            <a:pPr marL="457200" indent="-457200">
              <a:buAutoNum type="arabicParenR"/>
            </a:pPr>
            <a:r>
              <a:rPr lang="en-US" sz="2400" dirty="0">
                <a:latin typeface="Times New Roman" panose="02020603050405020304" pitchFamily="18" charset="0"/>
                <a:cs typeface="Times New Roman" panose="02020603050405020304" pitchFamily="18" charset="0"/>
              </a:rPr>
              <a:t>It provides default styles and color palettes to make statistical plots more attractive.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70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2627-6D21-4236-917D-B6360CDDE0CD}"/>
              </a:ext>
            </a:extLst>
          </p:cNvPr>
          <p:cNvSpPr>
            <a:spLocks noGrp="1"/>
          </p:cNvSpPr>
          <p:nvPr>
            <p:ph type="title"/>
          </p:nvPr>
        </p:nvSpPr>
        <p:spPr>
          <a:xfrm>
            <a:off x="1774423" y="1756130"/>
            <a:ext cx="8643154" cy="977643"/>
          </a:xfrm>
        </p:spPr>
        <p:txBody>
          <a:bodyPr/>
          <a:lstStyle/>
          <a:p>
            <a:r>
              <a:rPr lang="en-US" dirty="0">
                <a:latin typeface="Times New Roman" panose="02020603050405020304" pitchFamily="18" charset="0"/>
                <a:cs typeface="Times New Roman" panose="02020603050405020304" pitchFamily="18" charset="0"/>
              </a:rPr>
              <a:t>PROJECT NAME: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BA8BD75-D1CD-456E-A562-B3790B3BBD6E}"/>
              </a:ext>
            </a:extLst>
          </p:cNvPr>
          <p:cNvSpPr>
            <a:spLocks noGrp="1"/>
          </p:cNvSpPr>
          <p:nvPr>
            <p:ph type="body" idx="1"/>
          </p:nvPr>
        </p:nvSpPr>
        <p:spPr>
          <a:xfrm>
            <a:off x="1774423" y="2931737"/>
            <a:ext cx="8643154" cy="1887388"/>
          </a:xfrm>
        </p:spPr>
        <p:txBody>
          <a:bodyPr>
            <a:normAutofit/>
          </a:bodyPr>
          <a:lstStyle/>
          <a:p>
            <a:r>
              <a:rPr lang="en-US" sz="4400" dirty="0">
                <a:latin typeface="Times New Roman" panose="02020603050405020304" pitchFamily="18" charset="0"/>
                <a:cs typeface="Times New Roman" panose="02020603050405020304" pitchFamily="18" charset="0"/>
              </a:rPr>
              <a:t>Olympics Data Analysis Using Python</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05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259D-1775-47E7-A79A-C7F5947718F2}"/>
              </a:ext>
            </a:extLst>
          </p:cNvPr>
          <p:cNvSpPr>
            <a:spLocks noGrp="1"/>
          </p:cNvSpPr>
          <p:nvPr>
            <p:ph type="title"/>
          </p:nvPr>
        </p:nvSpPr>
        <p:spPr/>
        <p:txBody>
          <a:bodyPr/>
          <a:lstStyle/>
          <a:p>
            <a:r>
              <a:rPr lang="en-US" dirty="0"/>
              <a:t>Task 1: LOADING THE DATASET</a:t>
            </a:r>
            <a:endParaRPr lang="en-IN" dirty="0"/>
          </a:p>
        </p:txBody>
      </p:sp>
      <p:pic>
        <p:nvPicPr>
          <p:cNvPr id="5" name="Content Placeholder 4">
            <a:extLst>
              <a:ext uri="{FF2B5EF4-FFF2-40B4-BE49-F238E27FC236}">
                <a16:creationId xmlns:a16="http://schemas.microsoft.com/office/drawing/2014/main" id="{F1F16DAE-7D83-4507-A3C5-B3603D65F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88" y="2111604"/>
            <a:ext cx="9291214" cy="3318235"/>
          </a:xfrm>
        </p:spPr>
      </p:pic>
    </p:spTree>
    <p:extLst>
      <p:ext uri="{BB962C8B-B14F-4D97-AF65-F5344CB8AC3E}">
        <p14:creationId xmlns:p14="http://schemas.microsoft.com/office/powerpoint/2010/main" val="343935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9950-CB67-4F92-B722-0F41FE484609}"/>
              </a:ext>
            </a:extLst>
          </p:cNvPr>
          <p:cNvSpPr>
            <a:spLocks noGrp="1"/>
          </p:cNvSpPr>
          <p:nvPr>
            <p:ph type="title"/>
          </p:nvPr>
        </p:nvSpPr>
        <p:spPr/>
        <p:txBody>
          <a:bodyPr/>
          <a:lstStyle/>
          <a:p>
            <a:r>
              <a:rPr lang="en-US" dirty="0"/>
              <a:t>Task 2: Printing the loaded datasets</a:t>
            </a:r>
            <a:endParaRPr lang="en-IN" dirty="0"/>
          </a:p>
        </p:txBody>
      </p:sp>
      <p:pic>
        <p:nvPicPr>
          <p:cNvPr id="6" name="Content Placeholder 5">
            <a:extLst>
              <a:ext uri="{FF2B5EF4-FFF2-40B4-BE49-F238E27FC236}">
                <a16:creationId xmlns:a16="http://schemas.microsoft.com/office/drawing/2014/main" id="{AB45234F-DD6F-482C-ACC4-DC3CBCF750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9217" y="1864194"/>
            <a:ext cx="9137084" cy="4076576"/>
          </a:xfrm>
        </p:spPr>
      </p:pic>
    </p:spTree>
    <p:extLst>
      <p:ext uri="{BB962C8B-B14F-4D97-AF65-F5344CB8AC3E}">
        <p14:creationId xmlns:p14="http://schemas.microsoft.com/office/powerpoint/2010/main" val="208982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FF81-9ABE-4B16-94B6-30A18DFBE201}"/>
              </a:ext>
            </a:extLst>
          </p:cNvPr>
          <p:cNvSpPr>
            <a:spLocks noGrp="1"/>
          </p:cNvSpPr>
          <p:nvPr>
            <p:ph type="title"/>
          </p:nvPr>
        </p:nvSpPr>
        <p:spPr/>
        <p:txBody>
          <a:bodyPr/>
          <a:lstStyle/>
          <a:p>
            <a:r>
              <a:rPr lang="en-US" dirty="0"/>
              <a:t>Task 2 Cont.</a:t>
            </a:r>
            <a:endParaRPr lang="en-IN" dirty="0"/>
          </a:p>
        </p:txBody>
      </p:sp>
      <p:pic>
        <p:nvPicPr>
          <p:cNvPr id="5" name="Content Placeholder 4">
            <a:extLst>
              <a:ext uri="{FF2B5EF4-FFF2-40B4-BE49-F238E27FC236}">
                <a16:creationId xmlns:a16="http://schemas.microsoft.com/office/drawing/2014/main" id="{A8F2AC3A-A8A3-4DEE-AF0C-864E3ED0D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478" y="2100091"/>
            <a:ext cx="8107043" cy="3717720"/>
          </a:xfrm>
        </p:spPr>
      </p:pic>
    </p:spTree>
    <p:extLst>
      <p:ext uri="{BB962C8B-B14F-4D97-AF65-F5344CB8AC3E}">
        <p14:creationId xmlns:p14="http://schemas.microsoft.com/office/powerpoint/2010/main" val="36284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BE09-329C-4D03-B80A-5F5C8B6E9B54}"/>
              </a:ext>
            </a:extLst>
          </p:cNvPr>
          <p:cNvSpPr>
            <a:spLocks noGrp="1"/>
          </p:cNvSpPr>
          <p:nvPr>
            <p:ph type="title"/>
          </p:nvPr>
        </p:nvSpPr>
        <p:spPr/>
        <p:txBody>
          <a:bodyPr/>
          <a:lstStyle/>
          <a:p>
            <a:r>
              <a:rPr lang="en-US" dirty="0"/>
              <a:t>Task 3: join both datasets and print them</a:t>
            </a:r>
            <a:endParaRPr lang="en-IN" dirty="0"/>
          </a:p>
        </p:txBody>
      </p:sp>
      <p:pic>
        <p:nvPicPr>
          <p:cNvPr id="5" name="Content Placeholder 4">
            <a:extLst>
              <a:ext uri="{FF2B5EF4-FFF2-40B4-BE49-F238E27FC236}">
                <a16:creationId xmlns:a16="http://schemas.microsoft.com/office/drawing/2014/main" id="{0B5D5D35-D1BD-43B0-AC58-3D0400139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206" y="1853753"/>
            <a:ext cx="9291215" cy="4199727"/>
          </a:xfrm>
        </p:spPr>
      </p:pic>
    </p:spTree>
    <p:extLst>
      <p:ext uri="{BB962C8B-B14F-4D97-AF65-F5344CB8AC3E}">
        <p14:creationId xmlns:p14="http://schemas.microsoft.com/office/powerpoint/2010/main" val="383438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6290-C102-4FE1-808B-311B5C869EA4}"/>
              </a:ext>
            </a:extLst>
          </p:cNvPr>
          <p:cNvSpPr>
            <a:spLocks noGrp="1"/>
          </p:cNvSpPr>
          <p:nvPr>
            <p:ph type="title"/>
          </p:nvPr>
        </p:nvSpPr>
        <p:spPr/>
        <p:txBody>
          <a:bodyPr/>
          <a:lstStyle/>
          <a:p>
            <a:r>
              <a:rPr lang="en-US" dirty="0"/>
              <a:t>Task 4: Check for the null values in the dataset</a:t>
            </a:r>
            <a:endParaRPr lang="en-IN" dirty="0"/>
          </a:p>
        </p:txBody>
      </p:sp>
      <p:pic>
        <p:nvPicPr>
          <p:cNvPr id="5" name="Content Placeholder 4">
            <a:extLst>
              <a:ext uri="{FF2B5EF4-FFF2-40B4-BE49-F238E27FC236}">
                <a16:creationId xmlns:a16="http://schemas.microsoft.com/office/drawing/2014/main" id="{5E3EA532-A497-49E4-ABA7-88B895A85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869" y="1853753"/>
            <a:ext cx="4777986" cy="4199727"/>
          </a:xfrm>
        </p:spPr>
      </p:pic>
    </p:spTree>
    <p:extLst>
      <p:ext uri="{BB962C8B-B14F-4D97-AF65-F5344CB8AC3E}">
        <p14:creationId xmlns:p14="http://schemas.microsoft.com/office/powerpoint/2010/main" val="230423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AEE0-2E3A-47B4-AAA8-BC6B3DB56D18}"/>
              </a:ext>
            </a:extLst>
          </p:cNvPr>
          <p:cNvSpPr>
            <a:spLocks noGrp="1"/>
          </p:cNvSpPr>
          <p:nvPr>
            <p:ph type="title"/>
          </p:nvPr>
        </p:nvSpPr>
        <p:spPr/>
        <p:txBody>
          <a:bodyPr/>
          <a:lstStyle/>
          <a:p>
            <a:r>
              <a:rPr lang="en-US" dirty="0"/>
              <a:t>Task 5: print columns containing null values in form of a list</a:t>
            </a:r>
            <a:endParaRPr lang="en-IN" dirty="0"/>
          </a:p>
        </p:txBody>
      </p:sp>
      <p:pic>
        <p:nvPicPr>
          <p:cNvPr id="5" name="Content Placeholder 4">
            <a:extLst>
              <a:ext uri="{FF2B5EF4-FFF2-40B4-BE49-F238E27FC236}">
                <a16:creationId xmlns:a16="http://schemas.microsoft.com/office/drawing/2014/main" id="{6D8D9718-0ABA-4737-8630-63DEAA63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2" y="2215299"/>
            <a:ext cx="8797360" cy="3327662"/>
          </a:xfrm>
        </p:spPr>
      </p:pic>
    </p:spTree>
    <p:extLst>
      <p:ext uri="{BB962C8B-B14F-4D97-AF65-F5344CB8AC3E}">
        <p14:creationId xmlns:p14="http://schemas.microsoft.com/office/powerpoint/2010/main" val="95990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38E3-A491-4BFC-B36B-946393B8BEE9}"/>
              </a:ext>
            </a:extLst>
          </p:cNvPr>
          <p:cNvSpPr>
            <a:spLocks noGrp="1"/>
          </p:cNvSpPr>
          <p:nvPr>
            <p:ph type="title"/>
          </p:nvPr>
        </p:nvSpPr>
        <p:spPr/>
        <p:txBody>
          <a:bodyPr/>
          <a:lstStyle/>
          <a:p>
            <a:r>
              <a:rPr lang="en-US" dirty="0"/>
              <a:t>Task 6 : Printing details of team of Countries </a:t>
            </a:r>
            <a:r>
              <a:rPr lang="en-US" dirty="0" err="1"/>
              <a:t>india</a:t>
            </a:r>
            <a:r>
              <a:rPr lang="en-US" dirty="0"/>
              <a:t> and </a:t>
            </a:r>
            <a:r>
              <a:rPr lang="en-US" dirty="0" err="1"/>
              <a:t>japan</a:t>
            </a:r>
            <a:endParaRPr lang="en-IN" dirty="0"/>
          </a:p>
        </p:txBody>
      </p:sp>
      <p:pic>
        <p:nvPicPr>
          <p:cNvPr id="5" name="Content Placeholder 4">
            <a:extLst>
              <a:ext uri="{FF2B5EF4-FFF2-40B4-BE49-F238E27FC236}">
                <a16:creationId xmlns:a16="http://schemas.microsoft.com/office/drawing/2014/main" id="{4378658D-1385-4F85-8002-54D3A9DC0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70281"/>
            <a:ext cx="9291638" cy="3602618"/>
          </a:xfrm>
        </p:spPr>
      </p:pic>
    </p:spTree>
    <p:extLst>
      <p:ext uri="{BB962C8B-B14F-4D97-AF65-F5344CB8AC3E}">
        <p14:creationId xmlns:p14="http://schemas.microsoft.com/office/powerpoint/2010/main" val="16128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1245-BBB1-49D7-9E1B-D3A19707633E}"/>
              </a:ext>
            </a:extLst>
          </p:cNvPr>
          <p:cNvSpPr>
            <a:spLocks noGrp="1"/>
          </p:cNvSpPr>
          <p:nvPr>
            <p:ph type="title"/>
          </p:nvPr>
        </p:nvSpPr>
        <p:spPr/>
        <p:txBody>
          <a:bodyPr/>
          <a:lstStyle/>
          <a:p>
            <a:r>
              <a:rPr lang="en-US" dirty="0"/>
              <a:t>Task 6 cont.</a:t>
            </a:r>
            <a:endParaRPr lang="en-IN" dirty="0"/>
          </a:p>
        </p:txBody>
      </p:sp>
      <p:pic>
        <p:nvPicPr>
          <p:cNvPr id="5" name="Content Placeholder 4">
            <a:extLst>
              <a:ext uri="{FF2B5EF4-FFF2-40B4-BE49-F238E27FC236}">
                <a16:creationId xmlns:a16="http://schemas.microsoft.com/office/drawing/2014/main" id="{99E28A95-DED2-4B9C-A46D-B35F7B99F5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1989056"/>
            <a:ext cx="9291638" cy="3940404"/>
          </a:xfrm>
        </p:spPr>
      </p:pic>
    </p:spTree>
    <p:extLst>
      <p:ext uri="{BB962C8B-B14F-4D97-AF65-F5344CB8AC3E}">
        <p14:creationId xmlns:p14="http://schemas.microsoft.com/office/powerpoint/2010/main" val="8220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C602-54BB-4EA7-AA85-99273FBE7B91}"/>
              </a:ext>
            </a:extLst>
          </p:cNvPr>
          <p:cNvSpPr>
            <a:spLocks noGrp="1"/>
          </p:cNvSpPr>
          <p:nvPr>
            <p:ph type="title"/>
          </p:nvPr>
        </p:nvSpPr>
        <p:spPr/>
        <p:txBody>
          <a:bodyPr/>
          <a:lstStyle/>
          <a:p>
            <a:r>
              <a:rPr lang="en-US" dirty="0"/>
              <a:t>Task 7 : Printing top 10 countries participating </a:t>
            </a:r>
            <a:endParaRPr lang="en-IN" dirty="0"/>
          </a:p>
        </p:txBody>
      </p:sp>
      <p:pic>
        <p:nvPicPr>
          <p:cNvPr id="5" name="Content Placeholder 4">
            <a:extLst>
              <a:ext uri="{FF2B5EF4-FFF2-40B4-BE49-F238E27FC236}">
                <a16:creationId xmlns:a16="http://schemas.microsoft.com/office/drawing/2014/main" id="{2D72E5C9-4C6F-4901-9081-FCC3E098C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128" y="2046148"/>
            <a:ext cx="7737189" cy="3902165"/>
          </a:xfrm>
        </p:spPr>
      </p:pic>
    </p:spTree>
    <p:extLst>
      <p:ext uri="{BB962C8B-B14F-4D97-AF65-F5344CB8AC3E}">
        <p14:creationId xmlns:p14="http://schemas.microsoft.com/office/powerpoint/2010/main" val="245274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438B-9030-42AA-99EE-E438A3BC5A68}"/>
              </a:ext>
            </a:extLst>
          </p:cNvPr>
          <p:cNvSpPr>
            <a:spLocks noGrp="1"/>
          </p:cNvSpPr>
          <p:nvPr>
            <p:ph type="title"/>
          </p:nvPr>
        </p:nvSpPr>
        <p:spPr/>
        <p:txBody>
          <a:bodyPr/>
          <a:lstStyle/>
          <a:p>
            <a:r>
              <a:rPr lang="en-US" dirty="0"/>
              <a:t>Task 8 : Plotting a bar graph for top 10 countries participating</a:t>
            </a:r>
            <a:endParaRPr lang="en-IN" dirty="0"/>
          </a:p>
        </p:txBody>
      </p:sp>
      <p:pic>
        <p:nvPicPr>
          <p:cNvPr id="5" name="Content Placeholder 4">
            <a:extLst>
              <a:ext uri="{FF2B5EF4-FFF2-40B4-BE49-F238E27FC236}">
                <a16:creationId xmlns:a16="http://schemas.microsoft.com/office/drawing/2014/main" id="{EFBFE94C-C1EC-4A22-A61A-1D81795AE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558928" cy="4037356"/>
          </a:xfrm>
        </p:spPr>
      </p:pic>
    </p:spTree>
    <p:extLst>
      <p:ext uri="{BB962C8B-B14F-4D97-AF65-F5344CB8AC3E}">
        <p14:creationId xmlns:p14="http://schemas.microsoft.com/office/powerpoint/2010/main" val="213588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3443-38F9-4F15-9B55-B2654ECF6740}"/>
              </a:ext>
            </a:extLst>
          </p:cNvPr>
          <p:cNvSpPr>
            <a:spLocks noGrp="1"/>
          </p:cNvSpPr>
          <p:nvPr>
            <p:ph type="title"/>
          </p:nvPr>
        </p:nvSpPr>
        <p:spPr>
          <a:xfrm>
            <a:off x="1238524" y="279901"/>
            <a:ext cx="9291215" cy="1049235"/>
          </a:xfrm>
        </p:spPr>
        <p:txBody>
          <a:bodyPr/>
          <a:lstStyle/>
          <a:p>
            <a:r>
              <a:rPr lang="en-US" dirty="0"/>
              <a:t>CERTIFICATE OF COMPLETION</a:t>
            </a:r>
            <a:endParaRPr lang="en-IN" dirty="0"/>
          </a:p>
        </p:txBody>
      </p:sp>
      <p:pic>
        <p:nvPicPr>
          <p:cNvPr id="5" name="Content Placeholder 4">
            <a:extLst>
              <a:ext uri="{FF2B5EF4-FFF2-40B4-BE49-F238E27FC236}">
                <a16:creationId xmlns:a16="http://schemas.microsoft.com/office/drawing/2014/main" id="{0E37D8EF-8347-4071-9944-3573C8C95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261" y="1329136"/>
            <a:ext cx="8729219" cy="4724345"/>
          </a:xfrm>
        </p:spPr>
      </p:pic>
    </p:spTree>
    <p:extLst>
      <p:ext uri="{BB962C8B-B14F-4D97-AF65-F5344CB8AC3E}">
        <p14:creationId xmlns:p14="http://schemas.microsoft.com/office/powerpoint/2010/main" val="426933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B104-86CF-4B7F-BC52-81CFFADF1161}"/>
              </a:ext>
            </a:extLst>
          </p:cNvPr>
          <p:cNvSpPr>
            <a:spLocks noGrp="1"/>
          </p:cNvSpPr>
          <p:nvPr>
            <p:ph type="title"/>
          </p:nvPr>
        </p:nvSpPr>
        <p:spPr>
          <a:xfrm>
            <a:off x="1450392" y="446300"/>
            <a:ext cx="9291215" cy="1049235"/>
          </a:xfrm>
        </p:spPr>
        <p:txBody>
          <a:bodyPr/>
          <a:lstStyle/>
          <a:p>
            <a:r>
              <a:rPr lang="en-US" dirty="0"/>
              <a:t>Task 9 : PLOT a histogram for age distribution of participants</a:t>
            </a:r>
            <a:endParaRPr lang="en-IN" dirty="0"/>
          </a:p>
        </p:txBody>
      </p:sp>
      <p:pic>
        <p:nvPicPr>
          <p:cNvPr id="5" name="Content Placeholder 4">
            <a:extLst>
              <a:ext uri="{FF2B5EF4-FFF2-40B4-BE49-F238E27FC236}">
                <a16:creationId xmlns:a16="http://schemas.microsoft.com/office/drawing/2014/main" id="{BE73EDBB-9992-49C7-AAF3-FC7E458DE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640264"/>
            <a:ext cx="9502367" cy="4413217"/>
          </a:xfrm>
        </p:spPr>
      </p:pic>
    </p:spTree>
    <p:extLst>
      <p:ext uri="{BB962C8B-B14F-4D97-AF65-F5344CB8AC3E}">
        <p14:creationId xmlns:p14="http://schemas.microsoft.com/office/powerpoint/2010/main" val="302030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1898-8960-484B-A640-BB509A4794DC}"/>
              </a:ext>
            </a:extLst>
          </p:cNvPr>
          <p:cNvSpPr>
            <a:spLocks noGrp="1"/>
          </p:cNvSpPr>
          <p:nvPr>
            <p:ph type="title"/>
          </p:nvPr>
        </p:nvSpPr>
        <p:spPr/>
        <p:txBody>
          <a:bodyPr/>
          <a:lstStyle/>
          <a:p>
            <a:r>
              <a:rPr lang="en-US" dirty="0"/>
              <a:t>Task 10 : Pie plot for male and female participants</a:t>
            </a:r>
            <a:endParaRPr lang="en-IN" dirty="0"/>
          </a:p>
        </p:txBody>
      </p:sp>
      <p:pic>
        <p:nvPicPr>
          <p:cNvPr id="5" name="Content Placeholder 4">
            <a:extLst>
              <a:ext uri="{FF2B5EF4-FFF2-40B4-BE49-F238E27FC236}">
                <a16:creationId xmlns:a16="http://schemas.microsoft.com/office/drawing/2014/main" id="{F9B98084-42EF-498F-99CB-52ADEADE5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505" y="2045617"/>
            <a:ext cx="7395831" cy="3553905"/>
          </a:xfrm>
        </p:spPr>
      </p:pic>
    </p:spTree>
    <p:extLst>
      <p:ext uri="{BB962C8B-B14F-4D97-AF65-F5344CB8AC3E}">
        <p14:creationId xmlns:p14="http://schemas.microsoft.com/office/powerpoint/2010/main" val="31509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7EDC-623C-43F8-A29B-B16136EF180E}"/>
              </a:ext>
            </a:extLst>
          </p:cNvPr>
          <p:cNvSpPr>
            <a:spLocks noGrp="1"/>
          </p:cNvSpPr>
          <p:nvPr>
            <p:ph type="title"/>
          </p:nvPr>
        </p:nvSpPr>
        <p:spPr>
          <a:xfrm>
            <a:off x="1450392" y="385069"/>
            <a:ext cx="9291215" cy="1049235"/>
          </a:xfrm>
        </p:spPr>
        <p:txBody>
          <a:bodyPr/>
          <a:lstStyle/>
          <a:p>
            <a:r>
              <a:rPr lang="en-US" dirty="0"/>
              <a:t>Task 10 cont.</a:t>
            </a:r>
            <a:endParaRPr lang="en-IN" dirty="0"/>
          </a:p>
        </p:txBody>
      </p:sp>
      <p:pic>
        <p:nvPicPr>
          <p:cNvPr id="5" name="Content Placeholder 4">
            <a:extLst>
              <a:ext uri="{FF2B5EF4-FFF2-40B4-BE49-F238E27FC236}">
                <a16:creationId xmlns:a16="http://schemas.microsoft.com/office/drawing/2014/main" id="{E853E6E9-CA21-4A24-85F3-255D78889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678" y="1434304"/>
            <a:ext cx="8917757" cy="4514009"/>
          </a:xfrm>
        </p:spPr>
      </p:pic>
    </p:spTree>
    <p:extLst>
      <p:ext uri="{BB962C8B-B14F-4D97-AF65-F5344CB8AC3E}">
        <p14:creationId xmlns:p14="http://schemas.microsoft.com/office/powerpoint/2010/main" val="97194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A002-F62F-491F-BB1C-3A8070FB633C}"/>
              </a:ext>
            </a:extLst>
          </p:cNvPr>
          <p:cNvSpPr>
            <a:spLocks noGrp="1"/>
          </p:cNvSpPr>
          <p:nvPr>
            <p:ph type="title"/>
          </p:nvPr>
        </p:nvSpPr>
        <p:spPr/>
        <p:txBody>
          <a:bodyPr/>
          <a:lstStyle/>
          <a:p>
            <a:r>
              <a:rPr lang="en-US" dirty="0"/>
              <a:t>Task 11 : Plot a </a:t>
            </a:r>
            <a:r>
              <a:rPr lang="en-US" dirty="0" err="1"/>
              <a:t>countplot</a:t>
            </a:r>
            <a:r>
              <a:rPr lang="en-US" dirty="0"/>
              <a:t> for women participation</a:t>
            </a:r>
            <a:endParaRPr lang="en-IN" dirty="0"/>
          </a:p>
        </p:txBody>
      </p:sp>
      <p:pic>
        <p:nvPicPr>
          <p:cNvPr id="5" name="Content Placeholder 4">
            <a:extLst>
              <a:ext uri="{FF2B5EF4-FFF2-40B4-BE49-F238E27FC236}">
                <a16:creationId xmlns:a16="http://schemas.microsoft.com/office/drawing/2014/main" id="{9CF1260B-C38B-46FB-B20A-AF0137424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956" y="2354285"/>
            <a:ext cx="8564088" cy="3141542"/>
          </a:xfrm>
        </p:spPr>
      </p:pic>
    </p:spTree>
    <p:extLst>
      <p:ext uri="{BB962C8B-B14F-4D97-AF65-F5344CB8AC3E}">
        <p14:creationId xmlns:p14="http://schemas.microsoft.com/office/powerpoint/2010/main" val="382086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B991-3FB1-42A1-AB68-F1B5ED84D4D2}"/>
              </a:ext>
            </a:extLst>
          </p:cNvPr>
          <p:cNvSpPr>
            <a:spLocks noGrp="1"/>
          </p:cNvSpPr>
          <p:nvPr>
            <p:ph type="title"/>
          </p:nvPr>
        </p:nvSpPr>
        <p:spPr>
          <a:xfrm>
            <a:off x="1450392" y="441629"/>
            <a:ext cx="9291215" cy="1049235"/>
          </a:xfrm>
        </p:spPr>
        <p:txBody>
          <a:bodyPr/>
          <a:lstStyle/>
          <a:p>
            <a:r>
              <a:rPr lang="en-US" dirty="0"/>
              <a:t>Task 11 cont.</a:t>
            </a:r>
            <a:endParaRPr lang="en-IN" dirty="0"/>
          </a:p>
        </p:txBody>
      </p:sp>
      <p:pic>
        <p:nvPicPr>
          <p:cNvPr id="5" name="Content Placeholder 4">
            <a:extLst>
              <a:ext uri="{FF2B5EF4-FFF2-40B4-BE49-F238E27FC236}">
                <a16:creationId xmlns:a16="http://schemas.microsoft.com/office/drawing/2014/main" id="{9D14CC5B-6015-41E6-90A8-918485D8F4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545" y="1490864"/>
            <a:ext cx="9417376" cy="4448023"/>
          </a:xfrm>
        </p:spPr>
      </p:pic>
    </p:spTree>
    <p:extLst>
      <p:ext uri="{BB962C8B-B14F-4D97-AF65-F5344CB8AC3E}">
        <p14:creationId xmlns:p14="http://schemas.microsoft.com/office/powerpoint/2010/main" val="149605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2D46-6D29-43D7-8277-AC0FC3FAE4E2}"/>
              </a:ext>
            </a:extLst>
          </p:cNvPr>
          <p:cNvSpPr>
            <a:spLocks noGrp="1"/>
          </p:cNvSpPr>
          <p:nvPr>
            <p:ph type="title"/>
          </p:nvPr>
        </p:nvSpPr>
        <p:spPr/>
        <p:txBody>
          <a:bodyPr/>
          <a:lstStyle/>
          <a:p>
            <a:r>
              <a:rPr lang="en-US" dirty="0"/>
              <a:t>Task 12 : Print the athletes with gold medal</a:t>
            </a:r>
            <a:endParaRPr lang="en-IN" dirty="0"/>
          </a:p>
        </p:txBody>
      </p:sp>
      <p:pic>
        <p:nvPicPr>
          <p:cNvPr id="5" name="Content Placeholder 4">
            <a:extLst>
              <a:ext uri="{FF2B5EF4-FFF2-40B4-BE49-F238E27FC236}">
                <a16:creationId xmlns:a16="http://schemas.microsoft.com/office/drawing/2014/main" id="{9BB87CB9-8D1E-4C81-A41F-36CB1893B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316" y="1941922"/>
            <a:ext cx="8951368" cy="3995181"/>
          </a:xfrm>
        </p:spPr>
      </p:pic>
    </p:spTree>
    <p:extLst>
      <p:ext uri="{BB962C8B-B14F-4D97-AF65-F5344CB8AC3E}">
        <p14:creationId xmlns:p14="http://schemas.microsoft.com/office/powerpoint/2010/main" val="138066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280C-9E34-41F1-BEA0-55E23B4CE73C}"/>
              </a:ext>
            </a:extLst>
          </p:cNvPr>
          <p:cNvSpPr>
            <a:spLocks noGrp="1"/>
          </p:cNvSpPr>
          <p:nvPr>
            <p:ph type="title"/>
          </p:nvPr>
        </p:nvSpPr>
        <p:spPr/>
        <p:txBody>
          <a:bodyPr/>
          <a:lstStyle/>
          <a:p>
            <a:r>
              <a:rPr lang="en-US" dirty="0"/>
              <a:t>Task 13 : Plot for gold medal athletes above 60</a:t>
            </a:r>
            <a:endParaRPr lang="en-IN" dirty="0"/>
          </a:p>
        </p:txBody>
      </p:sp>
      <p:pic>
        <p:nvPicPr>
          <p:cNvPr id="5" name="Content Placeholder 4">
            <a:extLst>
              <a:ext uri="{FF2B5EF4-FFF2-40B4-BE49-F238E27FC236}">
                <a16:creationId xmlns:a16="http://schemas.microsoft.com/office/drawing/2014/main" id="{8D370468-1C5F-4342-B347-FAA00E558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750" y="2302668"/>
            <a:ext cx="8650043" cy="3485389"/>
          </a:xfrm>
        </p:spPr>
      </p:pic>
    </p:spTree>
    <p:extLst>
      <p:ext uri="{BB962C8B-B14F-4D97-AF65-F5344CB8AC3E}">
        <p14:creationId xmlns:p14="http://schemas.microsoft.com/office/powerpoint/2010/main" val="42012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5207-5570-4A4A-BF8D-05B160B0A71A}"/>
              </a:ext>
            </a:extLst>
          </p:cNvPr>
          <p:cNvSpPr>
            <a:spLocks noGrp="1"/>
          </p:cNvSpPr>
          <p:nvPr>
            <p:ph type="title"/>
          </p:nvPr>
        </p:nvSpPr>
        <p:spPr/>
        <p:txBody>
          <a:bodyPr/>
          <a:lstStyle/>
          <a:p>
            <a:r>
              <a:rPr lang="en-US" dirty="0"/>
              <a:t>Task 13 cont.</a:t>
            </a:r>
            <a:endParaRPr lang="en-IN" dirty="0"/>
          </a:p>
        </p:txBody>
      </p:sp>
      <p:pic>
        <p:nvPicPr>
          <p:cNvPr id="5" name="Content Placeholder 4">
            <a:extLst>
              <a:ext uri="{FF2B5EF4-FFF2-40B4-BE49-F238E27FC236}">
                <a16:creationId xmlns:a16="http://schemas.microsoft.com/office/drawing/2014/main" id="{8CDAD773-DEEF-460E-B8BE-B7BD4C604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853754"/>
            <a:ext cx="9389246" cy="4132267"/>
          </a:xfrm>
        </p:spPr>
      </p:pic>
    </p:spTree>
    <p:extLst>
      <p:ext uri="{BB962C8B-B14F-4D97-AF65-F5344CB8AC3E}">
        <p14:creationId xmlns:p14="http://schemas.microsoft.com/office/powerpoint/2010/main" val="25179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5808-1466-4829-8DA2-4DBFA2B72500}"/>
              </a:ext>
            </a:extLst>
          </p:cNvPr>
          <p:cNvSpPr>
            <a:spLocks noGrp="1"/>
          </p:cNvSpPr>
          <p:nvPr>
            <p:ph type="title"/>
          </p:nvPr>
        </p:nvSpPr>
        <p:spPr/>
        <p:txBody>
          <a:bodyPr/>
          <a:lstStyle/>
          <a:p>
            <a:r>
              <a:rPr lang="en-US" dirty="0"/>
              <a:t>Task 14: </a:t>
            </a:r>
            <a:r>
              <a:rPr lang="en-US" dirty="0" err="1"/>
              <a:t>Barplot</a:t>
            </a:r>
            <a:r>
              <a:rPr lang="en-US" dirty="0"/>
              <a:t> for </a:t>
            </a:r>
            <a:r>
              <a:rPr lang="en-US" dirty="0" err="1"/>
              <a:t>countrywise</a:t>
            </a:r>
            <a:r>
              <a:rPr lang="en-US" dirty="0"/>
              <a:t> medal in 2016</a:t>
            </a:r>
            <a:endParaRPr lang="en-IN" dirty="0"/>
          </a:p>
        </p:txBody>
      </p:sp>
      <p:pic>
        <p:nvPicPr>
          <p:cNvPr id="5" name="Content Placeholder 4">
            <a:extLst>
              <a:ext uri="{FF2B5EF4-FFF2-40B4-BE49-F238E27FC236}">
                <a16:creationId xmlns:a16="http://schemas.microsoft.com/office/drawing/2014/main" id="{0B868E1E-A0FE-4CA6-9EE9-3FC56ED4A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377" y="2093012"/>
            <a:ext cx="8597245" cy="3960469"/>
          </a:xfrm>
        </p:spPr>
      </p:pic>
    </p:spTree>
    <p:extLst>
      <p:ext uri="{BB962C8B-B14F-4D97-AF65-F5344CB8AC3E}">
        <p14:creationId xmlns:p14="http://schemas.microsoft.com/office/powerpoint/2010/main" val="14724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0BFD97-1AE9-48AD-972E-D440F8223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6190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599D-C8A1-429B-AFED-46380D57CBA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1D36DB8-EE90-40C8-9A9C-FB7A4A493CCD}"/>
              </a:ext>
            </a:extLst>
          </p:cNvPr>
          <p:cNvSpPr>
            <a:spLocks noGrp="1"/>
          </p:cNvSpPr>
          <p:nvPr>
            <p:ph idx="1"/>
          </p:nvPr>
        </p:nvSpPr>
        <p:spPr/>
        <p:txBody>
          <a:bodyPr>
            <a:normAutofit/>
          </a:bodyPr>
          <a:lstStyle/>
          <a:p>
            <a:r>
              <a:rPr lang="en-US" sz="2400" dirty="0">
                <a:latin typeface="Times New Roman" panose="02020603050405020304" pitchFamily="18" charset="0"/>
                <a:ea typeface="+mn-lt"/>
                <a:cs typeface="Times New Roman" panose="02020603050405020304" pitchFamily="18" charset="0"/>
              </a:rPr>
              <a:t>This program has been developed by industry experts to help you learn real-world application of Data Science from scratch and build powerful models to generate useful business insights and predictions. This program has been designed for fresh graduates looking to build their career </a:t>
            </a:r>
            <a:r>
              <a:rPr lang="en-US" sz="2400">
                <a:latin typeface="Times New Roman" panose="02020603050405020304" pitchFamily="18" charset="0"/>
                <a:ea typeface="+mn-lt"/>
                <a:cs typeface="Times New Roman" panose="02020603050405020304" pitchFamily="18" charset="0"/>
              </a:rPr>
              <a:t>in Python </a:t>
            </a:r>
            <a:r>
              <a:rPr lang="en-US" sz="2400" dirty="0">
                <a:latin typeface="Times New Roman" panose="02020603050405020304" pitchFamily="18" charset="0"/>
                <a:ea typeface="+mn-lt"/>
                <a:cs typeface="Times New Roman" panose="02020603050405020304" pitchFamily="18" charset="0"/>
              </a:rPr>
              <a:t>and Machine Learning in their future.</a:t>
            </a:r>
          </a:p>
          <a:p>
            <a:r>
              <a:rPr lang="en-US" sz="2400" dirty="0">
                <a:latin typeface="Times New Roman" panose="02020603050405020304" pitchFamily="18" charset="0"/>
                <a:cs typeface="Times New Roman" panose="02020603050405020304" pitchFamily="18" charset="0"/>
              </a:rPr>
              <a:t>At The End Of This Course You Will:-</a:t>
            </a:r>
          </a:p>
          <a:p>
            <a:pPr marL="342900" indent="-342900">
              <a:buChar char="•"/>
            </a:pPr>
            <a:r>
              <a:rPr lang="en-US" sz="2400" dirty="0">
                <a:latin typeface="Times New Roman" panose="02020603050405020304" pitchFamily="18" charset="0"/>
                <a:cs typeface="Times New Roman" panose="02020603050405020304" pitchFamily="18" charset="0"/>
              </a:rPr>
              <a:t>Able to analyse data sets , create various insights on the same.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3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2410-556F-40D3-9EE7-C72FEE050E86}"/>
              </a:ext>
            </a:extLst>
          </p:cNvPr>
          <p:cNvSpPr>
            <a:spLocks noGrp="1"/>
          </p:cNvSpPr>
          <p:nvPr>
            <p:ph type="title"/>
          </p:nvPr>
        </p:nvSpPr>
        <p:spPr/>
        <p:txBody>
          <a:bodyPr/>
          <a:lstStyle/>
          <a:p>
            <a:r>
              <a:rPr lang="en-US" dirty="0">
                <a:latin typeface="Thames" panose="02000503080000020003" pitchFamily="2" charset="0"/>
                <a:ea typeface="Yu Gothic" panose="020B0400000000000000" pitchFamily="34" charset="-128"/>
              </a:rPr>
              <a:t>WHAT IS DATA &amp; Data Science??</a:t>
            </a:r>
            <a:endParaRPr lang="en-IN" dirty="0">
              <a:latin typeface="Thames" panose="02000503080000020003" pitchFamily="2" charset="0"/>
              <a:ea typeface="Yu Gothic" panose="020B0400000000000000" pitchFamily="34" charset="-128"/>
            </a:endParaRPr>
          </a:p>
        </p:txBody>
      </p:sp>
      <p:sp>
        <p:nvSpPr>
          <p:cNvPr id="3" name="Content Placeholder 2">
            <a:extLst>
              <a:ext uri="{FF2B5EF4-FFF2-40B4-BE49-F238E27FC236}">
                <a16:creationId xmlns:a16="http://schemas.microsoft.com/office/drawing/2014/main" id="{1EB014CA-95AE-472F-9ED6-B6D5E0639519}"/>
              </a:ext>
            </a:extLst>
          </p:cNvPr>
          <p:cNvSpPr>
            <a:spLocks noGrp="1"/>
          </p:cNvSpPr>
          <p:nvPr>
            <p:ph idx="1"/>
          </p:nvPr>
        </p:nvSpPr>
        <p:spPr/>
        <p:txBody>
          <a:bodyPr>
            <a:normAutofit/>
          </a:bodyPr>
          <a:lstStyle/>
          <a:p>
            <a:r>
              <a:rPr lang="en-US" sz="2800" dirty="0">
                <a:latin typeface="Times New Roman" panose="02020603050405020304" pitchFamily="18" charset="0"/>
                <a:ea typeface="Tahoma" panose="020B0604030504040204" pitchFamily="34" charset="0"/>
                <a:cs typeface="Times New Roman" panose="02020603050405020304" pitchFamily="18" charset="0"/>
              </a:rPr>
              <a:t>Data basically refers to facts and statistics collected together for reference or analysis.</a:t>
            </a:r>
          </a:p>
          <a:p>
            <a:r>
              <a:rPr lang="en-US" sz="2800" dirty="0">
                <a:latin typeface="Times New Roman" panose="02020603050405020304" pitchFamily="18" charset="0"/>
                <a:ea typeface="Tahoma" panose="020B0604030504040204" pitchFamily="34" charset="0"/>
                <a:cs typeface="Times New Roman" panose="02020603050405020304" pitchFamily="18" charset="0"/>
              </a:rPr>
              <a:t>Data Science is process of extracting knowledge &amp; insights from data by using scientific methods.</a:t>
            </a:r>
          </a:p>
          <a:p>
            <a:r>
              <a:rPr lang="en-US" sz="2800" dirty="0">
                <a:latin typeface="Times New Roman" panose="02020603050405020304" pitchFamily="18" charset="0"/>
                <a:ea typeface="Tahoma" panose="020B0604030504040204" pitchFamily="34" charset="0"/>
                <a:cs typeface="Times New Roman" panose="02020603050405020304" pitchFamily="18" charset="0"/>
              </a:rPr>
              <a:t>Scientific Methods refers to Programming + Statistics + Buisness.</a:t>
            </a:r>
            <a:endParaRPr lang="en-IN" sz="2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7451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2532-0C74-44F5-ABF1-2F060D16A8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DATA ANALYSIS and its 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001274-71A5-4FD8-BDE9-433A3A49BC9A}"/>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Data Analysis is the process of exploring and analyzing large datasets to find hidden patterns, unseen trends, discover correlations &amp; valuable insights.</a:t>
            </a:r>
          </a:p>
          <a:p>
            <a:r>
              <a:rPr lang="en-US" sz="2800" dirty="0">
                <a:latin typeface="Times New Roman" panose="02020603050405020304" pitchFamily="18" charset="0"/>
                <a:cs typeface="Times New Roman" panose="02020603050405020304" pitchFamily="18" charset="0"/>
              </a:rPr>
              <a:t>Data Analytics and Visualizations can be used for Improved Decision Making, Better Customer Service, Efficient Operations as well as Effective Marketing.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32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3249-1A71-4B96-AA40-41D0273440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DATA THAT COMPANY COLLECTS??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2FF352-9225-4026-B8FA-AB55CBC6FFC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First – Party Data: The data that is directly collected by the company from its own costumers.</a:t>
            </a:r>
          </a:p>
          <a:p>
            <a:r>
              <a:rPr lang="en-US" sz="2400" dirty="0">
                <a:latin typeface="Times New Roman" panose="02020603050405020304" pitchFamily="18" charset="0"/>
                <a:cs typeface="Times New Roman" panose="02020603050405020304" pitchFamily="18" charset="0"/>
              </a:rPr>
              <a:t>Second – Party Data : The data that a company collects from the other known organizations which collected the data themselves.</a:t>
            </a:r>
          </a:p>
          <a:p>
            <a:r>
              <a:rPr lang="en-US" sz="2400" dirty="0">
                <a:latin typeface="Times New Roman" panose="02020603050405020304" pitchFamily="18" charset="0"/>
                <a:cs typeface="Times New Roman" panose="02020603050405020304" pitchFamily="18" charset="0"/>
              </a:rPr>
              <a:t>Third – Party Data : The aggregated data that a company buys from a marketplace.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37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3B9-D450-47CB-8EA8-F9C2F013859E}"/>
              </a:ext>
            </a:extLst>
          </p:cNvPr>
          <p:cNvSpPr>
            <a:spLocks noGrp="1"/>
          </p:cNvSpPr>
          <p:nvPr>
            <p:ph type="title"/>
          </p:nvPr>
        </p:nvSpPr>
        <p:spPr>
          <a:xfrm>
            <a:off x="1450392" y="493434"/>
            <a:ext cx="9291215" cy="1049235"/>
          </a:xfrm>
        </p:spPr>
        <p:txBody>
          <a:bodyPr/>
          <a:lstStyle/>
          <a:p>
            <a:r>
              <a:rPr lang="en-US" dirty="0">
                <a:latin typeface="Times New Roman" panose="02020603050405020304" pitchFamily="18" charset="0"/>
                <a:cs typeface="Times New Roman" panose="02020603050405020304" pitchFamily="18" charset="0"/>
              </a:rPr>
              <a:t>Steps involved in data analytics process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C9B159-6830-475F-9256-8B401A67627E}"/>
              </a:ext>
            </a:extLst>
          </p:cNvPr>
          <p:cNvSpPr>
            <a:spLocks noGrp="1"/>
          </p:cNvSpPr>
          <p:nvPr>
            <p:ph idx="1"/>
          </p:nvPr>
        </p:nvSpPr>
        <p:spPr>
          <a:xfrm>
            <a:off x="1451579" y="1542670"/>
            <a:ext cx="9291215" cy="3923676"/>
          </a:xfrm>
        </p:spPr>
        <p:txBody>
          <a:bodyPr>
            <a:noAutofit/>
          </a:bodyPr>
          <a:lstStyle/>
          <a:p>
            <a:r>
              <a:rPr lang="en-US" sz="1800" b="1" u="sng" dirty="0">
                <a:latin typeface="Times New Roman" panose="02020603050405020304" pitchFamily="18" charset="0"/>
                <a:cs typeface="Times New Roman" panose="02020603050405020304" pitchFamily="18" charset="0"/>
              </a:rPr>
              <a:t>Understand the problem : </a:t>
            </a:r>
            <a:r>
              <a:rPr lang="en-US" sz="1800" dirty="0">
                <a:latin typeface="Times New Roman" panose="02020603050405020304" pitchFamily="18" charset="0"/>
                <a:cs typeface="Times New Roman" panose="02020603050405020304" pitchFamily="18" charset="0"/>
              </a:rPr>
              <a:t>Before you start collection of data , you must be clear about what exactly you want to do with it.</a:t>
            </a:r>
            <a:r>
              <a:rPr lang="en-US" sz="1800" b="0" i="0" dirty="0">
                <a:solidFill>
                  <a:srgbClr val="555555"/>
                </a:solidFill>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Data Collection : </a:t>
            </a:r>
            <a:r>
              <a:rPr lang="en-US" sz="1800" dirty="0">
                <a:latin typeface="Times New Roman" panose="02020603050405020304" pitchFamily="18" charset="0"/>
                <a:cs typeface="Times New Roman" panose="02020603050405020304" pitchFamily="18" charset="0"/>
              </a:rPr>
              <a:t>After knowing what you want from the data it is the time for collecting data.</a:t>
            </a:r>
          </a:p>
          <a:p>
            <a:r>
              <a:rPr lang="en-US" sz="1800" b="1" u="sng" dirty="0">
                <a:latin typeface="Times New Roman" panose="02020603050405020304" pitchFamily="18" charset="0"/>
                <a:cs typeface="Times New Roman" panose="02020603050405020304" pitchFamily="18" charset="0"/>
              </a:rPr>
              <a:t>Data Cleaning : </a:t>
            </a:r>
            <a:r>
              <a:rPr lang="en-US" sz="1800" dirty="0">
                <a:latin typeface="Times New Roman" panose="02020603050405020304" pitchFamily="18" charset="0"/>
                <a:cs typeface="Times New Roman" panose="02020603050405020304" pitchFamily="18" charset="0"/>
              </a:rPr>
              <a:t>It consist of  amending or removing incorrect data, as well as checking for incompleteness or inconsistencies.</a:t>
            </a:r>
          </a:p>
          <a:p>
            <a:r>
              <a:rPr lang="en-US" sz="1800" b="1" u="sng" dirty="0">
                <a:latin typeface="Times New Roman" panose="02020603050405020304" pitchFamily="18" charset="0"/>
                <a:cs typeface="Times New Roman" panose="02020603050405020304" pitchFamily="18" charset="0"/>
              </a:rPr>
              <a:t>Data Exploration and Analysis : </a:t>
            </a:r>
            <a:r>
              <a:rPr lang="en-US" sz="1800" dirty="0">
                <a:latin typeface="Times New Roman" panose="02020603050405020304" pitchFamily="18" charset="0"/>
                <a:cs typeface="Times New Roman" panose="02020603050405020304" pitchFamily="18" charset="0"/>
              </a:rPr>
              <a:t>In this step, you’ll begin to slice and dice your data to extract meaningful insights from it. Using the techniques and methods of data analysis, you’ll look for hidden patterns and relationships, and find insights and predictions.</a:t>
            </a:r>
          </a:p>
          <a:p>
            <a:r>
              <a:rPr lang="en-US" sz="1800" b="1" u="sng" dirty="0">
                <a:latin typeface="Times New Roman" panose="02020603050405020304" pitchFamily="18" charset="0"/>
                <a:cs typeface="Times New Roman" panose="02020603050405020304" pitchFamily="18" charset="0"/>
              </a:rPr>
              <a:t>Interpret the results :</a:t>
            </a:r>
            <a:r>
              <a:rPr lang="en-US" sz="1800" dirty="0">
                <a:latin typeface="Times New Roman" panose="02020603050405020304" pitchFamily="18" charset="0"/>
                <a:cs typeface="Times New Roman" panose="02020603050405020304" pitchFamily="18" charset="0"/>
              </a:rPr>
              <a:t>create visualizations by selecting the most appropriate charts and graphs.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36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9E97-A1AE-45B1-9812-6E354E2F55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of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825F4C-32CE-4A70-8E5D-5D2220C9038E}"/>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We need to perform exploratory Data Analysis using Python to analyse and visualize past Olympics Data and answer specific questions.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81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354</TotalTime>
  <Words>960</Words>
  <Application>Microsoft Office PowerPoint</Application>
  <PresentationFormat>Widescreen</PresentationFormat>
  <Paragraphs>99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Century Schoolbook</vt:lpstr>
      <vt:lpstr>Rockwell</vt:lpstr>
      <vt:lpstr>Thames</vt:lpstr>
      <vt:lpstr>Times New Roman</vt:lpstr>
      <vt:lpstr>Gallery</vt:lpstr>
      <vt:lpstr>AJAY KUMAR GARG ENGINEERING COLLEGE 27TH KM STONE DELHI-HAPUR BYPASS ROAD ,P.O ADHYATMIK NAGAR GHAZIABAD-201009</vt:lpstr>
      <vt:lpstr>PROJECT NAME:</vt:lpstr>
      <vt:lpstr>CERTIFICATE OF COMPLETION</vt:lpstr>
      <vt:lpstr>ABSTRACT</vt:lpstr>
      <vt:lpstr>WHAT IS DATA &amp; Data Science??</vt:lpstr>
      <vt:lpstr>WHAT IS DATA ANALYSIS and its advantages??</vt:lpstr>
      <vt:lpstr>TYPES OF DATA THAT COMPANY COLLECTS??</vt:lpstr>
      <vt:lpstr>Steps involved in data analytics process</vt:lpstr>
      <vt:lpstr>Objective of the project</vt:lpstr>
      <vt:lpstr>Software &amp; HArdWARE REQUIREMENTS</vt:lpstr>
      <vt:lpstr>OLYMPICS GAMES</vt:lpstr>
      <vt:lpstr>DATA SETS USED IN THE PROJECT</vt:lpstr>
      <vt:lpstr>DATASET 1: athlete_events.csv file</vt:lpstr>
      <vt:lpstr>Dataset 2: noc_region.csv file </vt:lpstr>
      <vt:lpstr>Libraries used</vt:lpstr>
      <vt:lpstr>Libraries used cont.</vt:lpstr>
      <vt:lpstr>Libraries used cont.</vt:lpstr>
      <vt:lpstr>Libraries used cont. </vt:lpstr>
      <vt:lpstr>Libraries used cont.</vt:lpstr>
      <vt:lpstr>Task 1: LOADING THE DATASET</vt:lpstr>
      <vt:lpstr>Task 2: Printing the loaded datasets</vt:lpstr>
      <vt:lpstr>Task 2 Cont.</vt:lpstr>
      <vt:lpstr>Task 3: join both datasets and print them</vt:lpstr>
      <vt:lpstr>Task 4: Check for the null values in the dataset</vt:lpstr>
      <vt:lpstr>Task 5: print columns containing null values in form of a list</vt:lpstr>
      <vt:lpstr>Task 6 : Printing details of team of Countries india and japan</vt:lpstr>
      <vt:lpstr>Task 6 cont.</vt:lpstr>
      <vt:lpstr>Task 7 : Printing top 10 countries participating </vt:lpstr>
      <vt:lpstr>Task 8 : Plotting a bar graph for top 10 countries participating</vt:lpstr>
      <vt:lpstr>Task 9 : PLOT a histogram for age distribution of participants</vt:lpstr>
      <vt:lpstr>Task 10 : Pie plot for male and female participants</vt:lpstr>
      <vt:lpstr>Task 10 cont.</vt:lpstr>
      <vt:lpstr>Task 11 : Plot a countplot for women participation</vt:lpstr>
      <vt:lpstr>Task 11 cont.</vt:lpstr>
      <vt:lpstr>Task 12 : Print the athletes with gold medal</vt:lpstr>
      <vt:lpstr>Task 13 : Plot for gold medal athletes above 60</vt:lpstr>
      <vt:lpstr>Task 13 cont.</vt:lpstr>
      <vt:lpstr>Task 14: Barplot for countrywise medal in 2016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AJAY KUMAR GARG ENGINEERING COLLEGE 27TH KM STONE DELHI-HAPUR BYPASS ROAD ,P.O ADHYATMIK NAGAR GHAZIABAD-201009</dc:title>
  <dc:creator>Deepak Singh</dc:creator>
  <cp:lastModifiedBy>Deepak Singh</cp:lastModifiedBy>
  <cp:revision>10</cp:revision>
  <dcterms:created xsi:type="dcterms:W3CDTF">2021-10-23T17:56:44Z</dcterms:created>
  <dcterms:modified xsi:type="dcterms:W3CDTF">2021-11-08T15:27:28Z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