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60" r:id="rId4"/>
    <p:sldId id="261" r:id="rId5"/>
    <p:sldId id="262" r:id="rId6"/>
    <p:sldId id="274" r:id="rId7"/>
    <p:sldId id="275" r:id="rId8"/>
    <p:sldId id="257" r:id="rId9"/>
    <p:sldId id="276" r:id="rId10"/>
    <p:sldId id="278" r:id="rId11"/>
    <p:sldId id="277" r:id="rId12"/>
    <p:sldId id="263" r:id="rId13"/>
    <p:sldId id="264" r:id="rId14"/>
    <p:sldId id="265" r:id="rId15"/>
    <p:sldId id="266" r:id="rId16"/>
    <p:sldId id="273" r:id="rId17"/>
    <p:sldId id="267" r:id="rId18"/>
    <p:sldId id="272" r:id="rId19"/>
    <p:sldId id="268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7315D-B9B2-8D4C-96EA-F1AF9803DD9D}" type="datetimeFigureOut">
              <a:rPr lang="en-US" smtClean="0"/>
              <a:t>9/26/13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48545-409B-7A4D-9E30-886690586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545-409B-7A4D-9E30-886690586D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74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545-409B-7A4D-9E30-886690586D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37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have start delimiter</a:t>
            </a:r>
          </a:p>
          <a:p>
            <a:r>
              <a:rPr lang="en-US" dirty="0" smtClean="0"/>
              <a:t>The addresses are MAC addresses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545-409B-7A4D-9E30-886690586D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28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545-409B-7A4D-9E30-886690586D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73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545-409B-7A4D-9E30-886690586D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39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545-409B-7A4D-9E30-886690586D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55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545-409B-7A4D-9E30-886690586D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0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545-409B-7A4D-9E30-886690586D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51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545-409B-7A4D-9E30-886690586D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71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545-409B-7A4D-9E30-886690586D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82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  <a:r>
              <a:rPr lang="en-US" baseline="0" dirty="0" smtClean="0"/>
              <a:t> Hardware I mean Wireless transceivers, token rings, optical cables,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48545-409B-7A4D-9E30-886690586D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7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F5C6-0A2B-1C4C-AB08-3325A6E4A1CC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83C4-CE1E-714C-9475-AD658E8525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F5C6-0A2B-1C4C-AB08-3325A6E4A1CC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83C4-CE1E-714C-9475-AD658E8525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F5C6-0A2B-1C4C-AB08-3325A6E4A1CC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83C4-CE1E-714C-9475-AD658E8525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F5C6-0A2B-1C4C-AB08-3325A6E4A1CC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83C4-CE1E-714C-9475-AD658E8525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F5C6-0A2B-1C4C-AB08-3325A6E4A1CC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83C4-CE1E-714C-9475-AD658E8525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F5C6-0A2B-1C4C-AB08-3325A6E4A1CC}" type="datetimeFigureOut">
              <a:rPr lang="en-US" smtClean="0"/>
              <a:t>9/26/13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83C4-CE1E-714C-9475-AD658E8525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F5C6-0A2B-1C4C-AB08-3325A6E4A1CC}" type="datetimeFigureOut">
              <a:rPr lang="en-US" smtClean="0"/>
              <a:t>9/26/13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83C4-CE1E-714C-9475-AD658E8525C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F5C6-0A2B-1C4C-AB08-3325A6E4A1CC}" type="datetimeFigureOut">
              <a:rPr lang="en-US" smtClean="0"/>
              <a:t>9/26/13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83C4-CE1E-714C-9475-AD658E8525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F5C6-0A2B-1C4C-AB08-3325A6E4A1CC}" type="datetimeFigureOut">
              <a:rPr lang="en-US" smtClean="0"/>
              <a:t>9/26/13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83C4-CE1E-714C-9475-AD658E8525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F5C6-0A2B-1C4C-AB08-3325A6E4A1CC}" type="datetimeFigureOut">
              <a:rPr lang="en-US" smtClean="0"/>
              <a:t>9/26/13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83C4-CE1E-714C-9475-AD658E8525C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F5C6-0A2B-1C4C-AB08-3325A6E4A1CC}" type="datetimeFigureOut">
              <a:rPr lang="en-US" smtClean="0"/>
              <a:t>9/26/13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183C4-CE1E-714C-9475-AD658E8525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E9DFF5C6-0A2B-1C4C-AB08-3325A6E4A1CC}" type="datetimeFigureOut">
              <a:rPr lang="en-US" smtClean="0"/>
              <a:t>9/26/13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08183C4-CE1E-714C-9475-AD658E8525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aweis.net/crypto.html" TargetMode="External"/><Relationship Id="rId4" Type="http://schemas.openxmlformats.org/officeDocument/2006/relationships/hyperlink" Target="https://www.coursera.org/course/crypto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ocw.mit.edu/courses/find-by-topic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itrecyberacademy.org/stem/moodle/mod/url/view.php?id=172" TargetMode="External"/><Relationship Id="rId4" Type="http://schemas.openxmlformats.org/officeDocument/2006/relationships/hyperlink" Target="http://en.wikipedia.org/wiki/Cryptography" TargetMode="External"/><Relationship Id="rId5" Type="http://schemas.openxmlformats.org/officeDocument/2006/relationships/hyperlink" Target="http://crypto.cs.uiuc.edu/wiki/" TargetMode="External"/><Relationship Id="rId6" Type="http://schemas.openxmlformats.org/officeDocument/2006/relationships/hyperlink" Target="https://www.owasp.org/index.php/Guide_to_Cryptography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line.uillinois.edu/" TargetMode="External"/><Relationship Id="rId4" Type="http://schemas.openxmlformats.org/officeDocument/2006/relationships/hyperlink" Target="http://scpd.stanford.edu/search/publicCourseSearchDetails.do?method=load&amp;courseId=1285222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urses.engr.illinois.edu/cs598man/sp2013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itrecyberacademy.org/stem/practice" TargetMode="External"/><Relationship Id="rId4" Type="http://schemas.openxmlformats.org/officeDocument/2006/relationships/hyperlink" Target="http://www.matasano.com/articles/crypto-challenges/" TargetMode="External"/><Relationship Id="rId5" Type="http://schemas.openxmlformats.org/officeDocument/2006/relationships/hyperlink" Target="https://www.mysterytwisterc3.org/en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icoctf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399"/>
            <a:ext cx="7543800" cy="1791809"/>
          </a:xfrm>
        </p:spPr>
        <p:txBody>
          <a:bodyPr/>
          <a:lstStyle/>
          <a:p>
            <a:r>
              <a:rPr lang="en-US" sz="5800" dirty="0" smtClean="0"/>
              <a:t>Crypto-Exploit Exercises:</a:t>
            </a:r>
            <a:br>
              <a:rPr lang="en-US" sz="5800" dirty="0" smtClean="0"/>
            </a:br>
            <a:r>
              <a:rPr lang="en-US" sz="3600" dirty="0" smtClean="0"/>
              <a:t>A Learning Tool to Reinforce Basic Cryptographic Concepts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Nancy Snoke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16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Time Pad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be learned from the cipher text?</a:t>
            </a:r>
          </a:p>
          <a:p>
            <a:pPr lvl="1"/>
            <a:r>
              <a:rPr lang="en-US" dirty="0" smtClean="0"/>
              <a:t>C[</a:t>
            </a:r>
            <a:r>
              <a:rPr lang="en-US" dirty="0" err="1" smtClean="0"/>
              <a:t>i</a:t>
            </a:r>
            <a:r>
              <a:rPr lang="en-US" dirty="0" smtClean="0"/>
              <a:t>] = M[</a:t>
            </a:r>
            <a:r>
              <a:rPr lang="en-US" dirty="0" err="1" smtClean="0"/>
              <a:t>i</a:t>
            </a:r>
            <a:r>
              <a:rPr lang="en-US" dirty="0" smtClean="0"/>
              <a:t>] XOR K[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lvl="1"/>
            <a:r>
              <a:rPr lang="en-US" dirty="0" err="1" smtClean="0"/>
              <a:t>Pr</a:t>
            </a:r>
            <a:r>
              <a:rPr lang="en-US" dirty="0" smtClean="0"/>
              <a:t>(C[</a:t>
            </a:r>
            <a:r>
              <a:rPr lang="en-US" dirty="0" err="1" smtClean="0"/>
              <a:t>i</a:t>
            </a:r>
            <a:r>
              <a:rPr lang="en-US" dirty="0" smtClean="0"/>
              <a:t>]=1) =                                                                                   </a:t>
            </a:r>
            <a:r>
              <a:rPr lang="en-US" dirty="0" err="1" smtClean="0"/>
              <a:t>Pr</a:t>
            </a:r>
            <a:r>
              <a:rPr lang="en-US" dirty="0" smtClean="0"/>
              <a:t>(K[</a:t>
            </a:r>
            <a:r>
              <a:rPr lang="en-US" dirty="0" err="1" smtClean="0"/>
              <a:t>i</a:t>
            </a:r>
            <a:r>
              <a:rPr lang="en-US" dirty="0" smtClean="0"/>
              <a:t>]=0 AND M[</a:t>
            </a:r>
            <a:r>
              <a:rPr lang="en-US" dirty="0" err="1" smtClean="0"/>
              <a:t>i</a:t>
            </a:r>
            <a:r>
              <a:rPr lang="en-US" dirty="0" smtClean="0"/>
              <a:t>]=1) + </a:t>
            </a:r>
            <a:r>
              <a:rPr lang="en-US" dirty="0" err="1" smtClean="0"/>
              <a:t>Pr</a:t>
            </a:r>
            <a:r>
              <a:rPr lang="en-US" dirty="0" smtClean="0"/>
              <a:t>(K[</a:t>
            </a:r>
            <a:r>
              <a:rPr lang="en-US" dirty="0" err="1" smtClean="0"/>
              <a:t>i</a:t>
            </a:r>
            <a:r>
              <a:rPr lang="en-US" dirty="0" smtClean="0"/>
              <a:t>]=1 AND M[</a:t>
            </a:r>
            <a:r>
              <a:rPr lang="en-US" dirty="0" err="1" smtClean="0"/>
              <a:t>i</a:t>
            </a:r>
            <a:r>
              <a:rPr lang="en-US" dirty="0" smtClean="0"/>
              <a:t>]=0) =          </a:t>
            </a:r>
            <a:r>
              <a:rPr lang="en-US" dirty="0" err="1" smtClean="0"/>
              <a:t>Pr</a:t>
            </a:r>
            <a:r>
              <a:rPr lang="en-US" dirty="0" smtClean="0"/>
              <a:t>(K[</a:t>
            </a:r>
            <a:r>
              <a:rPr lang="en-US" dirty="0" err="1" smtClean="0"/>
              <a:t>i</a:t>
            </a:r>
            <a:r>
              <a:rPr lang="en-US" dirty="0" smtClean="0"/>
              <a:t>]=0)*</a:t>
            </a:r>
            <a:r>
              <a:rPr lang="en-US" dirty="0" err="1" smtClean="0"/>
              <a:t>Pr</a:t>
            </a:r>
            <a:r>
              <a:rPr lang="en-US" dirty="0" smtClean="0"/>
              <a:t>(M[</a:t>
            </a:r>
            <a:r>
              <a:rPr lang="en-US" dirty="0" err="1" smtClean="0"/>
              <a:t>i</a:t>
            </a:r>
            <a:r>
              <a:rPr lang="en-US" dirty="0" smtClean="0"/>
              <a:t>]=1) + </a:t>
            </a:r>
            <a:r>
              <a:rPr lang="en-US" dirty="0" err="1" smtClean="0"/>
              <a:t>Pr</a:t>
            </a:r>
            <a:r>
              <a:rPr lang="en-US" dirty="0" smtClean="0"/>
              <a:t>(K[</a:t>
            </a:r>
            <a:r>
              <a:rPr lang="en-US" dirty="0" err="1" smtClean="0"/>
              <a:t>i</a:t>
            </a:r>
            <a:r>
              <a:rPr lang="en-US" dirty="0" smtClean="0"/>
              <a:t>]=1)*</a:t>
            </a:r>
            <a:r>
              <a:rPr lang="en-US" dirty="0" err="1" smtClean="0"/>
              <a:t>Pr</a:t>
            </a:r>
            <a:r>
              <a:rPr lang="en-US" dirty="0" smtClean="0"/>
              <a:t>(M[</a:t>
            </a:r>
            <a:r>
              <a:rPr lang="en-US" dirty="0" err="1" smtClean="0"/>
              <a:t>i</a:t>
            </a:r>
            <a:r>
              <a:rPr lang="en-US" dirty="0" smtClean="0"/>
              <a:t>]=0) =         0.5*(</a:t>
            </a:r>
            <a:r>
              <a:rPr lang="en-US" dirty="0" err="1" smtClean="0"/>
              <a:t>Pr</a:t>
            </a:r>
            <a:r>
              <a:rPr lang="en-US" dirty="0" smtClean="0"/>
              <a:t>(M[</a:t>
            </a:r>
            <a:r>
              <a:rPr lang="en-US" dirty="0" err="1" smtClean="0"/>
              <a:t>i</a:t>
            </a:r>
            <a:r>
              <a:rPr lang="en-US" dirty="0" smtClean="0"/>
              <a:t>]=1 + </a:t>
            </a:r>
            <a:r>
              <a:rPr lang="en-US" dirty="0" err="1" smtClean="0"/>
              <a:t>Pr</a:t>
            </a:r>
            <a:r>
              <a:rPr lang="en-US" dirty="0" smtClean="0"/>
              <a:t>(M[</a:t>
            </a:r>
            <a:r>
              <a:rPr lang="en-US" dirty="0" err="1" smtClean="0"/>
              <a:t>i</a:t>
            </a:r>
            <a:r>
              <a:rPr lang="en-US" dirty="0" smtClean="0"/>
              <a:t>]=0) = 0.5 * 1 = 0.5</a:t>
            </a:r>
          </a:p>
          <a:p>
            <a:r>
              <a:rPr lang="en-US" dirty="0" smtClean="0"/>
              <a:t>C is uniformly random</a:t>
            </a:r>
          </a:p>
          <a:p>
            <a:pPr lvl="1"/>
            <a:r>
              <a:rPr lang="en-US" dirty="0" smtClean="0"/>
              <a:t>C is completely independent from M</a:t>
            </a:r>
          </a:p>
          <a:p>
            <a:r>
              <a:rPr lang="en-US" dirty="0" smtClean="0"/>
              <a:t>Gives us PERFECT SECRECY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15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Time 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817" y="685799"/>
            <a:ext cx="7808076" cy="458305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Why isn’t one time pad used?</a:t>
            </a:r>
          </a:p>
          <a:p>
            <a:pPr lvl="1"/>
            <a:r>
              <a:rPr lang="en-US" dirty="0" smtClean="0"/>
              <a:t>|K| &gt;= |M|</a:t>
            </a:r>
          </a:p>
          <a:p>
            <a:pPr lvl="1"/>
            <a:r>
              <a:rPr lang="en-US" dirty="0" smtClean="0"/>
              <a:t>K has to be transferred securely</a:t>
            </a:r>
          </a:p>
          <a:p>
            <a:pPr lvl="1"/>
            <a:r>
              <a:rPr lang="en-US" dirty="0" smtClean="0"/>
              <a:t>K cannot be reused</a:t>
            </a:r>
            <a:endParaRPr lang="en-US" dirty="0"/>
          </a:p>
          <a:p>
            <a:r>
              <a:rPr lang="en-US" dirty="0" smtClean="0"/>
              <a:t>What happens if K is reused to create two cipher texts C1 and C2.  </a:t>
            </a:r>
          </a:p>
          <a:p>
            <a:r>
              <a:rPr lang="en-US" dirty="0" err="1" smtClean="0"/>
              <a:t>Pr</a:t>
            </a:r>
            <a:r>
              <a:rPr lang="en-US" dirty="0" smtClean="0"/>
              <a:t>(C1[</a:t>
            </a:r>
            <a:r>
              <a:rPr lang="en-US" dirty="0" err="1" smtClean="0"/>
              <a:t>i</a:t>
            </a:r>
            <a:r>
              <a:rPr lang="en-US" dirty="0" smtClean="0"/>
              <a:t>]=1 AND C2[</a:t>
            </a:r>
            <a:r>
              <a:rPr lang="en-US" dirty="0" err="1" smtClean="0"/>
              <a:t>i</a:t>
            </a:r>
            <a:r>
              <a:rPr lang="en-US" dirty="0" smtClean="0"/>
              <a:t>]=1) =                                                                </a:t>
            </a:r>
            <a:r>
              <a:rPr lang="en-US" dirty="0" err="1" smtClean="0"/>
              <a:t>Pr</a:t>
            </a:r>
            <a:r>
              <a:rPr lang="en-US" dirty="0" smtClean="0"/>
              <a:t>(K[</a:t>
            </a:r>
            <a:r>
              <a:rPr lang="en-US" dirty="0" err="1" smtClean="0"/>
              <a:t>i</a:t>
            </a:r>
            <a:r>
              <a:rPr lang="en-US" dirty="0" smtClean="0"/>
              <a:t>]=0 AND M1[</a:t>
            </a:r>
            <a:r>
              <a:rPr lang="en-US" dirty="0" err="1" smtClean="0"/>
              <a:t>i</a:t>
            </a:r>
            <a:r>
              <a:rPr lang="en-US" dirty="0" smtClean="0"/>
              <a:t>]=1 AND M2[</a:t>
            </a:r>
            <a:r>
              <a:rPr lang="en-US" dirty="0" err="1" smtClean="0"/>
              <a:t>i</a:t>
            </a:r>
            <a:r>
              <a:rPr lang="en-US" dirty="0" smtClean="0"/>
              <a:t>]=1) + </a:t>
            </a:r>
            <a:r>
              <a:rPr lang="en-US" dirty="0" err="1" smtClean="0"/>
              <a:t>Pr</a:t>
            </a:r>
            <a:r>
              <a:rPr lang="en-US" dirty="0" smtClean="0"/>
              <a:t>(K[</a:t>
            </a:r>
            <a:r>
              <a:rPr lang="en-US" dirty="0" err="1" smtClean="0"/>
              <a:t>i</a:t>
            </a:r>
            <a:r>
              <a:rPr lang="en-US" dirty="0" smtClean="0"/>
              <a:t>]=1 AND M1[</a:t>
            </a:r>
            <a:r>
              <a:rPr lang="en-US" dirty="0" err="1" smtClean="0"/>
              <a:t>i</a:t>
            </a:r>
            <a:r>
              <a:rPr lang="en-US" dirty="0" smtClean="0"/>
              <a:t>]=0 AND M2[</a:t>
            </a:r>
            <a:r>
              <a:rPr lang="en-US" dirty="0" err="1" smtClean="0"/>
              <a:t>i</a:t>
            </a:r>
            <a:r>
              <a:rPr lang="en-US" dirty="0" smtClean="0"/>
              <a:t>]=0) =                                                                               </a:t>
            </a:r>
            <a:r>
              <a:rPr lang="en-US" dirty="0" err="1" smtClean="0"/>
              <a:t>Pr</a:t>
            </a:r>
            <a:r>
              <a:rPr lang="en-US" dirty="0" smtClean="0"/>
              <a:t>(K[</a:t>
            </a:r>
            <a:r>
              <a:rPr lang="en-US" dirty="0" err="1" smtClean="0"/>
              <a:t>i</a:t>
            </a:r>
            <a:r>
              <a:rPr lang="en-US" dirty="0" smtClean="0"/>
              <a:t>]=0)*</a:t>
            </a:r>
            <a:r>
              <a:rPr lang="en-US" dirty="0" err="1" smtClean="0"/>
              <a:t>Pr</a:t>
            </a:r>
            <a:r>
              <a:rPr lang="en-US" dirty="0" smtClean="0"/>
              <a:t>(M1[</a:t>
            </a:r>
            <a:r>
              <a:rPr lang="en-US" dirty="0" err="1" smtClean="0"/>
              <a:t>i</a:t>
            </a:r>
            <a:r>
              <a:rPr lang="en-US" dirty="0" smtClean="0"/>
              <a:t>]=1)*</a:t>
            </a:r>
            <a:r>
              <a:rPr lang="en-US" dirty="0" err="1" smtClean="0"/>
              <a:t>Pr</a:t>
            </a:r>
            <a:r>
              <a:rPr lang="en-US" dirty="0" smtClean="0"/>
              <a:t>(M2[</a:t>
            </a:r>
            <a:r>
              <a:rPr lang="en-US" dirty="0" err="1" smtClean="0"/>
              <a:t>i</a:t>
            </a:r>
            <a:r>
              <a:rPr lang="en-US" dirty="0" smtClean="0"/>
              <a:t>]=1) + </a:t>
            </a:r>
            <a:r>
              <a:rPr lang="en-US" dirty="0" err="1" smtClean="0"/>
              <a:t>Pr</a:t>
            </a:r>
            <a:r>
              <a:rPr lang="en-US" dirty="0" smtClean="0"/>
              <a:t>(K[</a:t>
            </a:r>
            <a:r>
              <a:rPr lang="en-US" dirty="0" err="1" smtClean="0"/>
              <a:t>i</a:t>
            </a:r>
            <a:r>
              <a:rPr lang="en-US" dirty="0" smtClean="0"/>
              <a:t>]=1)*</a:t>
            </a:r>
            <a:r>
              <a:rPr lang="en-US" dirty="0" err="1" smtClean="0"/>
              <a:t>Pr</a:t>
            </a:r>
            <a:r>
              <a:rPr lang="en-US" dirty="0" smtClean="0"/>
              <a:t>(M1[</a:t>
            </a:r>
            <a:r>
              <a:rPr lang="en-US" dirty="0" err="1" smtClean="0"/>
              <a:t>i</a:t>
            </a:r>
            <a:r>
              <a:rPr lang="en-US" dirty="0" smtClean="0"/>
              <a:t>]=0)*</a:t>
            </a:r>
            <a:r>
              <a:rPr lang="en-US" dirty="0" err="1" smtClean="0"/>
              <a:t>Pr</a:t>
            </a:r>
            <a:r>
              <a:rPr lang="en-US" dirty="0" smtClean="0"/>
              <a:t>(M2[</a:t>
            </a:r>
            <a:r>
              <a:rPr lang="en-US" dirty="0" err="1" smtClean="0"/>
              <a:t>i</a:t>
            </a:r>
            <a:r>
              <a:rPr lang="en-US" dirty="0" smtClean="0"/>
              <a:t>]=0) =                                                                            0.5*(</a:t>
            </a:r>
            <a:r>
              <a:rPr lang="en-US" dirty="0" err="1" smtClean="0"/>
              <a:t>Pr</a:t>
            </a:r>
            <a:r>
              <a:rPr lang="en-US" dirty="0" smtClean="0"/>
              <a:t>(M1[</a:t>
            </a:r>
            <a:r>
              <a:rPr lang="en-US" dirty="0" err="1" smtClean="0"/>
              <a:t>i</a:t>
            </a:r>
            <a:r>
              <a:rPr lang="en-US" dirty="0" smtClean="0"/>
              <a:t>]=1)*</a:t>
            </a:r>
            <a:r>
              <a:rPr lang="en-US" dirty="0" err="1" smtClean="0"/>
              <a:t>Pr</a:t>
            </a:r>
            <a:r>
              <a:rPr lang="en-US" dirty="0" smtClean="0"/>
              <a:t>(M2[</a:t>
            </a:r>
            <a:r>
              <a:rPr lang="en-US" dirty="0" err="1" smtClean="0"/>
              <a:t>i</a:t>
            </a:r>
            <a:r>
              <a:rPr lang="en-US" dirty="0" smtClean="0"/>
              <a:t>]=1) + (</a:t>
            </a:r>
            <a:r>
              <a:rPr lang="en-US" dirty="0" err="1" smtClean="0"/>
              <a:t>Pr</a:t>
            </a:r>
            <a:r>
              <a:rPr lang="en-US" dirty="0" smtClean="0"/>
              <a:t>(M1[</a:t>
            </a:r>
            <a:r>
              <a:rPr lang="en-US" dirty="0" err="1" smtClean="0"/>
              <a:t>i</a:t>
            </a:r>
            <a:r>
              <a:rPr lang="en-US" dirty="0" smtClean="0"/>
              <a:t>]=0)*</a:t>
            </a:r>
            <a:r>
              <a:rPr lang="en-US" dirty="0" err="1" smtClean="0"/>
              <a:t>Pr</a:t>
            </a:r>
            <a:r>
              <a:rPr lang="en-US" dirty="0" smtClean="0"/>
              <a:t>(M2[</a:t>
            </a:r>
            <a:r>
              <a:rPr lang="en-US" dirty="0" err="1" smtClean="0"/>
              <a:t>i</a:t>
            </a:r>
            <a:r>
              <a:rPr lang="en-US" dirty="0" smtClean="0"/>
              <a:t>]=0))</a:t>
            </a:r>
          </a:p>
          <a:p>
            <a:pPr lvl="1"/>
            <a:r>
              <a:rPr lang="en-US" dirty="0" smtClean="0"/>
              <a:t>Need specific example to calculate actual probabilities, but the probability the C1[</a:t>
            </a:r>
            <a:r>
              <a:rPr lang="en-US" dirty="0" err="1" smtClean="0"/>
              <a:t>i</a:t>
            </a:r>
            <a:r>
              <a:rPr lang="en-US" dirty="0" smtClean="0"/>
              <a:t>]=1 and C2[</a:t>
            </a:r>
            <a:r>
              <a:rPr lang="en-US" dirty="0" err="1" smtClean="0"/>
              <a:t>i</a:t>
            </a:r>
            <a:r>
              <a:rPr lang="en-US" dirty="0" smtClean="0"/>
              <a:t>]=1 are dependent</a:t>
            </a:r>
          </a:p>
        </p:txBody>
      </p:sp>
    </p:spTree>
    <p:extLst>
      <p:ext uri="{BB962C8B-B14F-4D97-AF65-F5344CB8AC3E}">
        <p14:creationId xmlns:p14="http://schemas.microsoft.com/office/powerpoint/2010/main" val="565643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4" name="Content Placeholder 3" descr="cryptography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9" b="11389"/>
          <a:stretch>
            <a:fillRect/>
          </a:stretch>
        </p:blipFill>
        <p:spPr>
          <a:xfrm>
            <a:off x="762000" y="685799"/>
            <a:ext cx="7543800" cy="4067487"/>
          </a:xfrm>
        </p:spPr>
      </p:pic>
    </p:spTree>
    <p:extLst>
      <p:ext uri="{BB962C8B-B14F-4D97-AF65-F5344CB8AC3E}">
        <p14:creationId xmlns:p14="http://schemas.microsoft.com/office/powerpoint/2010/main" val="1755229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Some of the Topics Covered in Crypto-Exploit Exercises VM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</a:t>
            </a:r>
            <a:r>
              <a:rPr lang="en-US" dirty="0"/>
              <a:t>ciphers</a:t>
            </a:r>
          </a:p>
          <a:p>
            <a:r>
              <a:rPr lang="en-US" dirty="0"/>
              <a:t>Weak encryption</a:t>
            </a:r>
          </a:p>
          <a:p>
            <a:r>
              <a:rPr lang="en-US" dirty="0"/>
              <a:t>Weak key </a:t>
            </a:r>
            <a:r>
              <a:rPr lang="en-US" dirty="0" smtClean="0"/>
              <a:t>choices</a:t>
            </a:r>
          </a:p>
          <a:p>
            <a:r>
              <a:rPr lang="en-US" dirty="0" smtClean="0"/>
              <a:t>RSA and SSL via RSA</a:t>
            </a:r>
          </a:p>
          <a:p>
            <a:r>
              <a:rPr lang="en-US" dirty="0" smtClean="0"/>
              <a:t>In-sync encryption</a:t>
            </a:r>
            <a:endParaRPr lang="en-US" dirty="0"/>
          </a:p>
          <a:p>
            <a:r>
              <a:rPr lang="en-US" dirty="0"/>
              <a:t>One time pad encryption</a:t>
            </a:r>
          </a:p>
          <a:p>
            <a:r>
              <a:rPr lang="en-US" dirty="0"/>
              <a:t>Secret </a:t>
            </a:r>
            <a:r>
              <a:rPr lang="en-US" dirty="0" smtClean="0"/>
              <a:t>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58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encryption</a:t>
            </a:r>
          </a:p>
          <a:p>
            <a:r>
              <a:rPr lang="en-US" dirty="0"/>
              <a:t>Public key encryption</a:t>
            </a:r>
          </a:p>
          <a:p>
            <a:r>
              <a:rPr lang="en-US" dirty="0"/>
              <a:t>CPA-security</a:t>
            </a:r>
          </a:p>
          <a:p>
            <a:r>
              <a:rPr lang="en-US" dirty="0"/>
              <a:t>CCA-security</a:t>
            </a:r>
          </a:p>
          <a:p>
            <a:r>
              <a:rPr lang="en-US" dirty="0"/>
              <a:t>Padding Oracles</a:t>
            </a:r>
          </a:p>
          <a:p>
            <a:r>
              <a:rPr lang="en-US" dirty="0"/>
              <a:t>Hash collision</a:t>
            </a:r>
          </a:p>
          <a:p>
            <a:r>
              <a:rPr lang="en-US" dirty="0" err="1"/>
              <a:t>Diffie</a:t>
            </a:r>
            <a:r>
              <a:rPr lang="en-US" dirty="0"/>
              <a:t> Hellman key exchange</a:t>
            </a:r>
          </a:p>
        </p:txBody>
      </p:sp>
    </p:spTree>
    <p:extLst>
      <p:ext uri="{BB962C8B-B14F-4D97-AF65-F5344CB8AC3E}">
        <p14:creationId xmlns:p14="http://schemas.microsoft.com/office/powerpoint/2010/main" val="1998771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Online Free Cryptography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553293"/>
            <a:ext cx="7543800" cy="4018707"/>
          </a:xfrm>
        </p:spPr>
        <p:txBody>
          <a:bodyPr>
            <a:normAutofit/>
          </a:bodyPr>
          <a:lstStyle/>
          <a:p>
            <a:r>
              <a:rPr lang="en-US" dirty="0" smtClean="0"/>
              <a:t>Mini Course in Cryptography from Stephan A. Weis</a:t>
            </a:r>
          </a:p>
          <a:p>
            <a:pPr lvl="1"/>
            <a:r>
              <a:rPr lang="de-DE" dirty="0">
                <a:hlinkClick r:id="rId3"/>
              </a:rPr>
              <a:t>http://saweis.net/</a:t>
            </a:r>
            <a:r>
              <a:rPr lang="de-DE" dirty="0" smtClean="0">
                <a:hlinkClick r:id="rId3"/>
              </a:rPr>
              <a:t>crypto.html</a:t>
            </a:r>
            <a:endParaRPr lang="de-DE" dirty="0" smtClean="0"/>
          </a:p>
          <a:p>
            <a:pPr lvl="1"/>
            <a:r>
              <a:rPr lang="de-DE" dirty="0" err="1" smtClean="0"/>
              <a:t>Includes</a:t>
            </a:r>
            <a:r>
              <a:rPr lang="de-DE" dirty="0" smtClean="0"/>
              <a:t> </a:t>
            </a:r>
            <a:r>
              <a:rPr lang="de-DE" dirty="0" err="1" smtClean="0"/>
              <a:t>videos</a:t>
            </a:r>
            <a:r>
              <a:rPr lang="de-DE" dirty="0" smtClean="0"/>
              <a:t>, </a:t>
            </a:r>
            <a:r>
              <a:rPr lang="de-DE" dirty="0" err="1" smtClean="0"/>
              <a:t>reading</a:t>
            </a:r>
            <a:r>
              <a:rPr lang="de-DE" dirty="0" smtClean="0"/>
              <a:t> </a:t>
            </a:r>
            <a:r>
              <a:rPr lang="de-DE" dirty="0" err="1" smtClean="0"/>
              <a:t>assignments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exercises</a:t>
            </a:r>
            <a:endParaRPr lang="de-DE" dirty="0" smtClean="0"/>
          </a:p>
          <a:p>
            <a:pPr lvl="1"/>
            <a:r>
              <a:rPr lang="de-DE" dirty="0" err="1" smtClean="0"/>
              <a:t>Created</a:t>
            </a:r>
            <a:r>
              <a:rPr lang="de-DE" dirty="0" smtClean="0"/>
              <a:t> 2007 </a:t>
            </a:r>
            <a:r>
              <a:rPr lang="de-DE" dirty="0" err="1" smtClean="0"/>
              <a:t>for</a:t>
            </a:r>
            <a:r>
              <a:rPr lang="de-DE" dirty="0" smtClean="0"/>
              <a:t> Google</a:t>
            </a:r>
            <a:endParaRPr lang="en-US" dirty="0" smtClean="0"/>
          </a:p>
          <a:p>
            <a:r>
              <a:rPr lang="en-US" dirty="0" smtClean="0"/>
              <a:t>Stanford Cryptography 1 and Cryptography 2</a:t>
            </a:r>
          </a:p>
          <a:p>
            <a:pPr lvl="1"/>
            <a:r>
              <a:rPr lang="fr-FR" dirty="0">
                <a:hlinkClick r:id="rId4"/>
              </a:rPr>
              <a:t>https://www.coursera.org/course/</a:t>
            </a:r>
            <a:r>
              <a:rPr lang="fr-FR" dirty="0" smtClean="0">
                <a:hlinkClick r:id="rId4"/>
              </a:rPr>
              <a:t>crypto</a:t>
            </a:r>
            <a:endParaRPr lang="fr-FR" dirty="0" smtClean="0"/>
          </a:p>
          <a:p>
            <a:pPr lvl="1"/>
            <a:r>
              <a:rPr lang="en-US" dirty="0" smtClean="0"/>
              <a:t>6 week courses, must register</a:t>
            </a:r>
          </a:p>
          <a:p>
            <a:pPr lvl="1"/>
            <a:r>
              <a:rPr lang="en-US" dirty="0" smtClean="0"/>
              <a:t>Includes videos, programming labs and </a:t>
            </a:r>
            <a:r>
              <a:rPr lang="en-US" dirty="0" err="1" smtClean="0"/>
              <a:t>homeworks</a:t>
            </a:r>
            <a:endParaRPr lang="en-US" dirty="0" smtClean="0"/>
          </a:p>
          <a:p>
            <a:pPr lvl="1"/>
            <a:r>
              <a:rPr lang="en-US" dirty="0" smtClean="0"/>
              <a:t>Receive Accomplishment Certificate after completing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6898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Online Free Cryptography </a:t>
            </a:r>
            <a:r>
              <a:rPr lang="en-US" dirty="0" smtClean="0"/>
              <a:t>Courses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MIT open courses</a:t>
            </a:r>
          </a:p>
          <a:p>
            <a:pPr lvl="1"/>
            <a:r>
              <a:rPr lang="en-US" dirty="0">
                <a:hlinkClick r:id="rId3"/>
              </a:rPr>
              <a:t>http://ocw.mit.edu/courses/find-by-topic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8 courses that deal with cryptographic concepts</a:t>
            </a:r>
          </a:p>
          <a:p>
            <a:pPr lvl="2"/>
            <a:r>
              <a:rPr lang="en-US" dirty="0" smtClean="0"/>
              <a:t>Network and Computer Security </a:t>
            </a:r>
          </a:p>
          <a:p>
            <a:pPr lvl="2"/>
            <a:r>
              <a:rPr lang="en-US" dirty="0" smtClean="0"/>
              <a:t>Cryptography and Cryptanalysis</a:t>
            </a:r>
          </a:p>
          <a:p>
            <a:pPr lvl="1"/>
            <a:r>
              <a:rPr lang="en-US" dirty="0" smtClean="0"/>
              <a:t>No videos, but readings, assignments, lecture notes are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79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992944"/>
            <a:ext cx="7543800" cy="1179256"/>
          </a:xfrm>
        </p:spPr>
        <p:txBody>
          <a:bodyPr>
            <a:normAutofit/>
          </a:bodyPr>
          <a:lstStyle/>
          <a:p>
            <a:r>
              <a:rPr lang="en-US" dirty="0" smtClean="0"/>
              <a:t>Other Free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92215"/>
            <a:ext cx="7687320" cy="480358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Mitre</a:t>
            </a:r>
            <a:r>
              <a:rPr lang="en-US" dirty="0" smtClean="0"/>
              <a:t> Videos</a:t>
            </a:r>
          </a:p>
          <a:p>
            <a:pPr lvl="1"/>
            <a:r>
              <a:rPr lang="pl-PL" dirty="0">
                <a:hlinkClick r:id="rId3"/>
              </a:rPr>
              <a:t>http://mitrecyberacademy.org/stem/moodle/mod/url/view.php?id=</a:t>
            </a:r>
            <a:r>
              <a:rPr lang="pl-PL" dirty="0" smtClean="0">
                <a:hlinkClick r:id="rId3"/>
              </a:rPr>
              <a:t>172</a:t>
            </a:r>
            <a:endParaRPr lang="pl-PL" dirty="0" smtClean="0"/>
          </a:p>
          <a:p>
            <a:pPr lvl="1"/>
            <a:r>
              <a:rPr lang="pl-PL" dirty="0" smtClean="0"/>
              <a:t>MITRE </a:t>
            </a:r>
            <a:r>
              <a:rPr lang="pl-PL" dirty="0" err="1" smtClean="0"/>
              <a:t>Capture</a:t>
            </a:r>
            <a:r>
              <a:rPr lang="pl-PL" dirty="0" smtClean="0"/>
              <a:t> The Flag Training on </a:t>
            </a:r>
            <a:r>
              <a:rPr lang="pl-PL" dirty="0" err="1" smtClean="0"/>
              <a:t>Crypto</a:t>
            </a:r>
            <a:endParaRPr lang="en-US" dirty="0" smtClean="0"/>
          </a:p>
          <a:p>
            <a:r>
              <a:rPr lang="en-US" dirty="0" err="1" smtClean="0"/>
              <a:t>Wikepdeia</a:t>
            </a:r>
            <a:endParaRPr lang="en-US" dirty="0" smtClean="0"/>
          </a:p>
          <a:p>
            <a:pPr lvl="1"/>
            <a:r>
              <a:rPr lang="de-DE" dirty="0">
                <a:hlinkClick r:id="rId4"/>
              </a:rPr>
              <a:t>http://en.wikipedia.org/wiki/</a:t>
            </a:r>
            <a:r>
              <a:rPr lang="de-DE" dirty="0" smtClean="0">
                <a:hlinkClick r:id="rId4"/>
              </a:rPr>
              <a:t>Cryptography</a:t>
            </a:r>
            <a:endParaRPr lang="de-DE" dirty="0" smtClean="0"/>
          </a:p>
          <a:p>
            <a:pPr lvl="1"/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practical</a:t>
            </a:r>
            <a:r>
              <a:rPr lang="de-DE" dirty="0" smtClean="0"/>
              <a:t> </a:t>
            </a:r>
            <a:r>
              <a:rPr lang="de-DE" dirty="0" err="1" smtClean="0"/>
              <a:t>descriptions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endParaRPr lang="en-US" dirty="0" smtClean="0"/>
          </a:p>
          <a:p>
            <a:r>
              <a:rPr lang="en-US" dirty="0" smtClean="0"/>
              <a:t>UIUC CRYPTUTOR</a:t>
            </a:r>
          </a:p>
          <a:p>
            <a:pPr lvl="1"/>
            <a:r>
              <a:rPr lang="hu-HU" dirty="0">
                <a:hlinkClick r:id="rId5"/>
              </a:rPr>
              <a:t>http://crypto.cs.uiuc.edu/wiki/</a:t>
            </a:r>
            <a:endParaRPr lang="hu-HU" dirty="0"/>
          </a:p>
          <a:p>
            <a:pPr lvl="1"/>
            <a:r>
              <a:rPr lang="hu-HU" dirty="0"/>
              <a:t>Good theoretical descriptions and </a:t>
            </a:r>
            <a:r>
              <a:rPr lang="hu-HU" dirty="0" smtClean="0"/>
              <a:t>exampless</a:t>
            </a:r>
            <a:endParaRPr lang="en-US" dirty="0" smtClean="0"/>
          </a:p>
          <a:p>
            <a:r>
              <a:rPr lang="en-US" dirty="0" smtClean="0"/>
              <a:t>OWASP Guide to Cryptography</a:t>
            </a:r>
          </a:p>
          <a:p>
            <a:pPr lvl="1"/>
            <a:r>
              <a:rPr lang="pl-PL" dirty="0">
                <a:hlinkClick r:id="rId6"/>
              </a:rPr>
              <a:t>https://www.owasp.org/index.php/</a:t>
            </a:r>
            <a:r>
              <a:rPr lang="pl-PL" dirty="0" smtClean="0">
                <a:hlinkClick r:id="rId6"/>
              </a:rPr>
              <a:t>Guide_to_Cryptography</a:t>
            </a:r>
            <a:endParaRPr lang="pl-PL" dirty="0" smtClean="0"/>
          </a:p>
          <a:p>
            <a:pPr lvl="1"/>
            <a:r>
              <a:rPr lang="pl-PL" dirty="0" smtClean="0"/>
              <a:t>For Developers:  Guide on </a:t>
            </a:r>
            <a:r>
              <a:rPr lang="pl-PL" dirty="0" err="1" smtClean="0"/>
              <a:t>how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cryptography</a:t>
            </a:r>
            <a:r>
              <a:rPr lang="pl-PL" dirty="0" smtClean="0"/>
              <a:t> </a:t>
            </a:r>
            <a:r>
              <a:rPr lang="pl-PL" dirty="0" err="1" smtClean="0"/>
              <a:t>correctly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958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391" y="4572000"/>
            <a:ext cx="7770355" cy="1600200"/>
          </a:xfrm>
        </p:spPr>
        <p:txBody>
          <a:bodyPr>
            <a:normAutofit/>
          </a:bodyPr>
          <a:lstStyle/>
          <a:p>
            <a:r>
              <a:rPr lang="en-US" sz="4600" dirty="0" smtClean="0"/>
              <a:t>Non-free Cryptographic Courses</a:t>
            </a:r>
            <a:endParaRPr lang="en-US" sz="4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391" y="685800"/>
            <a:ext cx="7770356" cy="41177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Special Topics Cryptography from UIUC</a:t>
            </a:r>
          </a:p>
          <a:p>
            <a:pPr lvl="1"/>
            <a:r>
              <a:rPr lang="fr-FR" dirty="0">
                <a:hlinkClick r:id="rId2"/>
              </a:rPr>
              <a:t>http://courses.engr.illinois.edu/cs598man/sp2013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pPr lvl="1"/>
            <a:r>
              <a:rPr lang="pl-PL" dirty="0">
                <a:hlinkClick r:id="rId3"/>
              </a:rPr>
              <a:t>http://www.online.uillinois.edu</a:t>
            </a:r>
            <a:r>
              <a:rPr lang="pl-PL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Theoretical, need to understand the math.</a:t>
            </a:r>
          </a:p>
          <a:p>
            <a:pPr lvl="1"/>
            <a:r>
              <a:rPr lang="en-US" dirty="0" smtClean="0"/>
              <a:t>This is the course that I designed this VM as a project for.</a:t>
            </a:r>
          </a:p>
          <a:p>
            <a:r>
              <a:rPr lang="en-US" dirty="0" smtClean="0"/>
              <a:t>Using Cryptography Correctly Course from Stanford</a:t>
            </a:r>
          </a:p>
          <a:p>
            <a:pPr lvl="1"/>
            <a:r>
              <a:rPr lang="en-US" dirty="0">
                <a:hlinkClick r:id="rId4"/>
              </a:rPr>
              <a:t>http://scpd.stanford.edu/search/publicCourseSearchDetails.do?method=load&amp;courseId=</a:t>
            </a:r>
            <a:r>
              <a:rPr lang="en-US" dirty="0" smtClean="0">
                <a:hlinkClick r:id="rId4"/>
              </a:rPr>
              <a:t>1285222</a:t>
            </a:r>
            <a:endParaRPr lang="en-US" dirty="0" smtClean="0"/>
          </a:p>
          <a:p>
            <a:pPr lvl="1"/>
            <a:r>
              <a:rPr lang="en-US" dirty="0" smtClean="0"/>
              <a:t>Good course for developers programming with cryptography</a:t>
            </a:r>
          </a:p>
        </p:txBody>
      </p:sp>
    </p:spTree>
    <p:extLst>
      <p:ext uri="{BB962C8B-B14F-4D97-AF65-F5344CB8AC3E}">
        <p14:creationId xmlns:p14="http://schemas.microsoft.com/office/powerpoint/2010/main" val="3961206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Cryptographic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799"/>
            <a:ext cx="7543800" cy="467107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PICO CTF</a:t>
            </a:r>
          </a:p>
          <a:p>
            <a:pPr lvl="1"/>
            <a:r>
              <a:rPr lang="en-US" dirty="0">
                <a:hlinkClick r:id="rId2"/>
              </a:rPr>
              <a:t>https://picoctf.com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Contest over, but can still create an account and access all problems</a:t>
            </a:r>
          </a:p>
          <a:p>
            <a:pPr lvl="1"/>
            <a:r>
              <a:rPr lang="en-US" dirty="0" smtClean="0"/>
              <a:t>Several crypto problems at different difficulty levels</a:t>
            </a:r>
          </a:p>
          <a:p>
            <a:r>
              <a:rPr lang="en-US" dirty="0" smtClean="0"/>
              <a:t>MITRE CTF</a:t>
            </a:r>
          </a:p>
          <a:p>
            <a:pPr lvl="1"/>
            <a:r>
              <a:rPr lang="pl-PL" dirty="0">
                <a:hlinkClick r:id="rId3"/>
              </a:rPr>
              <a:t>http://mitrecyberacademy.org/stem/practice</a:t>
            </a:r>
            <a:endParaRPr lang="en-US" dirty="0"/>
          </a:p>
          <a:p>
            <a:pPr lvl="1"/>
            <a:r>
              <a:rPr lang="en-US" dirty="0"/>
              <a:t>Code is downloadable from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Matasano</a:t>
            </a:r>
            <a:r>
              <a:rPr lang="en-US" dirty="0" smtClean="0"/>
              <a:t> Crypto Challenges</a:t>
            </a:r>
          </a:p>
          <a:p>
            <a:pPr lvl="1"/>
            <a:r>
              <a:rPr lang="en-US" dirty="0">
                <a:hlinkClick r:id="rId4"/>
              </a:rPr>
              <a:t>http://www.matasano.com/articles/crypto-challenges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48 real world problems, sent via email</a:t>
            </a:r>
          </a:p>
          <a:p>
            <a:r>
              <a:rPr lang="en-US" dirty="0" smtClean="0"/>
              <a:t>Mystery Twister:  The Crypto Challenge Contest</a:t>
            </a:r>
          </a:p>
          <a:p>
            <a:pPr lvl="1"/>
            <a:r>
              <a:rPr lang="pl-PL" dirty="0">
                <a:hlinkClick r:id="rId5"/>
              </a:rPr>
              <a:t>https://www.mysterytwisterc3.org/en</a:t>
            </a:r>
            <a:r>
              <a:rPr lang="pl-PL" dirty="0" smtClean="0">
                <a:hlinkClick r:id="rId5"/>
              </a:rPr>
              <a:t>/</a:t>
            </a:r>
            <a:endParaRPr lang="pl-PL" dirty="0" smtClean="0"/>
          </a:p>
          <a:p>
            <a:pPr lvl="1"/>
            <a:r>
              <a:rPr lang="pl-PL" dirty="0" smtClean="0"/>
              <a:t>160 </a:t>
            </a:r>
            <a:r>
              <a:rPr lang="pl-PL" dirty="0" err="1" smtClean="0"/>
              <a:t>problems</a:t>
            </a:r>
            <a:r>
              <a:rPr lang="pl-PL" dirty="0" smtClean="0"/>
              <a:t>, 4 </a:t>
            </a:r>
            <a:r>
              <a:rPr lang="pl-PL" dirty="0" err="1" smtClean="0"/>
              <a:t>levels</a:t>
            </a:r>
            <a:r>
              <a:rPr lang="pl-PL" dirty="0" smtClean="0"/>
              <a:t> of </a:t>
            </a:r>
            <a:r>
              <a:rPr lang="pl-PL" dirty="0" err="1" smtClean="0"/>
              <a:t>problems</a:t>
            </a:r>
            <a:r>
              <a:rPr lang="pl-PL" dirty="0" smtClean="0"/>
              <a:t>, a lot of RSA</a:t>
            </a:r>
            <a:endParaRPr lang="en-US" dirty="0" smtClean="0"/>
          </a:p>
          <a:p>
            <a:pPr marL="32004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18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77245"/>
            <a:ext cx="7543800" cy="5092808"/>
          </a:xfrm>
        </p:spPr>
        <p:txBody>
          <a:bodyPr>
            <a:normAutofit/>
          </a:bodyPr>
          <a:lstStyle/>
          <a:p>
            <a:r>
              <a:rPr lang="en-US" dirty="0" smtClean="0"/>
              <a:t>Created as a project for a cryptography class</a:t>
            </a:r>
          </a:p>
          <a:p>
            <a:pPr lvl="1"/>
            <a:r>
              <a:rPr lang="en-US" dirty="0" smtClean="0"/>
              <a:t>Idea taken from the exploit exercises VMs</a:t>
            </a:r>
          </a:p>
          <a:p>
            <a:r>
              <a:rPr lang="en-US" dirty="0" smtClean="0"/>
              <a:t>Learning Tool</a:t>
            </a:r>
            <a:r>
              <a:rPr lang="en-US" dirty="0"/>
              <a:t> </a:t>
            </a:r>
            <a:r>
              <a:rPr lang="en-US" dirty="0" smtClean="0"/>
              <a:t>designed to teach concepts</a:t>
            </a:r>
          </a:p>
          <a:p>
            <a:pPr lvl="1"/>
            <a:r>
              <a:rPr lang="en-US" dirty="0" smtClean="0"/>
              <a:t>Sixteen levels / problems to solve</a:t>
            </a:r>
          </a:p>
          <a:p>
            <a:pPr lvl="1"/>
            <a:r>
              <a:rPr lang="en-US" dirty="0" smtClean="0"/>
              <a:t>Problems are designed to be solvable in at most a few hours</a:t>
            </a:r>
          </a:p>
          <a:p>
            <a:pPr lvl="2"/>
            <a:r>
              <a:rPr lang="en-US" dirty="0" smtClean="0"/>
              <a:t>No problem should involve running code overnight</a:t>
            </a:r>
          </a:p>
          <a:p>
            <a:r>
              <a:rPr lang="en-US" dirty="0" smtClean="0"/>
              <a:t>Meant to be installed on to Kali Linux</a:t>
            </a:r>
          </a:p>
        </p:txBody>
      </p:sp>
    </p:spTree>
    <p:extLst>
      <p:ext uri="{BB962C8B-B14F-4D97-AF65-F5344CB8AC3E}">
        <p14:creationId xmlns:p14="http://schemas.microsoft.com/office/powerpoint/2010/main" val="2882363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Crypto-Exploit Exercises Webpages and Contact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/>
            <a:r>
              <a:rPr lang="en-US" sz="2400" dirty="0" smtClean="0"/>
              <a:t>Webpage:</a:t>
            </a:r>
          </a:p>
          <a:p>
            <a:pPr marL="548640" lvl="2"/>
            <a:r>
              <a:rPr lang="en-US" sz="2400" dirty="0"/>
              <a:t>https://</a:t>
            </a:r>
            <a:r>
              <a:rPr lang="en-US" sz="2400" dirty="0" err="1"/>
              <a:t>github.com</a:t>
            </a:r>
            <a:r>
              <a:rPr lang="en-US" sz="2400" dirty="0"/>
              <a:t>/</a:t>
            </a:r>
            <a:r>
              <a:rPr lang="en-US" sz="2400" dirty="0" err="1"/>
              <a:t>nancysnoke</a:t>
            </a:r>
            <a:r>
              <a:rPr lang="en-US" sz="2400" dirty="0"/>
              <a:t>/</a:t>
            </a:r>
            <a:r>
              <a:rPr lang="en-US" sz="2400" dirty="0" err="1"/>
              <a:t>cryptoexercises</a:t>
            </a:r>
            <a:r>
              <a:rPr lang="en-US" sz="2400" dirty="0"/>
              <a:t>/</a:t>
            </a:r>
          </a:p>
          <a:p>
            <a:pPr marL="274320" lvl="1"/>
            <a:endParaRPr lang="en-US" dirty="0" smtClean="0"/>
          </a:p>
          <a:p>
            <a:pPr marL="274320" lvl="1"/>
            <a:r>
              <a:rPr lang="en-US" sz="2400" dirty="0" smtClean="0"/>
              <a:t>To Contact about any issues or problems:</a:t>
            </a:r>
          </a:p>
          <a:p>
            <a:pPr marL="548640" lvl="2"/>
            <a:r>
              <a:rPr lang="en-US" sz="2400" dirty="0" smtClean="0"/>
              <a:t>Enter an issue in </a:t>
            </a:r>
            <a:r>
              <a:rPr lang="en-US" sz="2400" dirty="0" err="1" smtClean="0"/>
              <a:t>github</a:t>
            </a:r>
            <a:endParaRPr lang="en-US" sz="2400" dirty="0" smtClean="0"/>
          </a:p>
          <a:p>
            <a:pPr marL="548640" lvl="2"/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78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Installing Crypto-Exploit Exercises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569371"/>
            <a:ext cx="7543800" cy="41461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Crypto-Exploit Exercises has only been tested on Kali Linux</a:t>
            </a:r>
          </a:p>
          <a:p>
            <a:r>
              <a:rPr lang="en-US" dirty="0" smtClean="0"/>
              <a:t>Download and Install Virtual Box</a:t>
            </a:r>
          </a:p>
          <a:p>
            <a:r>
              <a:rPr lang="en-US" dirty="0" smtClean="0"/>
              <a:t>Create a VM and install Kali Linux</a:t>
            </a:r>
          </a:p>
          <a:p>
            <a:pPr marL="548640" lvl="2"/>
            <a:r>
              <a:rPr lang="en-US" dirty="0"/>
              <a:t>Best to use a fresh VM to ensure no username related </a:t>
            </a:r>
            <a:r>
              <a:rPr lang="en-US" dirty="0" smtClean="0"/>
              <a:t>conflicts</a:t>
            </a:r>
          </a:p>
          <a:p>
            <a:r>
              <a:rPr lang="en-US" dirty="0" smtClean="0"/>
              <a:t>Download </a:t>
            </a:r>
            <a:r>
              <a:rPr lang="en-US" dirty="0" err="1" smtClean="0"/>
              <a:t>tarball</a:t>
            </a:r>
            <a:r>
              <a:rPr lang="en-US" dirty="0" smtClean="0"/>
              <a:t> with Crypto Exploit Exercises files</a:t>
            </a:r>
          </a:p>
          <a:p>
            <a:pPr lvl="1"/>
            <a:r>
              <a:rPr lang="en-US" dirty="0" smtClean="0"/>
              <a:t>Location: 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nancysnoke</a:t>
            </a:r>
            <a:r>
              <a:rPr lang="en-US" dirty="0" smtClean="0"/>
              <a:t>/</a:t>
            </a:r>
            <a:r>
              <a:rPr lang="en-US" dirty="0" err="1" smtClean="0"/>
              <a:t>cryptoexercises</a:t>
            </a:r>
            <a:r>
              <a:rPr lang="en-US" dirty="0" smtClean="0"/>
              <a:t>/</a:t>
            </a:r>
          </a:p>
          <a:p>
            <a:r>
              <a:rPr lang="en-US" dirty="0"/>
              <a:t>Extract Files on the VM</a:t>
            </a:r>
          </a:p>
          <a:p>
            <a:pPr lvl="1"/>
            <a:r>
              <a:rPr lang="en-US" dirty="0"/>
              <a:t>Tar </a:t>
            </a:r>
            <a:r>
              <a:rPr lang="en-US" dirty="0" smtClean="0"/>
              <a:t>–</a:t>
            </a:r>
            <a:r>
              <a:rPr lang="en-US" dirty="0" err="1" smtClean="0"/>
              <a:t>zxvf</a:t>
            </a:r>
            <a:r>
              <a:rPr lang="en-US" dirty="0" smtClean="0"/>
              <a:t> </a:t>
            </a:r>
            <a:r>
              <a:rPr lang="en-US" dirty="0"/>
              <a:t>crypto-exploit-</a:t>
            </a:r>
            <a:r>
              <a:rPr lang="en-US" dirty="0" err="1"/>
              <a:t>exercises.tar.gz</a:t>
            </a:r>
            <a:endParaRPr lang="en-US" dirty="0"/>
          </a:p>
          <a:p>
            <a:r>
              <a:rPr lang="en-US" dirty="0"/>
              <a:t>Run the install script</a:t>
            </a:r>
          </a:p>
          <a:p>
            <a:pPr lvl="1"/>
            <a:r>
              <a:rPr lang="en-US" dirty="0"/>
              <a:t>Located at: </a:t>
            </a:r>
            <a:r>
              <a:rPr lang="en-US" dirty="0" smtClean="0"/>
              <a:t>/root/</a:t>
            </a:r>
            <a:r>
              <a:rPr lang="en-US" dirty="0" err="1" smtClean="0"/>
              <a:t>configure.sh</a:t>
            </a:r>
            <a:endParaRPr lang="en-US" dirty="0"/>
          </a:p>
          <a:p>
            <a:pPr lvl="1"/>
            <a:r>
              <a:rPr lang="en-US" dirty="0"/>
              <a:t>You may have to </a:t>
            </a:r>
            <a:r>
              <a:rPr lang="en-US" dirty="0" err="1"/>
              <a:t>chmod</a:t>
            </a:r>
            <a:r>
              <a:rPr lang="en-US" dirty="0"/>
              <a:t> the script before </a:t>
            </a:r>
            <a:r>
              <a:rPr lang="en-US" dirty="0" smtClean="0"/>
              <a:t>running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77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Crypto-Exploit Exercises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problem starts with the user logging in as </a:t>
            </a:r>
            <a:r>
              <a:rPr lang="en-US" dirty="0" err="1" smtClean="0"/>
              <a:t>levelX</a:t>
            </a:r>
            <a:endParaRPr lang="en-US" dirty="0" smtClean="0"/>
          </a:p>
          <a:p>
            <a:pPr lvl="1"/>
            <a:r>
              <a:rPr lang="en-US" dirty="0" smtClean="0"/>
              <a:t>First logon is level0 / level0</a:t>
            </a:r>
          </a:p>
          <a:p>
            <a:r>
              <a:rPr lang="en-US" dirty="0" smtClean="0"/>
              <a:t>Problem description is found in a README in the </a:t>
            </a:r>
            <a:r>
              <a:rPr lang="en-US" dirty="0" err="1" smtClean="0"/>
              <a:t>levelX</a:t>
            </a:r>
            <a:r>
              <a:rPr lang="en-US" dirty="0" smtClean="0"/>
              <a:t> home directory </a:t>
            </a:r>
          </a:p>
          <a:p>
            <a:r>
              <a:rPr lang="en-US" dirty="0" smtClean="0"/>
              <a:t>The goal of each problem is to find the next level’s password</a:t>
            </a:r>
          </a:p>
          <a:p>
            <a:r>
              <a:rPr lang="en-US" dirty="0" smtClean="0"/>
              <a:t>The READMEs often reference other users on the VM</a:t>
            </a:r>
          </a:p>
          <a:p>
            <a:pPr lvl="1"/>
            <a:r>
              <a:rPr lang="en-US" dirty="0" smtClean="0"/>
              <a:t>Useful files or clues may be in these users directories</a:t>
            </a:r>
          </a:p>
        </p:txBody>
      </p:sp>
    </p:spTree>
    <p:extLst>
      <p:ext uri="{BB962C8B-B14F-4D97-AF65-F5344CB8AC3E}">
        <p14:creationId xmlns:p14="http://schemas.microsoft.com/office/powerpoint/2010/main" val="2511059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00764"/>
            <a:ext cx="7543800" cy="39855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There are hint files (</a:t>
            </a:r>
            <a:r>
              <a:rPr lang="en-US"/>
              <a:t>.</a:t>
            </a:r>
            <a:r>
              <a:rPr lang="en-US" smtClean="0"/>
              <a:t>hint </a:t>
            </a:r>
            <a:r>
              <a:rPr lang="en-US" dirty="0"/>
              <a:t>and .hint2) in each </a:t>
            </a:r>
            <a:r>
              <a:rPr lang="en-US" dirty="0" err="1"/>
              <a:t>levelX</a:t>
            </a:r>
            <a:r>
              <a:rPr lang="en-US" dirty="0"/>
              <a:t> directory</a:t>
            </a:r>
          </a:p>
          <a:p>
            <a:pPr lvl="1"/>
            <a:r>
              <a:rPr lang="en-US" dirty="0"/>
              <a:t>These include useful reading materials and other hints to help solve the problems</a:t>
            </a:r>
          </a:p>
          <a:p>
            <a:r>
              <a:rPr lang="en-US" dirty="0" smtClean="0"/>
              <a:t>Each level is completed when the user successfully logs onto the next level</a:t>
            </a:r>
            <a:endParaRPr lang="en-US" dirty="0"/>
          </a:p>
          <a:p>
            <a:pPr lvl="1"/>
            <a:r>
              <a:rPr lang="en-US" dirty="0" smtClean="0"/>
              <a:t>The final goal is to log onto the winner account</a:t>
            </a:r>
            <a:endParaRPr lang="en-US" dirty="0"/>
          </a:p>
          <a:p>
            <a:pPr marL="32004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7976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goes into breaking Cryptographic Security?</a:t>
            </a:r>
            <a:endParaRPr lang="en-US" dirty="0"/>
          </a:p>
        </p:txBody>
      </p:sp>
      <p:pic>
        <p:nvPicPr>
          <p:cNvPr id="4" name="Content Placeholder 3" descr="crypto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4" b="4804"/>
          <a:stretch>
            <a:fillRect/>
          </a:stretch>
        </p:blipFill>
        <p:spPr>
          <a:xfrm>
            <a:off x="762000" y="377245"/>
            <a:ext cx="7543800" cy="4194755"/>
          </a:xfrm>
        </p:spPr>
      </p:pic>
    </p:spTree>
    <p:extLst>
      <p:ext uri="{BB962C8B-B14F-4D97-AF65-F5344CB8AC3E}">
        <p14:creationId xmlns:p14="http://schemas.microsoft.com/office/powerpoint/2010/main" val="705255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803586"/>
            <a:ext cx="7543800" cy="1368613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What properties of security can be broken?</a:t>
            </a:r>
            <a:endParaRPr lang="en-US" sz="4400" dirty="0"/>
          </a:p>
        </p:txBody>
      </p:sp>
      <p:pic>
        <p:nvPicPr>
          <p:cNvPr id="10" name="Content Placeholder 9" descr="crypto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7" b="5507"/>
          <a:stretch>
            <a:fillRect/>
          </a:stretch>
        </p:blipFill>
        <p:spPr>
          <a:xfrm>
            <a:off x="762000" y="390525"/>
            <a:ext cx="7543800" cy="4538663"/>
          </a:xfrm>
        </p:spPr>
      </p:pic>
    </p:spTree>
    <p:extLst>
      <p:ext uri="{BB962C8B-B14F-4D97-AF65-F5344CB8AC3E}">
        <p14:creationId xmlns:p14="http://schemas.microsoft.com/office/powerpoint/2010/main" val="2313605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Terminology /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4407008"/>
          </a:xfrm>
        </p:spPr>
        <p:txBody>
          <a:bodyPr>
            <a:normAutofit/>
          </a:bodyPr>
          <a:lstStyle/>
          <a:p>
            <a:r>
              <a:rPr lang="en-US" b="1" dirty="0"/>
              <a:t>{</a:t>
            </a:r>
            <a:r>
              <a:rPr lang="en-US" b="1" dirty="0" smtClean="0"/>
              <a:t>0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b="1" dirty="0" smtClean="0"/>
              <a:t>1} {</a:t>
            </a:r>
            <a:r>
              <a:rPr lang="en-US" dirty="0" smtClean="0"/>
              <a:t>. . .}</a:t>
            </a:r>
            <a:r>
              <a:rPr lang="en-US" b="1" dirty="0" smtClean="0"/>
              <a:t> </a:t>
            </a:r>
            <a:r>
              <a:rPr lang="en-US" b="1" dirty="0"/>
              <a:t>denote a set of elements </a:t>
            </a:r>
          </a:p>
          <a:p>
            <a:r>
              <a:rPr lang="en-US" b="1" dirty="0"/>
              <a:t>{</a:t>
            </a:r>
            <a:r>
              <a:rPr lang="en-US" b="1" dirty="0" smtClean="0"/>
              <a:t>0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b="1" dirty="0" smtClean="0"/>
              <a:t>1}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en-US" b="1" dirty="0"/>
              <a:t>bit </a:t>
            </a:r>
            <a:r>
              <a:rPr lang="en-US" b="1" dirty="0" smtClean="0"/>
              <a:t>string </a:t>
            </a:r>
            <a:r>
              <a:rPr lang="en-US" b="1" dirty="0"/>
              <a:t>of length </a:t>
            </a:r>
            <a:r>
              <a:rPr lang="en-US" dirty="0"/>
              <a:t>n</a:t>
            </a:r>
          </a:p>
          <a:p>
            <a:r>
              <a:rPr lang="en-US" dirty="0" smtClean="0"/>
              <a:t>F</a:t>
            </a:r>
            <a:r>
              <a:rPr lang="en-US" baseline="-25000" dirty="0" smtClean="0"/>
              <a:t>K</a:t>
            </a:r>
            <a:r>
              <a:rPr lang="en-US" b="1" dirty="0"/>
              <a:t>(</a:t>
            </a:r>
            <a:r>
              <a:rPr lang="en-US" dirty="0"/>
              <a:t>x</a:t>
            </a:r>
            <a:r>
              <a:rPr lang="en-US" b="1" dirty="0"/>
              <a:t>) </a:t>
            </a:r>
            <a:r>
              <a:rPr lang="en-US" dirty="0"/>
              <a:t>F </a:t>
            </a:r>
            <a:r>
              <a:rPr lang="en-US" b="1" dirty="0" smtClean="0"/>
              <a:t>keyed </a:t>
            </a:r>
            <a:r>
              <a:rPr lang="en-US" b="1" dirty="0"/>
              <a:t>with </a:t>
            </a:r>
            <a:r>
              <a:rPr lang="en-US" dirty="0"/>
              <a:t>K</a:t>
            </a:r>
            <a:r>
              <a:rPr lang="en-US" b="1" dirty="0"/>
              <a:t>. </a:t>
            </a:r>
            <a:r>
              <a:rPr lang="en-US" dirty="0"/>
              <a:t>F</a:t>
            </a:r>
            <a:r>
              <a:rPr lang="en-US" baseline="-25000" dirty="0"/>
              <a:t>K</a:t>
            </a:r>
            <a:r>
              <a:rPr lang="en-US" b="1" dirty="0"/>
              <a:t>(</a:t>
            </a:r>
            <a:r>
              <a:rPr lang="en-US" dirty="0"/>
              <a:t>x</a:t>
            </a:r>
            <a:r>
              <a:rPr lang="en-US" b="1" dirty="0"/>
              <a:t>) = </a:t>
            </a:r>
            <a:r>
              <a:rPr lang="en-US" dirty="0"/>
              <a:t>F</a:t>
            </a:r>
            <a:r>
              <a:rPr lang="en-US" b="1" dirty="0"/>
              <a:t>(</a:t>
            </a:r>
            <a:r>
              <a:rPr lang="en-US" dirty="0" smtClean="0"/>
              <a:t>K, x</a:t>
            </a:r>
            <a:r>
              <a:rPr lang="en-US" b="1" dirty="0"/>
              <a:t>)</a:t>
            </a:r>
          </a:p>
          <a:p>
            <a:r>
              <a:rPr lang="en-US" b="1" dirty="0"/>
              <a:t>|</a:t>
            </a:r>
            <a:r>
              <a:rPr lang="en-US" dirty="0" smtClean="0"/>
              <a:t>M</a:t>
            </a:r>
            <a:r>
              <a:rPr lang="en-US" b="1" dirty="0"/>
              <a:t>|</a:t>
            </a:r>
            <a:r>
              <a:rPr lang="en-US" b="1" dirty="0" smtClean="0"/>
              <a:t> </a:t>
            </a:r>
            <a:r>
              <a:rPr lang="en-US" b="1" dirty="0"/>
              <a:t>length of </a:t>
            </a:r>
            <a:r>
              <a:rPr lang="en-US" dirty="0"/>
              <a:t>M </a:t>
            </a:r>
            <a:r>
              <a:rPr lang="en-US" b="1" dirty="0"/>
              <a:t>in bits </a:t>
            </a:r>
            <a:r>
              <a:rPr lang="en-US" b="1" dirty="0" smtClean="0"/>
              <a:t> -- |0110| </a:t>
            </a:r>
            <a:r>
              <a:rPr lang="en-US" b="1" dirty="0"/>
              <a:t>= </a:t>
            </a:r>
            <a:r>
              <a:rPr lang="en-US" b="1" dirty="0" smtClean="0"/>
              <a:t>4</a:t>
            </a:r>
          </a:p>
          <a:p>
            <a:r>
              <a:rPr lang="en-US" dirty="0" err="1"/>
              <a:t>Pr</a:t>
            </a:r>
            <a:r>
              <a:rPr lang="en-US" b="1" dirty="0"/>
              <a:t>[</a:t>
            </a:r>
            <a:r>
              <a:rPr lang="en-US" dirty="0"/>
              <a:t>Event</a:t>
            </a:r>
            <a:r>
              <a:rPr lang="en-US" b="1" dirty="0"/>
              <a:t>] is equal to the probability of </a:t>
            </a:r>
            <a:r>
              <a:rPr lang="en-US" dirty="0"/>
              <a:t>Event </a:t>
            </a:r>
            <a:r>
              <a:rPr lang="en-US" b="1" dirty="0"/>
              <a:t>occurring </a:t>
            </a:r>
            <a:r>
              <a:rPr lang="en-US" b="1" dirty="0" smtClean="0"/>
              <a:t>where 0 </a:t>
            </a:r>
            <a:r>
              <a:rPr lang="en-US" dirty="0" smtClean="0"/>
              <a:t> &lt;= </a:t>
            </a:r>
            <a:r>
              <a:rPr lang="en-US" dirty="0" err="1" smtClean="0"/>
              <a:t>Pr</a:t>
            </a:r>
            <a:r>
              <a:rPr lang="en-US" b="1" dirty="0"/>
              <a:t>[</a:t>
            </a:r>
            <a:r>
              <a:rPr lang="en-US" dirty="0"/>
              <a:t>Event</a:t>
            </a:r>
            <a:r>
              <a:rPr lang="en-US" b="1" dirty="0" smtClean="0"/>
              <a:t>] &lt;= </a:t>
            </a:r>
            <a:r>
              <a:rPr lang="en-US" dirty="0" smtClean="0"/>
              <a:t> </a:t>
            </a:r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9118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43800" cy="1600200"/>
          </a:xfrm>
        </p:spPr>
        <p:txBody>
          <a:bodyPr/>
          <a:lstStyle/>
          <a:p>
            <a:r>
              <a:rPr lang="en-US" dirty="0" smtClean="0"/>
              <a:t>One Time 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does one time pad work?</a:t>
            </a:r>
          </a:p>
          <a:p>
            <a:pPr lvl="1"/>
            <a:r>
              <a:rPr lang="en-US" dirty="0" smtClean="0"/>
              <a:t>Alice generates uniformly random key K.</a:t>
            </a:r>
          </a:p>
          <a:p>
            <a:pPr lvl="2"/>
            <a:r>
              <a:rPr lang="en-US" dirty="0" smtClean="0"/>
              <a:t>K </a:t>
            </a:r>
            <a:r>
              <a:rPr lang="en-US" dirty="0" smtClean="0">
                <a:sym typeface="Wingdings"/>
              </a:rPr>
              <a:t> {0, 1}</a:t>
            </a:r>
            <a:r>
              <a:rPr lang="en-US" baseline="30000" dirty="0" smtClean="0">
                <a:sym typeface="Wingdings"/>
              </a:rPr>
              <a:t>|M|</a:t>
            </a:r>
            <a:r>
              <a:rPr lang="en-US" dirty="0" smtClean="0">
                <a:sym typeface="Wingdings"/>
              </a:rPr>
              <a:t>, where |K| &gt;= |M|</a:t>
            </a:r>
            <a:endParaRPr lang="en-US" dirty="0" smtClean="0"/>
          </a:p>
          <a:p>
            <a:pPr lvl="1"/>
            <a:r>
              <a:rPr lang="en-US" dirty="0" smtClean="0"/>
              <a:t>Alice securely sends K to Bob.</a:t>
            </a:r>
          </a:p>
          <a:p>
            <a:pPr lvl="1"/>
            <a:r>
              <a:rPr lang="en-US" dirty="0" smtClean="0"/>
              <a:t>Alice wants to send message M to Bob.  She uses K to create cipher text C.</a:t>
            </a:r>
          </a:p>
          <a:p>
            <a:pPr lvl="2"/>
            <a:r>
              <a:rPr lang="en-US" dirty="0" smtClean="0"/>
              <a:t>C = E</a:t>
            </a:r>
            <a:r>
              <a:rPr lang="en-US" baseline="-25000" dirty="0" smtClean="0"/>
              <a:t>K</a:t>
            </a:r>
            <a:r>
              <a:rPr lang="en-US" dirty="0" smtClean="0"/>
              <a:t>(M) = M XOR K.</a:t>
            </a:r>
          </a:p>
          <a:p>
            <a:pPr lvl="1"/>
            <a:r>
              <a:rPr lang="en-US" dirty="0" smtClean="0"/>
              <a:t>Alice sends C to Bob.</a:t>
            </a:r>
          </a:p>
          <a:p>
            <a:pPr lvl="1"/>
            <a:r>
              <a:rPr lang="en-US" dirty="0" smtClean="0"/>
              <a:t>Bob recovers M from C.</a:t>
            </a:r>
          </a:p>
          <a:p>
            <a:pPr lvl="2"/>
            <a:r>
              <a:rPr lang="en-US" dirty="0" smtClean="0"/>
              <a:t>M = D</a:t>
            </a:r>
            <a:r>
              <a:rPr lang="en-US" baseline="-25000" dirty="0" smtClean="0"/>
              <a:t>K</a:t>
            </a:r>
            <a:r>
              <a:rPr lang="en-US" dirty="0" smtClean="0"/>
              <a:t>(C) = C XOR K = (M XOR K) XOR K = M XOR (K XOR K) = M XOR 0 =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97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17965</TotalTime>
  <Words>1378</Words>
  <Application>Microsoft Macintosh PowerPoint</Application>
  <PresentationFormat>On-screen Show (4:3)</PresentationFormat>
  <Paragraphs>160</Paragraphs>
  <Slides>20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NewsPrint</vt:lpstr>
      <vt:lpstr>Crypto-Exploit Exercises: A Learning Tool to Reinforce Basic Cryptographic Concepts</vt:lpstr>
      <vt:lpstr>Background</vt:lpstr>
      <vt:lpstr>Installing Crypto-Exploit Exercises VM</vt:lpstr>
      <vt:lpstr>Using Crypto-Exploit Exercises VM</vt:lpstr>
      <vt:lpstr>Using Continued</vt:lpstr>
      <vt:lpstr>What goes into breaking Cryptographic Security?</vt:lpstr>
      <vt:lpstr>What properties of security can be broken?</vt:lpstr>
      <vt:lpstr>Terminology / Definitions</vt:lpstr>
      <vt:lpstr>One Time Pad</vt:lpstr>
      <vt:lpstr>One Time Pad Security</vt:lpstr>
      <vt:lpstr>One Time Pad</vt:lpstr>
      <vt:lpstr>Demonstration</vt:lpstr>
      <vt:lpstr>Some of the Topics Covered in Crypto-Exploit Exercises VM</vt:lpstr>
      <vt:lpstr>Topics Continued</vt:lpstr>
      <vt:lpstr>Online Free Cryptography Courses</vt:lpstr>
      <vt:lpstr>Online Free Cryptography Courses Continued</vt:lpstr>
      <vt:lpstr>Other Free Resources</vt:lpstr>
      <vt:lpstr>Non-free Cryptographic Courses</vt:lpstr>
      <vt:lpstr>Cryptographic Exercises</vt:lpstr>
      <vt:lpstr>Crypto-Exploit Exercises Webpages and Contact Info</vt:lpstr>
    </vt:vector>
  </TitlesOfParts>
  <Company>Cisco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Nancy Snoke</dc:creator>
  <cp:lastModifiedBy>Nancy Snoke</cp:lastModifiedBy>
  <cp:revision>196</cp:revision>
  <dcterms:created xsi:type="dcterms:W3CDTF">2012-06-16T03:20:51Z</dcterms:created>
  <dcterms:modified xsi:type="dcterms:W3CDTF">2013-09-26T21:02:27Z</dcterms:modified>
</cp:coreProperties>
</file>