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atsi" panose="020B0604020202020204" charset="0"/>
      <p:regular r:id="rId13"/>
    </p:embeddedFont>
    <p:embeddedFont>
      <p:font typeface="Open Sans" panose="020B0606030504020204" pitchFamily="3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1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31071" y="-180826"/>
            <a:ext cx="4239084" cy="10467826"/>
            <a:chOff x="0" y="-241102"/>
            <a:chExt cx="5652112" cy="13957102"/>
          </a:xfrm>
        </p:grpSpPr>
        <p:grpSp>
          <p:nvGrpSpPr>
            <p:cNvPr id="85" name="Google Shape;85;p13"/>
            <p:cNvGrpSpPr/>
            <p:nvPr/>
          </p:nvGrpSpPr>
          <p:grpSpPr>
            <a:xfrm>
              <a:off x="2826056" y="-241102"/>
              <a:ext cx="2826056" cy="13957102"/>
              <a:chOff x="0" y="-47625"/>
              <a:chExt cx="558233" cy="2756958"/>
            </a:xfrm>
          </p:grpSpPr>
          <p:sp>
            <p:nvSpPr>
              <p:cNvPr id="86" name="Google Shape;86;p13"/>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E9E0D9"/>
              </a:solidFill>
              <a:ln>
                <a:noFill/>
              </a:ln>
            </p:spPr>
            <p:txBody>
              <a:bodyPr/>
              <a:lstStyle/>
              <a:p>
                <a:endParaRPr lang="en-US"/>
              </a:p>
            </p:txBody>
          </p:sp>
          <p:sp>
            <p:nvSpPr>
              <p:cNvPr id="87" name="Google Shape;87;p13"/>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3"/>
            <p:cNvGrpSpPr/>
            <p:nvPr/>
          </p:nvGrpSpPr>
          <p:grpSpPr>
            <a:xfrm>
              <a:off x="1413028" y="-241102"/>
              <a:ext cx="2826056" cy="13957102"/>
              <a:chOff x="0" y="-47625"/>
              <a:chExt cx="558233" cy="2756958"/>
            </a:xfrm>
          </p:grpSpPr>
          <p:sp>
            <p:nvSpPr>
              <p:cNvPr id="89" name="Google Shape;89;p13"/>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9FC3D0"/>
              </a:solidFill>
              <a:ln>
                <a:noFill/>
              </a:ln>
            </p:spPr>
            <p:txBody>
              <a:bodyPr/>
              <a:lstStyle/>
              <a:p>
                <a:endParaRPr lang="en-US"/>
              </a:p>
            </p:txBody>
          </p:sp>
          <p:sp>
            <p:nvSpPr>
              <p:cNvPr id="90" name="Google Shape;90;p13"/>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0" y="-241102"/>
              <a:ext cx="2826056" cy="13957102"/>
              <a:chOff x="0" y="-47625"/>
              <a:chExt cx="558233" cy="2756958"/>
            </a:xfrm>
          </p:grpSpPr>
          <p:sp>
            <p:nvSpPr>
              <p:cNvPr id="92" name="Google Shape;92;p13"/>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E9C7C6"/>
              </a:solidFill>
              <a:ln>
                <a:noFill/>
              </a:ln>
            </p:spPr>
            <p:txBody>
              <a:bodyPr/>
              <a:lstStyle/>
              <a:p>
                <a:endParaRPr lang="en-US"/>
              </a:p>
            </p:txBody>
          </p:sp>
          <p:sp>
            <p:nvSpPr>
              <p:cNvPr id="93" name="Google Shape;93;p13"/>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4" name="Google Shape;94;p13"/>
          <p:cNvSpPr txBox="1"/>
          <p:nvPr/>
        </p:nvSpPr>
        <p:spPr>
          <a:xfrm>
            <a:off x="1924664" y="0"/>
            <a:ext cx="15766200" cy="1307409"/>
          </a:xfrm>
          <a:prstGeom prst="rect">
            <a:avLst/>
          </a:prstGeom>
          <a:noFill/>
          <a:ln>
            <a:noFill/>
          </a:ln>
        </p:spPr>
        <p:txBody>
          <a:bodyPr spcFirstLastPara="1" wrap="square" lIns="0" tIns="0" rIns="0" bIns="0" anchor="t" anchorCtr="0">
            <a:spAutoFit/>
          </a:bodyPr>
          <a:lstStyle/>
          <a:p>
            <a:pPr marL="0" lvl="0" indent="0" algn="ctr" rtl="0">
              <a:lnSpc>
                <a:spcPct val="117800"/>
              </a:lnSpc>
              <a:spcBef>
                <a:spcPts val="0"/>
              </a:spcBef>
              <a:spcAft>
                <a:spcPts val="0"/>
              </a:spcAft>
              <a:buSzPts val="1100"/>
              <a:buNone/>
            </a:pPr>
            <a:r>
              <a:rPr lang="en-IN" sz="7200" b="1" dirty="0">
                <a:latin typeface="Calibri"/>
                <a:ea typeface="Calibri"/>
                <a:cs typeface="Calibri"/>
                <a:sym typeface="Calibri"/>
              </a:rPr>
              <a:t>Hospital Management System</a:t>
            </a:r>
            <a:endParaRPr sz="7200" b="1" dirty="0">
              <a:latin typeface="Calibri"/>
              <a:ea typeface="Calibri"/>
              <a:cs typeface="Calibri"/>
              <a:sym typeface="Calibri"/>
            </a:endParaRPr>
          </a:p>
        </p:txBody>
      </p:sp>
      <p:sp>
        <p:nvSpPr>
          <p:cNvPr id="95" name="Google Shape;95;p13"/>
          <p:cNvSpPr/>
          <p:nvPr/>
        </p:nvSpPr>
        <p:spPr>
          <a:xfrm>
            <a:off x="10833145" y="1506768"/>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sp>
        <p:nvSpPr>
          <p:cNvPr id="96" name="Google Shape;96;p13"/>
          <p:cNvSpPr txBox="1"/>
          <p:nvPr/>
        </p:nvSpPr>
        <p:spPr>
          <a:xfrm>
            <a:off x="4446767" y="1151376"/>
            <a:ext cx="10885800" cy="1594283"/>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3000" b="1" u="sng" dirty="0">
                <a:solidFill>
                  <a:schemeClr val="dk1"/>
                </a:solidFill>
                <a:latin typeface="Calibri"/>
                <a:ea typeface="Calibri"/>
                <a:cs typeface="Calibri"/>
                <a:sym typeface="Calibri"/>
              </a:rPr>
              <a:t>Final Group Project</a:t>
            </a:r>
            <a:r>
              <a:rPr lang="en-IN" sz="3000" b="1" i="0" u="sng" strike="noStrike" cap="none" dirty="0">
                <a:solidFill>
                  <a:schemeClr val="dk1"/>
                </a:solidFill>
                <a:latin typeface="Calibri"/>
                <a:ea typeface="Calibri"/>
                <a:cs typeface="Calibri"/>
                <a:sym typeface="Calibri"/>
              </a:rPr>
              <a:t> </a:t>
            </a:r>
            <a:r>
              <a:rPr lang="en-IN" sz="3000" b="1" u="sng" dirty="0">
                <a:solidFill>
                  <a:schemeClr val="dk1"/>
                </a:solidFill>
                <a:latin typeface="Calibri"/>
                <a:ea typeface="Calibri"/>
                <a:cs typeface="Calibri"/>
                <a:sym typeface="Calibri"/>
              </a:rPr>
              <a:t>Hospital Management System </a:t>
            </a:r>
            <a:r>
              <a:rPr lang="en-IN" sz="3000" b="1" i="0" u="sng" strike="noStrike" cap="none" dirty="0">
                <a:solidFill>
                  <a:schemeClr val="dk1"/>
                </a:solidFill>
                <a:latin typeface="Calibri"/>
                <a:ea typeface="Calibri"/>
                <a:cs typeface="Calibri"/>
                <a:sym typeface="Calibri"/>
              </a:rPr>
              <a:t>: </a:t>
            </a:r>
            <a:r>
              <a:rPr lang="en-IN" sz="3000" b="1" i="0" u="sng" strike="noStrike" cap="none" dirty="0">
                <a:solidFill>
                  <a:srgbClr val="000000"/>
                </a:solidFill>
                <a:latin typeface="Calibri"/>
                <a:ea typeface="Calibri"/>
                <a:cs typeface="Calibri"/>
                <a:sym typeface="Calibri"/>
              </a:rPr>
              <a:t>Group No  </a:t>
            </a:r>
            <a:r>
              <a:rPr lang="en-IN" sz="3000" b="1" u="sng" dirty="0">
                <a:latin typeface="Calibri"/>
                <a:ea typeface="Calibri"/>
                <a:cs typeface="Calibri"/>
                <a:sym typeface="Calibri"/>
              </a:rPr>
              <a:t>57</a:t>
            </a:r>
            <a:endParaRPr u="sng" dirty="0"/>
          </a:p>
          <a:p>
            <a:pPr marL="0" marR="0" lvl="0" indent="0" algn="just" rtl="0">
              <a:lnSpc>
                <a:spcPct val="140000"/>
              </a:lnSpc>
              <a:spcBef>
                <a:spcPts val="0"/>
              </a:spcBef>
              <a:spcAft>
                <a:spcPts val="0"/>
              </a:spcAft>
              <a:buNone/>
            </a:pPr>
            <a:endParaRPr dirty="0"/>
          </a:p>
          <a:p>
            <a:pPr marL="0" marR="0" lvl="0" indent="0" algn="just" rtl="0">
              <a:lnSpc>
                <a:spcPct val="140000"/>
              </a:lnSpc>
              <a:spcBef>
                <a:spcPts val="0"/>
              </a:spcBef>
              <a:spcAft>
                <a:spcPts val="0"/>
              </a:spcAft>
              <a:buNone/>
            </a:pPr>
            <a:endParaRPr sz="3000" b="0" i="0" u="none" strike="noStrike" cap="none" dirty="0">
              <a:solidFill>
                <a:srgbClr val="000000"/>
              </a:solidFill>
              <a:latin typeface="Calibri"/>
              <a:ea typeface="Calibri"/>
              <a:cs typeface="Calibri"/>
              <a:sym typeface="Calibri"/>
            </a:endParaRPr>
          </a:p>
        </p:txBody>
      </p:sp>
      <p:sp>
        <p:nvSpPr>
          <p:cNvPr id="97" name="Google Shape;97;p13"/>
          <p:cNvSpPr txBox="1"/>
          <p:nvPr/>
        </p:nvSpPr>
        <p:spPr>
          <a:xfrm>
            <a:off x="7169906" y="9258300"/>
            <a:ext cx="6882108" cy="673454"/>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IN" sz="3126" b="0" i="0" u="none" strike="noStrike" cap="none" dirty="0">
                <a:solidFill>
                  <a:srgbClr val="000000"/>
                </a:solidFill>
                <a:latin typeface="Calibri"/>
                <a:ea typeface="Calibri"/>
                <a:cs typeface="Calibri"/>
                <a:sym typeface="Calibri"/>
              </a:rPr>
              <a:t>Northeastern University | 2024</a:t>
            </a:r>
            <a:endParaRPr dirty="0"/>
          </a:p>
        </p:txBody>
      </p:sp>
      <p:sp>
        <p:nvSpPr>
          <p:cNvPr id="98" name="Google Shape;98;p13"/>
          <p:cNvSpPr/>
          <p:nvPr/>
        </p:nvSpPr>
        <p:spPr>
          <a:xfrm>
            <a:off x="11118095" y="9258300"/>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descr="A person taking a selfie&#10;&#10;Description automatically generated">
            <a:extLst>
              <a:ext uri="{FF2B5EF4-FFF2-40B4-BE49-F238E27FC236}">
                <a16:creationId xmlns:a16="http://schemas.microsoft.com/office/drawing/2014/main" id="{A2D952CF-299F-ADD1-DE1F-B979FD92F4D3}"/>
              </a:ext>
            </a:extLst>
          </p:cNvPr>
          <p:cNvPicPr>
            <a:picLocks noChangeAspect="1"/>
          </p:cNvPicPr>
          <p:nvPr/>
        </p:nvPicPr>
        <p:blipFill>
          <a:blip r:embed="rId4"/>
          <a:stretch>
            <a:fillRect/>
          </a:stretch>
        </p:blipFill>
        <p:spPr>
          <a:xfrm>
            <a:off x="1028700" y="2662223"/>
            <a:ext cx="4112610" cy="3966087"/>
          </a:xfrm>
          <a:prstGeom prst="flowChartConnector">
            <a:avLst/>
          </a:prstGeom>
        </p:spPr>
      </p:pic>
      <p:pic>
        <p:nvPicPr>
          <p:cNvPr id="5" name="Picture 4" descr="A person standing with his arms crossed&#10;&#10;Description automatically generated">
            <a:extLst>
              <a:ext uri="{FF2B5EF4-FFF2-40B4-BE49-F238E27FC236}">
                <a16:creationId xmlns:a16="http://schemas.microsoft.com/office/drawing/2014/main" id="{BB145278-92EE-D043-E668-242817793EB5}"/>
              </a:ext>
            </a:extLst>
          </p:cNvPr>
          <p:cNvPicPr>
            <a:picLocks noChangeAspect="1"/>
          </p:cNvPicPr>
          <p:nvPr/>
        </p:nvPicPr>
        <p:blipFill>
          <a:blip r:embed="rId5"/>
          <a:srcRect l="10799" t="11193" r="3284" b="26691"/>
          <a:stretch/>
        </p:blipFill>
        <p:spPr>
          <a:xfrm>
            <a:off x="6939759" y="2521025"/>
            <a:ext cx="4407192" cy="4248485"/>
          </a:xfrm>
          <a:prstGeom prst="flowChartConnector">
            <a:avLst/>
          </a:prstGeom>
        </p:spPr>
      </p:pic>
      <p:pic>
        <p:nvPicPr>
          <p:cNvPr id="7" name="Picture 6" descr="A person wearing glasses and a red and white striped shirt&#10;&#10;Description automatically generated">
            <a:extLst>
              <a:ext uri="{FF2B5EF4-FFF2-40B4-BE49-F238E27FC236}">
                <a16:creationId xmlns:a16="http://schemas.microsoft.com/office/drawing/2014/main" id="{B70B5684-9BA3-DF4C-112C-46065D5DC3F2}"/>
              </a:ext>
            </a:extLst>
          </p:cNvPr>
          <p:cNvPicPr>
            <a:picLocks noChangeAspect="1"/>
          </p:cNvPicPr>
          <p:nvPr/>
        </p:nvPicPr>
        <p:blipFill>
          <a:blip r:embed="rId6"/>
          <a:srcRect l="-414" t="14467" r="-1" b="26691"/>
          <a:stretch/>
        </p:blipFill>
        <p:spPr>
          <a:xfrm>
            <a:off x="12874994" y="2335303"/>
            <a:ext cx="4730685" cy="4628741"/>
          </a:xfrm>
          <a:prstGeom prst="flowChartConnector">
            <a:avLst/>
          </a:prstGeom>
        </p:spPr>
      </p:pic>
      <p:sp>
        <p:nvSpPr>
          <p:cNvPr id="9" name="TextBox 8">
            <a:extLst>
              <a:ext uri="{FF2B5EF4-FFF2-40B4-BE49-F238E27FC236}">
                <a16:creationId xmlns:a16="http://schemas.microsoft.com/office/drawing/2014/main" id="{3EF316F3-94DF-A653-4E72-E7427F37A7F8}"/>
              </a:ext>
            </a:extLst>
          </p:cNvPr>
          <p:cNvSpPr txBox="1"/>
          <p:nvPr/>
        </p:nvSpPr>
        <p:spPr>
          <a:xfrm>
            <a:off x="1416838" y="6769510"/>
            <a:ext cx="9232490" cy="584775"/>
          </a:xfrm>
          <a:prstGeom prst="rect">
            <a:avLst/>
          </a:prstGeom>
          <a:noFill/>
        </p:spPr>
        <p:txBody>
          <a:bodyPr wrap="square">
            <a:spAutoFit/>
          </a:bodyPr>
          <a:lstStyle/>
          <a:p>
            <a:r>
              <a:rPr lang="en-IN" sz="3200" b="1" u="sng" dirty="0">
                <a:latin typeface="Calibri"/>
                <a:ea typeface="Calibri"/>
                <a:cs typeface="Calibri"/>
                <a:sym typeface="Calibri"/>
              </a:rPr>
              <a:t>NANCY TASWALA</a:t>
            </a:r>
            <a:r>
              <a:rPr lang="en-IN" sz="3200" b="1" i="0" u="sng" strike="noStrike" cap="none" dirty="0">
                <a:solidFill>
                  <a:srgbClr val="000000"/>
                </a:solidFill>
                <a:latin typeface="Calibri"/>
                <a:ea typeface="Calibri"/>
                <a:cs typeface="Calibri"/>
                <a:sym typeface="Calibri"/>
              </a:rPr>
              <a:t> </a:t>
            </a:r>
            <a:endParaRPr lang="en-US" sz="3200" b="1" u="sng" dirty="0"/>
          </a:p>
        </p:txBody>
      </p:sp>
      <p:sp>
        <p:nvSpPr>
          <p:cNvPr id="10" name="TextBox 9">
            <a:extLst>
              <a:ext uri="{FF2B5EF4-FFF2-40B4-BE49-F238E27FC236}">
                <a16:creationId xmlns:a16="http://schemas.microsoft.com/office/drawing/2014/main" id="{4D64737A-8F0D-E6B0-6D57-ED6789A4983F}"/>
              </a:ext>
            </a:extLst>
          </p:cNvPr>
          <p:cNvSpPr txBox="1"/>
          <p:nvPr/>
        </p:nvSpPr>
        <p:spPr>
          <a:xfrm>
            <a:off x="7398956" y="6910710"/>
            <a:ext cx="9232490" cy="584775"/>
          </a:xfrm>
          <a:prstGeom prst="rect">
            <a:avLst/>
          </a:prstGeom>
          <a:noFill/>
        </p:spPr>
        <p:txBody>
          <a:bodyPr wrap="square">
            <a:spAutoFit/>
          </a:bodyPr>
          <a:lstStyle/>
          <a:p>
            <a:r>
              <a:rPr lang="en-IN" sz="3200" b="1" u="sng" dirty="0">
                <a:latin typeface="Calibri"/>
                <a:ea typeface="Calibri"/>
                <a:cs typeface="Calibri"/>
                <a:sym typeface="Calibri"/>
              </a:rPr>
              <a:t>ATHARVA KURLEKAR</a:t>
            </a:r>
            <a:r>
              <a:rPr lang="en-IN" sz="3200" b="1" i="0" u="sng" strike="noStrike" cap="none" dirty="0">
                <a:solidFill>
                  <a:srgbClr val="000000"/>
                </a:solidFill>
                <a:latin typeface="Calibri"/>
                <a:ea typeface="Calibri"/>
                <a:cs typeface="Calibri"/>
                <a:sym typeface="Calibri"/>
              </a:rPr>
              <a:t> </a:t>
            </a:r>
            <a:endParaRPr lang="en-US" sz="3200" b="1" u="sng" dirty="0"/>
          </a:p>
        </p:txBody>
      </p:sp>
      <p:sp>
        <p:nvSpPr>
          <p:cNvPr id="11" name="TextBox 10">
            <a:extLst>
              <a:ext uri="{FF2B5EF4-FFF2-40B4-BE49-F238E27FC236}">
                <a16:creationId xmlns:a16="http://schemas.microsoft.com/office/drawing/2014/main" id="{9099EF19-C2EA-7D70-AE82-DCDBEC887E83}"/>
              </a:ext>
            </a:extLst>
          </p:cNvPr>
          <p:cNvSpPr txBox="1"/>
          <p:nvPr/>
        </p:nvSpPr>
        <p:spPr>
          <a:xfrm>
            <a:off x="13840271" y="6992626"/>
            <a:ext cx="9232490" cy="584775"/>
          </a:xfrm>
          <a:prstGeom prst="rect">
            <a:avLst/>
          </a:prstGeom>
          <a:noFill/>
        </p:spPr>
        <p:txBody>
          <a:bodyPr wrap="square">
            <a:spAutoFit/>
          </a:bodyPr>
          <a:lstStyle/>
          <a:p>
            <a:r>
              <a:rPr lang="en-IN" sz="3200" b="1" u="sng" dirty="0">
                <a:latin typeface="Calibri"/>
                <a:ea typeface="Calibri"/>
                <a:cs typeface="Calibri"/>
                <a:sym typeface="Calibri"/>
              </a:rPr>
              <a:t>PRANAV PATEL</a:t>
            </a:r>
            <a:endParaRPr lang="en-US" sz="32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236"/>
        <p:cNvGrpSpPr/>
        <p:nvPr/>
      </p:nvGrpSpPr>
      <p:grpSpPr>
        <a:xfrm>
          <a:off x="0" y="0"/>
          <a:ext cx="0" cy="0"/>
          <a:chOff x="0" y="0"/>
          <a:chExt cx="0" cy="0"/>
        </a:xfrm>
      </p:grpSpPr>
      <p:cxnSp>
        <p:nvCxnSpPr>
          <p:cNvPr id="237" name="Google Shape;237;p22"/>
          <p:cNvCxnSpPr/>
          <p:nvPr/>
        </p:nvCxnSpPr>
        <p:spPr>
          <a:xfrm>
            <a:off x="13113068" y="9829749"/>
            <a:ext cx="5174932" cy="0"/>
          </a:xfrm>
          <a:prstGeom prst="straightConnector1">
            <a:avLst/>
          </a:prstGeom>
          <a:noFill/>
          <a:ln w="114300" cap="flat" cmpd="sng">
            <a:solidFill>
              <a:srgbClr val="9FC3D0"/>
            </a:solidFill>
            <a:prstDash val="solid"/>
            <a:round/>
            <a:headEnd type="none" w="sm" len="sm"/>
            <a:tailEnd type="none" w="sm" len="sm"/>
          </a:ln>
        </p:spPr>
      </p:cxnSp>
      <p:sp>
        <p:nvSpPr>
          <p:cNvPr id="238" name="Google Shape;238;p22"/>
          <p:cNvSpPr txBox="1"/>
          <p:nvPr/>
        </p:nvSpPr>
        <p:spPr>
          <a:xfrm>
            <a:off x="4554977" y="3748035"/>
            <a:ext cx="11627497" cy="251470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14695">
                <a:solidFill>
                  <a:srgbClr val="000000"/>
                </a:solidFill>
                <a:latin typeface="Calibri"/>
                <a:ea typeface="Calibri"/>
                <a:cs typeface="Calibri"/>
                <a:sym typeface="Calibri"/>
              </a:rPr>
              <a:t>THANK YOU</a:t>
            </a:r>
            <a:endParaRPr/>
          </a:p>
        </p:txBody>
      </p:sp>
      <p:sp>
        <p:nvSpPr>
          <p:cNvPr id="239" name="Google Shape;239;p22"/>
          <p:cNvSpPr txBox="1"/>
          <p:nvPr/>
        </p:nvSpPr>
        <p:spPr>
          <a:xfrm>
            <a:off x="6852235" y="9563100"/>
            <a:ext cx="6882108" cy="533299"/>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IN" sz="3126">
                <a:solidFill>
                  <a:srgbClr val="000000"/>
                </a:solidFill>
                <a:latin typeface="Calibri"/>
                <a:ea typeface="Calibri"/>
                <a:cs typeface="Calibri"/>
                <a:sym typeface="Calibri"/>
              </a:rPr>
              <a:t>Northeastern University | 2024</a:t>
            </a:r>
            <a:endParaRPr/>
          </a:p>
        </p:txBody>
      </p:sp>
      <p:grpSp>
        <p:nvGrpSpPr>
          <p:cNvPr id="240" name="Google Shape;240;p22"/>
          <p:cNvGrpSpPr/>
          <p:nvPr/>
        </p:nvGrpSpPr>
        <p:grpSpPr>
          <a:xfrm>
            <a:off x="-31071" y="-180826"/>
            <a:ext cx="4239084" cy="10467826"/>
            <a:chOff x="0" y="-241102"/>
            <a:chExt cx="5652112" cy="13957102"/>
          </a:xfrm>
        </p:grpSpPr>
        <p:grpSp>
          <p:nvGrpSpPr>
            <p:cNvPr id="241" name="Google Shape;241;p22"/>
            <p:cNvGrpSpPr/>
            <p:nvPr/>
          </p:nvGrpSpPr>
          <p:grpSpPr>
            <a:xfrm>
              <a:off x="2826056" y="-241102"/>
              <a:ext cx="2826056" cy="13957102"/>
              <a:chOff x="0" y="-47625"/>
              <a:chExt cx="558233" cy="2756958"/>
            </a:xfrm>
          </p:grpSpPr>
          <p:sp>
            <p:nvSpPr>
              <p:cNvPr id="242" name="Google Shape;242;p22"/>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E9E0D9"/>
              </a:solidFill>
              <a:ln>
                <a:noFill/>
              </a:ln>
            </p:spPr>
            <p:txBody>
              <a:bodyPr/>
              <a:lstStyle/>
              <a:p>
                <a:endParaRPr lang="en-US"/>
              </a:p>
            </p:txBody>
          </p:sp>
          <p:sp>
            <p:nvSpPr>
              <p:cNvPr id="243" name="Google Shape;243;p22"/>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44" name="Google Shape;244;p22"/>
            <p:cNvGrpSpPr/>
            <p:nvPr/>
          </p:nvGrpSpPr>
          <p:grpSpPr>
            <a:xfrm>
              <a:off x="1413028" y="-241102"/>
              <a:ext cx="2826056" cy="13957102"/>
              <a:chOff x="0" y="-47625"/>
              <a:chExt cx="558233" cy="2756958"/>
            </a:xfrm>
          </p:grpSpPr>
          <p:sp>
            <p:nvSpPr>
              <p:cNvPr id="245" name="Google Shape;245;p22"/>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9FC3D0"/>
              </a:solidFill>
              <a:ln>
                <a:noFill/>
              </a:ln>
            </p:spPr>
            <p:txBody>
              <a:bodyPr/>
              <a:lstStyle/>
              <a:p>
                <a:endParaRPr lang="en-US"/>
              </a:p>
            </p:txBody>
          </p:sp>
          <p:sp>
            <p:nvSpPr>
              <p:cNvPr id="246" name="Google Shape;246;p22"/>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47" name="Google Shape;247;p22"/>
            <p:cNvGrpSpPr/>
            <p:nvPr/>
          </p:nvGrpSpPr>
          <p:grpSpPr>
            <a:xfrm>
              <a:off x="0" y="-241102"/>
              <a:ext cx="2826056" cy="13957102"/>
              <a:chOff x="0" y="-47625"/>
              <a:chExt cx="558233" cy="2756958"/>
            </a:xfrm>
          </p:grpSpPr>
          <p:sp>
            <p:nvSpPr>
              <p:cNvPr id="248" name="Google Shape;248;p22"/>
              <p:cNvSpPr/>
              <p:nvPr/>
            </p:nvSpPr>
            <p:spPr>
              <a:xfrm>
                <a:off x="0" y="0"/>
                <a:ext cx="558233" cy="2709333"/>
              </a:xfrm>
              <a:custGeom>
                <a:avLst/>
                <a:gdLst/>
                <a:ahLst/>
                <a:cxnLst/>
                <a:rect l="l" t="t" r="r" b="b"/>
                <a:pathLst>
                  <a:path w="558233" h="2709333" extrusionOk="0">
                    <a:moveTo>
                      <a:pt x="0" y="0"/>
                    </a:moveTo>
                    <a:lnTo>
                      <a:pt x="558233" y="0"/>
                    </a:lnTo>
                    <a:lnTo>
                      <a:pt x="558233" y="2709333"/>
                    </a:lnTo>
                    <a:lnTo>
                      <a:pt x="0" y="2709333"/>
                    </a:lnTo>
                    <a:close/>
                  </a:path>
                </a:pathLst>
              </a:custGeom>
              <a:solidFill>
                <a:srgbClr val="E9C7C6"/>
              </a:solidFill>
              <a:ln>
                <a:noFill/>
              </a:ln>
            </p:spPr>
            <p:txBody>
              <a:bodyPr/>
              <a:lstStyle/>
              <a:p>
                <a:endParaRPr lang="en-US"/>
              </a:p>
            </p:txBody>
          </p:sp>
          <p:sp>
            <p:nvSpPr>
              <p:cNvPr id="249" name="Google Shape;249;p22"/>
              <p:cNvSpPr txBox="1"/>
              <p:nvPr/>
            </p:nvSpPr>
            <p:spPr>
              <a:xfrm>
                <a:off x="0" y="-47625"/>
                <a:ext cx="55823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250" name="Google Shape;250;p22"/>
          <p:cNvSpPr/>
          <p:nvPr/>
        </p:nvSpPr>
        <p:spPr>
          <a:xfrm>
            <a:off x="12412831" y="8026211"/>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251" name="Google Shape;251;p22"/>
          <p:cNvSpPr/>
          <p:nvPr/>
        </p:nvSpPr>
        <p:spPr>
          <a:xfrm>
            <a:off x="11413653" y="-573693"/>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cxnSp>
        <p:nvCxnSpPr>
          <p:cNvPr id="252" name="Google Shape;252;p22"/>
          <p:cNvCxnSpPr/>
          <p:nvPr/>
        </p:nvCxnSpPr>
        <p:spPr>
          <a:xfrm>
            <a:off x="4434037" y="9829750"/>
            <a:ext cx="2957363" cy="0"/>
          </a:xfrm>
          <a:prstGeom prst="straightConnector1">
            <a:avLst/>
          </a:prstGeom>
          <a:noFill/>
          <a:ln w="114300" cap="flat" cmpd="sng">
            <a:solidFill>
              <a:srgbClr val="9FC3D0"/>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7F3EB"/>
        </a:solidFill>
        <a:effectLst/>
      </p:bgPr>
    </p:bg>
    <p:spTree>
      <p:nvGrpSpPr>
        <p:cNvPr id="1" name="Shape 102"/>
        <p:cNvGrpSpPr/>
        <p:nvPr/>
      </p:nvGrpSpPr>
      <p:grpSpPr>
        <a:xfrm>
          <a:off x="0" y="0"/>
          <a:ext cx="0" cy="0"/>
          <a:chOff x="0" y="0"/>
          <a:chExt cx="0" cy="0"/>
        </a:xfrm>
      </p:grpSpPr>
      <p:sp>
        <p:nvSpPr>
          <p:cNvPr id="103" name="Google Shape;103;p14"/>
          <p:cNvSpPr txBox="1"/>
          <p:nvPr/>
        </p:nvSpPr>
        <p:spPr>
          <a:xfrm>
            <a:off x="3918390" y="85458"/>
            <a:ext cx="10451219" cy="1326325"/>
          </a:xfrm>
          <a:prstGeom prst="rect">
            <a:avLst/>
          </a:prstGeom>
          <a:noFill/>
          <a:ln>
            <a:noFill/>
          </a:ln>
        </p:spPr>
        <p:txBody>
          <a:bodyPr spcFirstLastPara="1" wrap="square" lIns="0" tIns="0" rIns="0" bIns="0" anchor="t" anchorCtr="0">
            <a:spAutoFit/>
          </a:bodyPr>
          <a:lstStyle/>
          <a:p>
            <a:pPr marL="0" marR="0" lvl="0" indent="0" algn="ctr" rtl="0">
              <a:lnSpc>
                <a:spcPct val="220351"/>
              </a:lnSpc>
              <a:spcBef>
                <a:spcPts val="0"/>
              </a:spcBef>
              <a:spcAft>
                <a:spcPts val="0"/>
              </a:spcAft>
              <a:buNone/>
            </a:pPr>
            <a:r>
              <a:rPr lang="en-IN" sz="5400" b="0" i="0" u="none" strike="noStrike" cap="none">
                <a:solidFill>
                  <a:srgbClr val="000000"/>
                </a:solidFill>
                <a:latin typeface="Calibri"/>
                <a:ea typeface="Calibri"/>
                <a:cs typeface="Calibri"/>
                <a:sym typeface="Calibri"/>
              </a:rPr>
              <a:t>PROBLEM</a:t>
            </a:r>
            <a:endParaRPr/>
          </a:p>
        </p:txBody>
      </p:sp>
      <p:grpSp>
        <p:nvGrpSpPr>
          <p:cNvPr id="104" name="Google Shape;104;p14"/>
          <p:cNvGrpSpPr/>
          <p:nvPr/>
        </p:nvGrpSpPr>
        <p:grpSpPr>
          <a:xfrm>
            <a:off x="3611900" y="2902850"/>
            <a:ext cx="13381986" cy="5339269"/>
            <a:chOff x="0" y="-38100"/>
            <a:chExt cx="1751844" cy="1712237"/>
          </a:xfrm>
        </p:grpSpPr>
        <p:sp>
          <p:nvSpPr>
            <p:cNvPr id="105" name="Google Shape;105;p14"/>
            <p:cNvSpPr/>
            <p:nvPr/>
          </p:nvSpPr>
          <p:spPr>
            <a:xfrm>
              <a:off x="0" y="-1"/>
              <a:ext cx="1750421" cy="1674138"/>
            </a:xfrm>
            <a:custGeom>
              <a:avLst/>
              <a:gdLst/>
              <a:ahLst/>
              <a:cxnLst/>
              <a:rect l="l" t="t" r="r" b="b"/>
              <a:pathLst>
                <a:path w="1751844" h="649440" extrusionOk="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0" y="-38100"/>
              <a:ext cx="1751844" cy="68754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7" name="Google Shape;107;p14"/>
          <p:cNvSpPr txBox="1"/>
          <p:nvPr/>
        </p:nvSpPr>
        <p:spPr>
          <a:xfrm>
            <a:off x="4114800" y="3076600"/>
            <a:ext cx="12649200" cy="4340700"/>
          </a:xfrm>
          <a:prstGeom prst="rect">
            <a:avLst/>
          </a:prstGeom>
          <a:noFill/>
          <a:ln>
            <a:noFill/>
          </a:ln>
        </p:spPr>
        <p:txBody>
          <a:bodyPr spcFirstLastPara="1" wrap="square" lIns="0" tIns="0" rIns="0" bIns="0" anchor="t" anchorCtr="0">
            <a:spAutoFit/>
          </a:bodyPr>
          <a:lstStyle/>
          <a:p>
            <a:pPr marL="12700" lvl="0" indent="0" algn="just" rtl="0">
              <a:lnSpc>
                <a:spcPct val="140000"/>
              </a:lnSpc>
              <a:spcBef>
                <a:spcPts val="0"/>
              </a:spcBef>
              <a:spcAft>
                <a:spcPts val="0"/>
              </a:spcAft>
              <a:buClr>
                <a:schemeClr val="dk1"/>
              </a:buClr>
              <a:buSzPts val="1100"/>
              <a:buFont typeface="Arial"/>
              <a:buNone/>
            </a:pPr>
            <a:r>
              <a:rPr lang="en-IN" sz="3000">
                <a:solidFill>
                  <a:schemeClr val="dk1"/>
                </a:solidFill>
                <a:latin typeface="Calibri"/>
                <a:ea typeface="Calibri"/>
                <a:cs typeface="Calibri"/>
                <a:sym typeface="Calibri"/>
              </a:rPr>
              <a:t>Healthcare systems face significant challenges in managing diverse operational tasks such as patient care, diagnostics, appointment scheduling, and medicine stock tracking. The absence of an integrated platform often leads to inefficiencies, communication breakdowns, and delayed services. A lack of role-specific systems to address community health, lab diagnostics, IT troubleshooting, and pharmacy administration further exacerbates the problem. These issues hinder the ability of hospitals and healthcare networks to provide effective and timely care.</a:t>
            </a:r>
            <a:endParaRPr sz="3000" b="1">
              <a:latin typeface="Calibri"/>
              <a:ea typeface="Calibri"/>
              <a:cs typeface="Calibri"/>
              <a:sym typeface="Calibri"/>
            </a:endParaRPr>
          </a:p>
        </p:txBody>
      </p:sp>
      <p:sp>
        <p:nvSpPr>
          <p:cNvPr id="108" name="Google Shape;108;p14"/>
          <p:cNvSpPr txBox="1"/>
          <p:nvPr/>
        </p:nvSpPr>
        <p:spPr>
          <a:xfrm rot="-5400000">
            <a:off x="-2373736" y="4911090"/>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b="0" i="0" u="none" strike="noStrike" cap="none">
                <a:solidFill>
                  <a:srgbClr val="000000"/>
                </a:solidFill>
                <a:latin typeface="Alatsi"/>
                <a:ea typeface="Alatsi"/>
                <a:cs typeface="Alatsi"/>
                <a:sym typeface="Alatsi"/>
              </a:rPr>
              <a:t>Northeastern University | 2024</a:t>
            </a:r>
            <a:endParaRPr/>
          </a:p>
        </p:txBody>
      </p:sp>
      <p:cxnSp>
        <p:nvCxnSpPr>
          <p:cNvPr id="109" name="Google Shape;109;p14"/>
          <p:cNvCxnSpPr/>
          <p:nvPr/>
        </p:nvCxnSpPr>
        <p:spPr>
          <a:xfrm rot="10800000">
            <a:off x="1090488" y="-104526"/>
            <a:ext cx="5403" cy="2809625"/>
          </a:xfrm>
          <a:prstGeom prst="straightConnector1">
            <a:avLst/>
          </a:prstGeom>
          <a:noFill/>
          <a:ln w="114300" cap="flat" cmpd="sng">
            <a:solidFill>
              <a:srgbClr val="9FC3D0"/>
            </a:solidFill>
            <a:prstDash val="solid"/>
            <a:round/>
            <a:headEnd type="none" w="sm" len="sm"/>
            <a:tailEnd type="none" w="sm" len="sm"/>
          </a:ln>
        </p:spPr>
      </p:cxnSp>
      <p:cxnSp>
        <p:nvCxnSpPr>
          <p:cNvPr id="110" name="Google Shape;110;p14"/>
          <p:cNvCxnSpPr/>
          <p:nvPr/>
        </p:nvCxnSpPr>
        <p:spPr>
          <a:xfrm rot="10800000">
            <a:off x="1085849" y="7581902"/>
            <a:ext cx="5403" cy="2704994"/>
          </a:xfrm>
          <a:prstGeom prst="straightConnector1">
            <a:avLst/>
          </a:prstGeom>
          <a:noFill/>
          <a:ln w="114300" cap="flat" cmpd="sng">
            <a:solidFill>
              <a:srgbClr val="9FC3D0"/>
            </a:solidFill>
            <a:prstDash val="solid"/>
            <a:round/>
            <a:headEnd type="none" w="sm" len="sm"/>
            <a:tailEnd type="none" w="sm" len="sm"/>
          </a:ln>
        </p:spPr>
      </p:cxnSp>
      <p:grpSp>
        <p:nvGrpSpPr>
          <p:cNvPr id="111" name="Google Shape;111;p14"/>
          <p:cNvGrpSpPr/>
          <p:nvPr/>
        </p:nvGrpSpPr>
        <p:grpSpPr>
          <a:xfrm>
            <a:off x="15859155" y="-98041"/>
            <a:ext cx="1562612" cy="1771266"/>
            <a:chOff x="0" y="-130721"/>
            <a:chExt cx="2083482" cy="2361688"/>
          </a:xfrm>
        </p:grpSpPr>
        <p:grpSp>
          <p:nvGrpSpPr>
            <p:cNvPr id="112" name="Google Shape;112;p14"/>
            <p:cNvGrpSpPr/>
            <p:nvPr/>
          </p:nvGrpSpPr>
          <p:grpSpPr>
            <a:xfrm>
              <a:off x="75599" y="-130721"/>
              <a:ext cx="1932284" cy="2361688"/>
              <a:chOff x="0" y="-47625"/>
              <a:chExt cx="703982" cy="860425"/>
            </a:xfrm>
          </p:grpSpPr>
          <p:sp>
            <p:nvSpPr>
              <p:cNvPr id="113" name="Google Shape;113;p14"/>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5" name="Google Shape;115;p14"/>
            <p:cNvSpPr txBox="1"/>
            <p:nvPr/>
          </p:nvSpPr>
          <p:spPr>
            <a:xfrm>
              <a:off x="0" y="437582"/>
              <a:ext cx="2083482" cy="124150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i="0" u="none" strike="noStrike" cap="none">
                  <a:solidFill>
                    <a:srgbClr val="000000"/>
                  </a:solidFill>
                  <a:latin typeface="Open Sans"/>
                  <a:ea typeface="Open Sans"/>
                  <a:cs typeface="Open Sans"/>
                  <a:sym typeface="Open Sans"/>
                </a:rPr>
                <a:t>1</a:t>
              </a:r>
              <a:endParaRPr/>
            </a:p>
          </p:txBody>
        </p:sp>
      </p:grpSp>
      <p:sp>
        <p:nvSpPr>
          <p:cNvPr id="116" name="Google Shape;116;p14"/>
          <p:cNvSpPr/>
          <p:nvPr/>
        </p:nvSpPr>
        <p:spPr>
          <a:xfrm>
            <a:off x="7512165" y="-1553858"/>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17" name="Google Shape;117;p14"/>
          <p:cNvSpPr/>
          <p:nvPr/>
        </p:nvSpPr>
        <p:spPr>
          <a:xfrm>
            <a:off x="892058" y="9048108"/>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121"/>
        <p:cNvGrpSpPr/>
        <p:nvPr/>
      </p:nvGrpSpPr>
      <p:grpSpPr>
        <a:xfrm>
          <a:off x="0" y="0"/>
          <a:ext cx="0" cy="0"/>
          <a:chOff x="0" y="0"/>
          <a:chExt cx="0" cy="0"/>
        </a:xfrm>
      </p:grpSpPr>
      <p:sp>
        <p:nvSpPr>
          <p:cNvPr id="122" name="Google Shape;122;p15"/>
          <p:cNvSpPr txBox="1"/>
          <p:nvPr/>
        </p:nvSpPr>
        <p:spPr>
          <a:xfrm>
            <a:off x="5702946" y="8800282"/>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b="0" i="0" u="none" strike="noStrike" cap="none">
                <a:solidFill>
                  <a:srgbClr val="000000"/>
                </a:solidFill>
                <a:latin typeface="Alatsi"/>
                <a:ea typeface="Alatsi"/>
                <a:cs typeface="Alatsi"/>
                <a:sym typeface="Alatsi"/>
              </a:rPr>
              <a:t>Northeastern University | 2024</a:t>
            </a:r>
            <a:endParaRPr/>
          </a:p>
        </p:txBody>
      </p:sp>
      <p:cxnSp>
        <p:nvCxnSpPr>
          <p:cNvPr id="123" name="Google Shape;123;p15"/>
          <p:cNvCxnSpPr/>
          <p:nvPr/>
        </p:nvCxnSpPr>
        <p:spPr>
          <a:xfrm>
            <a:off x="-260599" y="9061267"/>
            <a:ext cx="6882108" cy="19050"/>
          </a:xfrm>
          <a:prstGeom prst="straightConnector1">
            <a:avLst/>
          </a:prstGeom>
          <a:noFill/>
          <a:ln w="114300" cap="flat" cmpd="sng">
            <a:solidFill>
              <a:srgbClr val="9FC3D0"/>
            </a:solidFill>
            <a:prstDash val="solid"/>
            <a:round/>
            <a:headEnd type="none" w="sm" len="sm"/>
            <a:tailEnd type="none" w="sm" len="sm"/>
          </a:ln>
        </p:spPr>
      </p:cxnSp>
      <p:cxnSp>
        <p:nvCxnSpPr>
          <p:cNvPr id="124" name="Google Shape;124;p15"/>
          <p:cNvCxnSpPr/>
          <p:nvPr/>
        </p:nvCxnSpPr>
        <p:spPr>
          <a:xfrm>
            <a:off x="11666493" y="9080317"/>
            <a:ext cx="6469107" cy="0"/>
          </a:xfrm>
          <a:prstGeom prst="straightConnector1">
            <a:avLst/>
          </a:prstGeom>
          <a:noFill/>
          <a:ln w="114300" cap="flat" cmpd="sng">
            <a:solidFill>
              <a:srgbClr val="9FC3D0"/>
            </a:solidFill>
            <a:prstDash val="solid"/>
            <a:round/>
            <a:headEnd type="none" w="sm" len="sm"/>
            <a:tailEnd type="none" w="sm" len="sm"/>
          </a:ln>
        </p:spPr>
      </p:cxnSp>
      <p:sp>
        <p:nvSpPr>
          <p:cNvPr id="125" name="Google Shape;125;p15"/>
          <p:cNvSpPr/>
          <p:nvPr/>
        </p:nvSpPr>
        <p:spPr>
          <a:xfrm>
            <a:off x="12982861" y="5933231"/>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26" name="Google Shape;126;p15"/>
          <p:cNvSpPr txBox="1"/>
          <p:nvPr/>
        </p:nvSpPr>
        <p:spPr>
          <a:xfrm>
            <a:off x="1905000" y="522415"/>
            <a:ext cx="13180039" cy="1124347"/>
          </a:xfrm>
          <a:prstGeom prst="rect">
            <a:avLst/>
          </a:prstGeom>
          <a:noFill/>
          <a:ln>
            <a:noFill/>
          </a:ln>
        </p:spPr>
        <p:txBody>
          <a:bodyPr spcFirstLastPara="1" wrap="square" lIns="0" tIns="0" rIns="0" bIns="0" anchor="t" anchorCtr="0">
            <a:spAutoFit/>
          </a:bodyPr>
          <a:lstStyle/>
          <a:p>
            <a:pPr marL="0" marR="0" lvl="0" indent="0" algn="ctr" rtl="0">
              <a:lnSpc>
                <a:spcPct val="181462"/>
              </a:lnSpc>
              <a:spcBef>
                <a:spcPts val="0"/>
              </a:spcBef>
              <a:spcAft>
                <a:spcPts val="0"/>
              </a:spcAft>
              <a:buNone/>
            </a:pPr>
            <a:r>
              <a:rPr lang="en-IN" sz="5400" b="0" i="0" u="none" strike="noStrike" cap="none">
                <a:solidFill>
                  <a:srgbClr val="000000"/>
                </a:solidFill>
                <a:latin typeface="Calibri"/>
                <a:ea typeface="Calibri"/>
                <a:cs typeface="Calibri"/>
                <a:sym typeface="Calibri"/>
              </a:rPr>
              <a:t>INTRODUCTION</a:t>
            </a:r>
            <a:endParaRPr/>
          </a:p>
        </p:txBody>
      </p:sp>
      <p:grpSp>
        <p:nvGrpSpPr>
          <p:cNvPr id="127" name="Google Shape;127;p15"/>
          <p:cNvGrpSpPr/>
          <p:nvPr/>
        </p:nvGrpSpPr>
        <p:grpSpPr>
          <a:xfrm>
            <a:off x="15859155" y="-98041"/>
            <a:ext cx="1562612" cy="1771266"/>
            <a:chOff x="0" y="-130721"/>
            <a:chExt cx="2083482" cy="2361688"/>
          </a:xfrm>
        </p:grpSpPr>
        <p:grpSp>
          <p:nvGrpSpPr>
            <p:cNvPr id="128" name="Google Shape;128;p15"/>
            <p:cNvGrpSpPr/>
            <p:nvPr/>
          </p:nvGrpSpPr>
          <p:grpSpPr>
            <a:xfrm>
              <a:off x="75599" y="-130721"/>
              <a:ext cx="1932284" cy="2361688"/>
              <a:chOff x="0" y="-47625"/>
              <a:chExt cx="703982" cy="860425"/>
            </a:xfrm>
          </p:grpSpPr>
          <p:sp>
            <p:nvSpPr>
              <p:cNvPr id="129" name="Google Shape;129;p15"/>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1" name="Google Shape;131;p15"/>
            <p:cNvSpPr txBox="1"/>
            <p:nvPr/>
          </p:nvSpPr>
          <p:spPr>
            <a:xfrm>
              <a:off x="0" y="437581"/>
              <a:ext cx="2083482" cy="124641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i="0" u="none" strike="noStrike" cap="none">
                  <a:solidFill>
                    <a:srgbClr val="000000"/>
                  </a:solidFill>
                  <a:latin typeface="Open Sans"/>
                  <a:ea typeface="Open Sans"/>
                  <a:cs typeface="Open Sans"/>
                  <a:sym typeface="Open Sans"/>
                </a:rPr>
                <a:t>2</a:t>
              </a:r>
              <a:endParaRPr/>
            </a:p>
          </p:txBody>
        </p:sp>
      </p:grpSp>
      <p:sp>
        <p:nvSpPr>
          <p:cNvPr id="132" name="Google Shape;132;p15"/>
          <p:cNvSpPr/>
          <p:nvPr/>
        </p:nvSpPr>
        <p:spPr>
          <a:xfrm>
            <a:off x="-3482681" y="-210192"/>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sp>
        <p:nvSpPr>
          <p:cNvPr id="133" name="Google Shape;133;p15"/>
          <p:cNvSpPr txBox="1"/>
          <p:nvPr/>
        </p:nvSpPr>
        <p:spPr>
          <a:xfrm>
            <a:off x="636455" y="3534456"/>
            <a:ext cx="10793700" cy="27399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IN" sz="3000">
                <a:solidFill>
                  <a:schemeClr val="dk1"/>
                </a:solidFill>
                <a:latin typeface="Calibri"/>
                <a:ea typeface="Calibri"/>
                <a:cs typeface="Calibri"/>
                <a:sym typeface="Calibri"/>
              </a:rPr>
              <a:t>The </a:t>
            </a:r>
            <a:r>
              <a:rPr lang="en-IN" sz="3000" b="1">
                <a:solidFill>
                  <a:schemeClr val="dk1"/>
                </a:solidFill>
                <a:latin typeface="Calibri"/>
                <a:ea typeface="Calibri"/>
                <a:cs typeface="Calibri"/>
                <a:sym typeface="Calibri"/>
              </a:rPr>
              <a:t>Hospital Management System</a:t>
            </a:r>
            <a:r>
              <a:rPr lang="en-IN" sz="3000">
                <a:solidFill>
                  <a:schemeClr val="dk1"/>
                </a:solidFill>
                <a:latin typeface="Calibri"/>
                <a:ea typeface="Calibri"/>
                <a:cs typeface="Calibri"/>
                <a:sym typeface="Calibri"/>
              </a:rPr>
              <a:t> is a robust software solution designed to streamline hospital operations, ensuring efficient coordination across departments, optimized patient care, and seamless administrative management.</a:t>
            </a:r>
            <a:endParaRPr sz="3000">
              <a:solidFill>
                <a:schemeClr val="dk1"/>
              </a:solidFill>
              <a:latin typeface="Calibri"/>
              <a:ea typeface="Calibri"/>
              <a:cs typeface="Calibri"/>
              <a:sym typeface="Calibri"/>
            </a:endParaRPr>
          </a:p>
          <a:p>
            <a:pPr marL="0" marR="0" lvl="0" indent="0" algn="l" rtl="0">
              <a:lnSpc>
                <a:spcPct val="140000"/>
              </a:lnSpc>
              <a:spcBef>
                <a:spcPts val="1200"/>
              </a:spcBef>
              <a:spcAft>
                <a:spcPts val="0"/>
              </a:spcAft>
              <a:buNone/>
            </a:pPr>
            <a:endParaRPr sz="3000">
              <a:latin typeface="Calibri"/>
              <a:ea typeface="Calibri"/>
              <a:cs typeface="Calibri"/>
              <a:sym typeface="Calibri"/>
            </a:endParaRPr>
          </a:p>
        </p:txBody>
      </p:sp>
      <p:pic>
        <p:nvPicPr>
          <p:cNvPr id="134" name="Google Shape;134;p15"/>
          <p:cNvPicPr preferRelativeResize="0"/>
          <p:nvPr/>
        </p:nvPicPr>
        <p:blipFill>
          <a:blip r:embed="rId4">
            <a:alphaModFix/>
          </a:blip>
          <a:stretch>
            <a:fillRect/>
          </a:stretch>
        </p:blipFill>
        <p:spPr>
          <a:xfrm>
            <a:off x="11751250" y="3096298"/>
            <a:ext cx="6299600" cy="428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138"/>
        <p:cNvGrpSpPr/>
        <p:nvPr/>
      </p:nvGrpSpPr>
      <p:grpSpPr>
        <a:xfrm>
          <a:off x="0" y="0"/>
          <a:ext cx="0" cy="0"/>
          <a:chOff x="0" y="0"/>
          <a:chExt cx="0" cy="0"/>
        </a:xfrm>
      </p:grpSpPr>
      <p:sp>
        <p:nvSpPr>
          <p:cNvPr id="139" name="Google Shape;139;p16"/>
          <p:cNvSpPr/>
          <p:nvPr/>
        </p:nvSpPr>
        <p:spPr>
          <a:xfrm>
            <a:off x="1564423" y="-1641171"/>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sp>
        <p:nvSpPr>
          <p:cNvPr id="140" name="Google Shape;140;p16"/>
          <p:cNvSpPr txBox="1"/>
          <p:nvPr/>
        </p:nvSpPr>
        <p:spPr>
          <a:xfrm>
            <a:off x="685800" y="94697"/>
            <a:ext cx="16230600" cy="1124347"/>
          </a:xfrm>
          <a:prstGeom prst="rect">
            <a:avLst/>
          </a:prstGeom>
          <a:noFill/>
          <a:ln>
            <a:noFill/>
          </a:ln>
        </p:spPr>
        <p:txBody>
          <a:bodyPr spcFirstLastPara="1" wrap="square" lIns="0" tIns="0" rIns="0" bIns="0" anchor="t" anchorCtr="0">
            <a:spAutoFit/>
          </a:bodyPr>
          <a:lstStyle/>
          <a:p>
            <a:pPr marL="0" marR="0" lvl="0" indent="0" algn="ctr" rtl="0">
              <a:lnSpc>
                <a:spcPct val="181462"/>
              </a:lnSpc>
              <a:spcBef>
                <a:spcPts val="0"/>
              </a:spcBef>
              <a:spcAft>
                <a:spcPts val="0"/>
              </a:spcAft>
              <a:buNone/>
            </a:pPr>
            <a:r>
              <a:rPr lang="en-IN" sz="5400" b="0" i="0" u="none" strike="noStrike" cap="none">
                <a:solidFill>
                  <a:srgbClr val="000000"/>
                </a:solidFill>
                <a:latin typeface="Calibri"/>
                <a:ea typeface="Calibri"/>
                <a:cs typeface="Calibri"/>
                <a:sym typeface="Calibri"/>
              </a:rPr>
              <a:t>SYSTEM ARCHITECTURE DIAGRAM:</a:t>
            </a:r>
            <a:endParaRPr/>
          </a:p>
        </p:txBody>
      </p:sp>
      <p:grpSp>
        <p:nvGrpSpPr>
          <p:cNvPr id="141" name="Google Shape;141;p16"/>
          <p:cNvGrpSpPr/>
          <p:nvPr/>
        </p:nvGrpSpPr>
        <p:grpSpPr>
          <a:xfrm>
            <a:off x="627362" y="-144661"/>
            <a:ext cx="937061" cy="10431661"/>
            <a:chOff x="0" y="-38100"/>
            <a:chExt cx="246798" cy="2747433"/>
          </a:xfrm>
        </p:grpSpPr>
        <p:sp>
          <p:nvSpPr>
            <p:cNvPr id="142" name="Google Shape;142;p16"/>
            <p:cNvSpPr/>
            <p:nvPr/>
          </p:nvSpPr>
          <p:spPr>
            <a:xfrm>
              <a:off x="0" y="0"/>
              <a:ext cx="246798" cy="2709333"/>
            </a:xfrm>
            <a:custGeom>
              <a:avLst/>
              <a:gdLst/>
              <a:ahLst/>
              <a:cxnLst/>
              <a:rect l="l" t="t" r="r" b="b"/>
              <a:pathLst>
                <a:path w="246798" h="2709333" extrusionOk="0">
                  <a:moveTo>
                    <a:pt x="0" y="0"/>
                  </a:moveTo>
                  <a:lnTo>
                    <a:pt x="246798" y="0"/>
                  </a:lnTo>
                  <a:lnTo>
                    <a:pt x="246798" y="2709333"/>
                  </a:lnTo>
                  <a:lnTo>
                    <a:pt x="0" y="2709333"/>
                  </a:lnTo>
                  <a:close/>
                </a:path>
              </a:pathLst>
            </a:custGeom>
            <a:solidFill>
              <a:srgbClr val="F6F3EB"/>
            </a:solidFill>
            <a:ln>
              <a:noFill/>
            </a:ln>
          </p:spPr>
          <p:txBody>
            <a:bodyPr/>
            <a:lstStyle/>
            <a:p>
              <a:endParaRPr lang="en-US"/>
            </a:p>
          </p:txBody>
        </p:sp>
        <p:sp>
          <p:nvSpPr>
            <p:cNvPr id="143" name="Google Shape;143;p16"/>
            <p:cNvSpPr txBox="1"/>
            <p:nvPr/>
          </p:nvSpPr>
          <p:spPr>
            <a:xfrm>
              <a:off x="0" y="-38100"/>
              <a:ext cx="246798"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4" name="Google Shape;144;p16"/>
          <p:cNvSpPr txBox="1"/>
          <p:nvPr/>
        </p:nvSpPr>
        <p:spPr>
          <a:xfrm rot="-5400000">
            <a:off x="-2373736" y="4911090"/>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b="0" i="0" u="none" strike="noStrike" cap="none">
                <a:solidFill>
                  <a:srgbClr val="000000"/>
                </a:solidFill>
                <a:latin typeface="Calibri"/>
                <a:ea typeface="Calibri"/>
                <a:cs typeface="Calibri"/>
                <a:sym typeface="Calibri"/>
              </a:rPr>
              <a:t>Northeastern University | 2024</a:t>
            </a:r>
            <a:endParaRPr/>
          </a:p>
        </p:txBody>
      </p:sp>
      <p:cxnSp>
        <p:nvCxnSpPr>
          <p:cNvPr id="145" name="Google Shape;145;p16"/>
          <p:cNvCxnSpPr/>
          <p:nvPr/>
        </p:nvCxnSpPr>
        <p:spPr>
          <a:xfrm rot="10800000">
            <a:off x="1085849" y="7809113"/>
            <a:ext cx="5404" cy="2477783"/>
          </a:xfrm>
          <a:prstGeom prst="straightConnector1">
            <a:avLst/>
          </a:prstGeom>
          <a:noFill/>
          <a:ln w="114300" cap="flat" cmpd="sng">
            <a:solidFill>
              <a:srgbClr val="9FC3D0"/>
            </a:solidFill>
            <a:prstDash val="solid"/>
            <a:round/>
            <a:headEnd type="none" w="sm" len="sm"/>
            <a:tailEnd type="none" w="sm" len="sm"/>
          </a:ln>
        </p:spPr>
      </p:cxnSp>
      <p:cxnSp>
        <p:nvCxnSpPr>
          <p:cNvPr id="146" name="Google Shape;146;p16"/>
          <p:cNvCxnSpPr/>
          <p:nvPr/>
        </p:nvCxnSpPr>
        <p:spPr>
          <a:xfrm rot="10800000" flipH="1">
            <a:off x="1085084" y="-104525"/>
            <a:ext cx="5405" cy="2733425"/>
          </a:xfrm>
          <a:prstGeom prst="straightConnector1">
            <a:avLst/>
          </a:prstGeom>
          <a:noFill/>
          <a:ln w="114300" cap="flat" cmpd="sng">
            <a:solidFill>
              <a:srgbClr val="9FC3D0"/>
            </a:solidFill>
            <a:prstDash val="solid"/>
            <a:round/>
            <a:headEnd type="none" w="sm" len="sm"/>
            <a:tailEnd type="none" w="sm" len="sm"/>
          </a:ln>
        </p:spPr>
      </p:cxnSp>
      <p:grpSp>
        <p:nvGrpSpPr>
          <p:cNvPr id="147" name="Google Shape;147;p16"/>
          <p:cNvGrpSpPr/>
          <p:nvPr/>
        </p:nvGrpSpPr>
        <p:grpSpPr>
          <a:xfrm>
            <a:off x="15859155" y="-98041"/>
            <a:ext cx="1562612" cy="1771266"/>
            <a:chOff x="0" y="-130721"/>
            <a:chExt cx="2083482" cy="2361688"/>
          </a:xfrm>
        </p:grpSpPr>
        <p:grpSp>
          <p:nvGrpSpPr>
            <p:cNvPr id="148" name="Google Shape;148;p16"/>
            <p:cNvGrpSpPr/>
            <p:nvPr/>
          </p:nvGrpSpPr>
          <p:grpSpPr>
            <a:xfrm>
              <a:off x="75599" y="-130721"/>
              <a:ext cx="1932284" cy="2361688"/>
              <a:chOff x="0" y="-47625"/>
              <a:chExt cx="703982" cy="860425"/>
            </a:xfrm>
          </p:grpSpPr>
          <p:sp>
            <p:nvSpPr>
              <p:cNvPr id="149" name="Google Shape;149;p16"/>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1" name="Google Shape;151;p16"/>
            <p:cNvSpPr txBox="1"/>
            <p:nvPr/>
          </p:nvSpPr>
          <p:spPr>
            <a:xfrm>
              <a:off x="0" y="437581"/>
              <a:ext cx="2083482" cy="124641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i="0" u="none" strike="noStrike" cap="none">
                  <a:solidFill>
                    <a:srgbClr val="000000"/>
                  </a:solidFill>
                  <a:latin typeface="Open Sans"/>
                  <a:ea typeface="Open Sans"/>
                  <a:cs typeface="Open Sans"/>
                  <a:sym typeface="Open Sans"/>
                </a:rPr>
                <a:t>3</a:t>
              </a:r>
              <a:endParaRPr/>
            </a:p>
          </p:txBody>
        </p:sp>
      </p:grpSp>
      <p:sp>
        <p:nvSpPr>
          <p:cNvPr id="152" name="Google Shape;152;p16"/>
          <p:cNvSpPr/>
          <p:nvPr/>
        </p:nvSpPr>
        <p:spPr>
          <a:xfrm>
            <a:off x="10377726" y="7809114"/>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16"/>
          <p:cNvPicPr preferRelativeResize="0"/>
          <p:nvPr/>
        </p:nvPicPr>
        <p:blipFill>
          <a:blip r:embed="rId4">
            <a:alphaModFix/>
          </a:blip>
          <a:stretch>
            <a:fillRect/>
          </a:stretch>
        </p:blipFill>
        <p:spPr>
          <a:xfrm>
            <a:off x="4669401" y="1219050"/>
            <a:ext cx="6834151" cy="876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157"/>
        <p:cNvGrpSpPr/>
        <p:nvPr/>
      </p:nvGrpSpPr>
      <p:grpSpPr>
        <a:xfrm>
          <a:off x="0" y="0"/>
          <a:ext cx="0" cy="0"/>
          <a:chOff x="0" y="0"/>
          <a:chExt cx="0" cy="0"/>
        </a:xfrm>
      </p:grpSpPr>
      <p:sp>
        <p:nvSpPr>
          <p:cNvPr id="158" name="Google Shape;158;p17"/>
          <p:cNvSpPr txBox="1"/>
          <p:nvPr/>
        </p:nvSpPr>
        <p:spPr>
          <a:xfrm>
            <a:off x="1028700" y="173038"/>
            <a:ext cx="16230600" cy="1124347"/>
          </a:xfrm>
          <a:prstGeom prst="rect">
            <a:avLst/>
          </a:prstGeom>
          <a:noFill/>
          <a:ln>
            <a:noFill/>
          </a:ln>
        </p:spPr>
        <p:txBody>
          <a:bodyPr spcFirstLastPara="1" wrap="square" lIns="0" tIns="0" rIns="0" bIns="0" anchor="t" anchorCtr="0">
            <a:spAutoFit/>
          </a:bodyPr>
          <a:lstStyle/>
          <a:p>
            <a:pPr marL="0" marR="0" lvl="0" indent="0" algn="ctr" rtl="0">
              <a:lnSpc>
                <a:spcPct val="181462"/>
              </a:lnSpc>
              <a:spcBef>
                <a:spcPts val="0"/>
              </a:spcBef>
              <a:spcAft>
                <a:spcPts val="0"/>
              </a:spcAft>
              <a:buNone/>
            </a:pPr>
            <a:r>
              <a:rPr lang="en-IN" sz="5400">
                <a:solidFill>
                  <a:srgbClr val="000000"/>
                </a:solidFill>
                <a:latin typeface="Calibri"/>
                <a:ea typeface="Calibri"/>
                <a:cs typeface="Calibri"/>
                <a:sym typeface="Calibri"/>
              </a:rPr>
              <a:t>DOMAIN MODEL : </a:t>
            </a:r>
            <a:endParaRPr/>
          </a:p>
        </p:txBody>
      </p:sp>
      <p:sp>
        <p:nvSpPr>
          <p:cNvPr id="159" name="Google Shape;159;p17"/>
          <p:cNvSpPr txBox="1"/>
          <p:nvPr/>
        </p:nvSpPr>
        <p:spPr>
          <a:xfrm>
            <a:off x="5702946" y="9560051"/>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a:solidFill>
                  <a:srgbClr val="000000"/>
                </a:solidFill>
                <a:latin typeface="Calibri"/>
                <a:ea typeface="Calibri"/>
                <a:cs typeface="Calibri"/>
                <a:sym typeface="Calibri"/>
              </a:rPr>
              <a:t>Northeastern University | 2024</a:t>
            </a:r>
            <a:endParaRPr/>
          </a:p>
        </p:txBody>
      </p:sp>
      <p:sp>
        <p:nvSpPr>
          <p:cNvPr id="160" name="Google Shape;160;p17"/>
          <p:cNvSpPr/>
          <p:nvPr/>
        </p:nvSpPr>
        <p:spPr>
          <a:xfrm>
            <a:off x="13764167" y="5827621"/>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cxnSp>
        <p:nvCxnSpPr>
          <p:cNvPr id="161" name="Google Shape;161;p17"/>
          <p:cNvCxnSpPr/>
          <p:nvPr/>
        </p:nvCxnSpPr>
        <p:spPr>
          <a:xfrm>
            <a:off x="140" y="9821036"/>
            <a:ext cx="6629260" cy="19050"/>
          </a:xfrm>
          <a:prstGeom prst="straightConnector1">
            <a:avLst/>
          </a:prstGeom>
          <a:noFill/>
          <a:ln w="114300" cap="flat" cmpd="sng">
            <a:solidFill>
              <a:srgbClr val="9FC3D0"/>
            </a:solidFill>
            <a:prstDash val="solid"/>
            <a:round/>
            <a:headEnd type="none" w="sm" len="sm"/>
            <a:tailEnd type="none" w="sm" len="sm"/>
          </a:ln>
        </p:spPr>
      </p:cxnSp>
      <p:cxnSp>
        <p:nvCxnSpPr>
          <p:cNvPr id="162" name="Google Shape;162;p17"/>
          <p:cNvCxnSpPr/>
          <p:nvPr/>
        </p:nvCxnSpPr>
        <p:spPr>
          <a:xfrm>
            <a:off x="11582399" y="9840086"/>
            <a:ext cx="6705447" cy="57150"/>
          </a:xfrm>
          <a:prstGeom prst="straightConnector1">
            <a:avLst/>
          </a:prstGeom>
          <a:noFill/>
          <a:ln w="114300" cap="flat" cmpd="sng">
            <a:solidFill>
              <a:srgbClr val="9FC3D0"/>
            </a:solidFill>
            <a:prstDash val="solid"/>
            <a:round/>
            <a:headEnd type="none" w="sm" len="sm"/>
            <a:tailEnd type="none" w="sm" len="sm"/>
          </a:ln>
        </p:spPr>
      </p:cxnSp>
      <p:grpSp>
        <p:nvGrpSpPr>
          <p:cNvPr id="163" name="Google Shape;163;p17"/>
          <p:cNvGrpSpPr/>
          <p:nvPr/>
        </p:nvGrpSpPr>
        <p:grpSpPr>
          <a:xfrm>
            <a:off x="15859155" y="-98041"/>
            <a:ext cx="1562612" cy="2361309"/>
            <a:chOff x="0" y="-130721"/>
            <a:chExt cx="2083482" cy="3148412"/>
          </a:xfrm>
        </p:grpSpPr>
        <p:grpSp>
          <p:nvGrpSpPr>
            <p:cNvPr id="164" name="Google Shape;164;p17"/>
            <p:cNvGrpSpPr/>
            <p:nvPr/>
          </p:nvGrpSpPr>
          <p:grpSpPr>
            <a:xfrm>
              <a:off x="75599" y="-130721"/>
              <a:ext cx="1932284" cy="2361688"/>
              <a:chOff x="0" y="-47625"/>
              <a:chExt cx="703982" cy="860425"/>
            </a:xfrm>
          </p:grpSpPr>
          <p:sp>
            <p:nvSpPr>
              <p:cNvPr id="165" name="Google Shape;165;p17"/>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7" name="Google Shape;167;p17"/>
            <p:cNvSpPr txBox="1"/>
            <p:nvPr/>
          </p:nvSpPr>
          <p:spPr>
            <a:xfrm>
              <a:off x="0" y="437581"/>
              <a:ext cx="2083482" cy="258011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a:solidFill>
                    <a:srgbClr val="000000"/>
                  </a:solidFill>
                  <a:latin typeface="Open Sans"/>
                  <a:ea typeface="Open Sans"/>
                  <a:cs typeface="Open Sans"/>
                  <a:sym typeface="Open Sans"/>
                </a:rPr>
                <a:t>5</a:t>
              </a:r>
              <a:endParaRPr/>
            </a:p>
            <a:p>
              <a:pPr marL="0" marR="0" lvl="0" indent="0" algn="ctr" rtl="0">
                <a:lnSpc>
                  <a:spcPct val="140000"/>
                </a:lnSpc>
                <a:spcBef>
                  <a:spcPts val="0"/>
                </a:spcBef>
                <a:spcAft>
                  <a:spcPts val="0"/>
                </a:spcAft>
                <a:buNone/>
              </a:pPr>
              <a:endParaRPr sz="5575" b="1">
                <a:solidFill>
                  <a:srgbClr val="000000"/>
                </a:solidFill>
                <a:latin typeface="Open Sans"/>
                <a:ea typeface="Open Sans"/>
                <a:cs typeface="Open Sans"/>
                <a:sym typeface="Open Sans"/>
              </a:endParaRPr>
            </a:p>
          </p:txBody>
        </p:sp>
      </p:grpSp>
      <p:sp>
        <p:nvSpPr>
          <p:cNvPr id="168" name="Google Shape;168;p17"/>
          <p:cNvSpPr/>
          <p:nvPr/>
        </p:nvSpPr>
        <p:spPr>
          <a:xfrm>
            <a:off x="-2628900" y="-1449083"/>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pic>
        <p:nvPicPr>
          <p:cNvPr id="169" name="Google Shape;169;p17"/>
          <p:cNvPicPr preferRelativeResize="0"/>
          <p:nvPr/>
        </p:nvPicPr>
        <p:blipFill>
          <a:blip r:embed="rId4">
            <a:alphaModFix/>
          </a:blip>
          <a:stretch>
            <a:fillRect/>
          </a:stretch>
        </p:blipFill>
        <p:spPr>
          <a:xfrm>
            <a:off x="2969463" y="1075025"/>
            <a:ext cx="12349077" cy="813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173"/>
        <p:cNvGrpSpPr/>
        <p:nvPr/>
      </p:nvGrpSpPr>
      <p:grpSpPr>
        <a:xfrm>
          <a:off x="0" y="0"/>
          <a:ext cx="0" cy="0"/>
          <a:chOff x="0" y="0"/>
          <a:chExt cx="0" cy="0"/>
        </a:xfrm>
      </p:grpSpPr>
      <p:sp>
        <p:nvSpPr>
          <p:cNvPr id="174" name="Google Shape;174;p18"/>
          <p:cNvSpPr/>
          <p:nvPr/>
        </p:nvSpPr>
        <p:spPr>
          <a:xfrm>
            <a:off x="-1648907" y="-402279"/>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75" name="Google Shape;175;p18"/>
          <p:cNvSpPr txBox="1"/>
          <p:nvPr/>
        </p:nvSpPr>
        <p:spPr>
          <a:xfrm>
            <a:off x="5702946" y="8800282"/>
            <a:ext cx="6882108" cy="4569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a:solidFill>
                  <a:srgbClr val="000000"/>
                </a:solidFill>
                <a:latin typeface="Calibri"/>
                <a:ea typeface="Calibri"/>
                <a:cs typeface="Calibri"/>
                <a:sym typeface="Calibri"/>
              </a:rPr>
              <a:t>Northeastern University | 2024</a:t>
            </a:r>
            <a:endParaRPr/>
          </a:p>
        </p:txBody>
      </p:sp>
      <p:cxnSp>
        <p:nvCxnSpPr>
          <p:cNvPr id="176" name="Google Shape;176;p18"/>
          <p:cNvCxnSpPr/>
          <p:nvPr/>
        </p:nvCxnSpPr>
        <p:spPr>
          <a:xfrm>
            <a:off x="-260599" y="9061267"/>
            <a:ext cx="7105264" cy="19050"/>
          </a:xfrm>
          <a:prstGeom prst="straightConnector1">
            <a:avLst/>
          </a:prstGeom>
          <a:noFill/>
          <a:ln w="114300" cap="flat" cmpd="sng">
            <a:solidFill>
              <a:srgbClr val="9FC3D0"/>
            </a:solidFill>
            <a:prstDash val="solid"/>
            <a:round/>
            <a:headEnd type="none" w="sm" len="sm"/>
            <a:tailEnd type="none" w="sm" len="sm"/>
          </a:ln>
        </p:spPr>
      </p:cxnSp>
      <p:cxnSp>
        <p:nvCxnSpPr>
          <p:cNvPr id="177" name="Google Shape;177;p18"/>
          <p:cNvCxnSpPr/>
          <p:nvPr/>
        </p:nvCxnSpPr>
        <p:spPr>
          <a:xfrm>
            <a:off x="11430169" y="9061267"/>
            <a:ext cx="7105264" cy="19050"/>
          </a:xfrm>
          <a:prstGeom prst="straightConnector1">
            <a:avLst/>
          </a:prstGeom>
          <a:noFill/>
          <a:ln w="114300" cap="flat" cmpd="sng">
            <a:solidFill>
              <a:srgbClr val="9FC3D0"/>
            </a:solidFill>
            <a:prstDash val="solid"/>
            <a:round/>
            <a:headEnd type="none" w="sm" len="sm"/>
            <a:tailEnd type="none" w="sm" len="sm"/>
          </a:ln>
        </p:spPr>
      </p:cxnSp>
      <p:grpSp>
        <p:nvGrpSpPr>
          <p:cNvPr id="178" name="Google Shape;178;p18"/>
          <p:cNvGrpSpPr/>
          <p:nvPr/>
        </p:nvGrpSpPr>
        <p:grpSpPr>
          <a:xfrm>
            <a:off x="15859155" y="-98041"/>
            <a:ext cx="1562612" cy="1771266"/>
            <a:chOff x="0" y="-130721"/>
            <a:chExt cx="2083482" cy="2361688"/>
          </a:xfrm>
        </p:grpSpPr>
        <p:grpSp>
          <p:nvGrpSpPr>
            <p:cNvPr id="179" name="Google Shape;179;p18"/>
            <p:cNvGrpSpPr/>
            <p:nvPr/>
          </p:nvGrpSpPr>
          <p:grpSpPr>
            <a:xfrm>
              <a:off x="75599" y="-130721"/>
              <a:ext cx="1932284" cy="2361688"/>
              <a:chOff x="0" y="-47625"/>
              <a:chExt cx="703982" cy="860425"/>
            </a:xfrm>
          </p:grpSpPr>
          <p:sp>
            <p:nvSpPr>
              <p:cNvPr id="180" name="Google Shape;180;p18"/>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82" name="Google Shape;182;p18"/>
            <p:cNvSpPr txBox="1"/>
            <p:nvPr/>
          </p:nvSpPr>
          <p:spPr>
            <a:xfrm>
              <a:off x="0" y="437582"/>
              <a:ext cx="2083482" cy="124150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a:solidFill>
                    <a:srgbClr val="000000"/>
                  </a:solidFill>
                  <a:latin typeface="Calibri"/>
                  <a:ea typeface="Calibri"/>
                  <a:cs typeface="Calibri"/>
                  <a:sym typeface="Calibri"/>
                </a:rPr>
                <a:t>8</a:t>
              </a:r>
              <a:endParaRPr/>
            </a:p>
          </p:txBody>
        </p:sp>
      </p:grpSp>
      <p:sp>
        <p:nvSpPr>
          <p:cNvPr id="183" name="Google Shape;183;p18"/>
          <p:cNvSpPr txBox="1"/>
          <p:nvPr/>
        </p:nvSpPr>
        <p:spPr>
          <a:xfrm>
            <a:off x="4150400" y="336127"/>
            <a:ext cx="11708700" cy="2662800"/>
          </a:xfrm>
          <a:prstGeom prst="rect">
            <a:avLst/>
          </a:prstGeom>
          <a:noFill/>
          <a:ln>
            <a:noFill/>
          </a:ln>
        </p:spPr>
        <p:txBody>
          <a:bodyPr spcFirstLastPara="1" wrap="square" lIns="0" tIns="0" rIns="0" bIns="0" anchor="t" anchorCtr="0">
            <a:spAutoFit/>
          </a:bodyPr>
          <a:lstStyle/>
          <a:p>
            <a:pPr marL="0" marR="0" lvl="0" indent="0" algn="ctr" rtl="0">
              <a:lnSpc>
                <a:spcPct val="220351"/>
              </a:lnSpc>
              <a:spcBef>
                <a:spcPts val="0"/>
              </a:spcBef>
              <a:spcAft>
                <a:spcPts val="0"/>
              </a:spcAft>
              <a:buNone/>
            </a:pPr>
            <a:r>
              <a:rPr lang="en-IN" sz="5400" b="1">
                <a:solidFill>
                  <a:schemeClr val="dk1"/>
                </a:solidFill>
                <a:latin typeface="Calibri"/>
                <a:ea typeface="Calibri"/>
                <a:cs typeface="Calibri"/>
                <a:sym typeface="Calibri"/>
              </a:rPr>
              <a:t>KEY SYSTEM CAPABILITIES:</a:t>
            </a:r>
            <a:endParaRPr sz="5400">
              <a:solidFill>
                <a:schemeClr val="dk1"/>
              </a:solidFill>
              <a:latin typeface="Calibri"/>
              <a:ea typeface="Calibri"/>
              <a:cs typeface="Calibri"/>
              <a:sym typeface="Calibri"/>
            </a:endParaRPr>
          </a:p>
          <a:p>
            <a:pPr marL="0" marR="0" lvl="0" indent="0" algn="ctr" rtl="0">
              <a:lnSpc>
                <a:spcPct val="220351"/>
              </a:lnSpc>
              <a:spcBef>
                <a:spcPts val="0"/>
              </a:spcBef>
              <a:spcAft>
                <a:spcPts val="0"/>
              </a:spcAft>
              <a:buNone/>
            </a:pPr>
            <a:endParaRPr sz="5400">
              <a:solidFill>
                <a:srgbClr val="000000"/>
              </a:solidFill>
              <a:latin typeface="Calibri"/>
              <a:ea typeface="Calibri"/>
              <a:cs typeface="Calibri"/>
              <a:sym typeface="Calibri"/>
            </a:endParaRPr>
          </a:p>
        </p:txBody>
      </p:sp>
      <p:sp>
        <p:nvSpPr>
          <p:cNvPr id="184" name="Google Shape;184;p18"/>
          <p:cNvSpPr/>
          <p:nvPr/>
        </p:nvSpPr>
        <p:spPr>
          <a:xfrm>
            <a:off x="14982801" y="6379649"/>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85" name="Google Shape;185;p18"/>
          <p:cNvSpPr txBox="1"/>
          <p:nvPr/>
        </p:nvSpPr>
        <p:spPr>
          <a:xfrm>
            <a:off x="6047018" y="2438796"/>
            <a:ext cx="12488400" cy="58569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None/>
            </a:pPr>
            <a:r>
              <a:rPr lang="en-IN" sz="3000" b="1">
                <a:solidFill>
                  <a:schemeClr val="dk1"/>
                </a:solidFill>
                <a:latin typeface="Calibri"/>
                <a:ea typeface="Calibri"/>
                <a:cs typeface="Calibri"/>
                <a:sym typeface="Calibri"/>
              </a:rPr>
              <a:t>1. User Role Management</a:t>
            </a:r>
            <a:endParaRPr sz="3000" b="1">
              <a:solidFill>
                <a:schemeClr val="dk1"/>
              </a:solidFill>
              <a:latin typeface="Calibri"/>
              <a:ea typeface="Calibri"/>
              <a:cs typeface="Calibri"/>
              <a:sym typeface="Calibri"/>
            </a:endParaRPr>
          </a:p>
          <a:p>
            <a:pPr marL="457200" lvl="0" indent="-419100" algn="l" rtl="0">
              <a:lnSpc>
                <a:spcPct val="115000"/>
              </a:lnSpc>
              <a:spcBef>
                <a:spcPts val="1200"/>
              </a:spcBef>
              <a:spcAft>
                <a:spcPts val="0"/>
              </a:spcAft>
              <a:buClr>
                <a:schemeClr val="dk1"/>
              </a:buClr>
              <a:buSzPts val="3000"/>
              <a:buChar char="●"/>
            </a:pPr>
            <a:r>
              <a:rPr lang="en-IN" sz="3000" b="1">
                <a:solidFill>
                  <a:schemeClr val="dk1"/>
                </a:solidFill>
                <a:latin typeface="Calibri"/>
                <a:ea typeface="Calibri"/>
                <a:cs typeface="Calibri"/>
                <a:sym typeface="Calibri"/>
              </a:rPr>
              <a:t>Tailored interfaces for different roles</a:t>
            </a:r>
            <a:r>
              <a:rPr lang="en-IN" sz="3000">
                <a:solidFill>
                  <a:schemeClr val="dk1"/>
                </a:solidFill>
                <a:latin typeface="Calibri"/>
                <a:ea typeface="Calibri"/>
                <a:cs typeface="Calibri"/>
                <a:sym typeface="Calibri"/>
              </a:rPr>
              <a:t> (Doctors, Patients,IT support, Pharmacy).</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latin typeface="Calibri"/>
                <a:ea typeface="Calibri"/>
                <a:cs typeface="Calibri"/>
                <a:sym typeface="Calibri"/>
              </a:rPr>
              <a:t>Role-based access control</a:t>
            </a:r>
            <a:r>
              <a:rPr lang="en-IN" sz="3000">
                <a:solidFill>
                  <a:schemeClr val="dk1"/>
                </a:solidFill>
                <a:latin typeface="Calibri"/>
                <a:ea typeface="Calibri"/>
                <a:cs typeface="Calibri"/>
                <a:sym typeface="Calibri"/>
              </a:rPr>
              <a:t> ensuring secure, appropriate access to sensitive information.</a:t>
            </a:r>
            <a:endParaRPr sz="30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IN" sz="3000" b="1">
                <a:solidFill>
                  <a:schemeClr val="dk1"/>
                </a:solidFill>
                <a:latin typeface="Calibri"/>
                <a:ea typeface="Calibri"/>
                <a:cs typeface="Calibri"/>
                <a:sym typeface="Calibri"/>
              </a:rPr>
              <a:t>2. Authentication &amp; Authorization</a:t>
            </a:r>
            <a:endParaRPr sz="3000" b="1">
              <a:solidFill>
                <a:schemeClr val="dk1"/>
              </a:solidFill>
              <a:latin typeface="Calibri"/>
              <a:ea typeface="Calibri"/>
              <a:cs typeface="Calibri"/>
              <a:sym typeface="Calibri"/>
            </a:endParaRPr>
          </a:p>
          <a:p>
            <a:pPr marL="457200" lvl="0" indent="-419100" algn="l" rtl="0">
              <a:lnSpc>
                <a:spcPct val="115000"/>
              </a:lnSpc>
              <a:spcBef>
                <a:spcPts val="1200"/>
              </a:spcBef>
              <a:spcAft>
                <a:spcPts val="0"/>
              </a:spcAft>
              <a:buClr>
                <a:schemeClr val="dk1"/>
              </a:buClr>
              <a:buSzPts val="3000"/>
              <a:buChar char="●"/>
            </a:pPr>
            <a:r>
              <a:rPr lang="en-IN" sz="3000" b="1">
                <a:solidFill>
                  <a:schemeClr val="dk1"/>
                </a:solidFill>
                <a:latin typeface="Calibri"/>
                <a:ea typeface="Calibri"/>
                <a:cs typeface="Calibri"/>
                <a:sym typeface="Calibri"/>
              </a:rPr>
              <a:t>Secure login</a:t>
            </a:r>
            <a:r>
              <a:rPr lang="en-IN" sz="3000">
                <a:solidFill>
                  <a:schemeClr val="dk1"/>
                </a:solidFill>
                <a:latin typeface="Calibri"/>
                <a:ea typeface="Calibri"/>
                <a:cs typeface="Calibri"/>
                <a:sym typeface="Calibri"/>
              </a:rPr>
              <a:t> using </a:t>
            </a:r>
            <a:r>
              <a:rPr lang="en-IN" sz="3000" b="1">
                <a:solidFill>
                  <a:schemeClr val="dk1"/>
                </a:solidFill>
                <a:latin typeface="Calibri"/>
                <a:ea typeface="Calibri"/>
                <a:cs typeface="Calibri"/>
                <a:sym typeface="Calibri"/>
              </a:rPr>
              <a:t>AuthenticationService</a:t>
            </a:r>
            <a:r>
              <a:rPr lang="en-I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latin typeface="Calibri"/>
                <a:ea typeface="Calibri"/>
                <a:cs typeface="Calibri"/>
                <a:sym typeface="Calibri"/>
              </a:rPr>
              <a:t>Role-based access</a:t>
            </a:r>
            <a:r>
              <a:rPr lang="en-IN" sz="3000">
                <a:solidFill>
                  <a:schemeClr val="dk1"/>
                </a:solidFill>
                <a:latin typeface="Calibri"/>
                <a:ea typeface="Calibri"/>
                <a:cs typeface="Calibri"/>
                <a:sym typeface="Calibri"/>
              </a:rPr>
              <a:t> managed by the </a:t>
            </a:r>
            <a:r>
              <a:rPr lang="en-IN" sz="3000" b="1">
                <a:solidFill>
                  <a:schemeClr val="dk1"/>
                </a:solidFill>
                <a:latin typeface="Calibri"/>
                <a:ea typeface="Calibri"/>
                <a:cs typeface="Calibri"/>
                <a:sym typeface="Calibri"/>
              </a:rPr>
              <a:t>AuthorizationService</a:t>
            </a:r>
            <a:r>
              <a:rPr lang="en-IN" sz="3000">
                <a:solidFill>
                  <a:schemeClr val="dk1"/>
                </a:solidFill>
                <a:latin typeface="Calibri"/>
                <a:ea typeface="Calibri"/>
                <a:cs typeface="Calibri"/>
                <a:sym typeface="Calibri"/>
              </a:rPr>
              <a:t> to ensure the right level of access for each user.</a:t>
            </a:r>
            <a:endParaRPr sz="3000">
              <a:solidFill>
                <a:schemeClr val="dk1"/>
              </a:solidFill>
              <a:latin typeface="Calibri"/>
              <a:ea typeface="Calibri"/>
              <a:cs typeface="Calibri"/>
              <a:sym typeface="Calibri"/>
            </a:endParaRPr>
          </a:p>
          <a:p>
            <a:pPr marL="0" marR="0" lvl="0" indent="0" algn="l" rtl="0">
              <a:lnSpc>
                <a:spcPct val="107000"/>
              </a:lnSpc>
              <a:spcBef>
                <a:spcPts val="1200"/>
              </a:spcBef>
              <a:spcAft>
                <a:spcPts val="0"/>
              </a:spcAft>
              <a:buNone/>
            </a:pPr>
            <a:endParaRPr sz="3000">
              <a:solidFill>
                <a:schemeClr val="dk1"/>
              </a:solidFill>
              <a:latin typeface="Calibri"/>
              <a:ea typeface="Calibri"/>
              <a:cs typeface="Calibri"/>
              <a:sym typeface="Calibri"/>
            </a:endParaRPr>
          </a:p>
        </p:txBody>
      </p:sp>
      <p:pic>
        <p:nvPicPr>
          <p:cNvPr id="186" name="Google Shape;186;p18"/>
          <p:cNvPicPr preferRelativeResize="0"/>
          <p:nvPr/>
        </p:nvPicPr>
        <p:blipFill>
          <a:blip r:embed="rId4">
            <a:alphaModFix/>
          </a:blip>
          <a:stretch>
            <a:fillRect/>
          </a:stretch>
        </p:blipFill>
        <p:spPr>
          <a:xfrm>
            <a:off x="712405" y="2998925"/>
            <a:ext cx="3437995" cy="4289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190"/>
        <p:cNvGrpSpPr/>
        <p:nvPr/>
      </p:nvGrpSpPr>
      <p:grpSpPr>
        <a:xfrm>
          <a:off x="0" y="0"/>
          <a:ext cx="0" cy="0"/>
          <a:chOff x="0" y="0"/>
          <a:chExt cx="0" cy="0"/>
        </a:xfrm>
      </p:grpSpPr>
      <p:sp>
        <p:nvSpPr>
          <p:cNvPr id="191" name="Google Shape;191;p19"/>
          <p:cNvSpPr/>
          <p:nvPr/>
        </p:nvSpPr>
        <p:spPr>
          <a:xfrm>
            <a:off x="-1648907" y="-402279"/>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92" name="Google Shape;192;p19"/>
          <p:cNvSpPr txBox="1"/>
          <p:nvPr/>
        </p:nvSpPr>
        <p:spPr>
          <a:xfrm>
            <a:off x="5702946" y="8800282"/>
            <a:ext cx="6882108" cy="4569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a:solidFill>
                  <a:srgbClr val="000000"/>
                </a:solidFill>
                <a:latin typeface="Calibri"/>
                <a:ea typeface="Calibri"/>
                <a:cs typeface="Calibri"/>
                <a:sym typeface="Calibri"/>
              </a:rPr>
              <a:t>Northeastern University | 2024</a:t>
            </a:r>
            <a:endParaRPr/>
          </a:p>
        </p:txBody>
      </p:sp>
      <p:cxnSp>
        <p:nvCxnSpPr>
          <p:cNvPr id="193" name="Google Shape;193;p19"/>
          <p:cNvCxnSpPr/>
          <p:nvPr/>
        </p:nvCxnSpPr>
        <p:spPr>
          <a:xfrm>
            <a:off x="-260599" y="9061267"/>
            <a:ext cx="7105264" cy="19050"/>
          </a:xfrm>
          <a:prstGeom prst="straightConnector1">
            <a:avLst/>
          </a:prstGeom>
          <a:noFill/>
          <a:ln w="114300" cap="flat" cmpd="sng">
            <a:solidFill>
              <a:srgbClr val="9FC3D0"/>
            </a:solidFill>
            <a:prstDash val="solid"/>
            <a:round/>
            <a:headEnd type="none" w="sm" len="sm"/>
            <a:tailEnd type="none" w="sm" len="sm"/>
          </a:ln>
        </p:spPr>
      </p:cxnSp>
      <p:cxnSp>
        <p:nvCxnSpPr>
          <p:cNvPr id="194" name="Google Shape;194;p19"/>
          <p:cNvCxnSpPr/>
          <p:nvPr/>
        </p:nvCxnSpPr>
        <p:spPr>
          <a:xfrm>
            <a:off x="11430169" y="9061267"/>
            <a:ext cx="7105264" cy="19050"/>
          </a:xfrm>
          <a:prstGeom prst="straightConnector1">
            <a:avLst/>
          </a:prstGeom>
          <a:noFill/>
          <a:ln w="114300" cap="flat" cmpd="sng">
            <a:solidFill>
              <a:srgbClr val="9FC3D0"/>
            </a:solidFill>
            <a:prstDash val="solid"/>
            <a:round/>
            <a:headEnd type="none" w="sm" len="sm"/>
            <a:tailEnd type="none" w="sm" len="sm"/>
          </a:ln>
        </p:spPr>
      </p:cxnSp>
      <p:sp>
        <p:nvSpPr>
          <p:cNvPr id="195" name="Google Shape;195;p19"/>
          <p:cNvSpPr txBox="1"/>
          <p:nvPr/>
        </p:nvSpPr>
        <p:spPr>
          <a:xfrm>
            <a:off x="4150403" y="-98041"/>
            <a:ext cx="13180039" cy="2956707"/>
          </a:xfrm>
          <a:prstGeom prst="rect">
            <a:avLst/>
          </a:prstGeom>
          <a:noFill/>
          <a:ln>
            <a:noFill/>
          </a:ln>
        </p:spPr>
        <p:txBody>
          <a:bodyPr spcFirstLastPara="1" wrap="square" lIns="0" tIns="0" rIns="0" bIns="0" anchor="t" anchorCtr="0">
            <a:spAutoFit/>
          </a:bodyPr>
          <a:lstStyle/>
          <a:p>
            <a:pPr marL="0" marR="0" lvl="0" indent="0" algn="ctr" rtl="0">
              <a:lnSpc>
                <a:spcPct val="220351"/>
              </a:lnSpc>
              <a:spcBef>
                <a:spcPts val="0"/>
              </a:spcBef>
              <a:spcAft>
                <a:spcPts val="0"/>
              </a:spcAft>
              <a:buNone/>
            </a:pPr>
            <a:r>
              <a:rPr lang="en-IN" sz="5400" b="1">
                <a:solidFill>
                  <a:schemeClr val="dk1"/>
                </a:solidFill>
                <a:latin typeface="Calibri"/>
                <a:ea typeface="Calibri"/>
                <a:cs typeface="Calibri"/>
                <a:sym typeface="Calibri"/>
              </a:rPr>
              <a:t>SYSTEM CAPABILITIES:</a:t>
            </a:r>
            <a:endParaRPr sz="5400">
              <a:solidFill>
                <a:schemeClr val="dk1"/>
              </a:solidFill>
              <a:latin typeface="Calibri"/>
              <a:ea typeface="Calibri"/>
              <a:cs typeface="Calibri"/>
              <a:sym typeface="Calibri"/>
            </a:endParaRPr>
          </a:p>
          <a:p>
            <a:pPr marL="0" marR="0" lvl="0" indent="0" algn="ctr" rtl="0">
              <a:lnSpc>
                <a:spcPct val="220351"/>
              </a:lnSpc>
              <a:spcBef>
                <a:spcPts val="0"/>
              </a:spcBef>
              <a:spcAft>
                <a:spcPts val="0"/>
              </a:spcAft>
              <a:buNone/>
            </a:pPr>
            <a:endParaRPr sz="5400">
              <a:solidFill>
                <a:srgbClr val="000000"/>
              </a:solidFill>
              <a:latin typeface="Calibri"/>
              <a:ea typeface="Calibri"/>
              <a:cs typeface="Calibri"/>
              <a:sym typeface="Calibri"/>
            </a:endParaRPr>
          </a:p>
        </p:txBody>
      </p:sp>
      <p:sp>
        <p:nvSpPr>
          <p:cNvPr id="196" name="Google Shape;196;p19"/>
          <p:cNvSpPr/>
          <p:nvPr/>
        </p:nvSpPr>
        <p:spPr>
          <a:xfrm>
            <a:off x="14982801" y="6379649"/>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197" name="Google Shape;197;p19"/>
          <p:cNvSpPr txBox="1"/>
          <p:nvPr/>
        </p:nvSpPr>
        <p:spPr>
          <a:xfrm>
            <a:off x="5666293" y="1384708"/>
            <a:ext cx="12488400" cy="7072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None/>
            </a:pPr>
            <a:r>
              <a:rPr lang="en-IN" sz="3000" b="1">
                <a:solidFill>
                  <a:schemeClr val="dk1"/>
                </a:solidFill>
                <a:latin typeface="Calibri"/>
                <a:ea typeface="Calibri"/>
                <a:cs typeface="Calibri"/>
                <a:sym typeface="Calibri"/>
              </a:rPr>
              <a:t>3. Comprehensive Business Logic</a:t>
            </a:r>
            <a:endParaRPr sz="3000" b="1">
              <a:solidFill>
                <a:schemeClr val="dk1"/>
              </a:solidFill>
              <a:latin typeface="Calibri"/>
              <a:ea typeface="Calibri"/>
              <a:cs typeface="Calibri"/>
              <a:sym typeface="Calibri"/>
            </a:endParaRPr>
          </a:p>
          <a:p>
            <a:pPr marL="457200" lvl="0" indent="-419100" algn="l" rtl="0">
              <a:lnSpc>
                <a:spcPct val="115000"/>
              </a:lnSpc>
              <a:spcBef>
                <a:spcPts val="1200"/>
              </a:spcBef>
              <a:spcAft>
                <a:spcPts val="0"/>
              </a:spcAft>
              <a:buClr>
                <a:schemeClr val="dk1"/>
              </a:buClr>
              <a:buSzPts val="3000"/>
              <a:buChar char="●"/>
            </a:pPr>
            <a:r>
              <a:rPr lang="en-IN" sz="3000" b="1">
                <a:solidFill>
                  <a:schemeClr val="dk1"/>
                </a:solidFill>
                <a:latin typeface="Calibri"/>
                <a:ea typeface="Calibri"/>
                <a:cs typeface="Calibri"/>
                <a:sym typeface="Calibri"/>
              </a:rPr>
              <a:t>Patient management</a:t>
            </a:r>
            <a:r>
              <a:rPr lang="en-IN" sz="3000">
                <a:solidFill>
                  <a:schemeClr val="dk1"/>
                </a:solidFill>
                <a:latin typeface="Calibri"/>
                <a:ea typeface="Calibri"/>
                <a:cs typeface="Calibri"/>
                <a:sym typeface="Calibri"/>
              </a:rPr>
              <a:t>: Registration, records, appointments.</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latin typeface="Calibri"/>
                <a:ea typeface="Calibri"/>
                <a:cs typeface="Calibri"/>
                <a:sym typeface="Calibri"/>
              </a:rPr>
              <a:t>Doctor management</a:t>
            </a:r>
            <a:r>
              <a:rPr lang="en-IN" sz="3000">
                <a:solidFill>
                  <a:schemeClr val="dk1"/>
                </a:solidFill>
                <a:latin typeface="Calibri"/>
                <a:ea typeface="Calibri"/>
                <a:cs typeface="Calibri"/>
                <a:sym typeface="Calibri"/>
              </a:rPr>
              <a:t>: Appointment scheduling, medical history.</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latin typeface="Calibri"/>
                <a:ea typeface="Calibri"/>
                <a:cs typeface="Calibri"/>
                <a:sym typeface="Calibri"/>
              </a:rPr>
              <a:t>Pharmacy</a:t>
            </a:r>
            <a:r>
              <a:rPr lang="en-IN" sz="3000">
                <a:solidFill>
                  <a:schemeClr val="dk1"/>
                </a:solidFill>
                <a:latin typeface="Calibri"/>
                <a:ea typeface="Calibri"/>
                <a:cs typeface="Calibri"/>
                <a:sym typeface="Calibri"/>
              </a:rPr>
              <a:t>: Prescription management and inventory control.</a:t>
            </a:r>
            <a:endParaRPr sz="30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IN" sz="3000" b="1">
                <a:solidFill>
                  <a:schemeClr val="dk1"/>
                </a:solidFill>
                <a:latin typeface="Calibri"/>
                <a:ea typeface="Calibri"/>
                <a:cs typeface="Calibri"/>
                <a:sym typeface="Calibri"/>
              </a:rPr>
              <a:t>4. Data Handling &amp; Persistence</a:t>
            </a:r>
            <a:endParaRPr sz="3000" b="1">
              <a:solidFill>
                <a:schemeClr val="dk1"/>
              </a:solidFill>
              <a:latin typeface="Calibri"/>
              <a:ea typeface="Calibri"/>
              <a:cs typeface="Calibri"/>
              <a:sym typeface="Calibri"/>
            </a:endParaRPr>
          </a:p>
          <a:p>
            <a:pPr marL="457200" lvl="0" indent="-419100" algn="l" rtl="0">
              <a:lnSpc>
                <a:spcPct val="115000"/>
              </a:lnSpc>
              <a:spcBef>
                <a:spcPts val="1200"/>
              </a:spcBef>
              <a:spcAft>
                <a:spcPts val="0"/>
              </a:spcAft>
              <a:buClr>
                <a:schemeClr val="dk1"/>
              </a:buClr>
              <a:buSzPts val="3000"/>
              <a:buChar char="●"/>
            </a:pPr>
            <a:r>
              <a:rPr lang="en-IN" sz="3000" b="1">
                <a:solidFill>
                  <a:schemeClr val="dk1"/>
                </a:solidFill>
                <a:latin typeface="Calibri"/>
                <a:ea typeface="Calibri"/>
                <a:cs typeface="Calibri"/>
                <a:sym typeface="Calibri"/>
              </a:rPr>
              <a:t>Repository layer</a:t>
            </a:r>
            <a:r>
              <a:rPr lang="en-IN" sz="3000">
                <a:solidFill>
                  <a:schemeClr val="dk1"/>
                </a:solidFill>
                <a:latin typeface="Calibri"/>
                <a:ea typeface="Calibri"/>
                <a:cs typeface="Calibri"/>
                <a:sym typeface="Calibri"/>
              </a:rPr>
              <a:t> for secure and consistent data management Patient, Doctor, Appointment, Medical Records.</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Font typeface="Calibri"/>
              <a:buChar char="●"/>
            </a:pPr>
            <a:r>
              <a:rPr lang="en-IN" sz="3000">
                <a:solidFill>
                  <a:schemeClr val="dk1"/>
                </a:solidFill>
                <a:latin typeface="Calibri"/>
                <a:ea typeface="Calibri"/>
                <a:cs typeface="Calibri"/>
                <a:sym typeface="Calibri"/>
              </a:rPr>
              <a:t>Optimized for scalability and data integrity.</a:t>
            </a:r>
            <a:endParaRPr sz="30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IN" sz="3000" b="1">
                <a:solidFill>
                  <a:schemeClr val="dk1"/>
                </a:solidFill>
                <a:latin typeface="Calibri"/>
                <a:ea typeface="Calibri"/>
                <a:cs typeface="Calibri"/>
                <a:sym typeface="Calibri"/>
              </a:rPr>
              <a:t>5. Real-Time Reporting &amp; Audit</a:t>
            </a:r>
            <a:endParaRPr sz="3000" b="1">
              <a:solidFill>
                <a:schemeClr val="dk1"/>
              </a:solidFill>
              <a:latin typeface="Calibri"/>
              <a:ea typeface="Calibri"/>
              <a:cs typeface="Calibri"/>
              <a:sym typeface="Calibri"/>
            </a:endParaRPr>
          </a:p>
          <a:p>
            <a:pPr marL="457200" lvl="0" indent="-419100" algn="l" rtl="0">
              <a:lnSpc>
                <a:spcPct val="115000"/>
              </a:lnSpc>
              <a:spcBef>
                <a:spcPts val="1200"/>
              </a:spcBef>
              <a:spcAft>
                <a:spcPts val="0"/>
              </a:spcAft>
              <a:buClr>
                <a:schemeClr val="dk1"/>
              </a:buClr>
              <a:buSzPts val="3000"/>
              <a:buChar char="●"/>
            </a:pPr>
            <a:r>
              <a:rPr lang="en-IN" sz="3000" b="1">
                <a:solidFill>
                  <a:schemeClr val="dk1"/>
                </a:solidFill>
                <a:latin typeface="Calibri"/>
                <a:ea typeface="Calibri"/>
                <a:cs typeface="Calibri"/>
                <a:sym typeface="Calibri"/>
              </a:rPr>
              <a:t>Audit Logger</a:t>
            </a:r>
            <a:r>
              <a:rPr lang="en-IN" sz="3000">
                <a:solidFill>
                  <a:schemeClr val="dk1"/>
                </a:solidFill>
                <a:latin typeface="Calibri"/>
                <a:ea typeface="Calibri"/>
                <a:cs typeface="Calibri"/>
                <a:sym typeface="Calibri"/>
              </a:rPr>
              <a:t> tracks system activities for compliance and transparency.</a:t>
            </a:r>
            <a:endParaRPr sz="3000">
              <a:solidFill>
                <a:schemeClr val="dk1"/>
              </a:solidFill>
              <a:latin typeface="Calibri"/>
              <a:ea typeface="Calibri"/>
              <a:cs typeface="Calibri"/>
              <a:sym typeface="Calibri"/>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latin typeface="Calibri"/>
                <a:ea typeface="Calibri"/>
                <a:cs typeface="Calibri"/>
                <a:sym typeface="Calibri"/>
              </a:rPr>
              <a:t>Reporting service</a:t>
            </a:r>
            <a:r>
              <a:rPr lang="en-IN" sz="3000">
                <a:solidFill>
                  <a:schemeClr val="dk1"/>
                </a:solidFill>
                <a:latin typeface="Calibri"/>
                <a:ea typeface="Calibri"/>
                <a:cs typeface="Calibri"/>
                <a:sym typeface="Calibri"/>
              </a:rPr>
              <a:t> for generating insights on patient trends, billing, and inventory.</a:t>
            </a:r>
            <a:endParaRPr sz="3000" b="1">
              <a:solidFill>
                <a:schemeClr val="dk1"/>
              </a:solidFill>
              <a:latin typeface="Calibri"/>
              <a:ea typeface="Calibri"/>
              <a:cs typeface="Calibri"/>
              <a:sym typeface="Calibri"/>
            </a:endParaRPr>
          </a:p>
        </p:txBody>
      </p:sp>
      <p:pic>
        <p:nvPicPr>
          <p:cNvPr id="198" name="Google Shape;198;p19"/>
          <p:cNvPicPr preferRelativeResize="0"/>
          <p:nvPr/>
        </p:nvPicPr>
        <p:blipFill>
          <a:blip r:embed="rId4">
            <a:alphaModFix/>
          </a:blip>
          <a:stretch>
            <a:fillRect/>
          </a:stretch>
        </p:blipFill>
        <p:spPr>
          <a:xfrm>
            <a:off x="396625" y="2560824"/>
            <a:ext cx="4655052" cy="416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202"/>
        <p:cNvGrpSpPr/>
        <p:nvPr/>
      </p:nvGrpSpPr>
      <p:grpSpPr>
        <a:xfrm>
          <a:off x="0" y="0"/>
          <a:ext cx="0" cy="0"/>
          <a:chOff x="0" y="0"/>
          <a:chExt cx="0" cy="0"/>
        </a:xfrm>
      </p:grpSpPr>
      <p:sp>
        <p:nvSpPr>
          <p:cNvPr id="203" name="Google Shape;203;p20"/>
          <p:cNvSpPr/>
          <p:nvPr/>
        </p:nvSpPr>
        <p:spPr>
          <a:xfrm>
            <a:off x="1475832" y="-1449083"/>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204" name="Google Shape;204;p20"/>
          <p:cNvSpPr txBox="1"/>
          <p:nvPr/>
        </p:nvSpPr>
        <p:spPr>
          <a:xfrm>
            <a:off x="387843" y="371941"/>
            <a:ext cx="17512200" cy="831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IN" sz="5400" b="1">
                <a:solidFill>
                  <a:schemeClr val="dk1"/>
                </a:solidFill>
                <a:latin typeface="Calibri"/>
                <a:ea typeface="Calibri"/>
                <a:cs typeface="Calibri"/>
                <a:sym typeface="Calibri"/>
              </a:rPr>
              <a:t>POTENTIAL IMPACT </a:t>
            </a:r>
            <a:endParaRPr sz="5400">
              <a:solidFill>
                <a:srgbClr val="000000"/>
              </a:solidFill>
              <a:latin typeface="Calibri"/>
              <a:ea typeface="Calibri"/>
              <a:cs typeface="Calibri"/>
              <a:sym typeface="Calibri"/>
            </a:endParaRPr>
          </a:p>
        </p:txBody>
      </p:sp>
      <p:sp>
        <p:nvSpPr>
          <p:cNvPr id="205" name="Google Shape;205;p20"/>
          <p:cNvSpPr txBox="1"/>
          <p:nvPr/>
        </p:nvSpPr>
        <p:spPr>
          <a:xfrm rot="-5400000">
            <a:off x="-2373736" y="4911090"/>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a:solidFill>
                  <a:srgbClr val="000000"/>
                </a:solidFill>
                <a:latin typeface="Calibri"/>
                <a:ea typeface="Calibri"/>
                <a:cs typeface="Calibri"/>
                <a:sym typeface="Calibri"/>
              </a:rPr>
              <a:t>Northeastern University | 2024</a:t>
            </a:r>
            <a:endParaRPr/>
          </a:p>
        </p:txBody>
      </p:sp>
      <p:sp>
        <p:nvSpPr>
          <p:cNvPr id="206" name="Google Shape;206;p20"/>
          <p:cNvSpPr txBox="1"/>
          <p:nvPr/>
        </p:nvSpPr>
        <p:spPr>
          <a:xfrm>
            <a:off x="1724366" y="1992704"/>
            <a:ext cx="6590020" cy="563488"/>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None/>
            </a:pPr>
            <a:r>
              <a:rPr lang="en-IN" sz="3600" b="1">
                <a:solidFill>
                  <a:schemeClr val="dk1"/>
                </a:solidFill>
                <a:latin typeface="Calibri"/>
                <a:ea typeface="Calibri"/>
                <a:cs typeface="Calibri"/>
                <a:sym typeface="Calibri"/>
              </a:rPr>
              <a:t>Potential Impact</a:t>
            </a:r>
            <a:endParaRPr sz="3600">
              <a:solidFill>
                <a:schemeClr val="dk1"/>
              </a:solidFill>
              <a:latin typeface="Calibri"/>
              <a:ea typeface="Calibri"/>
              <a:cs typeface="Calibri"/>
              <a:sym typeface="Calibri"/>
            </a:endParaRPr>
          </a:p>
        </p:txBody>
      </p:sp>
      <p:cxnSp>
        <p:nvCxnSpPr>
          <p:cNvPr id="207" name="Google Shape;207;p20"/>
          <p:cNvCxnSpPr/>
          <p:nvPr/>
        </p:nvCxnSpPr>
        <p:spPr>
          <a:xfrm rot="10800000">
            <a:off x="1090481" y="7581899"/>
            <a:ext cx="771" cy="2704997"/>
          </a:xfrm>
          <a:prstGeom prst="straightConnector1">
            <a:avLst/>
          </a:prstGeom>
          <a:noFill/>
          <a:ln w="114300" cap="flat" cmpd="sng">
            <a:solidFill>
              <a:srgbClr val="9FC3D0"/>
            </a:solidFill>
            <a:prstDash val="solid"/>
            <a:round/>
            <a:headEnd type="none" w="sm" len="sm"/>
            <a:tailEnd type="none" w="sm" len="sm"/>
          </a:ln>
        </p:spPr>
      </p:cxnSp>
      <p:cxnSp>
        <p:nvCxnSpPr>
          <p:cNvPr id="208" name="Google Shape;208;p20"/>
          <p:cNvCxnSpPr/>
          <p:nvPr/>
        </p:nvCxnSpPr>
        <p:spPr>
          <a:xfrm rot="10800000">
            <a:off x="1090490" y="-104525"/>
            <a:ext cx="5403" cy="2997456"/>
          </a:xfrm>
          <a:prstGeom prst="straightConnector1">
            <a:avLst/>
          </a:prstGeom>
          <a:noFill/>
          <a:ln w="114300" cap="flat" cmpd="sng">
            <a:solidFill>
              <a:srgbClr val="9FC3D0"/>
            </a:solidFill>
            <a:prstDash val="solid"/>
            <a:round/>
            <a:headEnd type="none" w="sm" len="sm"/>
            <a:tailEnd type="none" w="sm" len="sm"/>
          </a:ln>
        </p:spPr>
      </p:cxnSp>
      <p:grpSp>
        <p:nvGrpSpPr>
          <p:cNvPr id="209" name="Google Shape;209;p20"/>
          <p:cNvGrpSpPr/>
          <p:nvPr/>
        </p:nvGrpSpPr>
        <p:grpSpPr>
          <a:xfrm>
            <a:off x="15859155" y="-98041"/>
            <a:ext cx="1562612" cy="1771266"/>
            <a:chOff x="0" y="-130721"/>
            <a:chExt cx="2083482" cy="2361688"/>
          </a:xfrm>
        </p:grpSpPr>
        <p:grpSp>
          <p:nvGrpSpPr>
            <p:cNvPr id="210" name="Google Shape;210;p20"/>
            <p:cNvGrpSpPr/>
            <p:nvPr/>
          </p:nvGrpSpPr>
          <p:grpSpPr>
            <a:xfrm>
              <a:off x="75599" y="-130721"/>
              <a:ext cx="1932284" cy="2361688"/>
              <a:chOff x="0" y="-47625"/>
              <a:chExt cx="703982" cy="860425"/>
            </a:xfrm>
          </p:grpSpPr>
          <p:sp>
            <p:nvSpPr>
              <p:cNvPr id="211" name="Google Shape;211;p20"/>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13" name="Google Shape;213;p20"/>
            <p:cNvSpPr txBox="1"/>
            <p:nvPr/>
          </p:nvSpPr>
          <p:spPr>
            <a:xfrm>
              <a:off x="0" y="437582"/>
              <a:ext cx="2083482" cy="124150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a:solidFill>
                    <a:srgbClr val="000000"/>
                  </a:solidFill>
                  <a:latin typeface="Calibri"/>
                  <a:ea typeface="Calibri"/>
                  <a:cs typeface="Calibri"/>
                  <a:sym typeface="Calibri"/>
                </a:rPr>
                <a:t>9</a:t>
              </a:r>
              <a:endParaRPr/>
            </a:p>
          </p:txBody>
        </p:sp>
      </p:grpSp>
      <p:sp>
        <p:nvSpPr>
          <p:cNvPr id="214" name="Google Shape;214;p20"/>
          <p:cNvSpPr/>
          <p:nvPr/>
        </p:nvSpPr>
        <p:spPr>
          <a:xfrm>
            <a:off x="10721225" y="8788169"/>
            <a:ext cx="7315200" cy="2477783"/>
          </a:xfrm>
          <a:custGeom>
            <a:avLst/>
            <a:gdLst/>
            <a:ahLst/>
            <a:cxnLst/>
            <a:rect l="l" t="t" r="r" b="b"/>
            <a:pathLst>
              <a:path w="7315200" h="2477783" extrusionOk="0">
                <a:moveTo>
                  <a:pt x="0" y="0"/>
                </a:moveTo>
                <a:lnTo>
                  <a:pt x="7315200" y="0"/>
                </a:lnTo>
                <a:lnTo>
                  <a:pt x="7315200" y="2477784"/>
                </a:lnTo>
                <a:lnTo>
                  <a:pt x="0" y="2477784"/>
                </a:lnTo>
                <a:lnTo>
                  <a:pt x="0" y="0"/>
                </a:lnTo>
                <a:close/>
              </a:path>
            </a:pathLst>
          </a:custGeom>
          <a:blipFill rotWithShape="1">
            <a:blip r:embed="rId3">
              <a:alphaModFix/>
            </a:blip>
            <a:stretch>
              <a:fillRect/>
            </a:stretch>
          </a:blipFill>
          <a:ln>
            <a:noFill/>
          </a:ln>
        </p:spPr>
        <p:txBody>
          <a:bodyPr/>
          <a:lstStyle/>
          <a:p>
            <a:endParaRPr lang="en-US"/>
          </a:p>
        </p:txBody>
      </p:sp>
      <p:sp>
        <p:nvSpPr>
          <p:cNvPr id="215" name="Google Shape;215;p20"/>
          <p:cNvSpPr txBox="1"/>
          <p:nvPr/>
        </p:nvSpPr>
        <p:spPr>
          <a:xfrm>
            <a:off x="2621349" y="2816629"/>
            <a:ext cx="13045200" cy="7080600"/>
          </a:xfrm>
          <a:prstGeom prst="rect">
            <a:avLst/>
          </a:prstGeom>
          <a:noFill/>
          <a:ln>
            <a:noFill/>
          </a:ln>
        </p:spPr>
        <p:txBody>
          <a:bodyPr spcFirstLastPara="1" wrap="square" lIns="91425" tIns="45700" rIns="91425" bIns="45700" anchor="t" anchorCtr="0">
            <a:spAutoFit/>
          </a:bodyPr>
          <a:lstStyle/>
          <a:p>
            <a:pPr marL="457200" lvl="0" indent="-419100" algn="l" rtl="0">
              <a:lnSpc>
                <a:spcPct val="115000"/>
              </a:lnSpc>
              <a:spcBef>
                <a:spcPts val="1200"/>
              </a:spcBef>
              <a:spcAft>
                <a:spcPts val="0"/>
              </a:spcAft>
              <a:buClr>
                <a:schemeClr val="dk1"/>
              </a:buClr>
              <a:buSzPts val="3000"/>
              <a:buChar char="●"/>
            </a:pPr>
            <a:r>
              <a:rPr lang="en-IN" sz="3000" b="1">
                <a:solidFill>
                  <a:schemeClr val="dk1"/>
                </a:solidFill>
              </a:rPr>
              <a:t>Improved Patient Care:</a:t>
            </a:r>
            <a:r>
              <a:rPr lang="en-IN" sz="3000">
                <a:solidFill>
                  <a:schemeClr val="dk1"/>
                </a:solidFill>
              </a:rPr>
              <a:t> By streamlining patient registration, appointments, and medical records, the system ensures faster and more accurate healthcare delivery.</a:t>
            </a:r>
            <a:endParaRPr sz="3000">
              <a:solidFill>
                <a:schemeClr val="dk1"/>
              </a:solidFill>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rPr>
              <a:t>Increased Operational Efficiency:</a:t>
            </a:r>
            <a:r>
              <a:rPr lang="en-IN" sz="3000">
                <a:solidFill>
                  <a:schemeClr val="dk1"/>
                </a:solidFill>
              </a:rPr>
              <a:t> Automation of administrative tasks such as billing, inventory management, and report generation frees up resources for more critical tasks.</a:t>
            </a:r>
            <a:endParaRPr sz="3000">
              <a:solidFill>
                <a:schemeClr val="dk1"/>
              </a:solidFill>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rPr>
              <a:t>Enhanced Security and Compliance:</a:t>
            </a:r>
            <a:r>
              <a:rPr lang="en-IN" sz="3000">
                <a:solidFill>
                  <a:schemeClr val="dk1"/>
                </a:solidFill>
              </a:rPr>
              <a:t> With robust authentication, authorization, and audit logging, the system ensures patient data privacy and regulatory compliance.</a:t>
            </a:r>
            <a:endParaRPr sz="3000">
              <a:solidFill>
                <a:schemeClr val="dk1"/>
              </a:solidFill>
            </a:endParaRPr>
          </a:p>
          <a:p>
            <a:pPr marL="457200" lvl="0" indent="-419100" algn="l" rtl="0">
              <a:lnSpc>
                <a:spcPct val="115000"/>
              </a:lnSpc>
              <a:spcBef>
                <a:spcPts val="0"/>
              </a:spcBef>
              <a:spcAft>
                <a:spcPts val="0"/>
              </a:spcAft>
              <a:buClr>
                <a:schemeClr val="dk1"/>
              </a:buClr>
              <a:buSzPts val="3000"/>
              <a:buChar char="●"/>
            </a:pPr>
            <a:r>
              <a:rPr lang="en-IN" sz="3000" b="1">
                <a:solidFill>
                  <a:schemeClr val="dk1"/>
                </a:solidFill>
              </a:rPr>
              <a:t>Real-Time Decision Making:</a:t>
            </a:r>
            <a:r>
              <a:rPr lang="en-IN" sz="3000">
                <a:solidFill>
                  <a:schemeClr val="dk1"/>
                </a:solidFill>
              </a:rPr>
              <a:t> The reporting and analytics features allow for immediate insights into hospital operations, enabling better decision-making and resource allocation.</a:t>
            </a:r>
            <a:endParaRPr sz="3000">
              <a:solidFill>
                <a:schemeClr val="dk1"/>
              </a:solidFill>
            </a:endParaRPr>
          </a:p>
          <a:p>
            <a:pPr marL="0" marR="0" lvl="0" indent="0" algn="l" rtl="0">
              <a:spcBef>
                <a:spcPts val="1200"/>
              </a:spcBef>
              <a:spcAft>
                <a:spcPts val="0"/>
              </a:spcAft>
              <a:buNone/>
            </a:pPr>
            <a:endParaRPr sz="30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Shape 219"/>
        <p:cNvGrpSpPr/>
        <p:nvPr/>
      </p:nvGrpSpPr>
      <p:grpSpPr>
        <a:xfrm>
          <a:off x="0" y="0"/>
          <a:ext cx="0" cy="0"/>
          <a:chOff x="0" y="0"/>
          <a:chExt cx="0" cy="0"/>
        </a:xfrm>
      </p:grpSpPr>
      <p:sp>
        <p:nvSpPr>
          <p:cNvPr id="220" name="Google Shape;220;p21"/>
          <p:cNvSpPr txBox="1"/>
          <p:nvPr/>
        </p:nvSpPr>
        <p:spPr>
          <a:xfrm>
            <a:off x="5702946" y="8800282"/>
            <a:ext cx="6882108" cy="464820"/>
          </a:xfrm>
          <a:prstGeom prst="rect">
            <a:avLst/>
          </a:prstGeom>
          <a:noFill/>
          <a:ln>
            <a:noFill/>
          </a:ln>
        </p:spPr>
        <p:txBody>
          <a:bodyPr spcFirstLastPara="1" wrap="square" lIns="0" tIns="0" rIns="0" bIns="0" anchor="t" anchorCtr="0">
            <a:spAutoFit/>
          </a:bodyPr>
          <a:lstStyle/>
          <a:p>
            <a:pPr marL="0" marR="0" lvl="0" indent="0" algn="ctr" rtl="0">
              <a:lnSpc>
                <a:spcPct val="139962"/>
              </a:lnSpc>
              <a:spcBef>
                <a:spcPts val="0"/>
              </a:spcBef>
              <a:spcAft>
                <a:spcPts val="0"/>
              </a:spcAft>
              <a:buNone/>
            </a:pPr>
            <a:r>
              <a:rPr lang="en-IN" sz="2700">
                <a:solidFill>
                  <a:srgbClr val="000000"/>
                </a:solidFill>
                <a:latin typeface="Calibri"/>
                <a:ea typeface="Calibri"/>
                <a:cs typeface="Calibri"/>
                <a:sym typeface="Calibri"/>
              </a:rPr>
              <a:t>Northeastern University | 2024</a:t>
            </a:r>
            <a:endParaRPr/>
          </a:p>
        </p:txBody>
      </p:sp>
      <p:cxnSp>
        <p:nvCxnSpPr>
          <p:cNvPr id="221" name="Google Shape;221;p21"/>
          <p:cNvCxnSpPr/>
          <p:nvPr/>
        </p:nvCxnSpPr>
        <p:spPr>
          <a:xfrm>
            <a:off x="-260599" y="9061267"/>
            <a:ext cx="7105264" cy="19050"/>
          </a:xfrm>
          <a:prstGeom prst="straightConnector1">
            <a:avLst/>
          </a:prstGeom>
          <a:noFill/>
          <a:ln w="114300" cap="flat" cmpd="sng">
            <a:solidFill>
              <a:srgbClr val="9FC3D0"/>
            </a:solidFill>
            <a:prstDash val="solid"/>
            <a:round/>
            <a:headEnd type="none" w="sm" len="sm"/>
            <a:tailEnd type="none" w="sm" len="sm"/>
          </a:ln>
        </p:spPr>
      </p:cxnSp>
      <p:cxnSp>
        <p:nvCxnSpPr>
          <p:cNvPr id="222" name="Google Shape;222;p21"/>
          <p:cNvCxnSpPr/>
          <p:nvPr/>
        </p:nvCxnSpPr>
        <p:spPr>
          <a:xfrm>
            <a:off x="11430169" y="9061267"/>
            <a:ext cx="7105264" cy="19050"/>
          </a:xfrm>
          <a:prstGeom prst="straightConnector1">
            <a:avLst/>
          </a:prstGeom>
          <a:noFill/>
          <a:ln w="114300" cap="flat" cmpd="sng">
            <a:solidFill>
              <a:srgbClr val="9FC3D0"/>
            </a:solidFill>
            <a:prstDash val="solid"/>
            <a:round/>
            <a:headEnd type="none" w="sm" len="sm"/>
            <a:tailEnd type="none" w="sm" len="sm"/>
          </a:ln>
        </p:spPr>
      </p:cxnSp>
      <p:sp>
        <p:nvSpPr>
          <p:cNvPr id="223" name="Google Shape;223;p21"/>
          <p:cNvSpPr/>
          <p:nvPr/>
        </p:nvSpPr>
        <p:spPr>
          <a:xfrm>
            <a:off x="12982861" y="5945563"/>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
        <p:nvSpPr>
          <p:cNvPr id="224" name="Google Shape;224;p21"/>
          <p:cNvSpPr/>
          <p:nvPr/>
        </p:nvSpPr>
        <p:spPr>
          <a:xfrm>
            <a:off x="12012909" y="2797221"/>
            <a:ext cx="5246392" cy="5246370"/>
          </a:xfrm>
          <a:custGeom>
            <a:avLst/>
            <a:gdLst/>
            <a:ahLst/>
            <a:cxnLst/>
            <a:rect l="l" t="t" r="r" b="b"/>
            <a:pathLst>
              <a:path w="6350026" h="6350000" extrusionOk="0">
                <a:moveTo>
                  <a:pt x="0" y="0"/>
                </a:moveTo>
                <a:lnTo>
                  <a:pt x="6350026" y="0"/>
                </a:lnTo>
                <a:lnTo>
                  <a:pt x="6350026" y="6350000"/>
                </a:lnTo>
                <a:lnTo>
                  <a:pt x="0" y="6350000"/>
                </a:lnTo>
                <a:close/>
              </a:path>
            </a:pathLst>
          </a:custGeom>
          <a:blipFill rotWithShape="1">
            <a:blip r:embed="rId4">
              <a:alphaModFix/>
            </a:blip>
            <a:stretch>
              <a:fillRect l="-25045" r="-25045"/>
            </a:stretch>
          </a:blipFill>
          <a:ln>
            <a:noFill/>
          </a:ln>
        </p:spPr>
        <p:txBody>
          <a:bodyPr/>
          <a:lstStyle/>
          <a:p>
            <a:endParaRPr lang="en-US"/>
          </a:p>
        </p:txBody>
      </p:sp>
      <p:grpSp>
        <p:nvGrpSpPr>
          <p:cNvPr id="225" name="Google Shape;225;p21"/>
          <p:cNvGrpSpPr/>
          <p:nvPr/>
        </p:nvGrpSpPr>
        <p:grpSpPr>
          <a:xfrm>
            <a:off x="15859155" y="-98041"/>
            <a:ext cx="1562612" cy="1771266"/>
            <a:chOff x="0" y="-130721"/>
            <a:chExt cx="2083482" cy="2361688"/>
          </a:xfrm>
        </p:grpSpPr>
        <p:grpSp>
          <p:nvGrpSpPr>
            <p:cNvPr id="226" name="Google Shape;226;p21"/>
            <p:cNvGrpSpPr/>
            <p:nvPr/>
          </p:nvGrpSpPr>
          <p:grpSpPr>
            <a:xfrm>
              <a:off x="75599" y="-130721"/>
              <a:ext cx="1932284" cy="2361688"/>
              <a:chOff x="0" y="-47625"/>
              <a:chExt cx="703982" cy="860425"/>
            </a:xfrm>
          </p:grpSpPr>
          <p:sp>
            <p:nvSpPr>
              <p:cNvPr id="227" name="Google Shape;227;p21"/>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txBox="1"/>
              <p:nvPr/>
            </p:nvSpPr>
            <p:spPr>
              <a:xfrm>
                <a:off x="0" y="-47625"/>
                <a:ext cx="703982" cy="733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29" name="Google Shape;229;p21"/>
            <p:cNvSpPr txBox="1"/>
            <p:nvPr/>
          </p:nvSpPr>
          <p:spPr>
            <a:xfrm>
              <a:off x="0" y="437582"/>
              <a:ext cx="2083482" cy="124150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5575" b="1">
                  <a:solidFill>
                    <a:srgbClr val="000000"/>
                  </a:solidFill>
                  <a:latin typeface="Calibri"/>
                  <a:ea typeface="Calibri"/>
                  <a:cs typeface="Calibri"/>
                  <a:sym typeface="Calibri"/>
                </a:rPr>
                <a:t>11</a:t>
              </a:r>
              <a:endParaRPr/>
            </a:p>
          </p:txBody>
        </p:sp>
      </p:grpSp>
      <p:sp>
        <p:nvSpPr>
          <p:cNvPr id="230" name="Google Shape;230;p21"/>
          <p:cNvSpPr txBox="1"/>
          <p:nvPr/>
        </p:nvSpPr>
        <p:spPr>
          <a:xfrm>
            <a:off x="3728890" y="-67011"/>
            <a:ext cx="10929913" cy="1326325"/>
          </a:xfrm>
          <a:prstGeom prst="rect">
            <a:avLst/>
          </a:prstGeom>
          <a:noFill/>
          <a:ln>
            <a:noFill/>
          </a:ln>
        </p:spPr>
        <p:txBody>
          <a:bodyPr spcFirstLastPara="1" wrap="square" lIns="0" tIns="0" rIns="0" bIns="0" anchor="t" anchorCtr="0">
            <a:spAutoFit/>
          </a:bodyPr>
          <a:lstStyle/>
          <a:p>
            <a:pPr marL="0" marR="0" lvl="0" indent="0" algn="ctr" rtl="0">
              <a:lnSpc>
                <a:spcPct val="220351"/>
              </a:lnSpc>
              <a:spcBef>
                <a:spcPts val="0"/>
              </a:spcBef>
              <a:spcAft>
                <a:spcPts val="0"/>
              </a:spcAft>
              <a:buNone/>
            </a:pPr>
            <a:r>
              <a:rPr lang="en-IN" sz="5400">
                <a:solidFill>
                  <a:srgbClr val="000000"/>
                </a:solidFill>
                <a:latin typeface="Calibri"/>
                <a:ea typeface="Calibri"/>
                <a:cs typeface="Calibri"/>
                <a:sym typeface="Calibri"/>
              </a:rPr>
              <a:t>CONCLUSION</a:t>
            </a:r>
            <a:endParaRPr/>
          </a:p>
        </p:txBody>
      </p:sp>
      <p:sp>
        <p:nvSpPr>
          <p:cNvPr id="231" name="Google Shape;231;p21"/>
          <p:cNvSpPr txBox="1"/>
          <p:nvPr/>
        </p:nvSpPr>
        <p:spPr>
          <a:xfrm>
            <a:off x="878235" y="2797221"/>
            <a:ext cx="10793700" cy="4987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IN" sz="3000">
                <a:solidFill>
                  <a:schemeClr val="dk1"/>
                </a:solidFill>
                <a:latin typeface="Calibri"/>
                <a:ea typeface="Calibri"/>
                <a:cs typeface="Calibri"/>
                <a:sym typeface="Calibri"/>
              </a:rPr>
              <a:t>The </a:t>
            </a:r>
            <a:r>
              <a:rPr lang="en-IN" sz="3000" b="1">
                <a:solidFill>
                  <a:schemeClr val="dk1"/>
                </a:solidFill>
                <a:latin typeface="Calibri"/>
                <a:ea typeface="Calibri"/>
                <a:cs typeface="Calibri"/>
                <a:sym typeface="Calibri"/>
              </a:rPr>
              <a:t>Hospital Management System</a:t>
            </a:r>
            <a:r>
              <a:rPr lang="en-IN" sz="3000">
                <a:solidFill>
                  <a:schemeClr val="dk1"/>
                </a:solidFill>
                <a:latin typeface="Calibri"/>
                <a:ea typeface="Calibri"/>
                <a:cs typeface="Calibri"/>
                <a:sym typeface="Calibri"/>
              </a:rPr>
              <a:t> offers a robust, scalable solution to streamline operations, enhance security, and improve user experience. With role-based access, secure authentication, and comprehensive data handling, it ensures efficient management of patient care, appointments, and pharmacy services. Its real-time reporting and audit features enable informed decision-making and compliance with healthcare standards, making it a powerful tool for modern healthcare institutions.</a:t>
            </a:r>
            <a:endParaRPr sz="3000">
              <a:latin typeface="Calibri"/>
              <a:ea typeface="Calibri"/>
              <a:cs typeface="Calibri"/>
              <a:sym typeface="Calibri"/>
            </a:endParaRPr>
          </a:p>
        </p:txBody>
      </p:sp>
      <p:sp>
        <p:nvSpPr>
          <p:cNvPr id="232" name="Google Shape;232;p21"/>
          <p:cNvSpPr/>
          <p:nvPr/>
        </p:nvSpPr>
        <p:spPr>
          <a:xfrm>
            <a:off x="-3009325" y="-402279"/>
            <a:ext cx="7315200" cy="2477783"/>
          </a:xfrm>
          <a:custGeom>
            <a:avLst/>
            <a:gdLst/>
            <a:ahLst/>
            <a:cxnLst/>
            <a:rect l="l" t="t" r="r" b="b"/>
            <a:pathLst>
              <a:path w="7315200" h="2477783" extrusionOk="0">
                <a:moveTo>
                  <a:pt x="0" y="0"/>
                </a:moveTo>
                <a:lnTo>
                  <a:pt x="7315200" y="0"/>
                </a:lnTo>
                <a:lnTo>
                  <a:pt x="7315200" y="2477783"/>
                </a:lnTo>
                <a:lnTo>
                  <a:pt x="0" y="2477783"/>
                </a:lnTo>
                <a:lnTo>
                  <a:pt x="0" y="0"/>
                </a:lnTo>
                <a:close/>
              </a:path>
            </a:pathLst>
          </a:custGeom>
          <a:blipFill rotWithShape="1">
            <a:blip r:embed="rId3">
              <a:alphaModFix/>
            </a:blip>
            <a:stretch>
              <a:fillRect/>
            </a:stretch>
          </a:blipFill>
          <a:ln>
            <a:noFill/>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vt:lpstr>
      <vt:lpstr>Calibri</vt:lpstr>
      <vt:lpstr>Arial</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nancy taswala</cp:lastModifiedBy>
  <cp:revision>1</cp:revision>
  <dcterms:modified xsi:type="dcterms:W3CDTF">2024-12-09T00:46:20Z</dcterms:modified>
</cp:coreProperties>
</file>