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68" r:id="rId4"/>
    <p:sldId id="269" r:id="rId5"/>
    <p:sldId id="270" r:id="rId6"/>
    <p:sldId id="271" r:id="rId7"/>
    <p:sldId id="273" r:id="rId8"/>
    <p:sldId id="272" r:id="rId9"/>
    <p:sldId id="274" r:id="rId10"/>
    <p:sldId id="276" r:id="rId11"/>
    <p:sldId id="277" r:id="rId12"/>
    <p:sldId id="279" r:id="rId13"/>
    <p:sldId id="281" r:id="rId14"/>
    <p:sldId id="278" r:id="rId15"/>
    <p:sldId id="28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DCE47D-C5BA-460A-AF90-A4DDBD22E700}">
          <p14:sldIdLst>
            <p14:sldId id="256"/>
            <p14:sldId id="267"/>
            <p14:sldId id="268"/>
            <p14:sldId id="269"/>
            <p14:sldId id="270"/>
            <p14:sldId id="271"/>
            <p14:sldId id="273"/>
            <p14:sldId id="272"/>
            <p14:sldId id="274"/>
            <p14:sldId id="276"/>
            <p14:sldId id="277"/>
            <p14:sldId id="279"/>
            <p14:sldId id="281"/>
            <p14:sldId id="278"/>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84CC8EA-A73B-49A9-8BBF-D27AE0E44861}" type="datetimeFigureOut">
              <a:rPr lang="en-US" smtClean="0"/>
              <a:t>3/22/2019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5DA2179-23CC-4556-A4B3-A79AC552E952}" type="slidenum">
              <a:rPr lang="en-US" smtClean="0"/>
              <a:t>‹#›</a:t>
            </a:fld>
            <a:endParaRPr lang="en-US"/>
          </a:p>
        </p:txBody>
      </p:sp>
    </p:spTree>
    <p:extLst>
      <p:ext uri="{BB962C8B-B14F-4D97-AF65-F5344CB8AC3E}">
        <p14:creationId xmlns:p14="http://schemas.microsoft.com/office/powerpoint/2010/main" val="920030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4CC8EA-A73B-49A9-8BBF-D27AE0E44861}" type="datetimeFigureOut">
              <a:rPr lang="en-US" smtClean="0"/>
              <a:t>3/22/2019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DA2179-23CC-4556-A4B3-A79AC552E952}" type="slidenum">
              <a:rPr lang="en-US" smtClean="0"/>
              <a:t>‹#›</a:t>
            </a:fld>
            <a:endParaRPr lang="en-US"/>
          </a:p>
        </p:txBody>
      </p:sp>
    </p:spTree>
    <p:extLst>
      <p:ext uri="{BB962C8B-B14F-4D97-AF65-F5344CB8AC3E}">
        <p14:creationId xmlns:p14="http://schemas.microsoft.com/office/powerpoint/2010/main" val="1698503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4CC8EA-A73B-49A9-8BBF-D27AE0E44861}"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DA2179-23CC-4556-A4B3-A79AC552E952}" type="slidenum">
              <a:rPr lang="en-US" smtClean="0"/>
              <a:t>‹#›</a:t>
            </a:fld>
            <a:endParaRPr lang="en-US"/>
          </a:p>
        </p:txBody>
      </p:sp>
    </p:spTree>
    <p:extLst>
      <p:ext uri="{BB962C8B-B14F-4D97-AF65-F5344CB8AC3E}">
        <p14:creationId xmlns:p14="http://schemas.microsoft.com/office/powerpoint/2010/main" val="2659107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4CC8EA-A73B-49A9-8BBF-D27AE0E44861}"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DA2179-23CC-4556-A4B3-A79AC552E952}" type="slidenum">
              <a:rPr lang="en-US" smtClean="0"/>
              <a:t>‹#›</a:t>
            </a:fld>
            <a:endParaRPr lang="en-US"/>
          </a:p>
        </p:txBody>
      </p:sp>
    </p:spTree>
    <p:extLst>
      <p:ext uri="{BB962C8B-B14F-4D97-AF65-F5344CB8AC3E}">
        <p14:creationId xmlns:p14="http://schemas.microsoft.com/office/powerpoint/2010/main" val="3979358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4CC8EA-A73B-49A9-8BBF-D27AE0E44861}"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DA2179-23CC-4556-A4B3-A79AC552E952}" type="slidenum">
              <a:rPr lang="en-US" smtClean="0"/>
              <a:t>‹#›</a:t>
            </a:fld>
            <a:endParaRPr lang="en-US"/>
          </a:p>
        </p:txBody>
      </p:sp>
    </p:spTree>
    <p:extLst>
      <p:ext uri="{BB962C8B-B14F-4D97-AF65-F5344CB8AC3E}">
        <p14:creationId xmlns:p14="http://schemas.microsoft.com/office/powerpoint/2010/main" val="1027300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84CC8EA-A73B-49A9-8BBF-D27AE0E44861}" type="datetimeFigureOut">
              <a:rPr lang="en-US" smtClean="0"/>
              <a:t>3/22/2019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DA2179-23CC-4556-A4B3-A79AC552E952}" type="slidenum">
              <a:rPr lang="en-US" smtClean="0"/>
              <a:t>‹#›</a:t>
            </a:fld>
            <a:endParaRPr lang="en-US"/>
          </a:p>
        </p:txBody>
      </p:sp>
    </p:spTree>
    <p:extLst>
      <p:ext uri="{BB962C8B-B14F-4D97-AF65-F5344CB8AC3E}">
        <p14:creationId xmlns:p14="http://schemas.microsoft.com/office/powerpoint/2010/main" val="1197908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84CC8EA-A73B-49A9-8BBF-D27AE0E44861}" type="datetimeFigureOut">
              <a:rPr lang="en-US" smtClean="0"/>
              <a:t>3/22/2019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5DA2179-23CC-4556-A4B3-A79AC552E952}" type="slidenum">
              <a:rPr lang="en-US" smtClean="0"/>
              <a:t>‹#›</a:t>
            </a:fld>
            <a:endParaRPr lang="en-US"/>
          </a:p>
        </p:txBody>
      </p:sp>
    </p:spTree>
    <p:extLst>
      <p:ext uri="{BB962C8B-B14F-4D97-AF65-F5344CB8AC3E}">
        <p14:creationId xmlns:p14="http://schemas.microsoft.com/office/powerpoint/2010/main" val="1468826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84CC8EA-A73B-49A9-8BBF-D27AE0E44861}"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A2179-23CC-4556-A4B3-A79AC552E952}" type="slidenum">
              <a:rPr lang="en-US" smtClean="0"/>
              <a:t>‹#›</a:t>
            </a:fld>
            <a:endParaRPr lang="en-US"/>
          </a:p>
        </p:txBody>
      </p:sp>
    </p:spTree>
    <p:extLst>
      <p:ext uri="{BB962C8B-B14F-4D97-AF65-F5344CB8AC3E}">
        <p14:creationId xmlns:p14="http://schemas.microsoft.com/office/powerpoint/2010/main" val="437214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84CC8EA-A73B-49A9-8BBF-D27AE0E44861}"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DA2179-23CC-4556-A4B3-A79AC552E952}" type="slidenum">
              <a:rPr lang="en-US" smtClean="0"/>
              <a:t>‹#›</a:t>
            </a:fld>
            <a:endParaRPr lang="en-US"/>
          </a:p>
        </p:txBody>
      </p:sp>
    </p:spTree>
    <p:extLst>
      <p:ext uri="{BB962C8B-B14F-4D97-AF65-F5344CB8AC3E}">
        <p14:creationId xmlns:p14="http://schemas.microsoft.com/office/powerpoint/2010/main" val="1044623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4CC8EA-A73B-49A9-8BBF-D27AE0E44861}"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A2179-23CC-4556-A4B3-A79AC552E952}" type="slidenum">
              <a:rPr lang="en-US" smtClean="0"/>
              <a:t>‹#›</a:t>
            </a:fld>
            <a:endParaRPr lang="en-US"/>
          </a:p>
        </p:txBody>
      </p:sp>
    </p:spTree>
    <p:extLst>
      <p:ext uri="{BB962C8B-B14F-4D97-AF65-F5344CB8AC3E}">
        <p14:creationId xmlns:p14="http://schemas.microsoft.com/office/powerpoint/2010/main" val="2204799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4CC8EA-A73B-49A9-8BBF-D27AE0E44861}"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DA2179-23CC-4556-A4B3-A79AC552E952}" type="slidenum">
              <a:rPr lang="en-US" smtClean="0"/>
              <a:t>‹#›</a:t>
            </a:fld>
            <a:endParaRPr lang="en-US"/>
          </a:p>
        </p:txBody>
      </p:sp>
    </p:spTree>
    <p:extLst>
      <p:ext uri="{BB962C8B-B14F-4D97-AF65-F5344CB8AC3E}">
        <p14:creationId xmlns:p14="http://schemas.microsoft.com/office/powerpoint/2010/main" val="1230873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4CC8EA-A73B-49A9-8BBF-D27AE0E44861}" type="datetimeFigureOut">
              <a:rPr lang="en-US" smtClean="0"/>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DA2179-23CC-4556-A4B3-A79AC552E952}" type="slidenum">
              <a:rPr lang="en-US" smtClean="0"/>
              <a:t>‹#›</a:t>
            </a:fld>
            <a:endParaRPr lang="en-US"/>
          </a:p>
        </p:txBody>
      </p:sp>
    </p:spTree>
    <p:extLst>
      <p:ext uri="{BB962C8B-B14F-4D97-AF65-F5344CB8AC3E}">
        <p14:creationId xmlns:p14="http://schemas.microsoft.com/office/powerpoint/2010/main" val="175172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4CC8EA-A73B-49A9-8BBF-D27AE0E44861}" type="datetimeFigureOut">
              <a:rPr lang="en-US" smtClean="0"/>
              <a:t>3/22/2019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DA2179-23CC-4556-A4B3-A79AC552E952}" type="slidenum">
              <a:rPr lang="en-US" smtClean="0"/>
              <a:t>‹#›</a:t>
            </a:fld>
            <a:endParaRPr lang="en-US"/>
          </a:p>
        </p:txBody>
      </p:sp>
    </p:spTree>
    <p:extLst>
      <p:ext uri="{BB962C8B-B14F-4D97-AF65-F5344CB8AC3E}">
        <p14:creationId xmlns:p14="http://schemas.microsoft.com/office/powerpoint/2010/main" val="3856663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4CC8EA-A73B-49A9-8BBF-D27AE0E44861}" type="datetimeFigureOut">
              <a:rPr lang="en-US" smtClean="0"/>
              <a:t>3/22/2019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DA2179-23CC-4556-A4B3-A79AC552E952}" type="slidenum">
              <a:rPr lang="en-US" smtClean="0"/>
              <a:t>‹#›</a:t>
            </a:fld>
            <a:endParaRPr lang="en-US"/>
          </a:p>
        </p:txBody>
      </p:sp>
    </p:spTree>
    <p:extLst>
      <p:ext uri="{BB962C8B-B14F-4D97-AF65-F5344CB8AC3E}">
        <p14:creationId xmlns:p14="http://schemas.microsoft.com/office/powerpoint/2010/main" val="341810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CC8EA-A73B-49A9-8BBF-D27AE0E44861}" type="datetimeFigureOut">
              <a:rPr lang="en-US" smtClean="0"/>
              <a:t>3/22/2019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5DA2179-23CC-4556-A4B3-A79AC552E952}" type="slidenum">
              <a:rPr lang="en-US" smtClean="0"/>
              <a:t>‹#›</a:t>
            </a:fld>
            <a:endParaRPr lang="en-US"/>
          </a:p>
        </p:txBody>
      </p:sp>
    </p:spTree>
    <p:extLst>
      <p:ext uri="{BB962C8B-B14F-4D97-AF65-F5344CB8AC3E}">
        <p14:creationId xmlns:p14="http://schemas.microsoft.com/office/powerpoint/2010/main" val="2075286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4CC8EA-A73B-49A9-8BBF-D27AE0E44861}" type="datetimeFigureOut">
              <a:rPr lang="en-US" smtClean="0"/>
              <a:t>3/22/2019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DA2179-23CC-4556-A4B3-A79AC552E952}" type="slidenum">
              <a:rPr lang="en-US" smtClean="0"/>
              <a:t>‹#›</a:t>
            </a:fld>
            <a:endParaRPr lang="en-US"/>
          </a:p>
        </p:txBody>
      </p:sp>
    </p:spTree>
    <p:extLst>
      <p:ext uri="{BB962C8B-B14F-4D97-AF65-F5344CB8AC3E}">
        <p14:creationId xmlns:p14="http://schemas.microsoft.com/office/powerpoint/2010/main" val="645414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4CC8EA-A73B-49A9-8BBF-D27AE0E44861}" type="datetimeFigureOut">
              <a:rPr lang="en-US" smtClean="0"/>
              <a:t>3/22/2019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DA2179-23CC-4556-A4B3-A79AC552E952}" type="slidenum">
              <a:rPr lang="en-US" smtClean="0"/>
              <a:t>‹#›</a:t>
            </a:fld>
            <a:endParaRPr lang="en-US"/>
          </a:p>
        </p:txBody>
      </p:sp>
    </p:spTree>
    <p:extLst>
      <p:ext uri="{BB962C8B-B14F-4D97-AF65-F5344CB8AC3E}">
        <p14:creationId xmlns:p14="http://schemas.microsoft.com/office/powerpoint/2010/main" val="47620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84CC8EA-A73B-49A9-8BBF-D27AE0E44861}" type="datetimeFigureOut">
              <a:rPr lang="en-US" smtClean="0"/>
              <a:t>3/22/2019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5DA2179-23CC-4556-A4B3-A79AC552E952}" type="slidenum">
              <a:rPr lang="en-US" smtClean="0"/>
              <a:t>‹#›</a:t>
            </a:fld>
            <a:endParaRPr lang="en-US"/>
          </a:p>
        </p:txBody>
      </p:sp>
    </p:spTree>
    <p:extLst>
      <p:ext uri="{BB962C8B-B14F-4D97-AF65-F5344CB8AC3E}">
        <p14:creationId xmlns:p14="http://schemas.microsoft.com/office/powerpoint/2010/main" val="3537757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vimeo.com/8046047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mp.weixin.qq.com/s/Zo39NRA1YJUcTWclIe3XB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torage.googleapis.com/pub-tools-public-publication-data/pdf/bdc662fba6ebc6b784e2b0a22536e942a16221af.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wire.com/2018/digital-authentication-human-beings-history-trus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theory.stanford.edu/~dfreeman/papers/ato-model.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1A468-84C0-4EDF-A702-8C098026EFC3}"/>
              </a:ext>
            </a:extLst>
          </p:cNvPr>
          <p:cNvSpPr>
            <a:spLocks noGrp="1"/>
          </p:cNvSpPr>
          <p:nvPr>
            <p:ph type="ctrTitle"/>
          </p:nvPr>
        </p:nvSpPr>
        <p:spPr/>
        <p:txBody>
          <a:bodyPr/>
          <a:lstStyle/>
          <a:p>
            <a:r>
              <a:rPr lang="en-US" dirty="0"/>
              <a:t>A Statistical Approach to</a:t>
            </a:r>
            <a:br>
              <a:rPr lang="en-US" dirty="0"/>
            </a:br>
            <a:r>
              <a:rPr lang="en-US" dirty="0"/>
              <a:t>Measuring User Authenticity</a:t>
            </a:r>
          </a:p>
        </p:txBody>
      </p:sp>
      <p:sp>
        <p:nvSpPr>
          <p:cNvPr id="3" name="Subtitle 2">
            <a:extLst>
              <a:ext uri="{FF2B5EF4-FFF2-40B4-BE49-F238E27FC236}">
                <a16:creationId xmlns:a16="http://schemas.microsoft.com/office/drawing/2014/main" id="{ED75E124-80D8-4128-BDD1-23B83C36EDAF}"/>
              </a:ext>
            </a:extLst>
          </p:cNvPr>
          <p:cNvSpPr>
            <a:spLocks noGrp="1"/>
          </p:cNvSpPr>
          <p:nvPr>
            <p:ph type="subTitle" idx="1"/>
          </p:nvPr>
        </p:nvSpPr>
        <p:spPr/>
        <p:txBody>
          <a:bodyPr/>
          <a:lstStyle/>
          <a:p>
            <a:r>
              <a:rPr lang="en-US" dirty="0"/>
              <a:t>Lin Du</a:t>
            </a:r>
          </a:p>
        </p:txBody>
      </p:sp>
    </p:spTree>
    <p:extLst>
      <p:ext uri="{BB962C8B-B14F-4D97-AF65-F5344CB8AC3E}">
        <p14:creationId xmlns:p14="http://schemas.microsoft.com/office/powerpoint/2010/main" val="67315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000C-F728-4110-B15B-375AED6928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6297B5-485C-4C6D-800A-42C778FD64D5}"/>
              </a:ext>
            </a:extLst>
          </p:cNvPr>
          <p:cNvSpPr>
            <a:spLocks noGrp="1"/>
          </p:cNvSpPr>
          <p:nvPr>
            <p:ph idx="1"/>
          </p:nvPr>
        </p:nvSpPr>
        <p:spPr/>
        <p:txBody>
          <a:bodyPr>
            <a:normAutofit fontScale="92500" lnSpcReduction="10000"/>
          </a:bodyPr>
          <a:lstStyle/>
          <a:p>
            <a:r>
              <a:rPr lang="en-US" dirty="0"/>
              <a:t>p(</a:t>
            </a:r>
            <a:r>
              <a:rPr lang="en-US" dirty="0" err="1"/>
              <a:t>u|A</a:t>
            </a:r>
            <a:r>
              <a:rPr lang="en-US" dirty="0"/>
              <a:t>). This is the probability that user u is attacked, given that we observed an attack. Since we may not have enough data to estimate this probability in a reliable manner, it may be entirely reasonable to assume that all users are equally likely to have their password compromised;</a:t>
            </a:r>
          </a:p>
          <a:p>
            <a:endParaRPr lang="en-US" dirty="0"/>
          </a:p>
          <a:p>
            <a:r>
              <a:rPr lang="en-US" dirty="0"/>
              <a:t>p(</a:t>
            </a:r>
            <a:r>
              <a:rPr lang="en-US" dirty="0" err="1"/>
              <a:t>A|x</a:t>
            </a:r>
            <a:r>
              <a:rPr lang="en-US" dirty="0"/>
              <a:t>). Ideally, one may obtain this probability for every feature value x from the training data. In practice, there are not sufficient examples of attacks for each x, so we can use reputation systems as proxies. These may be built internally from sitewide abuse data (i.e., not just account takeover attempts) or may be sourced from a third party (see, e.g., [54]). An IP reputation system will assign a “reputation score” to each IP address that indicates how likely the IP address is to be abusive.</a:t>
            </a:r>
          </a:p>
        </p:txBody>
      </p:sp>
    </p:spTree>
    <p:extLst>
      <p:ext uri="{BB962C8B-B14F-4D97-AF65-F5344CB8AC3E}">
        <p14:creationId xmlns:p14="http://schemas.microsoft.com/office/powerpoint/2010/main" val="1208989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DAB85-51D8-4D7D-911A-D476632B13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4C2C16-41DD-4555-911C-C05C7D74CA0A}"/>
              </a:ext>
            </a:extLst>
          </p:cNvPr>
          <p:cNvSpPr>
            <a:spLocks noGrp="1"/>
          </p:cNvSpPr>
          <p:nvPr>
            <p:ph idx="1"/>
          </p:nvPr>
        </p:nvSpPr>
        <p:spPr/>
        <p:txBody>
          <a:bodyPr/>
          <a:lstStyle/>
          <a:p>
            <a:r>
              <a:rPr lang="en-US" dirty="0"/>
              <a:t>p(</a:t>
            </a:r>
            <a:r>
              <a:rPr lang="en-US" dirty="0" err="1"/>
              <a:t>u|L</a:t>
            </a:r>
            <a:r>
              <a:rPr lang="en-US" dirty="0"/>
              <a:t>). This is simply the probability that user u is logging in to the site, given that the login is legitimate.</a:t>
            </a:r>
          </a:p>
          <a:p>
            <a:r>
              <a:rPr lang="en-US" dirty="0"/>
              <a:t>p(x); p(</a:t>
            </a:r>
            <a:r>
              <a:rPr lang="en-US" dirty="0" err="1"/>
              <a:t>x|u</a:t>
            </a:r>
            <a:r>
              <a:rPr lang="en-US" dirty="0"/>
              <a:t>; L). As a basic estimate we can compute the proportion of times in history that we have seen x as the value of feature X; this computation can be applied globally or on a per-user, class-conditional basis.</a:t>
            </a:r>
          </a:p>
        </p:txBody>
      </p:sp>
    </p:spTree>
    <p:extLst>
      <p:ext uri="{BB962C8B-B14F-4D97-AF65-F5344CB8AC3E}">
        <p14:creationId xmlns:p14="http://schemas.microsoft.com/office/powerpoint/2010/main" val="332867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89CB7-8980-459B-BE90-5BB64253940F}"/>
              </a:ext>
            </a:extLst>
          </p:cNvPr>
          <p:cNvSpPr>
            <a:spLocks noGrp="1"/>
          </p:cNvSpPr>
          <p:nvPr>
            <p:ph type="title"/>
          </p:nvPr>
        </p:nvSpPr>
        <p:spPr/>
        <p:txBody>
          <a:bodyPr/>
          <a:lstStyle/>
          <a:p>
            <a:endParaRPr lang="en-US"/>
          </a:p>
        </p:txBody>
      </p:sp>
      <p:pic>
        <p:nvPicPr>
          <p:cNvPr id="7" name="Picture 6" descr="A screenshot of a cell phone&#10;&#10;Description automatically generated">
            <a:extLst>
              <a:ext uri="{FF2B5EF4-FFF2-40B4-BE49-F238E27FC236}">
                <a16:creationId xmlns:a16="http://schemas.microsoft.com/office/drawing/2014/main" id="{C26E918A-8121-46DC-AE8C-01A8EB5F6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2515" y="2282729"/>
            <a:ext cx="9452185" cy="4288423"/>
          </a:xfrm>
          <a:prstGeom prst="rect">
            <a:avLst/>
          </a:prstGeom>
        </p:spPr>
      </p:pic>
    </p:spTree>
    <p:extLst>
      <p:ext uri="{BB962C8B-B14F-4D97-AF65-F5344CB8AC3E}">
        <p14:creationId xmlns:p14="http://schemas.microsoft.com/office/powerpoint/2010/main" val="476403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DDE9-C11F-4BE4-B5E1-3C8E0644029A}"/>
              </a:ext>
            </a:extLst>
          </p:cNvPr>
          <p:cNvSpPr>
            <a:spLocks noGrp="1"/>
          </p:cNvSpPr>
          <p:nvPr>
            <p:ph type="title"/>
          </p:nvPr>
        </p:nvSpPr>
        <p:spPr/>
        <p:txBody>
          <a:bodyPr/>
          <a:lstStyle/>
          <a:p>
            <a:endParaRPr lang="en-US"/>
          </a:p>
        </p:txBody>
      </p:sp>
      <p:pic>
        <p:nvPicPr>
          <p:cNvPr id="4" name="Content Placeholder 4" descr="A screenshot of a cell phone&#10;&#10;Description automatically generated">
            <a:extLst>
              <a:ext uri="{FF2B5EF4-FFF2-40B4-BE49-F238E27FC236}">
                <a16:creationId xmlns:a16="http://schemas.microsoft.com/office/drawing/2014/main" id="{744943A9-FEE9-40B5-97F7-86D91DC92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939" y="3101949"/>
            <a:ext cx="5453136" cy="2419402"/>
          </a:xfrm>
          <a:prstGeom prst="rect">
            <a:avLst/>
          </a:prstGeom>
        </p:spPr>
      </p:pic>
    </p:spTree>
    <p:extLst>
      <p:ext uri="{BB962C8B-B14F-4D97-AF65-F5344CB8AC3E}">
        <p14:creationId xmlns:p14="http://schemas.microsoft.com/office/powerpoint/2010/main" val="3162367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D5866-7791-449D-8D41-CEB9362BC69D}"/>
              </a:ext>
            </a:extLst>
          </p:cNvPr>
          <p:cNvSpPr>
            <a:spLocks noGrp="1"/>
          </p:cNvSpPr>
          <p:nvPr>
            <p:ph type="title"/>
          </p:nvPr>
        </p:nvSpPr>
        <p:spPr/>
        <p:txBody>
          <a:bodyPr/>
          <a:lstStyle/>
          <a:p>
            <a:r>
              <a:rPr lang="en-US" dirty="0"/>
              <a:t>A Facebook example</a:t>
            </a:r>
          </a:p>
        </p:txBody>
      </p:sp>
      <p:sp>
        <p:nvSpPr>
          <p:cNvPr id="4" name="Rectangle 3">
            <a:extLst>
              <a:ext uri="{FF2B5EF4-FFF2-40B4-BE49-F238E27FC236}">
                <a16:creationId xmlns:a16="http://schemas.microsoft.com/office/drawing/2014/main" id="{00B57AFC-06B6-4BB0-B93B-A1BD5558B3B9}"/>
              </a:ext>
            </a:extLst>
          </p:cNvPr>
          <p:cNvSpPr/>
          <p:nvPr/>
        </p:nvSpPr>
        <p:spPr>
          <a:xfrm>
            <a:off x="342900" y="2932837"/>
            <a:ext cx="4819650" cy="2308324"/>
          </a:xfrm>
          <a:prstGeom prst="rect">
            <a:avLst/>
          </a:prstGeom>
        </p:spPr>
        <p:txBody>
          <a:bodyPr wrap="square">
            <a:spAutoFit/>
          </a:bodyPr>
          <a:lstStyle/>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Facebook engineer gives some idea about their system at the time, which uses a whitelist based on browser cookies, IP ranges, and geolocation, a blacklist based on several known attack patterns (such as many failed login attempts from an IP), and some undisclosed additional mechanisms.</a:t>
            </a:r>
          </a:p>
        </p:txBody>
      </p:sp>
      <p:sp>
        <p:nvSpPr>
          <p:cNvPr id="5" name="TextBox 4">
            <a:extLst>
              <a:ext uri="{FF2B5EF4-FFF2-40B4-BE49-F238E27FC236}">
                <a16:creationId xmlns:a16="http://schemas.microsoft.com/office/drawing/2014/main" id="{E84545F7-4861-483A-A57C-993E63267CD6}"/>
              </a:ext>
            </a:extLst>
          </p:cNvPr>
          <p:cNvSpPr txBox="1"/>
          <p:nvPr/>
        </p:nvSpPr>
        <p:spPr>
          <a:xfrm>
            <a:off x="533400" y="6124034"/>
            <a:ext cx="7334250" cy="369332"/>
          </a:xfrm>
          <a:prstGeom prst="rect">
            <a:avLst/>
          </a:prstGeom>
          <a:noFill/>
        </p:spPr>
        <p:txBody>
          <a:bodyPr wrap="square" rtlCol="0">
            <a:spAutoFit/>
          </a:bodyPr>
          <a:lstStyle/>
          <a:p>
            <a:r>
              <a:rPr lang="en-US" dirty="0"/>
              <a:t>Reference: </a:t>
            </a:r>
            <a:r>
              <a:rPr lang="en-US" dirty="0">
                <a:hlinkClick r:id="rId2"/>
              </a:rPr>
              <a:t>https://vimeo.com/80460475</a:t>
            </a:r>
            <a:endParaRPr lang="en-US" dirty="0"/>
          </a:p>
        </p:txBody>
      </p:sp>
      <p:pic>
        <p:nvPicPr>
          <p:cNvPr id="7" name="Picture 6" descr="A screenshot of a cell phone&#10;&#10;Description automatically generated">
            <a:extLst>
              <a:ext uri="{FF2B5EF4-FFF2-40B4-BE49-F238E27FC236}">
                <a16:creationId xmlns:a16="http://schemas.microsoft.com/office/drawing/2014/main" id="{E70DBC06-FD7B-4F28-B747-FC4FBFAF79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1093" y="2459896"/>
            <a:ext cx="6940907" cy="3664138"/>
          </a:xfrm>
          <a:prstGeom prst="rect">
            <a:avLst/>
          </a:prstGeom>
        </p:spPr>
      </p:pic>
    </p:spTree>
    <p:extLst>
      <p:ext uri="{BB962C8B-B14F-4D97-AF65-F5344CB8AC3E}">
        <p14:creationId xmlns:p14="http://schemas.microsoft.com/office/powerpoint/2010/main" val="28648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10438-08E8-441D-9B0A-839BA3DC8193}"/>
              </a:ext>
            </a:extLst>
          </p:cNvPr>
          <p:cNvSpPr>
            <a:spLocks noGrp="1"/>
          </p:cNvSpPr>
          <p:nvPr>
            <p:ph type="title"/>
          </p:nvPr>
        </p:nvSpPr>
        <p:spPr/>
        <p:txBody>
          <a:bodyPr/>
          <a:lstStyle/>
          <a:p>
            <a:r>
              <a:rPr lang="en-US" dirty="0"/>
              <a:t>Ali pay</a:t>
            </a:r>
          </a:p>
        </p:txBody>
      </p:sp>
      <p:sp>
        <p:nvSpPr>
          <p:cNvPr id="3" name="Content Placeholder 2">
            <a:extLst>
              <a:ext uri="{FF2B5EF4-FFF2-40B4-BE49-F238E27FC236}">
                <a16:creationId xmlns:a16="http://schemas.microsoft.com/office/drawing/2014/main" id="{47D02125-D1FD-4C11-98CF-63B32E307506}"/>
              </a:ext>
            </a:extLst>
          </p:cNvPr>
          <p:cNvSpPr>
            <a:spLocks noGrp="1"/>
          </p:cNvSpPr>
          <p:nvPr>
            <p:ph idx="1"/>
          </p:nvPr>
        </p:nvSpPr>
        <p:spPr/>
        <p:txBody>
          <a:bodyPr/>
          <a:lstStyle/>
          <a:p>
            <a:r>
              <a:rPr lang="en-US" dirty="0"/>
              <a:t>Device</a:t>
            </a:r>
          </a:p>
          <a:p>
            <a:r>
              <a:rPr lang="en-US" dirty="0"/>
              <a:t>Environment</a:t>
            </a:r>
          </a:p>
          <a:p>
            <a:r>
              <a:rPr lang="en-US" dirty="0"/>
              <a:t>Preference</a:t>
            </a:r>
          </a:p>
          <a:p>
            <a:r>
              <a:rPr lang="en-US" dirty="0"/>
              <a:t>Behavior</a:t>
            </a:r>
          </a:p>
          <a:p>
            <a:r>
              <a:rPr lang="en-US" dirty="0"/>
              <a:t>Relationship</a:t>
            </a:r>
          </a:p>
          <a:p>
            <a:r>
              <a:rPr lang="en-US" dirty="0"/>
              <a:t>Accounts</a:t>
            </a:r>
          </a:p>
          <a:p>
            <a:r>
              <a:rPr lang="en-US" dirty="0"/>
              <a:t>ID</a:t>
            </a:r>
          </a:p>
          <a:p>
            <a:r>
              <a:rPr lang="en-US" dirty="0"/>
              <a:t>transaction</a:t>
            </a:r>
          </a:p>
        </p:txBody>
      </p:sp>
      <p:sp>
        <p:nvSpPr>
          <p:cNvPr id="4" name="TextBox 3">
            <a:extLst>
              <a:ext uri="{FF2B5EF4-FFF2-40B4-BE49-F238E27FC236}">
                <a16:creationId xmlns:a16="http://schemas.microsoft.com/office/drawing/2014/main" id="{6EAF5E2B-76BF-43CA-8D21-87730A53AD94}"/>
              </a:ext>
            </a:extLst>
          </p:cNvPr>
          <p:cNvSpPr txBox="1"/>
          <p:nvPr/>
        </p:nvSpPr>
        <p:spPr>
          <a:xfrm>
            <a:off x="1257300" y="6105525"/>
            <a:ext cx="8591550" cy="369332"/>
          </a:xfrm>
          <a:prstGeom prst="rect">
            <a:avLst/>
          </a:prstGeom>
          <a:noFill/>
        </p:spPr>
        <p:txBody>
          <a:bodyPr wrap="square" rtlCol="0">
            <a:spAutoFit/>
          </a:bodyPr>
          <a:lstStyle/>
          <a:p>
            <a:r>
              <a:rPr lang="en-US" dirty="0"/>
              <a:t>Reference: </a:t>
            </a:r>
            <a:r>
              <a:rPr lang="en-US" dirty="0">
                <a:hlinkClick r:id="rId2"/>
              </a:rPr>
              <a:t>https://mp.weixin.qq.com/s/Zo39NRA1YJUcTWclIe3XBA</a:t>
            </a:r>
            <a:endParaRPr lang="en-US" dirty="0"/>
          </a:p>
        </p:txBody>
      </p:sp>
    </p:spTree>
    <p:extLst>
      <p:ext uri="{BB962C8B-B14F-4D97-AF65-F5344CB8AC3E}">
        <p14:creationId xmlns:p14="http://schemas.microsoft.com/office/powerpoint/2010/main" val="1586396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06E07-AF57-4ADE-B42F-130EE547FEEC}"/>
              </a:ext>
            </a:extLst>
          </p:cNvPr>
          <p:cNvSpPr>
            <a:spLocks noGrp="1"/>
          </p:cNvSpPr>
          <p:nvPr>
            <p:ph type="title"/>
          </p:nvPr>
        </p:nvSpPr>
        <p:spPr/>
        <p:txBody>
          <a:bodyPr/>
          <a:lstStyle/>
          <a:p>
            <a:r>
              <a:rPr lang="en-US" dirty="0"/>
              <a:t>Password</a:t>
            </a:r>
          </a:p>
        </p:txBody>
      </p:sp>
      <p:sp>
        <p:nvSpPr>
          <p:cNvPr id="3" name="Content Placeholder 2">
            <a:extLst>
              <a:ext uri="{FF2B5EF4-FFF2-40B4-BE49-F238E27FC236}">
                <a16:creationId xmlns:a16="http://schemas.microsoft.com/office/drawing/2014/main" id="{07FC232B-E2DB-4F1A-83AE-CD6F5B27277A}"/>
              </a:ext>
            </a:extLst>
          </p:cNvPr>
          <p:cNvSpPr>
            <a:spLocks noGrp="1"/>
          </p:cNvSpPr>
          <p:nvPr>
            <p:ph idx="1"/>
          </p:nvPr>
        </p:nvSpPr>
        <p:spPr/>
        <p:txBody>
          <a:bodyPr>
            <a:normAutofit fontScale="92500" lnSpcReduction="20000"/>
          </a:bodyPr>
          <a:lstStyle/>
          <a:p>
            <a:r>
              <a:rPr lang="en-US" dirty="0"/>
              <a:t>Weak and outdated</a:t>
            </a:r>
          </a:p>
          <a:p>
            <a:r>
              <a:rPr lang="en-US" dirty="0"/>
              <a:t>Over the course of March, 2016–March, 2017, we identify 788,000 potential victims of off-the shelf keyloggers; 12.4 million potential victims of phishing kits; and 1.9 billion usernames and passwords exposed via data breaches and traded on black market forums.</a:t>
            </a:r>
          </a:p>
          <a:p>
            <a:endParaRPr lang="en-US" dirty="0"/>
          </a:p>
          <a:p>
            <a:endParaRPr lang="en-US" dirty="0"/>
          </a:p>
          <a:p>
            <a:endParaRPr lang="en-US" dirty="0"/>
          </a:p>
          <a:p>
            <a:r>
              <a:rPr lang="en-US" dirty="0"/>
              <a:t>Reference: Data Breaches, Phishing, or Malware? Understanding the Risks of Stolen Credentials</a:t>
            </a:r>
          </a:p>
          <a:p>
            <a:pPr marL="0" indent="0">
              <a:buNone/>
            </a:pPr>
            <a:r>
              <a:rPr lang="en-US" dirty="0">
                <a:hlinkClick r:id="rId2"/>
              </a:rPr>
              <a:t>https://storage.googleapis.com/pub-tools-public-publication-data/pdf/bdc662fba6ebc6b784e2b0a22536e942a16221af.pdf</a:t>
            </a:r>
            <a:endParaRPr lang="en-US" dirty="0"/>
          </a:p>
        </p:txBody>
      </p:sp>
    </p:spTree>
    <p:extLst>
      <p:ext uri="{BB962C8B-B14F-4D97-AF65-F5344CB8AC3E}">
        <p14:creationId xmlns:p14="http://schemas.microsoft.com/office/powerpoint/2010/main" val="3438598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5D4FF-D0D1-447F-90E4-3DCDF8271E41}"/>
              </a:ext>
            </a:extLst>
          </p:cNvPr>
          <p:cNvSpPr>
            <a:spLocks noGrp="1"/>
          </p:cNvSpPr>
          <p:nvPr>
            <p:ph type="title"/>
          </p:nvPr>
        </p:nvSpPr>
        <p:spPr/>
        <p:txBody>
          <a:bodyPr/>
          <a:lstStyle/>
          <a:p>
            <a:r>
              <a:rPr lang="en-US" dirty="0"/>
              <a:t>MFA-2FA</a:t>
            </a:r>
          </a:p>
        </p:txBody>
      </p:sp>
      <p:sp>
        <p:nvSpPr>
          <p:cNvPr id="3" name="Content Placeholder 2">
            <a:extLst>
              <a:ext uri="{FF2B5EF4-FFF2-40B4-BE49-F238E27FC236}">
                <a16:creationId xmlns:a16="http://schemas.microsoft.com/office/drawing/2014/main" id="{0CDAF28E-40C2-42D8-A3C9-592C828C3214}"/>
              </a:ext>
            </a:extLst>
          </p:cNvPr>
          <p:cNvSpPr>
            <a:spLocks noGrp="1"/>
          </p:cNvSpPr>
          <p:nvPr>
            <p:ph idx="1"/>
          </p:nvPr>
        </p:nvSpPr>
        <p:spPr>
          <a:xfrm>
            <a:off x="1154954" y="2603499"/>
            <a:ext cx="8825659" cy="4073525"/>
          </a:xfrm>
        </p:spPr>
        <p:txBody>
          <a:bodyPr>
            <a:normAutofit lnSpcReduction="10000"/>
          </a:bodyPr>
          <a:lstStyle/>
          <a:p>
            <a:r>
              <a:rPr lang="en-US" dirty="0"/>
              <a:t> The industry categorizes the factors into three buckets: something you </a:t>
            </a:r>
            <a:r>
              <a:rPr lang="en-US" i="1" dirty="0"/>
              <a:t>know</a:t>
            </a:r>
            <a:r>
              <a:rPr lang="en-US" dirty="0"/>
              <a:t>, </a:t>
            </a:r>
            <a:r>
              <a:rPr lang="en-US" i="1" dirty="0"/>
              <a:t>have </a:t>
            </a:r>
            <a:r>
              <a:rPr lang="en-US" dirty="0"/>
              <a:t>or </a:t>
            </a:r>
            <a:r>
              <a:rPr lang="en-US" i="1" dirty="0"/>
              <a:t>are</a:t>
            </a:r>
            <a:r>
              <a:rPr lang="en-US" dirty="0"/>
              <a:t>. Something you “know” would be things like your favorite color, a password, a PIN, or a one-time password. Something you “have” includes things like special hardware, a digital certificate, a smart card or device containing a digital certificate. And something you “are” is your face, fingerprint, or heartbeat.</a:t>
            </a:r>
          </a:p>
          <a:p>
            <a:r>
              <a:rPr lang="en-US" dirty="0"/>
              <a:t>And 2FA is just the bare minimum MFA option, using just two elements.  This second factor is typically a hardware token, an authentication app, or a mobile phone number or an email address. Most major websites (e.g. Google, Facebook, LinkedIn, and Twitter) now offer a two-factor authentication solution.</a:t>
            </a:r>
          </a:p>
          <a:p>
            <a:endParaRPr lang="en-US" dirty="0"/>
          </a:p>
          <a:p>
            <a:r>
              <a:rPr lang="en-US" dirty="0"/>
              <a:t>Reference: </a:t>
            </a:r>
            <a:r>
              <a:rPr lang="en-US" dirty="0">
                <a:hlinkClick r:id="rId2"/>
              </a:rPr>
              <a:t>https://www.geekwire.com/2018/digital-authentication-human-beings-history-trust/</a:t>
            </a:r>
            <a:endParaRPr lang="en-US" dirty="0"/>
          </a:p>
        </p:txBody>
      </p:sp>
    </p:spTree>
    <p:extLst>
      <p:ext uri="{BB962C8B-B14F-4D97-AF65-F5344CB8AC3E}">
        <p14:creationId xmlns:p14="http://schemas.microsoft.com/office/powerpoint/2010/main" val="355365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C085D-7923-4C7E-BED9-D1D0CF3388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4F01FA-C74F-43B9-9F00-917A78131752}"/>
              </a:ext>
            </a:extLst>
          </p:cNvPr>
          <p:cNvSpPr>
            <a:spLocks noGrp="1"/>
          </p:cNvSpPr>
          <p:nvPr>
            <p:ph idx="1"/>
          </p:nvPr>
        </p:nvSpPr>
        <p:spPr>
          <a:xfrm>
            <a:off x="1154954" y="2603500"/>
            <a:ext cx="8825659" cy="3911600"/>
          </a:xfrm>
        </p:spPr>
        <p:txBody>
          <a:bodyPr>
            <a:normAutofit/>
          </a:bodyPr>
          <a:lstStyle/>
          <a:p>
            <a:r>
              <a:rPr lang="en-US" dirty="0"/>
              <a:t>However, two-factor authentication, being an opt-in process, suffers from low adoption rates and does little to thwart a large-scale attack on an Internet service. this level of friction would be highly detrimental to the site’s level of engagement, as a large percentage of legitimate users will be unwilling or unable to solve these challenges. There is thus a need to classify the level of suspiciousness of any authentication attempt and only block or challenge the most suspicious.</a:t>
            </a:r>
          </a:p>
          <a:p>
            <a:r>
              <a:rPr lang="en-US" dirty="0"/>
              <a:t>Biometric authentication techniques, including fingerprint and face recognition and typing dynamics, have also been investigated as an alternative to password-based authentication, but limited performance on very large numbers of users and risks for privacy leaks have actually slowed down its adoption in large online services.</a:t>
            </a:r>
          </a:p>
        </p:txBody>
      </p:sp>
      <p:sp>
        <p:nvSpPr>
          <p:cNvPr id="4" name="TextBox 3">
            <a:extLst>
              <a:ext uri="{FF2B5EF4-FFF2-40B4-BE49-F238E27FC236}">
                <a16:creationId xmlns:a16="http://schemas.microsoft.com/office/drawing/2014/main" id="{554356D0-5F3B-445B-A70C-46E10C4FDD8F}"/>
              </a:ext>
            </a:extLst>
          </p:cNvPr>
          <p:cNvSpPr txBox="1"/>
          <p:nvPr/>
        </p:nvSpPr>
        <p:spPr>
          <a:xfrm>
            <a:off x="1400175" y="6191934"/>
            <a:ext cx="9906000" cy="646331"/>
          </a:xfrm>
          <a:prstGeom prst="rect">
            <a:avLst/>
          </a:prstGeom>
          <a:noFill/>
        </p:spPr>
        <p:txBody>
          <a:bodyPr wrap="square" rtlCol="0">
            <a:spAutoFit/>
          </a:bodyPr>
          <a:lstStyle/>
          <a:p>
            <a:r>
              <a:rPr lang="en-US" dirty="0"/>
              <a:t>Reference: Who Are You? A Statistical Approach to Measuring User Authenticity</a:t>
            </a:r>
          </a:p>
          <a:p>
            <a:r>
              <a:rPr lang="en-US" dirty="0">
                <a:hlinkClick r:id="rId2"/>
              </a:rPr>
              <a:t>http://theory.stanford.edu/~dfreeman/papers/ato-model.pdf</a:t>
            </a:r>
            <a:endParaRPr lang="en-US" dirty="0"/>
          </a:p>
        </p:txBody>
      </p:sp>
    </p:spTree>
    <p:extLst>
      <p:ext uri="{BB962C8B-B14F-4D97-AF65-F5344CB8AC3E}">
        <p14:creationId xmlns:p14="http://schemas.microsoft.com/office/powerpoint/2010/main" val="1037056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5A012-B40D-40CA-B4CF-101F773A24B6}"/>
              </a:ext>
            </a:extLst>
          </p:cNvPr>
          <p:cNvSpPr>
            <a:spLocks noGrp="1"/>
          </p:cNvSpPr>
          <p:nvPr>
            <p:ph type="title"/>
          </p:nvPr>
        </p:nvSpPr>
        <p:spPr/>
        <p:txBody>
          <a:bodyPr/>
          <a:lstStyle/>
          <a:p>
            <a:r>
              <a:rPr lang="en-US" dirty="0"/>
              <a:t>A statistical classification method</a:t>
            </a:r>
          </a:p>
        </p:txBody>
      </p:sp>
      <p:sp>
        <p:nvSpPr>
          <p:cNvPr id="3" name="Content Placeholder 2">
            <a:extLst>
              <a:ext uri="{FF2B5EF4-FFF2-40B4-BE49-F238E27FC236}">
                <a16:creationId xmlns:a16="http://schemas.microsoft.com/office/drawing/2014/main" id="{666C645C-8745-48B3-BABD-0AFC986C237D}"/>
              </a:ext>
            </a:extLst>
          </p:cNvPr>
          <p:cNvSpPr>
            <a:spLocks noGrp="1"/>
          </p:cNvSpPr>
          <p:nvPr>
            <p:ph idx="1"/>
          </p:nvPr>
        </p:nvSpPr>
        <p:spPr>
          <a:xfrm>
            <a:off x="1421654" y="3775075"/>
            <a:ext cx="8825659" cy="3416300"/>
          </a:xfrm>
        </p:spPr>
        <p:txBody>
          <a:bodyPr/>
          <a:lstStyle/>
          <a:p>
            <a:r>
              <a:rPr lang="en-US" dirty="0"/>
              <a:t>The classification of login attempts (e.g., into three tiers good/suspicious/bad) is derived from the data available at the time of the login, including source IP address, geo-location, operating system and browser configuration, the account’s patterns of usage, and more.</a:t>
            </a:r>
          </a:p>
        </p:txBody>
      </p:sp>
    </p:spTree>
    <p:extLst>
      <p:ext uri="{BB962C8B-B14F-4D97-AF65-F5344CB8AC3E}">
        <p14:creationId xmlns:p14="http://schemas.microsoft.com/office/powerpoint/2010/main" val="3441162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12C39-F849-45F0-B6AF-B60B0364E6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5ADB61-96CF-420C-9446-1A5E85D7F733}"/>
              </a:ext>
            </a:extLst>
          </p:cNvPr>
          <p:cNvSpPr>
            <a:spLocks noGrp="1"/>
          </p:cNvSpPr>
          <p:nvPr>
            <p:ph idx="1"/>
          </p:nvPr>
        </p:nvSpPr>
        <p:spPr>
          <a:xfrm>
            <a:off x="1154954" y="2717800"/>
            <a:ext cx="8825659" cy="3416300"/>
          </a:xfrm>
        </p:spPr>
        <p:txBody>
          <a:bodyPr>
            <a:normAutofit/>
          </a:bodyPr>
          <a:lstStyle/>
          <a:p>
            <a:r>
              <a:rPr lang="en-US" dirty="0"/>
              <a:t>Began with </a:t>
            </a:r>
            <a:r>
              <a:rPr lang="en-US" b="1" dirty="0"/>
              <a:t>a likelihood ratio test </a:t>
            </a:r>
            <a:r>
              <a:rPr lang="en-US" dirty="0"/>
              <a:t>and show how the desired ratio can be approximated in the presence of sparse data.</a:t>
            </a:r>
          </a:p>
          <a:p>
            <a:r>
              <a:rPr lang="en-US" b="1" dirty="0"/>
              <a:t>Smoothing techniques </a:t>
            </a:r>
            <a:r>
              <a:rPr lang="en-US" dirty="0"/>
              <a:t>was performed to handle cases where there is no data, such as when a user logs in from a previously unseen IP address.</a:t>
            </a:r>
          </a:p>
          <a:p>
            <a:r>
              <a:rPr lang="en-US" dirty="0"/>
              <a:t>Validate the proposal on a sample of real-life user login data from </a:t>
            </a:r>
            <a:r>
              <a:rPr lang="en-US" b="1" dirty="0"/>
              <a:t>LinkedIn; </a:t>
            </a:r>
            <a:r>
              <a:rPr lang="en-US" dirty="0"/>
              <a:t>Used</a:t>
            </a:r>
            <a:r>
              <a:rPr lang="en-US" b="1" dirty="0"/>
              <a:t> </a:t>
            </a:r>
            <a:r>
              <a:rPr lang="en-US" dirty="0"/>
              <a:t>six months of history and only </a:t>
            </a:r>
            <a:r>
              <a:rPr lang="en-US" b="1" dirty="0"/>
              <a:t>two features (IP address and </a:t>
            </a:r>
            <a:r>
              <a:rPr lang="en-US" b="1" dirty="0" err="1"/>
              <a:t>useragent</a:t>
            </a:r>
            <a:r>
              <a:rPr lang="en-US" b="1" dirty="0"/>
              <a:t>); </a:t>
            </a:r>
            <a:r>
              <a:rPr lang="en-US" dirty="0"/>
              <a:t>achieve AUC 0.96 and find that the most suspicious 10% of login attempts include 89% of labeled account takeover attempts.</a:t>
            </a:r>
          </a:p>
        </p:txBody>
      </p:sp>
    </p:spTree>
    <p:extLst>
      <p:ext uri="{BB962C8B-B14F-4D97-AF65-F5344CB8AC3E}">
        <p14:creationId xmlns:p14="http://schemas.microsoft.com/office/powerpoint/2010/main" val="1618310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B553-6666-44EC-A537-D790BA6B3191}"/>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838891-1F35-4904-B3CC-E8C5122D1A01}"/>
                  </a:ext>
                </a:extLst>
              </p:cNvPr>
              <p:cNvSpPr>
                <a:spLocks noGrp="1"/>
              </p:cNvSpPr>
              <p:nvPr>
                <p:ph idx="1"/>
              </p:nvPr>
            </p:nvSpPr>
            <p:spPr/>
            <p:txBody>
              <a:bodyPr/>
              <a:lstStyle/>
              <a:p>
                <a:r>
                  <a:rPr lang="en-US" dirty="0"/>
                  <a:t>U is a given user account, X is a d-dimensional set of feature values characterizing a login attempt (e.g., timestamp, IP address, browser, etc.)</a:t>
                </a:r>
              </a:p>
              <a:p>
                <a:r>
                  <a:rPr lang="en-US" dirty="0"/>
                  <a:t>Y =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𝐿</m:t>
                        </m:r>
                      </m:e>
                    </m:d>
                  </m:oMath>
                </a14:m>
                <a:r>
                  <a:rPr lang="en-US" dirty="0"/>
                  <a:t> the class label of legitimate login (L) or attacks(A)</a:t>
                </a:r>
              </a:p>
            </p:txBody>
          </p:sp>
        </mc:Choice>
        <mc:Fallback xmlns="">
          <p:sp>
            <p:nvSpPr>
              <p:cNvPr id="3" name="Content Placeholder 2">
                <a:extLst>
                  <a:ext uri="{FF2B5EF4-FFF2-40B4-BE49-F238E27FC236}">
                    <a16:creationId xmlns:a16="http://schemas.microsoft.com/office/drawing/2014/main" id="{2E838891-1F35-4904-B3CC-E8C5122D1A01}"/>
                  </a:ext>
                </a:extLst>
              </p:cNvPr>
              <p:cNvSpPr>
                <a:spLocks noGrp="1" noRot="1" noChangeAspect="1" noMove="1" noResize="1" noEditPoints="1" noAdjustHandles="1" noChangeArrowheads="1" noChangeShapeType="1" noTextEdit="1"/>
              </p:cNvSpPr>
              <p:nvPr>
                <p:ph idx="1"/>
              </p:nvPr>
            </p:nvSpPr>
            <p:spPr>
              <a:blipFill>
                <a:blip r:embed="rId2"/>
                <a:stretch>
                  <a:fillRect l="-138" t="-891"/>
                </a:stretch>
              </a:blipFill>
            </p:spPr>
            <p:txBody>
              <a:bodyPr/>
              <a:lstStyle/>
              <a:p>
                <a:r>
                  <a:rPr lang="en-US">
                    <a:noFill/>
                  </a:rPr>
                  <a:t> </a:t>
                </a:r>
              </a:p>
            </p:txBody>
          </p:sp>
        </mc:Fallback>
      </mc:AlternateContent>
    </p:spTree>
    <p:extLst>
      <p:ext uri="{BB962C8B-B14F-4D97-AF65-F5344CB8AC3E}">
        <p14:creationId xmlns:p14="http://schemas.microsoft.com/office/powerpoint/2010/main" val="1398347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E1349-C3EC-48FC-A873-9DD7D86C8EAE}"/>
              </a:ext>
            </a:extLst>
          </p:cNvPr>
          <p:cNvSpPr>
            <a:spLocks noGrp="1"/>
          </p:cNvSpPr>
          <p:nvPr>
            <p:ph type="title"/>
          </p:nvPr>
        </p:nvSpPr>
        <p:spPr/>
        <p:txBody>
          <a:bodyPr/>
          <a:lstStyle/>
          <a:p>
            <a:endParaRPr lang="en-US"/>
          </a:p>
        </p:txBody>
      </p:sp>
      <p:pic>
        <p:nvPicPr>
          <p:cNvPr id="5" name="Content Placeholder 4" descr="A picture containing object&#10;&#10;Description automatically generated">
            <a:extLst>
              <a:ext uri="{FF2B5EF4-FFF2-40B4-BE49-F238E27FC236}">
                <a16:creationId xmlns:a16="http://schemas.microsoft.com/office/drawing/2014/main" id="{6657BF1F-C21F-4194-A8C8-72F41C6A3C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7327" y="2653985"/>
            <a:ext cx="4301316" cy="639988"/>
          </a:xfrm>
        </p:spPr>
      </p:pic>
      <p:pic>
        <p:nvPicPr>
          <p:cNvPr id="7" name="Picture 6" descr="A picture containing object&#10;&#10;Description automatically generated">
            <a:extLst>
              <a:ext uri="{FF2B5EF4-FFF2-40B4-BE49-F238E27FC236}">
                <a16:creationId xmlns:a16="http://schemas.microsoft.com/office/drawing/2014/main" id="{40A375B3-7F7B-4EEA-8208-5911C74B79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4804" y="3794112"/>
            <a:ext cx="4561777" cy="840915"/>
          </a:xfrm>
          <a:prstGeom prst="rect">
            <a:avLst/>
          </a:prstGeom>
        </p:spPr>
      </p:pic>
      <p:pic>
        <p:nvPicPr>
          <p:cNvPr id="9" name="Picture 8" descr="A close up of a clock&#10;&#10;Description automatically generated">
            <a:extLst>
              <a:ext uri="{FF2B5EF4-FFF2-40B4-BE49-F238E27FC236}">
                <a16:creationId xmlns:a16="http://schemas.microsoft.com/office/drawing/2014/main" id="{1486B65B-7913-4AC9-B2F0-159B8F846E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4804" y="5053971"/>
            <a:ext cx="4918981" cy="706964"/>
          </a:xfrm>
          <a:prstGeom prst="rect">
            <a:avLst/>
          </a:prstGeom>
        </p:spPr>
      </p:pic>
      <p:sp>
        <p:nvSpPr>
          <p:cNvPr id="16" name="TextBox 15">
            <a:extLst>
              <a:ext uri="{FF2B5EF4-FFF2-40B4-BE49-F238E27FC236}">
                <a16:creationId xmlns:a16="http://schemas.microsoft.com/office/drawing/2014/main" id="{16A88C28-95B2-47BD-9930-70D6B65A4851}"/>
              </a:ext>
            </a:extLst>
          </p:cNvPr>
          <p:cNvSpPr txBox="1"/>
          <p:nvPr/>
        </p:nvSpPr>
        <p:spPr>
          <a:xfrm>
            <a:off x="9845040" y="4116804"/>
            <a:ext cx="822960" cy="369332"/>
          </a:xfrm>
          <a:prstGeom prst="rect">
            <a:avLst/>
          </a:prstGeom>
          <a:noFill/>
        </p:spPr>
        <p:txBody>
          <a:bodyPr wrap="square" rtlCol="0">
            <a:spAutoFit/>
          </a:bodyPr>
          <a:lstStyle/>
          <a:p>
            <a:r>
              <a:rPr lang="en-US" dirty="0"/>
              <a:t>(2)</a:t>
            </a:r>
          </a:p>
        </p:txBody>
      </p:sp>
      <p:sp>
        <p:nvSpPr>
          <p:cNvPr id="17" name="TextBox 16">
            <a:extLst>
              <a:ext uri="{FF2B5EF4-FFF2-40B4-BE49-F238E27FC236}">
                <a16:creationId xmlns:a16="http://schemas.microsoft.com/office/drawing/2014/main" id="{D3B65178-61E3-47E5-8BDE-608B73419EEF}"/>
              </a:ext>
            </a:extLst>
          </p:cNvPr>
          <p:cNvSpPr txBox="1"/>
          <p:nvPr/>
        </p:nvSpPr>
        <p:spPr>
          <a:xfrm>
            <a:off x="9845040" y="2806385"/>
            <a:ext cx="822960" cy="369332"/>
          </a:xfrm>
          <a:prstGeom prst="rect">
            <a:avLst/>
          </a:prstGeom>
          <a:noFill/>
        </p:spPr>
        <p:txBody>
          <a:bodyPr wrap="square" rtlCol="0">
            <a:spAutoFit/>
          </a:bodyPr>
          <a:lstStyle/>
          <a:p>
            <a:r>
              <a:rPr lang="en-US" dirty="0"/>
              <a:t>(1)</a:t>
            </a:r>
          </a:p>
        </p:txBody>
      </p:sp>
      <p:sp>
        <p:nvSpPr>
          <p:cNvPr id="18" name="TextBox 17">
            <a:extLst>
              <a:ext uri="{FF2B5EF4-FFF2-40B4-BE49-F238E27FC236}">
                <a16:creationId xmlns:a16="http://schemas.microsoft.com/office/drawing/2014/main" id="{FA85D7BA-A922-4FC4-A3C0-7B899202CBA6}"/>
              </a:ext>
            </a:extLst>
          </p:cNvPr>
          <p:cNvSpPr txBox="1"/>
          <p:nvPr/>
        </p:nvSpPr>
        <p:spPr>
          <a:xfrm>
            <a:off x="9845040" y="5242557"/>
            <a:ext cx="822960"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035767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B33D-B9E1-4FB5-A906-5DFB10EF062A}"/>
              </a:ext>
            </a:extLst>
          </p:cNvPr>
          <p:cNvSpPr>
            <a:spLocks noGrp="1"/>
          </p:cNvSpPr>
          <p:nvPr>
            <p:ph type="title"/>
          </p:nvPr>
        </p:nvSpPr>
        <p:spPr/>
        <p:txBody>
          <a:bodyPr/>
          <a:lstStyle/>
          <a:p>
            <a:endParaRPr lang="en-US"/>
          </a:p>
        </p:txBody>
      </p:sp>
      <p:pic>
        <p:nvPicPr>
          <p:cNvPr id="4" name="Picture 3" descr="A close up of a clock&#10;&#10;Description automatically generated">
            <a:extLst>
              <a:ext uri="{FF2B5EF4-FFF2-40B4-BE49-F238E27FC236}">
                <a16:creationId xmlns:a16="http://schemas.microsoft.com/office/drawing/2014/main" id="{3F25C166-99D0-4407-A330-4A1F49A4D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220" y="2919687"/>
            <a:ext cx="3458798" cy="1079859"/>
          </a:xfrm>
          <a:prstGeom prst="rect">
            <a:avLst/>
          </a:prstGeom>
        </p:spPr>
      </p:pic>
      <p:pic>
        <p:nvPicPr>
          <p:cNvPr id="5" name="Picture 4" descr="A picture containing object&#10;&#10;Description automatically generated">
            <a:extLst>
              <a:ext uri="{FF2B5EF4-FFF2-40B4-BE49-F238E27FC236}">
                <a16:creationId xmlns:a16="http://schemas.microsoft.com/office/drawing/2014/main" id="{C97D97FC-5E20-4A76-B66C-C82B03EA91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1175" y="4031752"/>
            <a:ext cx="3182745" cy="820044"/>
          </a:xfrm>
          <a:prstGeom prst="rect">
            <a:avLst/>
          </a:prstGeom>
        </p:spPr>
      </p:pic>
      <p:pic>
        <p:nvPicPr>
          <p:cNvPr id="6" name="Picture 5" descr="A close up of a logo&#10;&#10;Description automatically generated">
            <a:extLst>
              <a:ext uri="{FF2B5EF4-FFF2-40B4-BE49-F238E27FC236}">
                <a16:creationId xmlns:a16="http://schemas.microsoft.com/office/drawing/2014/main" id="{C5124899-F21F-4763-9870-385122B4D6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7133" y="5811202"/>
            <a:ext cx="4741638" cy="884998"/>
          </a:xfrm>
          <a:prstGeom prst="rect">
            <a:avLst/>
          </a:prstGeom>
        </p:spPr>
      </p:pic>
      <p:sp>
        <p:nvSpPr>
          <p:cNvPr id="7" name="TextBox 6">
            <a:extLst>
              <a:ext uri="{FF2B5EF4-FFF2-40B4-BE49-F238E27FC236}">
                <a16:creationId xmlns:a16="http://schemas.microsoft.com/office/drawing/2014/main" id="{E74A5809-E6BF-4A73-8579-28D49552EB38}"/>
              </a:ext>
            </a:extLst>
          </p:cNvPr>
          <p:cNvSpPr txBox="1"/>
          <p:nvPr/>
        </p:nvSpPr>
        <p:spPr>
          <a:xfrm>
            <a:off x="9845040" y="4116804"/>
            <a:ext cx="822960" cy="369332"/>
          </a:xfrm>
          <a:prstGeom prst="rect">
            <a:avLst/>
          </a:prstGeom>
          <a:noFill/>
        </p:spPr>
        <p:txBody>
          <a:bodyPr wrap="square" rtlCol="0">
            <a:spAutoFit/>
          </a:bodyPr>
          <a:lstStyle/>
          <a:p>
            <a:r>
              <a:rPr lang="en-US" dirty="0"/>
              <a:t>(5)</a:t>
            </a:r>
          </a:p>
        </p:txBody>
      </p:sp>
      <p:sp>
        <p:nvSpPr>
          <p:cNvPr id="8" name="TextBox 7">
            <a:extLst>
              <a:ext uri="{FF2B5EF4-FFF2-40B4-BE49-F238E27FC236}">
                <a16:creationId xmlns:a16="http://schemas.microsoft.com/office/drawing/2014/main" id="{4AEB6392-5EFF-4F79-805A-B66A9DC1A9CC}"/>
              </a:ext>
            </a:extLst>
          </p:cNvPr>
          <p:cNvSpPr txBox="1"/>
          <p:nvPr/>
        </p:nvSpPr>
        <p:spPr>
          <a:xfrm>
            <a:off x="9845040" y="2806385"/>
            <a:ext cx="822960" cy="369332"/>
          </a:xfrm>
          <a:prstGeom prst="rect">
            <a:avLst/>
          </a:prstGeom>
          <a:noFill/>
        </p:spPr>
        <p:txBody>
          <a:bodyPr wrap="square" rtlCol="0">
            <a:spAutoFit/>
          </a:bodyPr>
          <a:lstStyle/>
          <a:p>
            <a:r>
              <a:rPr lang="en-US" dirty="0"/>
              <a:t>(4)</a:t>
            </a:r>
          </a:p>
        </p:txBody>
      </p:sp>
      <p:sp>
        <p:nvSpPr>
          <p:cNvPr id="9" name="TextBox 8">
            <a:extLst>
              <a:ext uri="{FF2B5EF4-FFF2-40B4-BE49-F238E27FC236}">
                <a16:creationId xmlns:a16="http://schemas.microsoft.com/office/drawing/2014/main" id="{2A84353B-7813-4A78-97DE-8B4A077C50EE}"/>
              </a:ext>
            </a:extLst>
          </p:cNvPr>
          <p:cNvSpPr txBox="1"/>
          <p:nvPr/>
        </p:nvSpPr>
        <p:spPr>
          <a:xfrm>
            <a:off x="9845040" y="6069035"/>
            <a:ext cx="822960" cy="369332"/>
          </a:xfrm>
          <a:prstGeom prst="rect">
            <a:avLst/>
          </a:prstGeom>
          <a:noFill/>
        </p:spPr>
        <p:txBody>
          <a:bodyPr wrap="square" rtlCol="0">
            <a:spAutoFit/>
          </a:bodyPr>
          <a:lstStyle/>
          <a:p>
            <a:r>
              <a:rPr lang="en-US" dirty="0"/>
              <a:t>(6)</a:t>
            </a:r>
          </a:p>
        </p:txBody>
      </p:sp>
      <p:pic>
        <p:nvPicPr>
          <p:cNvPr id="11" name="Picture 10">
            <a:extLst>
              <a:ext uri="{FF2B5EF4-FFF2-40B4-BE49-F238E27FC236}">
                <a16:creationId xmlns:a16="http://schemas.microsoft.com/office/drawing/2014/main" id="{C38A1EB0-3A9C-49B8-BF8E-D5D579607F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2412" y="5179560"/>
            <a:ext cx="2551544" cy="302463"/>
          </a:xfrm>
          <a:prstGeom prst="rect">
            <a:avLst/>
          </a:prstGeom>
        </p:spPr>
      </p:pic>
      <p:pic>
        <p:nvPicPr>
          <p:cNvPr id="13" name="Picture 12">
            <a:extLst>
              <a:ext uri="{FF2B5EF4-FFF2-40B4-BE49-F238E27FC236}">
                <a16:creationId xmlns:a16="http://schemas.microsoft.com/office/drawing/2014/main" id="{2FF080AE-32D1-43DF-B7C2-F7AEAF3D1A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54344" y="5189084"/>
            <a:ext cx="1023721" cy="279197"/>
          </a:xfrm>
          <a:prstGeom prst="rect">
            <a:avLst/>
          </a:prstGeom>
        </p:spPr>
      </p:pic>
      <p:pic>
        <p:nvPicPr>
          <p:cNvPr id="15" name="Picture 14">
            <a:extLst>
              <a:ext uri="{FF2B5EF4-FFF2-40B4-BE49-F238E27FC236}">
                <a16:creationId xmlns:a16="http://schemas.microsoft.com/office/drawing/2014/main" id="{187D75AD-BE1D-49D7-BB9D-AFEE5E9F06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35735" y="5161348"/>
            <a:ext cx="1869067" cy="286952"/>
          </a:xfrm>
          <a:prstGeom prst="rect">
            <a:avLst/>
          </a:prstGeom>
        </p:spPr>
      </p:pic>
    </p:spTree>
    <p:extLst>
      <p:ext uri="{BB962C8B-B14F-4D97-AF65-F5344CB8AC3E}">
        <p14:creationId xmlns:p14="http://schemas.microsoft.com/office/powerpoint/2010/main" val="14406240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410</TotalTime>
  <Words>814</Words>
  <Application>Microsoft Office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Cambria Math</vt:lpstr>
      <vt:lpstr>Century Gothic</vt:lpstr>
      <vt:lpstr>Wingdings 3</vt:lpstr>
      <vt:lpstr>Ion Boardroom</vt:lpstr>
      <vt:lpstr>A Statistical Approach to Measuring User Authenticity</vt:lpstr>
      <vt:lpstr>Password</vt:lpstr>
      <vt:lpstr>MFA-2FA</vt:lpstr>
      <vt:lpstr>PowerPoint Presentation</vt:lpstr>
      <vt:lpstr>A statistical classification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Facebook example</vt:lpstr>
      <vt:lpstr>Ali pay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Statistical Approach to Measuring User Authenticity</dc:title>
  <dc:creator>LIN DU</dc:creator>
  <cp:lastModifiedBy>LIN DU</cp:lastModifiedBy>
  <cp:revision>15</cp:revision>
  <dcterms:created xsi:type="dcterms:W3CDTF">2019-03-22T12:32:10Z</dcterms:created>
  <dcterms:modified xsi:type="dcterms:W3CDTF">2019-03-22T19:25:41Z</dcterms:modified>
</cp:coreProperties>
</file>