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4A0E4-0016-4B59-B21A-5DDE19666B2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9331EC-61B4-478A-9204-72D82A3283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Content:</a:t>
          </a:r>
          <a:endParaRPr lang="en-US"/>
        </a:p>
      </dgm:t>
    </dgm:pt>
    <dgm:pt modelId="{A5A9D253-BAB7-437E-98A5-6FD0A23B5D96}" type="parTrans" cxnId="{3013B2B9-307C-4415-992A-92B42FB1C0B8}">
      <dgm:prSet/>
      <dgm:spPr/>
      <dgm:t>
        <a:bodyPr/>
        <a:lstStyle/>
        <a:p>
          <a:endParaRPr lang="en-US"/>
        </a:p>
      </dgm:t>
    </dgm:pt>
    <dgm:pt modelId="{A78A1D21-A9CA-4C54-94CC-E659FE64CC61}" type="sibTrans" cxnId="{3013B2B9-307C-4415-992A-92B42FB1C0B8}">
      <dgm:prSet/>
      <dgm:spPr/>
      <dgm:t>
        <a:bodyPr/>
        <a:lstStyle/>
        <a:p>
          <a:endParaRPr lang="en-US"/>
        </a:p>
      </dgm:t>
    </dgm:pt>
    <dgm:pt modelId="{FD3DCF30-8737-4494-8900-FCD1847DB7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project analyzes data from a </a:t>
          </a:r>
          <a:r>
            <a:rPr lang="en-US" b="1"/>
            <a:t>music store database</a:t>
          </a:r>
          <a:r>
            <a:rPr lang="en-US"/>
            <a:t> consisting of customers, invoices, artists, albums, tracks, and genres.</a:t>
          </a:r>
        </a:p>
      </dgm:t>
    </dgm:pt>
    <dgm:pt modelId="{7139B47E-E0C1-4246-B5E6-3BFC3EF2C00A}" type="parTrans" cxnId="{40E6809A-BC62-407B-B27E-93C04FBB6948}">
      <dgm:prSet/>
      <dgm:spPr/>
      <dgm:t>
        <a:bodyPr/>
        <a:lstStyle/>
        <a:p>
          <a:endParaRPr lang="en-US"/>
        </a:p>
      </dgm:t>
    </dgm:pt>
    <dgm:pt modelId="{FE9C31D9-EEF8-4123-80DF-DC15B1046664}" type="sibTrans" cxnId="{40E6809A-BC62-407B-B27E-93C04FBB6948}">
      <dgm:prSet/>
      <dgm:spPr/>
      <dgm:t>
        <a:bodyPr/>
        <a:lstStyle/>
        <a:p>
          <a:endParaRPr lang="en-US"/>
        </a:p>
      </dgm:t>
    </dgm:pt>
    <dgm:pt modelId="{2A3C79F4-F934-4411-B1BE-B7E239F8D3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goal is to </a:t>
          </a:r>
          <a:r>
            <a:rPr lang="en-US" b="1"/>
            <a:t>generate meaningful business insights</a:t>
          </a:r>
          <a:r>
            <a:rPr lang="en-US"/>
            <a:t> using SQL queries.</a:t>
          </a:r>
        </a:p>
      </dgm:t>
    </dgm:pt>
    <dgm:pt modelId="{FE86939C-525B-48E1-9EE7-345ED9C4CCC3}" type="parTrans" cxnId="{20754238-05A0-42BC-B427-8E8273B955A4}">
      <dgm:prSet/>
      <dgm:spPr/>
      <dgm:t>
        <a:bodyPr/>
        <a:lstStyle/>
        <a:p>
          <a:endParaRPr lang="en-US"/>
        </a:p>
      </dgm:t>
    </dgm:pt>
    <dgm:pt modelId="{F49817AD-D2AC-4F1A-BBC6-E4E7B1A8DA1E}" type="sibTrans" cxnId="{20754238-05A0-42BC-B427-8E8273B955A4}">
      <dgm:prSet/>
      <dgm:spPr/>
      <dgm:t>
        <a:bodyPr/>
        <a:lstStyle/>
        <a:p>
          <a:endParaRPr lang="en-US"/>
        </a:p>
      </dgm:t>
    </dgm:pt>
    <dgm:pt modelId="{361E69D3-5B33-4606-A924-AEC99E68EE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analysis includes </a:t>
          </a:r>
          <a:r>
            <a:rPr lang="en-US" b="1"/>
            <a:t>basic, intermediate, and advanced</a:t>
          </a:r>
          <a:r>
            <a:rPr lang="en-US"/>
            <a:t> level queries.</a:t>
          </a:r>
        </a:p>
      </dgm:t>
    </dgm:pt>
    <dgm:pt modelId="{AD307E9E-0EE9-42F6-B006-C79149155C3D}" type="parTrans" cxnId="{49F0D468-7B5E-49E3-9ACB-5B7691DB4395}">
      <dgm:prSet/>
      <dgm:spPr/>
      <dgm:t>
        <a:bodyPr/>
        <a:lstStyle/>
        <a:p>
          <a:endParaRPr lang="en-US"/>
        </a:p>
      </dgm:t>
    </dgm:pt>
    <dgm:pt modelId="{92B2EEAA-F7DD-4993-B2F5-7A41D580A213}" type="sibTrans" cxnId="{49F0D468-7B5E-49E3-9ACB-5B7691DB4395}">
      <dgm:prSet/>
      <dgm:spPr/>
      <dgm:t>
        <a:bodyPr/>
        <a:lstStyle/>
        <a:p>
          <a:endParaRPr lang="en-US"/>
        </a:p>
      </dgm:t>
    </dgm:pt>
    <dgm:pt modelId="{8A1A418D-4F4F-4895-92DD-C9A0152998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Tools used: </a:t>
          </a:r>
          <a:r>
            <a:rPr lang="en-US" b="1"/>
            <a:t>MySQL Workbench</a:t>
          </a:r>
          <a:r>
            <a:rPr lang="en-US"/>
            <a:t>, PowerPoint</a:t>
          </a:r>
        </a:p>
      </dgm:t>
    </dgm:pt>
    <dgm:pt modelId="{4B875F84-97D6-442D-895D-F459AE04BD3D}" type="parTrans" cxnId="{5A43F0DE-A08B-4D14-B7AA-1E001BFA3B91}">
      <dgm:prSet/>
      <dgm:spPr/>
      <dgm:t>
        <a:bodyPr/>
        <a:lstStyle/>
        <a:p>
          <a:endParaRPr lang="en-US"/>
        </a:p>
      </dgm:t>
    </dgm:pt>
    <dgm:pt modelId="{F0A18042-2D7C-48FF-88D0-24650570C858}" type="sibTrans" cxnId="{5A43F0DE-A08B-4D14-B7AA-1E001BFA3B91}">
      <dgm:prSet/>
      <dgm:spPr/>
      <dgm:t>
        <a:bodyPr/>
        <a:lstStyle/>
        <a:p>
          <a:endParaRPr lang="en-US"/>
        </a:p>
      </dgm:t>
    </dgm:pt>
    <dgm:pt modelId="{0E34C08F-6FCA-4453-A2CA-C500CE061A17}" type="pres">
      <dgm:prSet presAssocID="{E5B4A0E4-0016-4B59-B21A-5DDE19666B26}" presName="root" presStyleCnt="0">
        <dgm:presLayoutVars>
          <dgm:dir/>
          <dgm:resizeHandles val="exact"/>
        </dgm:presLayoutVars>
      </dgm:prSet>
      <dgm:spPr/>
    </dgm:pt>
    <dgm:pt modelId="{950EC431-AE8A-4DEF-AA38-7530F6799B73}" type="pres">
      <dgm:prSet presAssocID="{2F9331EC-61B4-478A-9204-72D82A32836C}" presName="compNode" presStyleCnt="0"/>
      <dgm:spPr/>
    </dgm:pt>
    <dgm:pt modelId="{468AD4C4-EC9A-4BFE-9D7F-82300C51D3A4}" type="pres">
      <dgm:prSet presAssocID="{2F9331EC-61B4-478A-9204-72D82A32836C}" presName="bgRect" presStyleLbl="bgShp" presStyleIdx="0" presStyleCnt="5"/>
      <dgm:spPr/>
    </dgm:pt>
    <dgm:pt modelId="{539F153E-1797-4F6E-B09D-842BCFC4789F}" type="pres">
      <dgm:prSet presAssocID="{2F9331EC-61B4-478A-9204-72D82A32836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BF03564E-B9A7-4CFD-AAAE-A7283E50C765}" type="pres">
      <dgm:prSet presAssocID="{2F9331EC-61B4-478A-9204-72D82A32836C}" presName="spaceRect" presStyleCnt="0"/>
      <dgm:spPr/>
    </dgm:pt>
    <dgm:pt modelId="{D403E589-4164-44B6-B02C-53864B848860}" type="pres">
      <dgm:prSet presAssocID="{2F9331EC-61B4-478A-9204-72D82A32836C}" presName="parTx" presStyleLbl="revTx" presStyleIdx="0" presStyleCnt="5">
        <dgm:presLayoutVars>
          <dgm:chMax val="0"/>
          <dgm:chPref val="0"/>
        </dgm:presLayoutVars>
      </dgm:prSet>
      <dgm:spPr/>
    </dgm:pt>
    <dgm:pt modelId="{F0DB9715-E8ED-4F11-B185-0D69224A7263}" type="pres">
      <dgm:prSet presAssocID="{A78A1D21-A9CA-4C54-94CC-E659FE64CC61}" presName="sibTrans" presStyleCnt="0"/>
      <dgm:spPr/>
    </dgm:pt>
    <dgm:pt modelId="{9147B4C0-D4EA-4CD8-A547-99A96B51708F}" type="pres">
      <dgm:prSet presAssocID="{FD3DCF30-8737-4494-8900-FCD1847DB7A2}" presName="compNode" presStyleCnt="0"/>
      <dgm:spPr/>
    </dgm:pt>
    <dgm:pt modelId="{5AF6F2C0-3EE4-4EA5-BCAB-E40861294C35}" type="pres">
      <dgm:prSet presAssocID="{FD3DCF30-8737-4494-8900-FCD1847DB7A2}" presName="bgRect" presStyleLbl="bgShp" presStyleIdx="1" presStyleCnt="5"/>
      <dgm:spPr/>
    </dgm:pt>
    <dgm:pt modelId="{1083F7FA-9261-4B05-A10C-AA6E70CF0532}" type="pres">
      <dgm:prSet presAssocID="{FD3DCF30-8737-4494-8900-FCD1847DB7A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3762B112-0348-4F86-BB3A-D9D027319E41}" type="pres">
      <dgm:prSet presAssocID="{FD3DCF30-8737-4494-8900-FCD1847DB7A2}" presName="spaceRect" presStyleCnt="0"/>
      <dgm:spPr/>
    </dgm:pt>
    <dgm:pt modelId="{F5871D63-DFB7-4FA2-A982-C85DDAC9C856}" type="pres">
      <dgm:prSet presAssocID="{FD3DCF30-8737-4494-8900-FCD1847DB7A2}" presName="parTx" presStyleLbl="revTx" presStyleIdx="1" presStyleCnt="5">
        <dgm:presLayoutVars>
          <dgm:chMax val="0"/>
          <dgm:chPref val="0"/>
        </dgm:presLayoutVars>
      </dgm:prSet>
      <dgm:spPr/>
    </dgm:pt>
    <dgm:pt modelId="{D2EE8559-2FEB-4988-A6C8-3D0BDF04A7CA}" type="pres">
      <dgm:prSet presAssocID="{FE9C31D9-EEF8-4123-80DF-DC15B1046664}" presName="sibTrans" presStyleCnt="0"/>
      <dgm:spPr/>
    </dgm:pt>
    <dgm:pt modelId="{8C1882D5-5CE6-4B08-8074-5FCD61388C98}" type="pres">
      <dgm:prSet presAssocID="{2A3C79F4-F934-4411-B1BE-B7E239F8D31C}" presName="compNode" presStyleCnt="0"/>
      <dgm:spPr/>
    </dgm:pt>
    <dgm:pt modelId="{5A3F40C4-25DC-47A5-89C5-85EDCDB16F49}" type="pres">
      <dgm:prSet presAssocID="{2A3C79F4-F934-4411-B1BE-B7E239F8D31C}" presName="bgRect" presStyleLbl="bgShp" presStyleIdx="2" presStyleCnt="5"/>
      <dgm:spPr/>
    </dgm:pt>
    <dgm:pt modelId="{2CEC00DC-905C-4A3B-88F8-235D6BF365EE}" type="pres">
      <dgm:prSet presAssocID="{2A3C79F4-F934-4411-B1BE-B7E239F8D31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06550F2-FF2D-45EC-9CDE-1EDED98F04FE}" type="pres">
      <dgm:prSet presAssocID="{2A3C79F4-F934-4411-B1BE-B7E239F8D31C}" presName="spaceRect" presStyleCnt="0"/>
      <dgm:spPr/>
    </dgm:pt>
    <dgm:pt modelId="{38C5ACEF-D220-4F3A-A52D-39112B7EC7A9}" type="pres">
      <dgm:prSet presAssocID="{2A3C79F4-F934-4411-B1BE-B7E239F8D31C}" presName="parTx" presStyleLbl="revTx" presStyleIdx="2" presStyleCnt="5">
        <dgm:presLayoutVars>
          <dgm:chMax val="0"/>
          <dgm:chPref val="0"/>
        </dgm:presLayoutVars>
      </dgm:prSet>
      <dgm:spPr/>
    </dgm:pt>
    <dgm:pt modelId="{D532A206-7FFC-472B-B8C5-964F142A2298}" type="pres">
      <dgm:prSet presAssocID="{F49817AD-D2AC-4F1A-BBC6-E4E7B1A8DA1E}" presName="sibTrans" presStyleCnt="0"/>
      <dgm:spPr/>
    </dgm:pt>
    <dgm:pt modelId="{8AC55E6A-67C5-4D5E-B089-81E514228ED4}" type="pres">
      <dgm:prSet presAssocID="{361E69D3-5B33-4606-A924-AEC99E68EE7E}" presName="compNode" presStyleCnt="0"/>
      <dgm:spPr/>
    </dgm:pt>
    <dgm:pt modelId="{23E0064D-A80B-489F-BD00-F507F22E26AA}" type="pres">
      <dgm:prSet presAssocID="{361E69D3-5B33-4606-A924-AEC99E68EE7E}" presName="bgRect" presStyleLbl="bgShp" presStyleIdx="3" presStyleCnt="5"/>
      <dgm:spPr/>
    </dgm:pt>
    <dgm:pt modelId="{53D9E243-5DBF-4CAD-8122-B3D63E895F43}" type="pres">
      <dgm:prSet presAssocID="{361E69D3-5B33-4606-A924-AEC99E68EE7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C5BB5C46-637F-464B-B63E-F6423BAAF0F4}" type="pres">
      <dgm:prSet presAssocID="{361E69D3-5B33-4606-A924-AEC99E68EE7E}" presName="spaceRect" presStyleCnt="0"/>
      <dgm:spPr/>
    </dgm:pt>
    <dgm:pt modelId="{57A31806-054E-4A11-A8BE-09049E93B081}" type="pres">
      <dgm:prSet presAssocID="{361E69D3-5B33-4606-A924-AEC99E68EE7E}" presName="parTx" presStyleLbl="revTx" presStyleIdx="3" presStyleCnt="5">
        <dgm:presLayoutVars>
          <dgm:chMax val="0"/>
          <dgm:chPref val="0"/>
        </dgm:presLayoutVars>
      </dgm:prSet>
      <dgm:spPr/>
    </dgm:pt>
    <dgm:pt modelId="{EF7B00D0-1021-43E8-A868-AAE8677603ED}" type="pres">
      <dgm:prSet presAssocID="{92B2EEAA-F7DD-4993-B2F5-7A41D580A213}" presName="sibTrans" presStyleCnt="0"/>
      <dgm:spPr/>
    </dgm:pt>
    <dgm:pt modelId="{85CF3526-37E5-4ED0-8A56-DDA48EC6798B}" type="pres">
      <dgm:prSet presAssocID="{8A1A418D-4F4F-4895-92DD-C9A0152998AD}" presName="compNode" presStyleCnt="0"/>
      <dgm:spPr/>
    </dgm:pt>
    <dgm:pt modelId="{5703E4F2-39CA-464F-8F9F-4AC6ACFE8C37}" type="pres">
      <dgm:prSet presAssocID="{8A1A418D-4F4F-4895-92DD-C9A0152998AD}" presName="bgRect" presStyleLbl="bgShp" presStyleIdx="4" presStyleCnt="5"/>
      <dgm:spPr/>
    </dgm:pt>
    <dgm:pt modelId="{E0203CD7-A17F-42B6-AC3E-0E2718236FD9}" type="pres">
      <dgm:prSet presAssocID="{8A1A418D-4F4F-4895-92DD-C9A0152998A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35E7D785-7406-44B8-B32C-3721B01F7636}" type="pres">
      <dgm:prSet presAssocID="{8A1A418D-4F4F-4895-92DD-C9A0152998AD}" presName="spaceRect" presStyleCnt="0"/>
      <dgm:spPr/>
    </dgm:pt>
    <dgm:pt modelId="{8439B7C4-07A1-4FF1-9265-12A0C385BEF6}" type="pres">
      <dgm:prSet presAssocID="{8A1A418D-4F4F-4895-92DD-C9A0152998A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3076014-1586-44D6-8F23-ACDC6EB947A3}" type="presOf" srcId="{2F9331EC-61B4-478A-9204-72D82A32836C}" destId="{D403E589-4164-44B6-B02C-53864B848860}" srcOrd="0" destOrd="0" presId="urn:microsoft.com/office/officeart/2018/2/layout/IconVerticalSolidList"/>
    <dgm:cxn modelId="{61A89519-D11D-4671-B5BD-AF6C9C726BAB}" type="presOf" srcId="{2A3C79F4-F934-4411-B1BE-B7E239F8D31C}" destId="{38C5ACEF-D220-4F3A-A52D-39112B7EC7A9}" srcOrd="0" destOrd="0" presId="urn:microsoft.com/office/officeart/2018/2/layout/IconVerticalSolidList"/>
    <dgm:cxn modelId="{20754238-05A0-42BC-B427-8E8273B955A4}" srcId="{E5B4A0E4-0016-4B59-B21A-5DDE19666B26}" destId="{2A3C79F4-F934-4411-B1BE-B7E239F8D31C}" srcOrd="2" destOrd="0" parTransId="{FE86939C-525B-48E1-9EE7-345ED9C4CCC3}" sibTransId="{F49817AD-D2AC-4F1A-BBC6-E4E7B1A8DA1E}"/>
    <dgm:cxn modelId="{CF09113D-B59A-498B-929E-0B6C7745BB5F}" type="presOf" srcId="{E5B4A0E4-0016-4B59-B21A-5DDE19666B26}" destId="{0E34C08F-6FCA-4453-A2CA-C500CE061A17}" srcOrd="0" destOrd="0" presId="urn:microsoft.com/office/officeart/2018/2/layout/IconVerticalSolidList"/>
    <dgm:cxn modelId="{EDDA0747-E9A9-4638-84A5-10165938567D}" type="presOf" srcId="{FD3DCF30-8737-4494-8900-FCD1847DB7A2}" destId="{F5871D63-DFB7-4FA2-A982-C85DDAC9C856}" srcOrd="0" destOrd="0" presId="urn:microsoft.com/office/officeart/2018/2/layout/IconVerticalSolidList"/>
    <dgm:cxn modelId="{49F0D468-7B5E-49E3-9ACB-5B7691DB4395}" srcId="{E5B4A0E4-0016-4B59-B21A-5DDE19666B26}" destId="{361E69D3-5B33-4606-A924-AEC99E68EE7E}" srcOrd="3" destOrd="0" parTransId="{AD307E9E-0EE9-42F6-B006-C79149155C3D}" sibTransId="{92B2EEAA-F7DD-4993-B2F5-7A41D580A213}"/>
    <dgm:cxn modelId="{40E6809A-BC62-407B-B27E-93C04FBB6948}" srcId="{E5B4A0E4-0016-4B59-B21A-5DDE19666B26}" destId="{FD3DCF30-8737-4494-8900-FCD1847DB7A2}" srcOrd="1" destOrd="0" parTransId="{7139B47E-E0C1-4246-B5E6-3BFC3EF2C00A}" sibTransId="{FE9C31D9-EEF8-4123-80DF-DC15B1046664}"/>
    <dgm:cxn modelId="{3013B2B9-307C-4415-992A-92B42FB1C0B8}" srcId="{E5B4A0E4-0016-4B59-B21A-5DDE19666B26}" destId="{2F9331EC-61B4-478A-9204-72D82A32836C}" srcOrd="0" destOrd="0" parTransId="{A5A9D253-BAB7-437E-98A5-6FD0A23B5D96}" sibTransId="{A78A1D21-A9CA-4C54-94CC-E659FE64CC61}"/>
    <dgm:cxn modelId="{C02D30DA-6680-4597-BEB8-213B1BE3B4B4}" type="presOf" srcId="{8A1A418D-4F4F-4895-92DD-C9A0152998AD}" destId="{8439B7C4-07A1-4FF1-9265-12A0C385BEF6}" srcOrd="0" destOrd="0" presId="urn:microsoft.com/office/officeart/2018/2/layout/IconVerticalSolidList"/>
    <dgm:cxn modelId="{5A43F0DE-A08B-4D14-B7AA-1E001BFA3B91}" srcId="{E5B4A0E4-0016-4B59-B21A-5DDE19666B26}" destId="{8A1A418D-4F4F-4895-92DD-C9A0152998AD}" srcOrd="4" destOrd="0" parTransId="{4B875F84-97D6-442D-895D-F459AE04BD3D}" sibTransId="{F0A18042-2D7C-48FF-88D0-24650570C858}"/>
    <dgm:cxn modelId="{8FD97EFF-81F9-4448-A59E-1CDECF0B2504}" type="presOf" srcId="{361E69D3-5B33-4606-A924-AEC99E68EE7E}" destId="{57A31806-054E-4A11-A8BE-09049E93B081}" srcOrd="0" destOrd="0" presId="urn:microsoft.com/office/officeart/2018/2/layout/IconVerticalSolidList"/>
    <dgm:cxn modelId="{D3814E13-FC2B-4524-B4A1-753BDAA389AB}" type="presParOf" srcId="{0E34C08F-6FCA-4453-A2CA-C500CE061A17}" destId="{950EC431-AE8A-4DEF-AA38-7530F6799B73}" srcOrd="0" destOrd="0" presId="urn:microsoft.com/office/officeart/2018/2/layout/IconVerticalSolidList"/>
    <dgm:cxn modelId="{318F6F1B-E57F-4175-A700-45A0DC80543E}" type="presParOf" srcId="{950EC431-AE8A-4DEF-AA38-7530F6799B73}" destId="{468AD4C4-EC9A-4BFE-9D7F-82300C51D3A4}" srcOrd="0" destOrd="0" presId="urn:microsoft.com/office/officeart/2018/2/layout/IconVerticalSolidList"/>
    <dgm:cxn modelId="{7BD3E17B-9FC7-49A3-AB3D-5032DA11B2E2}" type="presParOf" srcId="{950EC431-AE8A-4DEF-AA38-7530F6799B73}" destId="{539F153E-1797-4F6E-B09D-842BCFC4789F}" srcOrd="1" destOrd="0" presId="urn:microsoft.com/office/officeart/2018/2/layout/IconVerticalSolidList"/>
    <dgm:cxn modelId="{3F431310-91FC-4291-8B42-F0669FB7F43F}" type="presParOf" srcId="{950EC431-AE8A-4DEF-AA38-7530F6799B73}" destId="{BF03564E-B9A7-4CFD-AAAE-A7283E50C765}" srcOrd="2" destOrd="0" presId="urn:microsoft.com/office/officeart/2018/2/layout/IconVerticalSolidList"/>
    <dgm:cxn modelId="{1EE06943-32E0-4B89-B23B-9FCEB9959201}" type="presParOf" srcId="{950EC431-AE8A-4DEF-AA38-7530F6799B73}" destId="{D403E589-4164-44B6-B02C-53864B848860}" srcOrd="3" destOrd="0" presId="urn:microsoft.com/office/officeart/2018/2/layout/IconVerticalSolidList"/>
    <dgm:cxn modelId="{BD061E33-8AFB-4E2A-8D08-743B42D2BF63}" type="presParOf" srcId="{0E34C08F-6FCA-4453-A2CA-C500CE061A17}" destId="{F0DB9715-E8ED-4F11-B185-0D69224A7263}" srcOrd="1" destOrd="0" presId="urn:microsoft.com/office/officeart/2018/2/layout/IconVerticalSolidList"/>
    <dgm:cxn modelId="{E1523AF8-2A77-4EBE-98BA-60D6DA303234}" type="presParOf" srcId="{0E34C08F-6FCA-4453-A2CA-C500CE061A17}" destId="{9147B4C0-D4EA-4CD8-A547-99A96B51708F}" srcOrd="2" destOrd="0" presId="urn:microsoft.com/office/officeart/2018/2/layout/IconVerticalSolidList"/>
    <dgm:cxn modelId="{F750FF6E-D65D-4B19-8C48-C95BD0BE32F8}" type="presParOf" srcId="{9147B4C0-D4EA-4CD8-A547-99A96B51708F}" destId="{5AF6F2C0-3EE4-4EA5-BCAB-E40861294C35}" srcOrd="0" destOrd="0" presId="urn:microsoft.com/office/officeart/2018/2/layout/IconVerticalSolidList"/>
    <dgm:cxn modelId="{91D92910-9DF3-4DBC-AF8C-DA53F0E57537}" type="presParOf" srcId="{9147B4C0-D4EA-4CD8-A547-99A96B51708F}" destId="{1083F7FA-9261-4B05-A10C-AA6E70CF0532}" srcOrd="1" destOrd="0" presId="urn:microsoft.com/office/officeart/2018/2/layout/IconVerticalSolidList"/>
    <dgm:cxn modelId="{33E089D3-E315-47A2-9A76-4C20D77E6446}" type="presParOf" srcId="{9147B4C0-D4EA-4CD8-A547-99A96B51708F}" destId="{3762B112-0348-4F86-BB3A-D9D027319E41}" srcOrd="2" destOrd="0" presId="urn:microsoft.com/office/officeart/2018/2/layout/IconVerticalSolidList"/>
    <dgm:cxn modelId="{FB1F5131-7907-4A1B-9689-F6B89401BF12}" type="presParOf" srcId="{9147B4C0-D4EA-4CD8-A547-99A96B51708F}" destId="{F5871D63-DFB7-4FA2-A982-C85DDAC9C856}" srcOrd="3" destOrd="0" presId="urn:microsoft.com/office/officeart/2018/2/layout/IconVerticalSolidList"/>
    <dgm:cxn modelId="{347CED8A-E0C7-4F6C-B318-3FEC37C04F30}" type="presParOf" srcId="{0E34C08F-6FCA-4453-A2CA-C500CE061A17}" destId="{D2EE8559-2FEB-4988-A6C8-3D0BDF04A7CA}" srcOrd="3" destOrd="0" presId="urn:microsoft.com/office/officeart/2018/2/layout/IconVerticalSolidList"/>
    <dgm:cxn modelId="{3F0C5CD3-A9FB-4923-B742-9BBA45DF225C}" type="presParOf" srcId="{0E34C08F-6FCA-4453-A2CA-C500CE061A17}" destId="{8C1882D5-5CE6-4B08-8074-5FCD61388C98}" srcOrd="4" destOrd="0" presId="urn:microsoft.com/office/officeart/2018/2/layout/IconVerticalSolidList"/>
    <dgm:cxn modelId="{858EA010-284F-419D-BCC8-908FC7513378}" type="presParOf" srcId="{8C1882D5-5CE6-4B08-8074-5FCD61388C98}" destId="{5A3F40C4-25DC-47A5-89C5-85EDCDB16F49}" srcOrd="0" destOrd="0" presId="urn:microsoft.com/office/officeart/2018/2/layout/IconVerticalSolidList"/>
    <dgm:cxn modelId="{BD9A2643-E070-4CE5-83E0-5FD14C3BBB4E}" type="presParOf" srcId="{8C1882D5-5CE6-4B08-8074-5FCD61388C98}" destId="{2CEC00DC-905C-4A3B-88F8-235D6BF365EE}" srcOrd="1" destOrd="0" presId="urn:microsoft.com/office/officeart/2018/2/layout/IconVerticalSolidList"/>
    <dgm:cxn modelId="{EBFE41C7-3820-4CDB-84DF-3DAAFD8C06C6}" type="presParOf" srcId="{8C1882D5-5CE6-4B08-8074-5FCD61388C98}" destId="{206550F2-FF2D-45EC-9CDE-1EDED98F04FE}" srcOrd="2" destOrd="0" presId="urn:microsoft.com/office/officeart/2018/2/layout/IconVerticalSolidList"/>
    <dgm:cxn modelId="{D89E79FF-B594-4025-BB25-5A82EDE49AC9}" type="presParOf" srcId="{8C1882D5-5CE6-4B08-8074-5FCD61388C98}" destId="{38C5ACEF-D220-4F3A-A52D-39112B7EC7A9}" srcOrd="3" destOrd="0" presId="urn:microsoft.com/office/officeart/2018/2/layout/IconVerticalSolidList"/>
    <dgm:cxn modelId="{6F1F2A31-D4E4-4017-B48E-89BFFE548FEE}" type="presParOf" srcId="{0E34C08F-6FCA-4453-A2CA-C500CE061A17}" destId="{D532A206-7FFC-472B-B8C5-964F142A2298}" srcOrd="5" destOrd="0" presId="urn:microsoft.com/office/officeart/2018/2/layout/IconVerticalSolidList"/>
    <dgm:cxn modelId="{BA02B436-3C39-4003-A049-D0EDAD0DC888}" type="presParOf" srcId="{0E34C08F-6FCA-4453-A2CA-C500CE061A17}" destId="{8AC55E6A-67C5-4D5E-B089-81E514228ED4}" srcOrd="6" destOrd="0" presId="urn:microsoft.com/office/officeart/2018/2/layout/IconVerticalSolidList"/>
    <dgm:cxn modelId="{393EB81B-1382-49B8-BC7E-54C23A56D460}" type="presParOf" srcId="{8AC55E6A-67C5-4D5E-B089-81E514228ED4}" destId="{23E0064D-A80B-489F-BD00-F507F22E26AA}" srcOrd="0" destOrd="0" presId="urn:microsoft.com/office/officeart/2018/2/layout/IconVerticalSolidList"/>
    <dgm:cxn modelId="{626E3539-531A-4520-B6D6-09861E5F2E99}" type="presParOf" srcId="{8AC55E6A-67C5-4D5E-B089-81E514228ED4}" destId="{53D9E243-5DBF-4CAD-8122-B3D63E895F43}" srcOrd="1" destOrd="0" presId="urn:microsoft.com/office/officeart/2018/2/layout/IconVerticalSolidList"/>
    <dgm:cxn modelId="{4BDE1000-489F-4885-B01A-216F4B09EC3C}" type="presParOf" srcId="{8AC55E6A-67C5-4D5E-B089-81E514228ED4}" destId="{C5BB5C46-637F-464B-B63E-F6423BAAF0F4}" srcOrd="2" destOrd="0" presId="urn:microsoft.com/office/officeart/2018/2/layout/IconVerticalSolidList"/>
    <dgm:cxn modelId="{C3EE2DC4-C82A-4AAB-9B02-3ABB0D0B2044}" type="presParOf" srcId="{8AC55E6A-67C5-4D5E-B089-81E514228ED4}" destId="{57A31806-054E-4A11-A8BE-09049E93B081}" srcOrd="3" destOrd="0" presId="urn:microsoft.com/office/officeart/2018/2/layout/IconVerticalSolidList"/>
    <dgm:cxn modelId="{E217D805-980C-43D5-916E-C012A42206A9}" type="presParOf" srcId="{0E34C08F-6FCA-4453-A2CA-C500CE061A17}" destId="{EF7B00D0-1021-43E8-A868-AAE8677603ED}" srcOrd="7" destOrd="0" presId="urn:microsoft.com/office/officeart/2018/2/layout/IconVerticalSolidList"/>
    <dgm:cxn modelId="{7C12438F-C5E3-41FF-8B55-255BD2B8DCB0}" type="presParOf" srcId="{0E34C08F-6FCA-4453-A2CA-C500CE061A17}" destId="{85CF3526-37E5-4ED0-8A56-DDA48EC6798B}" srcOrd="8" destOrd="0" presId="urn:microsoft.com/office/officeart/2018/2/layout/IconVerticalSolidList"/>
    <dgm:cxn modelId="{3B1BD7F6-C1C4-4B90-9651-0247D7EF9E06}" type="presParOf" srcId="{85CF3526-37E5-4ED0-8A56-DDA48EC6798B}" destId="{5703E4F2-39CA-464F-8F9F-4AC6ACFE8C37}" srcOrd="0" destOrd="0" presId="urn:microsoft.com/office/officeart/2018/2/layout/IconVerticalSolidList"/>
    <dgm:cxn modelId="{3B2B1A6C-B0D9-496D-BAB3-FD2CDED13CD9}" type="presParOf" srcId="{85CF3526-37E5-4ED0-8A56-DDA48EC6798B}" destId="{E0203CD7-A17F-42B6-AC3E-0E2718236FD9}" srcOrd="1" destOrd="0" presId="urn:microsoft.com/office/officeart/2018/2/layout/IconVerticalSolidList"/>
    <dgm:cxn modelId="{513677C1-DE6B-4DE3-9DF1-973B9FF7883B}" type="presParOf" srcId="{85CF3526-37E5-4ED0-8A56-DDA48EC6798B}" destId="{35E7D785-7406-44B8-B32C-3721B01F7636}" srcOrd="2" destOrd="0" presId="urn:microsoft.com/office/officeart/2018/2/layout/IconVerticalSolidList"/>
    <dgm:cxn modelId="{F43E99CD-B544-40B5-905D-F5B0914A827B}" type="presParOf" srcId="{85CF3526-37E5-4ED0-8A56-DDA48EC6798B}" destId="{8439B7C4-07A1-4FF1-9265-12A0C385BE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AD4C4-EC9A-4BFE-9D7F-82300C51D3A4}">
      <dsp:nvSpPr>
        <dsp:cNvPr id="0" name=""/>
        <dsp:cNvSpPr/>
      </dsp:nvSpPr>
      <dsp:spPr>
        <a:xfrm>
          <a:off x="0" y="3588"/>
          <a:ext cx="10653579" cy="7644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F153E-1797-4F6E-B09D-842BCFC4789F}">
      <dsp:nvSpPr>
        <dsp:cNvPr id="0" name=""/>
        <dsp:cNvSpPr/>
      </dsp:nvSpPr>
      <dsp:spPr>
        <a:xfrm>
          <a:off x="231243" y="175588"/>
          <a:ext cx="420442" cy="4204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3E589-4164-44B6-B02C-53864B848860}">
      <dsp:nvSpPr>
        <dsp:cNvPr id="0" name=""/>
        <dsp:cNvSpPr/>
      </dsp:nvSpPr>
      <dsp:spPr>
        <a:xfrm>
          <a:off x="882930" y="3588"/>
          <a:ext cx="9770648" cy="764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03" tIns="80903" rIns="80903" bIns="8090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Content:</a:t>
          </a:r>
          <a:endParaRPr lang="en-US" sz="1900" kern="1200"/>
        </a:p>
      </dsp:txBody>
      <dsp:txXfrm>
        <a:off x="882930" y="3588"/>
        <a:ext cx="9770648" cy="764441"/>
      </dsp:txXfrm>
    </dsp:sp>
    <dsp:sp modelId="{5AF6F2C0-3EE4-4EA5-BCAB-E40861294C35}">
      <dsp:nvSpPr>
        <dsp:cNvPr id="0" name=""/>
        <dsp:cNvSpPr/>
      </dsp:nvSpPr>
      <dsp:spPr>
        <a:xfrm>
          <a:off x="0" y="959141"/>
          <a:ext cx="10653579" cy="7644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3F7FA-9261-4B05-A10C-AA6E70CF0532}">
      <dsp:nvSpPr>
        <dsp:cNvPr id="0" name=""/>
        <dsp:cNvSpPr/>
      </dsp:nvSpPr>
      <dsp:spPr>
        <a:xfrm>
          <a:off x="231243" y="1131140"/>
          <a:ext cx="420442" cy="4204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71D63-DFB7-4FA2-A982-C85DDAC9C856}">
      <dsp:nvSpPr>
        <dsp:cNvPr id="0" name=""/>
        <dsp:cNvSpPr/>
      </dsp:nvSpPr>
      <dsp:spPr>
        <a:xfrm>
          <a:off x="882930" y="959141"/>
          <a:ext cx="9770648" cy="764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03" tIns="80903" rIns="80903" bIns="8090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project analyzes data from a </a:t>
          </a:r>
          <a:r>
            <a:rPr lang="en-US" sz="1900" b="1" kern="1200"/>
            <a:t>music store database</a:t>
          </a:r>
          <a:r>
            <a:rPr lang="en-US" sz="1900" kern="1200"/>
            <a:t> consisting of customers, invoices, artists, albums, tracks, and genres.</a:t>
          </a:r>
        </a:p>
      </dsp:txBody>
      <dsp:txXfrm>
        <a:off x="882930" y="959141"/>
        <a:ext cx="9770648" cy="764441"/>
      </dsp:txXfrm>
    </dsp:sp>
    <dsp:sp modelId="{5A3F40C4-25DC-47A5-89C5-85EDCDB16F49}">
      <dsp:nvSpPr>
        <dsp:cNvPr id="0" name=""/>
        <dsp:cNvSpPr/>
      </dsp:nvSpPr>
      <dsp:spPr>
        <a:xfrm>
          <a:off x="0" y="1914693"/>
          <a:ext cx="10653579" cy="7644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C00DC-905C-4A3B-88F8-235D6BF365EE}">
      <dsp:nvSpPr>
        <dsp:cNvPr id="0" name=""/>
        <dsp:cNvSpPr/>
      </dsp:nvSpPr>
      <dsp:spPr>
        <a:xfrm>
          <a:off x="231243" y="2086692"/>
          <a:ext cx="420442" cy="4204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5ACEF-D220-4F3A-A52D-39112B7EC7A9}">
      <dsp:nvSpPr>
        <dsp:cNvPr id="0" name=""/>
        <dsp:cNvSpPr/>
      </dsp:nvSpPr>
      <dsp:spPr>
        <a:xfrm>
          <a:off x="882930" y="1914693"/>
          <a:ext cx="9770648" cy="764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03" tIns="80903" rIns="80903" bIns="8090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goal is to </a:t>
          </a:r>
          <a:r>
            <a:rPr lang="en-US" sz="1900" b="1" kern="1200"/>
            <a:t>generate meaningful business insights</a:t>
          </a:r>
          <a:r>
            <a:rPr lang="en-US" sz="1900" kern="1200"/>
            <a:t> using SQL queries.</a:t>
          </a:r>
        </a:p>
      </dsp:txBody>
      <dsp:txXfrm>
        <a:off x="882930" y="1914693"/>
        <a:ext cx="9770648" cy="764441"/>
      </dsp:txXfrm>
    </dsp:sp>
    <dsp:sp modelId="{23E0064D-A80B-489F-BD00-F507F22E26AA}">
      <dsp:nvSpPr>
        <dsp:cNvPr id="0" name=""/>
        <dsp:cNvSpPr/>
      </dsp:nvSpPr>
      <dsp:spPr>
        <a:xfrm>
          <a:off x="0" y="2870245"/>
          <a:ext cx="10653579" cy="7644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9E243-5DBF-4CAD-8122-B3D63E895F43}">
      <dsp:nvSpPr>
        <dsp:cNvPr id="0" name=""/>
        <dsp:cNvSpPr/>
      </dsp:nvSpPr>
      <dsp:spPr>
        <a:xfrm>
          <a:off x="231243" y="3042244"/>
          <a:ext cx="420442" cy="4204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31806-054E-4A11-A8BE-09049E93B081}">
      <dsp:nvSpPr>
        <dsp:cNvPr id="0" name=""/>
        <dsp:cNvSpPr/>
      </dsp:nvSpPr>
      <dsp:spPr>
        <a:xfrm>
          <a:off x="882930" y="2870245"/>
          <a:ext cx="9770648" cy="764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03" tIns="80903" rIns="80903" bIns="8090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analysis includes </a:t>
          </a:r>
          <a:r>
            <a:rPr lang="en-US" sz="1900" b="1" kern="1200"/>
            <a:t>basic, intermediate, and advanced</a:t>
          </a:r>
          <a:r>
            <a:rPr lang="en-US" sz="1900" kern="1200"/>
            <a:t> level queries.</a:t>
          </a:r>
        </a:p>
      </dsp:txBody>
      <dsp:txXfrm>
        <a:off x="882930" y="2870245"/>
        <a:ext cx="9770648" cy="764441"/>
      </dsp:txXfrm>
    </dsp:sp>
    <dsp:sp modelId="{5703E4F2-39CA-464F-8F9F-4AC6ACFE8C37}">
      <dsp:nvSpPr>
        <dsp:cNvPr id="0" name=""/>
        <dsp:cNvSpPr/>
      </dsp:nvSpPr>
      <dsp:spPr>
        <a:xfrm>
          <a:off x="0" y="3825797"/>
          <a:ext cx="10653579" cy="7644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03CD7-A17F-42B6-AC3E-0E2718236FD9}">
      <dsp:nvSpPr>
        <dsp:cNvPr id="0" name=""/>
        <dsp:cNvSpPr/>
      </dsp:nvSpPr>
      <dsp:spPr>
        <a:xfrm>
          <a:off x="231243" y="3997796"/>
          <a:ext cx="420442" cy="4204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9B7C4-07A1-4FF1-9265-12A0C385BEF6}">
      <dsp:nvSpPr>
        <dsp:cNvPr id="0" name=""/>
        <dsp:cNvSpPr/>
      </dsp:nvSpPr>
      <dsp:spPr>
        <a:xfrm>
          <a:off x="882930" y="3825797"/>
          <a:ext cx="9770648" cy="764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03" tIns="80903" rIns="80903" bIns="8090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Tools used: </a:t>
          </a:r>
          <a:r>
            <a:rPr lang="en-US" sz="1900" b="1" kern="1200"/>
            <a:t>MySQL Workbench</a:t>
          </a:r>
          <a:r>
            <a:rPr lang="en-US" sz="1900" kern="1200"/>
            <a:t>, PowerPoint</a:t>
          </a:r>
        </a:p>
      </dsp:txBody>
      <dsp:txXfrm>
        <a:off x="882930" y="3825797"/>
        <a:ext cx="9770648" cy="764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4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0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1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4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1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8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7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5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8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4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1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FB6CA-A7FF-909C-0AF4-136537367F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8164" b="1475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32BD8C-B69F-0212-630B-06ACF7C0C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SQL Data Analysis Project — Music Store Database</a:t>
            </a:r>
            <a:endParaRPr lang="en-IN" sz="5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7768F-566C-637F-BE80-A8C0124B8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>
                <a:solidFill>
                  <a:srgbClr val="FFFFFF"/>
                </a:solidFill>
              </a:rPr>
              <a:t>Analyzing customer behavior, sales performance, and music preferences using SQL</a:t>
            </a:r>
          </a:p>
          <a:p>
            <a:pPr>
              <a:lnSpc>
                <a:spcPct val="110000"/>
              </a:lnSpc>
            </a:pPr>
            <a:endParaRPr lang="en-US" sz="140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400">
                <a:solidFill>
                  <a:srgbClr val="FFFFFF"/>
                </a:solidFill>
              </a:rPr>
              <a:t>Made by –Nandini sharma </a:t>
            </a:r>
          </a:p>
          <a:p>
            <a:pPr>
              <a:lnSpc>
                <a:spcPct val="110000"/>
              </a:lnSpc>
            </a:pPr>
            <a:r>
              <a:rPr lang="en-US" sz="1400">
                <a:solidFill>
                  <a:srgbClr val="FFFFFF"/>
                </a:solidFill>
              </a:rPr>
              <a:t>Tool used – mysql workbench</a:t>
            </a:r>
            <a:endParaRPr lang="en-IN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9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5B95E-5E2A-971D-B903-E8F170B2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Question-3)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6D422-4D2F-10F2-F7A9-BD6703C740FB}"/>
              </a:ext>
            </a:extLst>
          </p:cNvPr>
          <p:cNvSpPr txBox="1"/>
          <p:nvPr/>
        </p:nvSpPr>
        <p:spPr>
          <a:xfrm>
            <a:off x="612648" y="2584058"/>
            <a:ext cx="4621553" cy="315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Displays tracks whose duration exceeds the average length.</a:t>
            </a:r>
            <a:br>
              <a:rPr lang="en-US" dirty="0"/>
            </a:br>
            <a:r>
              <a:rPr lang="en-US" b="1" dirty="0"/>
              <a:t>Logic:</a:t>
            </a:r>
            <a:r>
              <a:rPr lang="en-US" dirty="0"/>
              <a:t> Compares each track’s milliseconds with the average using a subquery or CTE.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9DB5BF-B766-7550-AB0A-369371496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21"/>
          <a:stretch>
            <a:fillRect/>
          </a:stretch>
        </p:blipFill>
        <p:spPr>
          <a:xfrm>
            <a:off x="5234201" y="0"/>
            <a:ext cx="69577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8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3867147-1C83-BF71-39B0-B590EE7F3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27C39-AF4C-CD02-479A-A792C084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03" y="317415"/>
            <a:ext cx="10872216" cy="11338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Advance level queries</a:t>
            </a:r>
            <a:b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-1)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EDE1781-D35F-E2F9-F76B-4E8EBBCF7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" y="1587063"/>
            <a:ext cx="7469743" cy="52709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F3101-4018-F4C4-CC5D-5525FE231EB8}"/>
              </a:ext>
            </a:extLst>
          </p:cNvPr>
          <p:cNvSpPr txBox="1"/>
          <p:nvPr/>
        </p:nvSpPr>
        <p:spPr>
          <a:xfrm>
            <a:off x="7818300" y="1802739"/>
            <a:ext cx="4307527" cy="4517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Shows how much money each customer spent on different artists.</a:t>
            </a:r>
            <a:br>
              <a:rPr lang="en-US" dirty="0"/>
            </a:br>
            <a:r>
              <a:rPr lang="en-US" b="1" dirty="0"/>
              <a:t>Logic:</a:t>
            </a:r>
            <a:r>
              <a:rPr lang="en-US" dirty="0"/>
              <a:t> Joins invoice, track, album, and artist tables; sums up </a:t>
            </a:r>
            <a:r>
              <a:rPr lang="en-US" dirty="0" err="1"/>
              <a:t>unit_price</a:t>
            </a:r>
            <a:r>
              <a:rPr lang="en-US" dirty="0"/>
              <a:t> × quantity per customer and artist.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38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76972-0133-4122-FA4A-B0F1A698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1345"/>
            <a:ext cx="8728364" cy="689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Question-2)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2AEB9BE-105A-E2FD-96F1-68807C019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5" y="1408386"/>
            <a:ext cx="12055366" cy="541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42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587E41-605C-A8E4-8BA5-0E0B3797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5A717D4-C11A-7B50-C837-F00A6BEB9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2828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48A03-0DF9-3063-CB15-1BC2AEC79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4416"/>
            <a:ext cx="12191999" cy="1243584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4C25D-8520-210C-86FA-9F24AE486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5768969"/>
            <a:ext cx="8183880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Question-3)</a:t>
            </a:r>
          </a:p>
        </p:txBody>
      </p:sp>
    </p:spTree>
    <p:extLst>
      <p:ext uri="{BB962C8B-B14F-4D97-AF65-F5344CB8AC3E}">
        <p14:creationId xmlns:p14="http://schemas.microsoft.com/office/powerpoint/2010/main" val="769392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E1B98-26D3-A339-DA53-1805FC07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en-IN" dirty="0"/>
              <a:t>Findings &amp;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90B532-BF98-F1DF-7E0A-A25AF62E8A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7" y="2212848"/>
            <a:ext cx="6035041" cy="4096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Rock is the most popular genre in most countries.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Top-spending customers can be targeted for loyalty programs.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Cities with highest total sales are ideal for promotional events.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Certain artists drive more sales — useful for strategic partnerships.</a:t>
            </a:r>
          </a:p>
        </p:txBody>
      </p:sp>
      <p:pic>
        <p:nvPicPr>
          <p:cNvPr id="6" name="Picture 5" descr="Band instruments">
            <a:extLst>
              <a:ext uri="{FF2B5EF4-FFF2-40B4-BE49-F238E27FC236}">
                <a16:creationId xmlns:a16="http://schemas.microsoft.com/office/drawing/2014/main" id="{27063804-4A88-3628-D3FF-E1587B0A84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187" r="21053" b="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E1903-6EB4-3CAE-23B0-09CB443E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07" y="603501"/>
            <a:ext cx="4361693" cy="1527049"/>
          </a:xfrm>
        </p:spPr>
        <p:txBody>
          <a:bodyPr anchor="b">
            <a:normAutofit/>
          </a:bodyPr>
          <a:lstStyle/>
          <a:p>
            <a:r>
              <a:rPr lang="en-IN" dirty="0"/>
              <a:t>Conclusion</a:t>
            </a: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28803F14-FEC8-8020-816C-30814AB331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01" r="34265" b="-1"/>
          <a:stretch>
            <a:fillRect/>
          </a:stretch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036FCD6-30F1-4F7F-F4D4-61E415C319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23007" y="2212846"/>
            <a:ext cx="4361693" cy="40965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Successfully used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SQL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to explore and analyze a real-world relational database.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Applied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joins, grouping, subqueries, CTEs, and ranking functions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Gained valuable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customer and sales insights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for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974406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3484E-FFD3-7DC2-4EF0-E9FCFE58F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1345"/>
            <a:ext cx="8728364" cy="689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681A-4FF2-DDAD-B535-527B05DE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1" y="1212692"/>
            <a:ext cx="8728363" cy="4187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1000" dirty="0"/>
              <a:t> nandinisharma@email.com</a:t>
            </a:r>
            <a:br>
              <a:rPr lang="en-US" sz="1000" dirty="0"/>
            </a:br>
            <a:r>
              <a:rPr lang="en-US" sz="1000" dirty="0"/>
              <a:t>8287583087</a:t>
            </a:r>
          </a:p>
        </p:txBody>
      </p:sp>
      <p:pic>
        <p:nvPicPr>
          <p:cNvPr id="7" name="Graphic 6" descr="Email">
            <a:extLst>
              <a:ext uri="{FF2B5EF4-FFF2-40B4-BE49-F238E27FC236}">
                <a16:creationId xmlns:a16="http://schemas.microsoft.com/office/drawing/2014/main" id="{F4C76CB2-C139-FC4B-2E28-3F9AEA1C3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1782115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7978-B696-6163-619B-56DAC0227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Project Overview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02546E-B1D3-26A6-8932-66529BE61A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641130"/>
              </p:ext>
            </p:extLst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386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1187F7A-920C-B377-65E8-1CF4CBCE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1FEDF-FF44-946F-ADF5-0CECB677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2" y="0"/>
            <a:ext cx="7202558" cy="1178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SQL Queries — Basic Level </a:t>
            </a:r>
            <a:br>
              <a:rPr lang="en-US" sz="3700" dirty="0"/>
            </a:br>
            <a:r>
              <a:rPr lang="en-US" sz="3700" dirty="0"/>
              <a:t>question -1) 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DE0B89C5-56EA-B31B-13C6-BC5DFCA1A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80"/>
          <a:stretch>
            <a:fillRect/>
          </a:stretch>
        </p:blipFill>
        <p:spPr>
          <a:xfrm>
            <a:off x="-10510" y="1597573"/>
            <a:ext cx="12191980" cy="524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1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00F05-F40E-CDEC-31E1-099F4B77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3553412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question -2)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83E6A-6B95-DAAE-E791-DC34020DE5CE}"/>
              </a:ext>
            </a:extLst>
          </p:cNvPr>
          <p:cNvSpPr txBox="1"/>
          <p:nvPr/>
        </p:nvSpPr>
        <p:spPr>
          <a:xfrm>
            <a:off x="612648" y="2212848"/>
            <a:ext cx="3553412" cy="4122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/>
              <a:t> Purpose:</a:t>
            </a:r>
            <a:endParaRPr lang="en-US" sz="150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Determines which city generated the highest total sales.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/>
              <a:t>Logic:</a:t>
            </a:r>
            <a:endParaRPr lang="en-US" sz="150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Uses SUM(total) to calculate the total invoice amount per city.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Orders results by total sales and selects the top one.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/>
              <a:t> Business Insight:</a:t>
            </a:r>
            <a:endParaRPr lang="en-US" sz="1500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Helps the company identify the most profitable city — ideal for marketing events or store expansion.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EB32D2-0CE0-B29B-D518-E9C6550E8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5" b="2"/>
          <a:stretch>
            <a:fillRect/>
          </a:stretch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5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B5C7EE-A919-646B-4F86-BACCBC52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0FAFF-414B-4543-AA92-54BB3734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642" y="1104181"/>
            <a:ext cx="3406543" cy="27797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Question -3) 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1B8AD6F-7FFE-56DE-D724-619CBDCD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72" y="73572"/>
            <a:ext cx="8391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91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68534-9650-27AB-1D6A-B9729D99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93" y="340661"/>
            <a:ext cx="7326472" cy="787897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4000"/>
              <a:t>Question -4)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59010C9-A937-ADC7-99C2-B1C1B30CD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98" b="1"/>
          <a:stretch>
            <a:fillRect/>
          </a:stretch>
        </p:blipFill>
        <p:spPr>
          <a:xfrm>
            <a:off x="20" y="1238596"/>
            <a:ext cx="12191979" cy="56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3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4BE02-70BE-3B09-9D80-705C55252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66" y="1114923"/>
            <a:ext cx="4621553" cy="1360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Question-5)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31D7E-BB08-CFD1-7B05-38141E0FE6B8}"/>
              </a:ext>
            </a:extLst>
          </p:cNvPr>
          <p:cNvSpPr txBox="1"/>
          <p:nvPr/>
        </p:nvSpPr>
        <p:spPr>
          <a:xfrm>
            <a:off x="239022" y="2584058"/>
            <a:ext cx="4621553" cy="315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Finds the customer with the highest overall spending.</a:t>
            </a:r>
            <a:br>
              <a:rPr lang="en-US" dirty="0"/>
            </a:br>
            <a:r>
              <a:rPr lang="en-US" b="1" dirty="0"/>
              <a:t>Logic:</a:t>
            </a:r>
            <a:r>
              <a:rPr lang="en-US" dirty="0"/>
              <a:t> Sums invoice totals per customer and orders by total spent in descending order.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Content Placeholder 10" descr="A screenshot of a computer">
            <a:extLst>
              <a:ext uri="{FF2B5EF4-FFF2-40B4-BE49-F238E27FC236}">
                <a16:creationId xmlns:a16="http://schemas.microsoft.com/office/drawing/2014/main" id="{1A17DFBE-1021-D16D-458F-089FEB861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202" y="245806"/>
            <a:ext cx="6957798" cy="639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5A42-6A76-37B2-3356-BC0F1403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854055" cy="1132258"/>
          </a:xfrm>
        </p:spPr>
        <p:txBody>
          <a:bodyPr/>
          <a:lstStyle/>
          <a:p>
            <a:r>
              <a:rPr lang="en-IN" dirty="0"/>
              <a:t>Moderate level </a:t>
            </a:r>
            <a:br>
              <a:rPr lang="en-IN" dirty="0"/>
            </a:br>
            <a:r>
              <a:rPr lang="en-IN" dirty="0"/>
              <a:t>question-1) 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C136E9-EBEA-56E7-1067-7E72CD403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544" y="55456"/>
            <a:ext cx="8337945" cy="6739484"/>
          </a:xfrm>
        </p:spPr>
      </p:pic>
    </p:spTree>
    <p:extLst>
      <p:ext uri="{BB962C8B-B14F-4D97-AF65-F5344CB8AC3E}">
        <p14:creationId xmlns:p14="http://schemas.microsoft.com/office/powerpoint/2010/main" val="228705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51851-8C29-588A-EBF2-F6C23E4A9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420" y="1387927"/>
            <a:ext cx="3212502" cy="19427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Question-2) 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5FAA754-C387-1F34-6256-6477C9DBC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85" b="-2"/>
          <a:stretch>
            <a:fillRect/>
          </a:stretch>
        </p:blipFill>
        <p:spPr>
          <a:xfrm>
            <a:off x="20" y="10"/>
            <a:ext cx="7723393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8F6522-5634-1E5C-3609-1FC04BD71314}"/>
              </a:ext>
            </a:extLst>
          </p:cNvPr>
          <p:cNvSpPr txBox="1"/>
          <p:nvPr/>
        </p:nvSpPr>
        <p:spPr>
          <a:xfrm>
            <a:off x="8270420" y="3412998"/>
            <a:ext cx="3212502" cy="2767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Purpose:</a:t>
            </a:r>
            <a:r>
              <a:rPr lang="en-US"/>
              <a:t> Lists the top 10 artists who have the most rock tracks.</a:t>
            </a:r>
          </a:p>
          <a:p>
            <a:pPr marL="3429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Logic:</a:t>
            </a:r>
            <a:r>
              <a:rPr lang="en-US"/>
              <a:t> Filters tracks by genre = 'Rock', groups by artist, counts tracks, and sorts by count.</a:t>
            </a:r>
          </a:p>
        </p:txBody>
      </p:sp>
    </p:spTree>
    <p:extLst>
      <p:ext uri="{BB962C8B-B14F-4D97-AF65-F5344CB8AC3E}">
        <p14:creationId xmlns:p14="http://schemas.microsoft.com/office/powerpoint/2010/main" val="1899223206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413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Neue Haas Grotesk Text Pro</vt:lpstr>
      <vt:lpstr>VanillaVTI</vt:lpstr>
      <vt:lpstr>SQL Data Analysis Project — Music Store Database</vt:lpstr>
      <vt:lpstr>Project Overview</vt:lpstr>
      <vt:lpstr>SQL Queries — Basic Level  question -1) </vt:lpstr>
      <vt:lpstr> question -2)</vt:lpstr>
      <vt:lpstr>Question -3) </vt:lpstr>
      <vt:lpstr>Question -4)</vt:lpstr>
      <vt:lpstr>Question-5)</vt:lpstr>
      <vt:lpstr>Moderate level  question-1) </vt:lpstr>
      <vt:lpstr>Question-2) </vt:lpstr>
      <vt:lpstr>Question-3) </vt:lpstr>
      <vt:lpstr>Advance level queries question -1)</vt:lpstr>
      <vt:lpstr>Question-2)</vt:lpstr>
      <vt:lpstr>Question-3)</vt:lpstr>
      <vt:lpstr>Findings &amp; Insights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nandini sharma</dc:creator>
  <cp:lastModifiedBy>nandini sharma</cp:lastModifiedBy>
  <cp:revision>1</cp:revision>
  <dcterms:created xsi:type="dcterms:W3CDTF">2025-10-29T09:42:56Z</dcterms:created>
  <dcterms:modified xsi:type="dcterms:W3CDTF">2025-10-29T12:06:05Z</dcterms:modified>
</cp:coreProperties>
</file>