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F0225-9C10-49B5-8CAC-98A1E61719C4}" type="datetimeFigureOut">
              <a:rPr lang="en-IN" smtClean="0"/>
              <a:t>28-10-2025</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E5E6977-B9DF-4224-9B62-7D79879DAEA5}"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7094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F0225-9C10-49B5-8CAC-98A1E61719C4}"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5E6977-B9DF-4224-9B62-7D79879DAEA5}"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527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F0225-9C10-49B5-8CAC-98A1E61719C4}"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5E6977-B9DF-4224-9B62-7D79879DAEA5}"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7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F0225-9C10-49B5-8CAC-98A1E61719C4}"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5E6977-B9DF-4224-9B62-7D79879DAEA5}"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326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F0225-9C10-49B5-8CAC-98A1E61719C4}"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5E6977-B9DF-4224-9B62-7D79879DAEA5}"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2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F0225-9C10-49B5-8CAC-98A1E61719C4}" type="datetimeFigureOut">
              <a:rPr lang="en-IN" smtClean="0"/>
              <a:t>28-10-2025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5E6977-B9DF-4224-9B62-7D79879DAEA5}"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239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F0225-9C10-49B5-8CAC-98A1E61719C4}" type="datetimeFigureOut">
              <a:rPr lang="en-IN" smtClean="0"/>
              <a:t>28-10-2025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5E6977-B9DF-4224-9B62-7D79879DAEA5}"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834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F0225-9C10-49B5-8CAC-98A1E61719C4}" type="datetimeFigureOut">
              <a:rPr lang="en-IN" smtClean="0"/>
              <a:t>28-10-2025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5E6977-B9DF-4224-9B62-7D79879DAEA5}"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5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F0225-9C10-49B5-8CAC-98A1E61719C4}" type="datetimeFigureOut">
              <a:rPr lang="en-IN" smtClean="0"/>
              <a:t>28-10-2025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5E6977-B9DF-4224-9B62-7D79879DAEA5}" type="slidenum">
              <a:rPr lang="en-IN" smtClean="0"/>
              <a:t>‹#›</a:t>
            </a:fld>
            <a:endParaRPr lang="en-IN"/>
          </a:p>
        </p:txBody>
      </p:sp>
    </p:spTree>
    <p:extLst>
      <p:ext uri="{BB962C8B-B14F-4D97-AF65-F5344CB8AC3E}">
        <p14:creationId xmlns:p14="http://schemas.microsoft.com/office/powerpoint/2010/main" val="49013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0F0225-9C10-49B5-8CAC-98A1E61719C4}" type="datetimeFigureOut">
              <a:rPr lang="en-IN" smtClean="0"/>
              <a:t>28-10-2025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5E6977-B9DF-4224-9B62-7D79879DAEA5}"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09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30F0225-9C10-49B5-8CAC-98A1E61719C4}" type="datetimeFigureOut">
              <a:rPr lang="en-IN" smtClean="0"/>
              <a:t>28-10-2025</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2E5E6977-B9DF-4224-9B62-7D79879DAEA5}"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303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30F0225-9C10-49B5-8CAC-98A1E61719C4}" type="datetimeFigureOut">
              <a:rPr lang="en-IN" smtClean="0"/>
              <a:t>28-10-2025</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E5E6977-B9DF-4224-9B62-7D79879DAEA5}"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200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F104-BF2B-3253-07F9-10AD287C4A4B}"/>
              </a:ext>
            </a:extLst>
          </p:cNvPr>
          <p:cNvSpPr>
            <a:spLocks noGrp="1"/>
          </p:cNvSpPr>
          <p:nvPr>
            <p:ph type="ctrTitle"/>
          </p:nvPr>
        </p:nvSpPr>
        <p:spPr/>
        <p:txBody>
          <a:bodyPr/>
          <a:lstStyle/>
          <a:p>
            <a:pPr algn="ctr"/>
            <a:r>
              <a:rPr lang="en-US" dirty="0"/>
              <a:t>BOOK LIBRARY SYSTEM</a:t>
            </a:r>
            <a:endParaRPr lang="en-IN" dirty="0"/>
          </a:p>
        </p:txBody>
      </p:sp>
    </p:spTree>
    <p:extLst>
      <p:ext uri="{BB962C8B-B14F-4D97-AF65-F5344CB8AC3E}">
        <p14:creationId xmlns:p14="http://schemas.microsoft.com/office/powerpoint/2010/main" val="327608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3627-6F7B-673E-3114-F68E3DEFC1F3}"/>
              </a:ext>
            </a:extLst>
          </p:cNvPr>
          <p:cNvSpPr>
            <a:spLocks noGrp="1"/>
          </p:cNvSpPr>
          <p:nvPr>
            <p:ph type="title"/>
          </p:nvPr>
        </p:nvSpPr>
        <p:spPr>
          <a:xfrm>
            <a:off x="1534696" y="127819"/>
            <a:ext cx="9520158" cy="717755"/>
          </a:xfrm>
        </p:spPr>
        <p:txBody>
          <a:bodyPr/>
          <a:lstStyle/>
          <a:p>
            <a:r>
              <a:rPr lang="en-US" dirty="0"/>
              <a:t>                        MODULE DESCRIPTION</a:t>
            </a:r>
            <a:endParaRPr lang="en-IN" dirty="0"/>
          </a:p>
        </p:txBody>
      </p:sp>
      <p:sp>
        <p:nvSpPr>
          <p:cNvPr id="3" name="Content Placeholder 2">
            <a:extLst>
              <a:ext uri="{FF2B5EF4-FFF2-40B4-BE49-F238E27FC236}">
                <a16:creationId xmlns:a16="http://schemas.microsoft.com/office/drawing/2014/main" id="{7E9CEE3B-5E24-B75F-A67B-3E97946AF72B}"/>
              </a:ext>
            </a:extLst>
          </p:cNvPr>
          <p:cNvSpPr>
            <a:spLocks noGrp="1"/>
          </p:cNvSpPr>
          <p:nvPr>
            <p:ph idx="1"/>
          </p:nvPr>
        </p:nvSpPr>
        <p:spPr>
          <a:xfrm>
            <a:off x="1534696" y="983226"/>
            <a:ext cx="9520158" cy="4483119"/>
          </a:xfrm>
        </p:spPr>
        <p:txBody>
          <a:bodyPr/>
          <a:lstStyle/>
          <a:p>
            <a:pPr marL="0" indent="0">
              <a:buNone/>
            </a:pPr>
            <a:r>
              <a:rPr lang="en-US" dirty="0"/>
              <a:t>The Book Library System consists of several integrated modules that work together to manage library operations efficiently. The User Module allows users to interact with the system through a web interface, enabling them to view available books, borrow, and return them easily. The Book Management Module is responsible for handling book records such as adding, updating, and deleting information including book titles, authors, and availability status. The Borrow and Return Module keeps track of issued and returned books, ensuring real-time updates in the database. The Database Module stores all book and transaction details securely in MongoDB and maintains synchronization with the user interface. Additionally, the Admin Module allows administrators to oversee library activities, manage records, and monitor the overall functioning of the system effectively.</a:t>
            </a:r>
            <a:endParaRPr lang="en-IN" dirty="0"/>
          </a:p>
          <a:p>
            <a:pPr marL="0" indent="0">
              <a:buNone/>
            </a:pPr>
            <a:endParaRPr lang="en-IN" dirty="0"/>
          </a:p>
        </p:txBody>
      </p:sp>
    </p:spTree>
    <p:extLst>
      <p:ext uri="{BB962C8B-B14F-4D97-AF65-F5344CB8AC3E}">
        <p14:creationId xmlns:p14="http://schemas.microsoft.com/office/powerpoint/2010/main" val="309894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CD4C-7B99-2740-28CD-5C455591C623}"/>
              </a:ext>
            </a:extLst>
          </p:cNvPr>
          <p:cNvSpPr>
            <a:spLocks noGrp="1"/>
          </p:cNvSpPr>
          <p:nvPr>
            <p:ph type="title"/>
          </p:nvPr>
        </p:nvSpPr>
        <p:spPr>
          <a:xfrm>
            <a:off x="1534696" y="108156"/>
            <a:ext cx="9520158" cy="766916"/>
          </a:xfrm>
        </p:spPr>
        <p:txBody>
          <a:bodyPr/>
          <a:lstStyle/>
          <a:p>
            <a:r>
              <a:rPr lang="en-US" dirty="0"/>
              <a:t>                             SAMPLE OUTPUT</a:t>
            </a:r>
            <a:endParaRPr lang="en-IN" dirty="0"/>
          </a:p>
        </p:txBody>
      </p:sp>
      <p:pic>
        <p:nvPicPr>
          <p:cNvPr id="5" name="Content Placeholder 4">
            <a:extLst>
              <a:ext uri="{FF2B5EF4-FFF2-40B4-BE49-F238E27FC236}">
                <a16:creationId xmlns:a16="http://schemas.microsoft.com/office/drawing/2014/main" id="{350DF652-2011-589D-1B75-02B2BD6D4A79}"/>
              </a:ext>
            </a:extLst>
          </p:cNvPr>
          <p:cNvPicPr>
            <a:picLocks noGrp="1" noChangeAspect="1"/>
          </p:cNvPicPr>
          <p:nvPr>
            <p:ph idx="1"/>
          </p:nvPr>
        </p:nvPicPr>
        <p:blipFill>
          <a:blip r:embed="rId2"/>
          <a:stretch>
            <a:fillRect/>
          </a:stretch>
        </p:blipFill>
        <p:spPr>
          <a:xfrm>
            <a:off x="2458229" y="1132181"/>
            <a:ext cx="7674005" cy="4214225"/>
          </a:xfrm>
          <a:prstGeom prst="rect">
            <a:avLst/>
          </a:prstGeom>
        </p:spPr>
      </p:pic>
    </p:spTree>
    <p:extLst>
      <p:ext uri="{BB962C8B-B14F-4D97-AF65-F5344CB8AC3E}">
        <p14:creationId xmlns:p14="http://schemas.microsoft.com/office/powerpoint/2010/main" val="310088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DE74-ED75-B8B8-5B3B-01E6015F0EFB}"/>
              </a:ext>
            </a:extLst>
          </p:cNvPr>
          <p:cNvSpPr>
            <a:spLocks noGrp="1"/>
          </p:cNvSpPr>
          <p:nvPr>
            <p:ph type="title"/>
          </p:nvPr>
        </p:nvSpPr>
        <p:spPr>
          <a:xfrm>
            <a:off x="1534696" y="127819"/>
            <a:ext cx="9520158" cy="727587"/>
          </a:xfrm>
        </p:spPr>
        <p:txBody>
          <a:bodyPr/>
          <a:lstStyle/>
          <a:p>
            <a:r>
              <a:rPr lang="en-US" dirty="0"/>
              <a:t>                               CONCLUSION</a:t>
            </a:r>
            <a:endParaRPr lang="en-IN" dirty="0"/>
          </a:p>
        </p:txBody>
      </p:sp>
      <p:sp>
        <p:nvSpPr>
          <p:cNvPr id="3" name="Content Placeholder 2">
            <a:extLst>
              <a:ext uri="{FF2B5EF4-FFF2-40B4-BE49-F238E27FC236}">
                <a16:creationId xmlns:a16="http://schemas.microsoft.com/office/drawing/2014/main" id="{B017DC91-D4F4-7931-CCC6-2B7F8A33485B}"/>
              </a:ext>
            </a:extLst>
          </p:cNvPr>
          <p:cNvSpPr>
            <a:spLocks noGrp="1"/>
          </p:cNvSpPr>
          <p:nvPr>
            <p:ph idx="1"/>
          </p:nvPr>
        </p:nvSpPr>
        <p:spPr>
          <a:xfrm>
            <a:off x="1534696" y="1091382"/>
            <a:ext cx="9520158" cy="4374964"/>
          </a:xfrm>
        </p:spPr>
        <p:txBody>
          <a:bodyPr/>
          <a:lstStyle/>
          <a:p>
            <a:pPr marL="0" indent="0">
              <a:buNone/>
            </a:pPr>
            <a:r>
              <a:rPr lang="en-US" dirty="0"/>
              <a:t>The Book Library System successfully automates traditional library operations using modern web technologies such as HTML, CSS, JavaScript, Node.js, Express.js, and MongoDB. The system simplifies the process of managing books, borrowing, and returning records, providing real-time updates and accurate data storage. By integrating both frontend and backend technologies, it ensures smooth communication between users and the database. This project reduces manual effort, minimizes errors, and enhances the overall efficiency of library management. Thus, the developed system proves to be a reliable, scalable, and user-friendly solution for digital library management in educational and institutional environments.</a:t>
            </a:r>
            <a:endParaRPr lang="en-IN" dirty="0"/>
          </a:p>
        </p:txBody>
      </p:sp>
    </p:spTree>
    <p:extLst>
      <p:ext uri="{BB962C8B-B14F-4D97-AF65-F5344CB8AC3E}">
        <p14:creationId xmlns:p14="http://schemas.microsoft.com/office/powerpoint/2010/main" val="25293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5FEC11F-377F-2C68-CF59-B50961282C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5113" y="1105731"/>
            <a:ext cx="9520237" cy="3528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44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18E04-97AD-49EB-6B39-1BB178120A85}"/>
              </a:ext>
            </a:extLst>
          </p:cNvPr>
          <p:cNvSpPr>
            <a:spLocks noGrp="1"/>
          </p:cNvSpPr>
          <p:nvPr>
            <p:ph idx="1"/>
          </p:nvPr>
        </p:nvSpPr>
        <p:spPr>
          <a:xfrm>
            <a:off x="1534696" y="137652"/>
            <a:ext cx="9520158" cy="5328693"/>
          </a:xfrm>
        </p:spPr>
        <p:txBody>
          <a:bodyPr>
            <a:normAutofit lnSpcReduction="10000"/>
          </a:bodyPr>
          <a:lstStyle/>
          <a:p>
            <a:pPr marL="0" indent="0">
              <a:buNone/>
            </a:pPr>
            <a:r>
              <a:rPr lang="en-US" sz="2400" dirty="0">
                <a:latin typeface="Arial" panose="020B0604020202020204" pitchFamily="34" charset="0"/>
                <a:cs typeface="Arial" panose="020B0604020202020204" pitchFamily="34" charset="0"/>
              </a:rPr>
              <a:t>                           </a:t>
            </a:r>
            <a:r>
              <a:rPr lang="en-US" sz="3500" dirty="0">
                <a:latin typeface="+mj-lt"/>
                <a:cs typeface="Arial" panose="020B0604020202020204" pitchFamily="34" charset="0"/>
              </a:rPr>
              <a:t>PRESENTATION OUTLINE</a:t>
            </a:r>
          </a:p>
          <a:p>
            <a:r>
              <a:rPr lang="en-US" sz="2200" dirty="0">
                <a:cs typeface="Arial" panose="020B0604020202020204" pitchFamily="34" charset="0"/>
              </a:rPr>
              <a:t>Abstract</a:t>
            </a:r>
          </a:p>
          <a:p>
            <a:r>
              <a:rPr lang="en-US" sz="2200" dirty="0">
                <a:cs typeface="Arial" panose="020B0604020202020204" pitchFamily="34" charset="0"/>
              </a:rPr>
              <a:t>Existing System</a:t>
            </a:r>
          </a:p>
          <a:p>
            <a:r>
              <a:rPr lang="en-US" sz="2200" dirty="0">
                <a:cs typeface="Arial" panose="020B0604020202020204" pitchFamily="34" charset="0"/>
              </a:rPr>
              <a:t>Proposed System</a:t>
            </a:r>
          </a:p>
          <a:p>
            <a:r>
              <a:rPr lang="en-US" sz="2200" dirty="0">
                <a:cs typeface="Arial" panose="020B0604020202020204" pitchFamily="34" charset="0"/>
              </a:rPr>
              <a:t>Advantages and Disadvantages</a:t>
            </a:r>
          </a:p>
          <a:p>
            <a:r>
              <a:rPr lang="en-IN" sz="2200" dirty="0">
                <a:cs typeface="Arial" panose="020B0604020202020204" pitchFamily="34" charset="0"/>
              </a:rPr>
              <a:t>Hardware and Software Requirements</a:t>
            </a:r>
          </a:p>
          <a:p>
            <a:r>
              <a:rPr lang="en-IN" sz="2200" dirty="0">
                <a:cs typeface="Arial" panose="020B0604020202020204" pitchFamily="34" charset="0"/>
              </a:rPr>
              <a:t>Modules</a:t>
            </a:r>
          </a:p>
          <a:p>
            <a:r>
              <a:rPr lang="en-IN" sz="2200" dirty="0">
                <a:cs typeface="Arial" panose="020B0604020202020204" pitchFamily="34" charset="0"/>
              </a:rPr>
              <a:t>Module Description</a:t>
            </a:r>
          </a:p>
          <a:p>
            <a:r>
              <a:rPr lang="en-IN" sz="2200" dirty="0">
                <a:cs typeface="Arial" panose="020B0604020202020204" pitchFamily="34" charset="0"/>
              </a:rPr>
              <a:t>Sample Output</a:t>
            </a:r>
          </a:p>
          <a:p>
            <a:r>
              <a:rPr lang="en-IN" sz="2200" dirty="0">
                <a:cs typeface="Arial" panose="020B0604020202020204" pitchFamily="34" charset="0"/>
              </a:rPr>
              <a:t>Conclusion</a:t>
            </a:r>
          </a:p>
        </p:txBody>
      </p:sp>
    </p:spTree>
    <p:extLst>
      <p:ext uri="{BB962C8B-B14F-4D97-AF65-F5344CB8AC3E}">
        <p14:creationId xmlns:p14="http://schemas.microsoft.com/office/powerpoint/2010/main" val="351051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205E-1E7F-B8E3-B405-A989A523F7E0}"/>
              </a:ext>
            </a:extLst>
          </p:cNvPr>
          <p:cNvSpPr>
            <a:spLocks noGrp="1"/>
          </p:cNvSpPr>
          <p:nvPr>
            <p:ph type="title"/>
          </p:nvPr>
        </p:nvSpPr>
        <p:spPr>
          <a:xfrm>
            <a:off x="1534696" y="314633"/>
            <a:ext cx="9520158" cy="639096"/>
          </a:xfrm>
        </p:spPr>
        <p:txBody>
          <a:bodyPr/>
          <a:lstStyle/>
          <a:p>
            <a:r>
              <a:rPr lang="en-US" dirty="0"/>
              <a:t>                                 ABSTRACT</a:t>
            </a:r>
            <a:endParaRPr lang="en-IN" dirty="0"/>
          </a:p>
        </p:txBody>
      </p:sp>
      <p:sp>
        <p:nvSpPr>
          <p:cNvPr id="3" name="Content Placeholder 2">
            <a:extLst>
              <a:ext uri="{FF2B5EF4-FFF2-40B4-BE49-F238E27FC236}">
                <a16:creationId xmlns:a16="http://schemas.microsoft.com/office/drawing/2014/main" id="{38CFF097-32B2-82AF-BD3B-73946C62F069}"/>
              </a:ext>
            </a:extLst>
          </p:cNvPr>
          <p:cNvSpPr>
            <a:spLocks noGrp="1"/>
          </p:cNvSpPr>
          <p:nvPr>
            <p:ph idx="1"/>
          </p:nvPr>
        </p:nvSpPr>
        <p:spPr>
          <a:xfrm>
            <a:off x="1534696" y="1081548"/>
            <a:ext cx="9520158" cy="4384797"/>
          </a:xfrm>
        </p:spPr>
        <p:txBody>
          <a:bodyPr/>
          <a:lstStyle/>
          <a:p>
            <a:pPr marL="0" indent="0">
              <a:buNone/>
            </a:pPr>
            <a:r>
              <a:rPr lang="en-US" dirty="0"/>
              <a:t>The Book Library System is a full stack web application developed using HTML, CSS, JavaScript, Node.js and MongoDB. It allows users to manage library books efficiently by performing operations such as adding, viewing, borrowing, and returning books. The system maintains real-time updates in the MongoDB database whenever a book’s status changes. The backend ensures secure data handling, while the frontend provides a simple and interactive user interface. This project demonstrates how full stack development can automate library management tasks, improve accuracy, and reduce manual work. It also highlights the integration of client-side and server-side technologies in modern web development.</a:t>
            </a:r>
            <a:endParaRPr lang="en-IN" dirty="0"/>
          </a:p>
        </p:txBody>
      </p:sp>
    </p:spTree>
    <p:extLst>
      <p:ext uri="{BB962C8B-B14F-4D97-AF65-F5344CB8AC3E}">
        <p14:creationId xmlns:p14="http://schemas.microsoft.com/office/powerpoint/2010/main" val="420424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786A-AD34-D179-1D3C-342DCECB13CC}"/>
              </a:ext>
            </a:extLst>
          </p:cNvPr>
          <p:cNvSpPr>
            <a:spLocks noGrp="1"/>
          </p:cNvSpPr>
          <p:nvPr>
            <p:ph type="title"/>
          </p:nvPr>
        </p:nvSpPr>
        <p:spPr>
          <a:xfrm>
            <a:off x="1534696" y="294969"/>
            <a:ext cx="9520158" cy="678426"/>
          </a:xfrm>
        </p:spPr>
        <p:txBody>
          <a:bodyPr>
            <a:normAutofit/>
          </a:bodyPr>
          <a:lstStyle/>
          <a:p>
            <a:r>
              <a:rPr lang="en-US" dirty="0"/>
              <a:t>                           EXISTING SYSTEM</a:t>
            </a:r>
            <a:endParaRPr lang="en-IN" dirty="0"/>
          </a:p>
        </p:txBody>
      </p:sp>
      <p:sp>
        <p:nvSpPr>
          <p:cNvPr id="3" name="Content Placeholder 2">
            <a:extLst>
              <a:ext uri="{FF2B5EF4-FFF2-40B4-BE49-F238E27FC236}">
                <a16:creationId xmlns:a16="http://schemas.microsoft.com/office/drawing/2014/main" id="{F5745451-7537-DD9E-A9FC-BCC0FAC96998}"/>
              </a:ext>
            </a:extLst>
          </p:cNvPr>
          <p:cNvSpPr>
            <a:spLocks noGrp="1"/>
          </p:cNvSpPr>
          <p:nvPr>
            <p:ph idx="1"/>
          </p:nvPr>
        </p:nvSpPr>
        <p:spPr>
          <a:xfrm>
            <a:off x="1534696" y="1101213"/>
            <a:ext cx="9520158" cy="4365133"/>
          </a:xfrm>
        </p:spPr>
        <p:txBody>
          <a:bodyPr/>
          <a:lstStyle/>
          <a:p>
            <a:pPr marL="0" indent="0">
              <a:buNone/>
            </a:pPr>
            <a:r>
              <a:rPr lang="en-US" dirty="0"/>
              <a:t>In the existing library management process, most operations are handled manually using registers or basic spreadsheets. Librarians record book details, borrowing dates, and return information by hand, which is time-consuming and prone to human error. Tracking the availability of books and managing large volumes of data becomes difficult as the number of users and books increases. There is also no centralized system for real-time updates, making it hard to maintain accurate records or prevent duplicate entries. As a result, manual systems lack efficiency, accuracy, and scalability for modern library management needs.</a:t>
            </a:r>
            <a:endParaRPr lang="en-IN" dirty="0"/>
          </a:p>
        </p:txBody>
      </p:sp>
    </p:spTree>
    <p:extLst>
      <p:ext uri="{BB962C8B-B14F-4D97-AF65-F5344CB8AC3E}">
        <p14:creationId xmlns:p14="http://schemas.microsoft.com/office/powerpoint/2010/main" val="252023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E1DB-52A9-8F1B-2F50-1CC01265A0A4}"/>
              </a:ext>
            </a:extLst>
          </p:cNvPr>
          <p:cNvSpPr>
            <a:spLocks noGrp="1"/>
          </p:cNvSpPr>
          <p:nvPr>
            <p:ph type="title"/>
          </p:nvPr>
        </p:nvSpPr>
        <p:spPr>
          <a:xfrm>
            <a:off x="1534696" y="216311"/>
            <a:ext cx="9520158" cy="766915"/>
          </a:xfrm>
        </p:spPr>
        <p:txBody>
          <a:bodyPr/>
          <a:lstStyle/>
          <a:p>
            <a:r>
              <a:rPr lang="en-US" dirty="0"/>
              <a:t>                            PROPOSED SYSTEM</a:t>
            </a:r>
            <a:endParaRPr lang="en-IN" dirty="0"/>
          </a:p>
        </p:txBody>
      </p:sp>
      <p:sp>
        <p:nvSpPr>
          <p:cNvPr id="3" name="Content Placeholder 2">
            <a:extLst>
              <a:ext uri="{FF2B5EF4-FFF2-40B4-BE49-F238E27FC236}">
                <a16:creationId xmlns:a16="http://schemas.microsoft.com/office/drawing/2014/main" id="{0A752811-4E18-7C3B-DC02-3A1D6331901B}"/>
              </a:ext>
            </a:extLst>
          </p:cNvPr>
          <p:cNvSpPr>
            <a:spLocks noGrp="1"/>
          </p:cNvSpPr>
          <p:nvPr>
            <p:ph idx="1"/>
          </p:nvPr>
        </p:nvSpPr>
        <p:spPr>
          <a:xfrm>
            <a:off x="1534696" y="1209368"/>
            <a:ext cx="9520158" cy="4256977"/>
          </a:xfrm>
        </p:spPr>
        <p:txBody>
          <a:bodyPr/>
          <a:lstStyle/>
          <a:p>
            <a:pPr marL="0" indent="0">
              <a:buNone/>
            </a:pPr>
            <a:r>
              <a:rPr lang="en-US" dirty="0"/>
              <a:t>The proposed system introduces a Book Library Management System developed using JavaScript Full Stack (HTML, CSS, Node.js and MongoDB) to automate and digitize library operations. This system allows users to add, borrow, return, and delete books through an interactive web interface, while all data is stored securely in the MongoDB database. It provides real-time updates on book availability and eliminates manual record-keeping errors. The system ensures faster processing,</a:t>
            </a:r>
            <a:r>
              <a:rPr lang="en-US" b="1" dirty="0"/>
              <a:t> </a:t>
            </a:r>
            <a:r>
              <a:rPr lang="en-US" dirty="0"/>
              <a:t>improved accuracy, and easy scalability, offering a centralized platform for efficient and modern library management.</a:t>
            </a:r>
            <a:endParaRPr lang="en-IN" dirty="0"/>
          </a:p>
        </p:txBody>
      </p:sp>
    </p:spTree>
    <p:extLst>
      <p:ext uri="{BB962C8B-B14F-4D97-AF65-F5344CB8AC3E}">
        <p14:creationId xmlns:p14="http://schemas.microsoft.com/office/powerpoint/2010/main" val="169046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7D71-2679-750D-B2AE-B7C6018F1E58}"/>
              </a:ext>
            </a:extLst>
          </p:cNvPr>
          <p:cNvSpPr>
            <a:spLocks noGrp="1"/>
          </p:cNvSpPr>
          <p:nvPr>
            <p:ph type="title"/>
          </p:nvPr>
        </p:nvSpPr>
        <p:spPr>
          <a:xfrm>
            <a:off x="1534696" y="157316"/>
            <a:ext cx="9520158" cy="737419"/>
          </a:xfrm>
        </p:spPr>
        <p:txBody>
          <a:bodyPr>
            <a:normAutofit/>
          </a:bodyPr>
          <a:lstStyle/>
          <a:p>
            <a:r>
              <a:rPr lang="en-US" dirty="0"/>
              <a:t>          ADVANTAGES AND DISADVANTAGES</a:t>
            </a:r>
            <a:endParaRPr lang="en-IN" dirty="0"/>
          </a:p>
        </p:txBody>
      </p:sp>
      <p:sp>
        <p:nvSpPr>
          <p:cNvPr id="3" name="Content Placeholder 2">
            <a:extLst>
              <a:ext uri="{FF2B5EF4-FFF2-40B4-BE49-F238E27FC236}">
                <a16:creationId xmlns:a16="http://schemas.microsoft.com/office/drawing/2014/main" id="{61A4B997-D620-1473-AA20-14CC2A265817}"/>
              </a:ext>
            </a:extLst>
          </p:cNvPr>
          <p:cNvSpPr>
            <a:spLocks noGrp="1"/>
          </p:cNvSpPr>
          <p:nvPr>
            <p:ph idx="1"/>
          </p:nvPr>
        </p:nvSpPr>
        <p:spPr>
          <a:xfrm>
            <a:off x="1534696" y="1022554"/>
            <a:ext cx="9520158" cy="4443791"/>
          </a:xfrm>
        </p:spPr>
        <p:txBody>
          <a:bodyPr>
            <a:normAutofit/>
          </a:bodyPr>
          <a:lstStyle/>
          <a:p>
            <a:pPr marL="0" indent="0">
              <a:buNone/>
            </a:pPr>
            <a:r>
              <a:rPr lang="en-US" b="1" dirty="0"/>
              <a:t>ADVANTAGES:</a:t>
            </a:r>
          </a:p>
          <a:p>
            <a:pPr marL="457200" indent="-457200">
              <a:buFont typeface="+mj-lt"/>
              <a:buAutoNum type="arabicPeriod"/>
            </a:pPr>
            <a:r>
              <a:rPr lang="en-IN" b="1" dirty="0"/>
              <a:t>Automation:</a:t>
            </a:r>
            <a:r>
              <a:rPr lang="en-US" altLang="en-US" dirty="0"/>
              <a:t>Reduces manual work by automating book records and transactions.</a:t>
            </a:r>
          </a:p>
          <a:p>
            <a:pPr marL="457200" indent="-457200">
              <a:buFont typeface="+mj-lt"/>
              <a:buAutoNum type="arabicPeriod"/>
            </a:pPr>
            <a:r>
              <a:rPr lang="en-IN" b="1" dirty="0"/>
              <a:t>Real-time Updates:</a:t>
            </a:r>
            <a:r>
              <a:rPr lang="en-IN" dirty="0"/>
              <a:t> I</a:t>
            </a:r>
            <a:r>
              <a:rPr lang="en-US" altLang="en-US" dirty="0" err="1"/>
              <a:t>nstantly</a:t>
            </a:r>
            <a:r>
              <a:rPr lang="en-US" altLang="en-US" dirty="0"/>
              <a:t> reflects changes like book borrowing or returning in the database.</a:t>
            </a:r>
          </a:p>
          <a:p>
            <a:pPr marL="0" indent="0">
              <a:buNone/>
            </a:pPr>
            <a:r>
              <a:rPr lang="en-US" b="1" dirty="0"/>
              <a:t>DISADVANTAGES:</a:t>
            </a:r>
          </a:p>
          <a:p>
            <a:pPr marL="457200" indent="-457200">
              <a:buFont typeface="+mj-lt"/>
              <a:buAutoNum type="arabicPeriod"/>
            </a:pPr>
            <a:r>
              <a:rPr lang="en-US" b="1" dirty="0"/>
              <a:t>Internet Dependency:</a:t>
            </a:r>
            <a:r>
              <a:rPr lang="en-US" dirty="0"/>
              <a:t> The system requires an active internet connection to access the database.</a:t>
            </a:r>
          </a:p>
          <a:p>
            <a:pPr marL="457200" indent="-457200">
              <a:buFont typeface="+mj-lt"/>
              <a:buAutoNum type="arabicPeriod"/>
            </a:pPr>
            <a:r>
              <a:rPr lang="en-US" b="1" dirty="0"/>
              <a:t>Initial Setup Cost:</a:t>
            </a:r>
            <a:r>
              <a:rPr lang="en-US" dirty="0"/>
              <a:t> Setting up servers and databases requires some technical knowledge and setup time.</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30767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5DF5-4F43-772A-F31A-1CDFAEE9C84E}"/>
              </a:ext>
            </a:extLst>
          </p:cNvPr>
          <p:cNvSpPr>
            <a:spLocks noGrp="1"/>
          </p:cNvSpPr>
          <p:nvPr>
            <p:ph type="title"/>
          </p:nvPr>
        </p:nvSpPr>
        <p:spPr>
          <a:xfrm>
            <a:off x="1534696" y="167149"/>
            <a:ext cx="9520158" cy="678425"/>
          </a:xfrm>
        </p:spPr>
        <p:txBody>
          <a:bodyPr/>
          <a:lstStyle/>
          <a:p>
            <a:r>
              <a:rPr lang="en-US" dirty="0"/>
              <a:t>                 HARDWARE REQUIREMENTS</a:t>
            </a:r>
            <a:endParaRPr lang="en-IN" dirty="0"/>
          </a:p>
        </p:txBody>
      </p:sp>
      <p:sp>
        <p:nvSpPr>
          <p:cNvPr id="3" name="Content Placeholder 2">
            <a:extLst>
              <a:ext uri="{FF2B5EF4-FFF2-40B4-BE49-F238E27FC236}">
                <a16:creationId xmlns:a16="http://schemas.microsoft.com/office/drawing/2014/main" id="{1F7EED12-A0EA-2C8B-79AF-2D75C22E18B9}"/>
              </a:ext>
            </a:extLst>
          </p:cNvPr>
          <p:cNvSpPr>
            <a:spLocks noGrp="1"/>
          </p:cNvSpPr>
          <p:nvPr>
            <p:ph idx="1"/>
          </p:nvPr>
        </p:nvSpPr>
        <p:spPr>
          <a:xfrm>
            <a:off x="1534696" y="1101214"/>
            <a:ext cx="9520158" cy="4365132"/>
          </a:xfrm>
        </p:spPr>
        <p:txBody>
          <a:bodyPr/>
          <a:lstStyle/>
          <a:p>
            <a:pPr marL="0" indent="0">
              <a:buNone/>
            </a:pPr>
            <a:r>
              <a:rPr lang="en-IN" b="1" dirty="0"/>
              <a:t> Hardware Requirements:</a:t>
            </a:r>
          </a:p>
          <a:p>
            <a:r>
              <a:rPr lang="en-IN" b="1" dirty="0"/>
              <a:t>Processor:</a:t>
            </a:r>
            <a:r>
              <a:rPr lang="en-IN" dirty="0"/>
              <a:t> Intel Core i3 or above</a:t>
            </a:r>
          </a:p>
          <a:p>
            <a:r>
              <a:rPr lang="en-IN" b="1" dirty="0"/>
              <a:t>RAM:</a:t>
            </a:r>
            <a:r>
              <a:rPr lang="en-IN" dirty="0"/>
              <a:t> Minimum 4 GB (8 GB recommended)</a:t>
            </a:r>
          </a:p>
          <a:p>
            <a:r>
              <a:rPr lang="en-IN" b="1" dirty="0"/>
              <a:t>Hard Disk:</a:t>
            </a:r>
            <a:r>
              <a:rPr lang="en-IN" dirty="0"/>
              <a:t> Minimum 250 GB storage</a:t>
            </a:r>
          </a:p>
          <a:p>
            <a:r>
              <a:rPr lang="en-IN" b="1" dirty="0"/>
              <a:t>Monitor:</a:t>
            </a:r>
            <a:r>
              <a:rPr lang="en-IN" dirty="0"/>
              <a:t> Standard display with resolution 1024×768 or higher</a:t>
            </a:r>
          </a:p>
          <a:p>
            <a:r>
              <a:rPr lang="en-IN" b="1" dirty="0"/>
              <a:t>Input Devices:</a:t>
            </a:r>
            <a:r>
              <a:rPr lang="en-IN" dirty="0"/>
              <a:t> Keyboard and Mouse</a:t>
            </a:r>
          </a:p>
          <a:p>
            <a:endParaRPr lang="en-IN" dirty="0"/>
          </a:p>
        </p:txBody>
      </p:sp>
    </p:spTree>
    <p:extLst>
      <p:ext uri="{BB962C8B-B14F-4D97-AF65-F5344CB8AC3E}">
        <p14:creationId xmlns:p14="http://schemas.microsoft.com/office/powerpoint/2010/main" val="354203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8B93-76C2-8AEC-B92F-A088BF9C3EA2}"/>
              </a:ext>
            </a:extLst>
          </p:cNvPr>
          <p:cNvSpPr>
            <a:spLocks noGrp="1"/>
          </p:cNvSpPr>
          <p:nvPr>
            <p:ph type="title"/>
          </p:nvPr>
        </p:nvSpPr>
        <p:spPr>
          <a:xfrm>
            <a:off x="1534696" y="196645"/>
            <a:ext cx="9520158" cy="639097"/>
          </a:xfrm>
        </p:spPr>
        <p:txBody>
          <a:bodyPr/>
          <a:lstStyle/>
          <a:p>
            <a:r>
              <a:rPr lang="en-US" dirty="0"/>
              <a:t>                   SOFTWARE REQUIREMENTS</a:t>
            </a:r>
            <a:endParaRPr lang="en-IN" dirty="0"/>
          </a:p>
        </p:txBody>
      </p:sp>
      <p:sp>
        <p:nvSpPr>
          <p:cNvPr id="3" name="Content Placeholder 2">
            <a:extLst>
              <a:ext uri="{FF2B5EF4-FFF2-40B4-BE49-F238E27FC236}">
                <a16:creationId xmlns:a16="http://schemas.microsoft.com/office/drawing/2014/main" id="{CEFDC141-FE20-ECC0-C530-9B7583989394}"/>
              </a:ext>
            </a:extLst>
          </p:cNvPr>
          <p:cNvSpPr>
            <a:spLocks noGrp="1"/>
          </p:cNvSpPr>
          <p:nvPr>
            <p:ph idx="1"/>
          </p:nvPr>
        </p:nvSpPr>
        <p:spPr>
          <a:xfrm>
            <a:off x="1534696" y="1022556"/>
            <a:ext cx="9520158" cy="4443790"/>
          </a:xfrm>
        </p:spPr>
        <p:txBody>
          <a:bodyPr/>
          <a:lstStyle/>
          <a:p>
            <a:pPr marL="0" indent="0">
              <a:buNone/>
            </a:pPr>
            <a:r>
              <a:rPr lang="en-IN" b="1" dirty="0"/>
              <a:t>Software Requirements:</a:t>
            </a:r>
          </a:p>
          <a:p>
            <a:r>
              <a:rPr lang="en-IN" b="1" dirty="0"/>
              <a:t>Operating System:</a:t>
            </a:r>
            <a:r>
              <a:rPr lang="en-IN" dirty="0"/>
              <a:t> Windows / Linux / macOS</a:t>
            </a:r>
          </a:p>
          <a:p>
            <a:r>
              <a:rPr lang="en-IN" b="1" dirty="0"/>
              <a:t>Editor:</a:t>
            </a:r>
            <a:r>
              <a:rPr lang="en-IN" dirty="0"/>
              <a:t> Visual Studio Code</a:t>
            </a:r>
          </a:p>
          <a:p>
            <a:r>
              <a:rPr lang="en-IN" b="1" dirty="0"/>
              <a:t>Frontend:</a:t>
            </a:r>
            <a:r>
              <a:rPr lang="en-IN" dirty="0"/>
              <a:t> HTML, CSS, JavaScript</a:t>
            </a:r>
          </a:p>
          <a:p>
            <a:r>
              <a:rPr lang="en-IN" b="1" dirty="0"/>
              <a:t>Backend:</a:t>
            </a:r>
            <a:r>
              <a:rPr lang="en-IN" dirty="0"/>
              <a:t> Node.js and Express.js</a:t>
            </a:r>
          </a:p>
          <a:p>
            <a:r>
              <a:rPr lang="en-IN" b="1" dirty="0"/>
              <a:t>Database:</a:t>
            </a:r>
            <a:r>
              <a:rPr lang="en-IN" dirty="0"/>
              <a:t> MongoDB</a:t>
            </a:r>
          </a:p>
          <a:p>
            <a:r>
              <a:rPr lang="en-IN" b="1" dirty="0"/>
              <a:t>Version Control:</a:t>
            </a:r>
            <a:r>
              <a:rPr lang="en-IN" dirty="0"/>
              <a:t> Git and GitHub</a:t>
            </a:r>
          </a:p>
          <a:p>
            <a:r>
              <a:rPr lang="en-IN" b="1" dirty="0"/>
              <a:t>Browser:</a:t>
            </a:r>
            <a:r>
              <a:rPr lang="en-IN" dirty="0"/>
              <a:t> Google Chrome or any modern browser</a:t>
            </a:r>
          </a:p>
          <a:p>
            <a:endParaRPr lang="en-IN" dirty="0"/>
          </a:p>
        </p:txBody>
      </p:sp>
    </p:spTree>
    <p:extLst>
      <p:ext uri="{BB962C8B-B14F-4D97-AF65-F5344CB8AC3E}">
        <p14:creationId xmlns:p14="http://schemas.microsoft.com/office/powerpoint/2010/main" val="227468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6338-B207-9793-37A2-B926490C2ED0}"/>
              </a:ext>
            </a:extLst>
          </p:cNvPr>
          <p:cNvSpPr>
            <a:spLocks noGrp="1"/>
          </p:cNvSpPr>
          <p:nvPr>
            <p:ph type="title"/>
          </p:nvPr>
        </p:nvSpPr>
        <p:spPr>
          <a:xfrm>
            <a:off x="1534696" y="117987"/>
            <a:ext cx="9520158" cy="658761"/>
          </a:xfrm>
        </p:spPr>
        <p:txBody>
          <a:bodyPr/>
          <a:lstStyle/>
          <a:p>
            <a:r>
              <a:rPr lang="en-US" dirty="0"/>
              <a:t>                                  MODULE </a:t>
            </a:r>
            <a:endParaRPr lang="en-IN" dirty="0"/>
          </a:p>
        </p:txBody>
      </p:sp>
      <p:sp>
        <p:nvSpPr>
          <p:cNvPr id="3" name="Content Placeholder 2">
            <a:extLst>
              <a:ext uri="{FF2B5EF4-FFF2-40B4-BE49-F238E27FC236}">
                <a16:creationId xmlns:a16="http://schemas.microsoft.com/office/drawing/2014/main" id="{6EE34534-3A30-5C2E-1867-025AE86BB61B}"/>
              </a:ext>
            </a:extLst>
          </p:cNvPr>
          <p:cNvSpPr>
            <a:spLocks noGrp="1"/>
          </p:cNvSpPr>
          <p:nvPr>
            <p:ph idx="1"/>
          </p:nvPr>
        </p:nvSpPr>
        <p:spPr>
          <a:xfrm>
            <a:off x="1534696" y="1514168"/>
            <a:ext cx="9520158" cy="3952177"/>
          </a:xfrm>
        </p:spPr>
        <p:txBody>
          <a:bodyPr/>
          <a:lstStyle/>
          <a:p>
            <a:r>
              <a:rPr lang="en-IN" dirty="0"/>
              <a:t>User Module</a:t>
            </a:r>
          </a:p>
          <a:p>
            <a:r>
              <a:rPr lang="en-IN" dirty="0"/>
              <a:t>Book Management Module</a:t>
            </a:r>
          </a:p>
          <a:p>
            <a:r>
              <a:rPr lang="en-IN" dirty="0"/>
              <a:t>Borrow/Return Module</a:t>
            </a:r>
          </a:p>
          <a:p>
            <a:r>
              <a:rPr lang="en-IN" dirty="0"/>
              <a:t>Database Module</a:t>
            </a:r>
          </a:p>
          <a:p>
            <a:r>
              <a:rPr lang="en-IN" dirty="0"/>
              <a:t>Admin Module </a:t>
            </a:r>
          </a:p>
        </p:txBody>
      </p:sp>
    </p:spTree>
    <p:extLst>
      <p:ext uri="{BB962C8B-B14F-4D97-AF65-F5344CB8AC3E}">
        <p14:creationId xmlns:p14="http://schemas.microsoft.com/office/powerpoint/2010/main" val="372083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89</TotalTime>
  <Words>799</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Palatino Linotype</vt:lpstr>
      <vt:lpstr>Gallery</vt:lpstr>
      <vt:lpstr>BOOK LIBRARY SYSTEM</vt:lpstr>
      <vt:lpstr>PowerPoint Presentation</vt:lpstr>
      <vt:lpstr>                                 ABSTRACT</vt:lpstr>
      <vt:lpstr>                           EXISTING SYSTEM</vt:lpstr>
      <vt:lpstr>                            PROPOSED SYSTEM</vt:lpstr>
      <vt:lpstr>          ADVANTAGES AND DISADVANTAGES</vt:lpstr>
      <vt:lpstr>                 HARDWARE REQUIREMENTS</vt:lpstr>
      <vt:lpstr>                   SOFTWARE REQUIREMENTS</vt:lpstr>
      <vt:lpstr>                                  MODULE </vt:lpstr>
      <vt:lpstr>                        MODULE DESCRIPTION</vt:lpstr>
      <vt:lpstr>                             SAMPLE OUTPUT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KONDA NANDA</dc:creator>
  <cp:lastModifiedBy>KONDA NANDA</cp:lastModifiedBy>
  <cp:revision>1</cp:revision>
  <dcterms:created xsi:type="dcterms:W3CDTF">2025-10-28T11:07:23Z</dcterms:created>
  <dcterms:modified xsi:type="dcterms:W3CDTF">2025-10-28T12:36:35Z</dcterms:modified>
</cp:coreProperties>
</file>