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69" r:id="rId4"/>
    <p:sldId id="268" r:id="rId5"/>
    <p:sldId id="275" r:id="rId6"/>
    <p:sldId id="274" r:id="rId7"/>
    <p:sldId id="272" r:id="rId8"/>
    <p:sldId id="273" r:id="rId9"/>
    <p:sldId id="271" r:id="rId10"/>
    <p:sldId id="270" r:id="rId11"/>
    <p:sldId id="26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98" d="100"/>
          <a:sy n="98" d="100"/>
        </p:scale>
        <p:origin x="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43988D68-D974-C40A-4E53-92D75BE79420}"/>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7F5D4726-9B42-128C-DBA3-FD86B30A91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04363DB0-3D19-346C-5514-A999A5D660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9292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dl.acm.org/doi/fullHtml/10.1145/3675888.3676140?utm_source=chatgpt.com" TargetMode="External"/><Relationship Id="rId3" Type="http://schemas.openxmlformats.org/officeDocument/2006/relationships/hyperlink" Target="https://www.researchgate.net/publication/354599955_NyaYa_Blockchain-based_Electronic_Law_Record_Management_Scheme_for_Judicial_Investigations" TargetMode="External"/><Relationship Id="rId7" Type="http://schemas.openxmlformats.org/officeDocument/2006/relationships/hyperlink" Target="https://bitcoin.org/bitcoin.pdf"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arxiv.org/pdf/1707.01873" TargetMode="External"/><Relationship Id="rId5" Type="http://schemas.openxmlformats.org/officeDocument/2006/relationships/hyperlink" Target="https://arxiv.org/abs/2204.00823?utm_source=chatgpt.com" TargetMode="External"/><Relationship Id="rId10" Type="http://schemas.openxmlformats.org/officeDocument/2006/relationships/hyperlink" Target="https://pubs.aip.org/aip/acp/article-abstract/3214/1/020051/3318716/Blockchain-based-evault-for-legal-records-A" TargetMode="External"/><Relationship Id="rId4" Type="http://schemas.openxmlformats.org/officeDocument/2006/relationships/hyperlink" Target="https://ethereum.org/en/whitepaper/" TargetMode="External"/><Relationship Id="rId9" Type="http://schemas.openxmlformats.org/officeDocument/2006/relationships/hyperlink" Target="https://ieeexplore.ieee.org/abstract/document/10574924"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B6AB837-9F7E-A605-4026-6D430C5C5126}"/>
              </a:ext>
            </a:extLst>
          </p:cNvPr>
          <p:cNvGraphicFramePr>
            <a:graphicFrameLocks noGrp="1"/>
          </p:cNvGraphicFramePr>
          <p:nvPr>
            <p:extLst>
              <p:ext uri="{D42A27DB-BD31-4B8C-83A1-F6EECF244321}">
                <p14:modId xmlns:p14="http://schemas.microsoft.com/office/powerpoint/2010/main" val="3169427639"/>
              </p:ext>
            </p:extLst>
          </p:nvPr>
        </p:nvGraphicFramePr>
        <p:xfrm>
          <a:off x="297927" y="2600330"/>
          <a:ext cx="5514300" cy="1604600"/>
        </p:xfrm>
        <a:graphic>
          <a:graphicData uri="http://schemas.openxmlformats.org/drawingml/2006/table">
            <a:tbl>
              <a:tblPr firstRow="1" bandRow="1"/>
              <a:tblGrid>
                <a:gridCol w="2757150">
                  <a:extLst>
                    <a:ext uri="{9D8B030D-6E8A-4147-A177-3AD203B41FA5}">
                      <a16:colId xmlns:a16="http://schemas.microsoft.com/office/drawing/2014/main" val="3412946103"/>
                    </a:ext>
                  </a:extLst>
                </a:gridCol>
                <a:gridCol w="2757150">
                  <a:extLst>
                    <a:ext uri="{9D8B030D-6E8A-4147-A177-3AD203B41FA5}">
                      <a16:colId xmlns:a16="http://schemas.microsoft.com/office/drawing/2014/main" val="859805910"/>
                    </a:ext>
                  </a:extLst>
                </a:gridCol>
              </a:tblGrid>
              <a:tr h="401150">
                <a:tc>
                  <a:txBody>
                    <a:bodyPr/>
                    <a:lstStyle/>
                    <a:p>
                      <a:endParaRPr lang="en-IN"/>
                    </a:p>
                  </a:txBody>
                  <a:tcPr/>
                </a:tc>
                <a:tc>
                  <a:txBody>
                    <a:bodyPr/>
                    <a:lstStyle/>
                    <a:p>
                      <a:endParaRPr lang="en-IN" dirty="0"/>
                    </a:p>
                  </a:txBody>
                  <a:tcPr/>
                </a:tc>
                <a:extLst>
                  <a:ext uri="{0D108BD9-81ED-4DB2-BD59-A6C34878D82A}">
                    <a16:rowId xmlns:a16="http://schemas.microsoft.com/office/drawing/2014/main" val="4054493093"/>
                  </a:ext>
                </a:extLst>
              </a:tr>
              <a:tr h="401150">
                <a:tc>
                  <a:txBody>
                    <a:bodyPr/>
                    <a:lstStyle/>
                    <a:p>
                      <a:endParaRPr lang="en-IN"/>
                    </a:p>
                  </a:txBody>
                  <a:tcPr/>
                </a:tc>
                <a:tc>
                  <a:txBody>
                    <a:bodyPr/>
                    <a:lstStyle/>
                    <a:p>
                      <a:endParaRPr lang="en-IN"/>
                    </a:p>
                  </a:txBody>
                  <a:tcPr/>
                </a:tc>
                <a:extLst>
                  <a:ext uri="{0D108BD9-81ED-4DB2-BD59-A6C34878D82A}">
                    <a16:rowId xmlns:a16="http://schemas.microsoft.com/office/drawing/2014/main" val="2591548431"/>
                  </a:ext>
                </a:extLst>
              </a:tr>
              <a:tr h="401150">
                <a:tc>
                  <a:txBody>
                    <a:bodyPr/>
                    <a:lstStyle/>
                    <a:p>
                      <a:endParaRPr lang="en-IN"/>
                    </a:p>
                  </a:txBody>
                  <a:tcPr/>
                </a:tc>
                <a:tc>
                  <a:txBody>
                    <a:bodyPr/>
                    <a:lstStyle/>
                    <a:p>
                      <a:endParaRPr lang="en-IN"/>
                    </a:p>
                  </a:txBody>
                  <a:tcPr/>
                </a:tc>
                <a:extLst>
                  <a:ext uri="{0D108BD9-81ED-4DB2-BD59-A6C34878D82A}">
                    <a16:rowId xmlns:a16="http://schemas.microsoft.com/office/drawing/2014/main" val="2454748547"/>
                  </a:ext>
                </a:extLst>
              </a:tr>
              <a:tr h="40115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137356296"/>
                  </a:ext>
                </a:extLst>
              </a:tr>
            </a:tbl>
          </a:graphicData>
        </a:graphic>
      </p:graphicFrame>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t>Developing a Blockchain-Based </a:t>
            </a:r>
            <a:r>
              <a:rPr lang="en-US" dirty="0" err="1"/>
              <a:t>eVault</a:t>
            </a:r>
            <a:r>
              <a:rPr lang="en-US" dirty="0"/>
              <a:t> </a:t>
            </a:r>
            <a:br>
              <a:rPr lang="en-US" dirty="0"/>
            </a:br>
            <a:r>
              <a:rPr lang="en-US" dirty="0"/>
              <a:t>for Legal Records</a:t>
            </a: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a:t>
            </a:r>
            <a:r>
              <a:rPr lang="en-IN" dirty="0">
                <a:solidFill>
                  <a:schemeClr val="tx1"/>
                </a:solidFill>
                <a:latin typeface="Cambria" panose="02040503050406030204" pitchFamily="18" charset="0"/>
                <a:ea typeface="Cambria" panose="02040503050406030204" pitchFamily="18" charset="0"/>
              </a:rPr>
              <a:t>CSE_CST_17</a:t>
            </a:r>
          </a:p>
          <a:p>
            <a:pPr marL="0" lvl="0" indent="0" algn="l" rtl="0">
              <a:spcBef>
                <a:spcPts val="400"/>
              </a:spcBef>
              <a:spcAft>
                <a:spcPts val="0"/>
              </a:spcAft>
              <a:buClr>
                <a:srgbClr val="17365D"/>
              </a:buClr>
              <a:buSzPts val="2000"/>
              <a:buNone/>
            </a:pPr>
            <a:endParaRPr lang="en-IN"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675170674"/>
              </p:ext>
            </p:extLst>
          </p:nvPr>
        </p:nvGraphicFramePr>
        <p:xfrm>
          <a:off x="521262" y="2677101"/>
          <a:ext cx="5418675" cy="214890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700" u="none" strike="noStrike" cap="none" dirty="0">
                          <a:latin typeface="Cambria" panose="02040503050406030204" pitchFamily="18" charset="0"/>
                          <a:ea typeface="Cambria" panose="02040503050406030204" pitchFamily="18" charset="0"/>
                        </a:rPr>
                        <a:t>20211CST0006</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700" u="none" strike="noStrike" cap="none" dirty="0" err="1">
                          <a:latin typeface="Cambria" panose="02040503050406030204" pitchFamily="18" charset="0"/>
                          <a:ea typeface="Cambria" panose="02040503050406030204" pitchFamily="18" charset="0"/>
                        </a:rPr>
                        <a:t>Nagaruru</a:t>
                      </a:r>
                      <a:r>
                        <a:rPr lang="en-US" sz="1700" u="none" strike="noStrike" cap="none" dirty="0">
                          <a:latin typeface="Cambria" panose="02040503050406030204" pitchFamily="18" charset="0"/>
                          <a:ea typeface="Cambria" panose="02040503050406030204" pitchFamily="18" charset="0"/>
                        </a:rPr>
                        <a:t> </a:t>
                      </a:r>
                      <a:r>
                        <a:rPr lang="en-US" sz="1700" u="none" strike="noStrike" cap="none" dirty="0" err="1">
                          <a:latin typeface="Cambria" panose="02040503050406030204" pitchFamily="18" charset="0"/>
                          <a:ea typeface="Cambria" panose="02040503050406030204" pitchFamily="18" charset="0"/>
                        </a:rPr>
                        <a:t>Sunandhan</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700" u="none" strike="noStrike" cap="none">
                          <a:latin typeface="Cambria" panose="02040503050406030204" pitchFamily="18" charset="0"/>
                          <a:ea typeface="Cambria" panose="02040503050406030204" pitchFamily="18" charset="0"/>
                        </a:rPr>
                        <a:t>20211CST0039</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700" u="none" strike="noStrike" cap="none" dirty="0">
                          <a:latin typeface="Cambria" panose="02040503050406030204" pitchFamily="18" charset="0"/>
                          <a:ea typeface="Cambria" panose="02040503050406030204" pitchFamily="18" charset="0"/>
                        </a:rPr>
                        <a:t>   Bobbiti Yaswanth Reddy</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700" u="none" strike="noStrike" cap="none" dirty="0">
                          <a:latin typeface="Cambria" panose="02040503050406030204" pitchFamily="18" charset="0"/>
                          <a:ea typeface="Cambria" panose="02040503050406030204" pitchFamily="18" charset="0"/>
                        </a:rPr>
                        <a:t>20211CST0041</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700" u="none" strike="noStrike" cap="none" dirty="0" err="1">
                          <a:latin typeface="Cambria" panose="02040503050406030204" pitchFamily="18" charset="0"/>
                          <a:ea typeface="Cambria" panose="02040503050406030204" pitchFamily="18" charset="0"/>
                        </a:rPr>
                        <a:t>Kruthika</a:t>
                      </a:r>
                      <a:r>
                        <a:rPr lang="en-US" sz="1700" u="none" strike="noStrike" cap="none" dirty="0">
                          <a:latin typeface="Cambria" panose="02040503050406030204" pitchFamily="18" charset="0"/>
                          <a:ea typeface="Cambria" panose="02040503050406030204" pitchFamily="18" charset="0"/>
                        </a:rPr>
                        <a:t> S</a:t>
                      </a:r>
                      <a:endParaRPr sz="1700" u="none" strike="noStrike" cap="none" dirty="0">
                        <a:latin typeface="Cambria" panose="02040503050406030204" pitchFamily="18" charset="0"/>
                        <a:ea typeface="Cambria" panose="020405030504060302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endPar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a:t>
            </a:r>
            <a:r>
              <a:rPr lang="en-IN" dirty="0"/>
              <a:t> </a:t>
            </a:r>
            <a:r>
              <a:rPr lang="en-IN" sz="1700" b="1" dirty="0">
                <a:latin typeface="Cambria" panose="02040503050406030204" pitchFamily="18" charset="0"/>
                <a:ea typeface="Cambria" panose="02040503050406030204" pitchFamily="18" charset="0"/>
              </a:rPr>
              <a:t>Shaik Salma Begum</a:t>
            </a:r>
          </a:p>
          <a:p>
            <a:pPr marL="0" marR="0" lvl="0" indent="0" algn="ctr"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dirty="0">
              <a:latin typeface="Cambria" panose="020405030504060302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a:t>
            </a:r>
            <a:r>
              <a:rPr lang="en-GB" sz="2000" b="1" dirty="0">
                <a:solidFill>
                  <a:srgbClr val="17365D"/>
                </a:solidFill>
                <a:latin typeface="Cambria" panose="02040503050406030204" pitchFamily="18" charset="0"/>
                <a:ea typeface="Cambria" panose="02040503050406030204" pitchFamily="18" charset="0"/>
                <a:cs typeface="Verdana"/>
                <a:sym typeface="Verdana"/>
              </a:rPr>
              <a:t>University</a:t>
            </a: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BTech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2000" b="1" dirty="0" err="1">
                <a:latin typeface="Cambria" panose="02040503050406030204" pitchFamily="18" charset="0"/>
                <a:ea typeface="Cambria" panose="02040503050406030204" pitchFamily="18" charset="0"/>
              </a:rPr>
              <a:t>Dr.</a:t>
            </a:r>
            <a:r>
              <a:rPr lang="en-IN" sz="2000" b="1" dirty="0">
                <a:latin typeface="Cambria" panose="02040503050406030204" pitchFamily="18" charset="0"/>
                <a:ea typeface="Cambria" panose="02040503050406030204" pitchFamily="18" charset="0"/>
              </a:rPr>
              <a:t> Saira Banu</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IN" sz="2000" b="1" dirty="0" err="1">
                <a:latin typeface="Cambria" panose="02040503050406030204" pitchFamily="18" charset="0"/>
                <a:ea typeface="Cambria" panose="02040503050406030204" pitchFamily="18" charset="0"/>
              </a:rPr>
              <a:t>Dr.</a:t>
            </a:r>
            <a:r>
              <a:rPr lang="en-IN" sz="2000" b="1" dirty="0">
                <a:latin typeface="Cambria" panose="02040503050406030204" pitchFamily="18" charset="0"/>
                <a:ea typeface="Cambria" panose="02040503050406030204" pitchFamily="18" charset="0"/>
              </a:rPr>
              <a:t> H M Manjula</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Abdul Khadar A</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2" name="Picture 1">
            <a:extLst>
              <a:ext uri="{FF2B5EF4-FFF2-40B4-BE49-F238E27FC236}">
                <a16:creationId xmlns:a16="http://schemas.microsoft.com/office/drawing/2014/main" id="{3E8F4209-8FD4-0491-F4CE-59453E730FC5}"/>
              </a:ext>
            </a:extLst>
          </p:cNvPr>
          <p:cNvPicPr>
            <a:picLocks noChangeAspect="1"/>
          </p:cNvPicPr>
          <p:nvPr/>
        </p:nvPicPr>
        <p:blipFill>
          <a:blip r:embed="rId3"/>
          <a:stretch>
            <a:fillRect/>
          </a:stretch>
        </p:blipFill>
        <p:spPr>
          <a:xfrm>
            <a:off x="1534585" y="1133873"/>
            <a:ext cx="8925605" cy="5002637"/>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609600" indent="-457200" algn="just">
              <a:spcBef>
                <a:spcPts val="0"/>
              </a:spcBef>
              <a:buSzPct val="100000"/>
              <a:buFont typeface="+mj-lt"/>
              <a:buAutoNum type="arabicPeriod"/>
            </a:pPr>
            <a:r>
              <a:rPr lang="en-IN" sz="1800" dirty="0">
                <a:latin typeface="Cambria" panose="02040503050406030204" pitchFamily="18" charset="0"/>
                <a:ea typeface="Cambria" panose="02040503050406030204" pitchFamily="18" charset="0"/>
                <a:hlinkClick r:id="rId3"/>
              </a:rPr>
              <a:t>https://www.researchgate.net/publication/354599955_NyaYa_Blockchain-based_Electronic_Law_Record_Management_Scheme_for_Judicial_Investigations</a:t>
            </a:r>
            <a:endParaRPr lang="en-IN" sz="1800" dirty="0">
              <a:latin typeface="Cambria" panose="02040503050406030204" pitchFamily="18" charset="0"/>
              <a:ea typeface="Cambria" panose="02040503050406030204" pitchFamily="18" charset="0"/>
            </a:endParaRPr>
          </a:p>
          <a:p>
            <a:pPr marL="609600" indent="-457200" algn="just">
              <a:lnSpc>
                <a:spcPct val="150000"/>
              </a:lnSpc>
              <a:spcBef>
                <a:spcPts val="0"/>
              </a:spcBef>
              <a:buSzPct val="100000"/>
              <a:buFont typeface="+mj-lt"/>
              <a:buAutoNum type="arabicPeriod"/>
            </a:pPr>
            <a:r>
              <a:rPr lang="en-IN" sz="1800" dirty="0">
                <a:latin typeface="Cambria" panose="02040503050406030204" pitchFamily="18" charset="0"/>
                <a:ea typeface="Cambria" panose="02040503050406030204" pitchFamily="18" charset="0"/>
                <a:hlinkClick r:id="rId4"/>
              </a:rPr>
              <a:t>https://ethereum.org/en/whitepaper/</a:t>
            </a:r>
            <a:endParaRPr lang="en-IN" sz="1800" dirty="0">
              <a:latin typeface="Cambria" panose="02040503050406030204" pitchFamily="18" charset="0"/>
              <a:ea typeface="Cambria" panose="02040503050406030204" pitchFamily="18" charset="0"/>
            </a:endParaRPr>
          </a:p>
          <a:p>
            <a:pPr marL="609600" indent="-457200" algn="just">
              <a:lnSpc>
                <a:spcPct val="150000"/>
              </a:lnSpc>
              <a:spcBef>
                <a:spcPts val="0"/>
              </a:spcBef>
              <a:buSzPct val="100000"/>
              <a:buFont typeface="+mj-lt"/>
              <a:buAutoNum type="arabicPeriod"/>
            </a:pPr>
            <a:r>
              <a:rPr lang="en-IN" sz="1800" dirty="0">
                <a:latin typeface="Cambria" panose="02040503050406030204" pitchFamily="18" charset="0"/>
                <a:ea typeface="Cambria" panose="02040503050406030204" pitchFamily="18" charset="0"/>
                <a:hlinkClick r:id="rId5"/>
              </a:rPr>
              <a:t>https://arxiv.org/abs/2204.00823?utm_source=chatgpt.com</a:t>
            </a:r>
            <a:endParaRPr lang="en-IN" sz="1800" dirty="0">
              <a:latin typeface="Cambria" panose="02040503050406030204" pitchFamily="18" charset="0"/>
              <a:ea typeface="Cambria" panose="02040503050406030204" pitchFamily="18" charset="0"/>
            </a:endParaRPr>
          </a:p>
          <a:p>
            <a:pPr marL="609600" indent="-457200" algn="just">
              <a:lnSpc>
                <a:spcPct val="150000"/>
              </a:lnSpc>
              <a:spcBef>
                <a:spcPts val="0"/>
              </a:spcBef>
              <a:buSzPct val="100000"/>
              <a:buFont typeface="+mj-lt"/>
              <a:buAutoNum type="arabicPeriod"/>
            </a:pPr>
            <a:r>
              <a:rPr lang="en-IN" sz="1800" dirty="0">
                <a:latin typeface="Cambria" panose="02040503050406030204" pitchFamily="18" charset="0"/>
                <a:ea typeface="Cambria" panose="02040503050406030204" pitchFamily="18" charset="0"/>
                <a:hlinkClick r:id="rId6"/>
              </a:rPr>
              <a:t>https://arxiv.org/pdf/1707.01873</a:t>
            </a:r>
            <a:endParaRPr lang="en-IN" sz="1800" dirty="0">
              <a:latin typeface="Cambria" panose="02040503050406030204" pitchFamily="18" charset="0"/>
              <a:ea typeface="Cambria" panose="02040503050406030204" pitchFamily="18" charset="0"/>
            </a:endParaRPr>
          </a:p>
          <a:p>
            <a:pPr marL="609600" indent="-457200" algn="just">
              <a:lnSpc>
                <a:spcPct val="150000"/>
              </a:lnSpc>
              <a:spcBef>
                <a:spcPts val="0"/>
              </a:spcBef>
              <a:buSzPct val="100000"/>
              <a:buFont typeface="+mj-lt"/>
              <a:buAutoNum type="arabicPeriod"/>
            </a:pPr>
            <a:r>
              <a:rPr lang="en-IN" sz="1800" dirty="0">
                <a:latin typeface="Cambria" panose="02040503050406030204" pitchFamily="18" charset="0"/>
                <a:ea typeface="Cambria" panose="02040503050406030204" pitchFamily="18" charset="0"/>
                <a:hlinkClick r:id="rId7"/>
              </a:rPr>
              <a:t>https://bitcoin.org/bitcoin.pdf</a:t>
            </a:r>
            <a:endParaRPr lang="en-IN" sz="1800" dirty="0">
              <a:latin typeface="Cambria" panose="02040503050406030204" pitchFamily="18" charset="0"/>
              <a:ea typeface="Cambria" panose="02040503050406030204" pitchFamily="18" charset="0"/>
            </a:endParaRPr>
          </a:p>
          <a:p>
            <a:pPr marL="609600" indent="-457200" algn="just">
              <a:lnSpc>
                <a:spcPct val="150000"/>
              </a:lnSpc>
              <a:spcBef>
                <a:spcPts val="0"/>
              </a:spcBef>
              <a:buSzPct val="100000"/>
              <a:buFont typeface="+mj-lt"/>
              <a:buAutoNum type="arabicPeriod"/>
            </a:pPr>
            <a:r>
              <a:rPr lang="en-IN" sz="1800" dirty="0">
                <a:latin typeface="Cambria" panose="02040503050406030204" pitchFamily="18" charset="0"/>
                <a:ea typeface="Cambria" panose="02040503050406030204" pitchFamily="18" charset="0"/>
                <a:hlinkClick r:id="rId8"/>
              </a:rPr>
              <a:t>https://dl.acm.org/doi/fullHtml/10.1145/3675888.3676140?utm_source=chatgpt.com</a:t>
            </a:r>
            <a:endParaRPr lang="en-IN" sz="1800" dirty="0">
              <a:latin typeface="Cambria" panose="02040503050406030204" pitchFamily="18" charset="0"/>
              <a:ea typeface="Cambria" panose="02040503050406030204" pitchFamily="18" charset="0"/>
            </a:endParaRPr>
          </a:p>
          <a:p>
            <a:pPr marL="609600" indent="-457200" algn="just">
              <a:lnSpc>
                <a:spcPct val="150000"/>
              </a:lnSpc>
              <a:spcBef>
                <a:spcPts val="0"/>
              </a:spcBef>
              <a:buSzPct val="100000"/>
              <a:buFont typeface="+mj-lt"/>
              <a:buAutoNum type="arabicPeriod"/>
            </a:pPr>
            <a:r>
              <a:rPr lang="en-IN" sz="1800" dirty="0">
                <a:latin typeface="Cambria" panose="02040503050406030204" pitchFamily="18" charset="0"/>
                <a:ea typeface="Cambria" panose="02040503050406030204" pitchFamily="18" charset="0"/>
                <a:hlinkClick r:id="rId9"/>
              </a:rPr>
              <a:t>https://ieeexplore.ieee.org/abstract/document/10574924</a:t>
            </a:r>
            <a:endParaRPr lang="en-IN" sz="1800" dirty="0">
              <a:latin typeface="Cambria" panose="02040503050406030204" pitchFamily="18" charset="0"/>
              <a:ea typeface="Cambria" panose="02040503050406030204" pitchFamily="18" charset="0"/>
            </a:endParaRPr>
          </a:p>
          <a:p>
            <a:pPr marL="609600" indent="-457200" algn="just">
              <a:spcBef>
                <a:spcPts val="0"/>
              </a:spcBef>
              <a:buSzPct val="100000"/>
              <a:buFont typeface="+mj-lt"/>
              <a:buAutoNum type="arabicPeriod"/>
            </a:pPr>
            <a:r>
              <a:rPr lang="en-IN" sz="1800" dirty="0">
                <a:latin typeface="Cambria" panose="02040503050406030204" pitchFamily="18" charset="0"/>
                <a:ea typeface="Cambria" panose="02040503050406030204" pitchFamily="18" charset="0"/>
                <a:hlinkClick r:id="rId10"/>
              </a:rPr>
              <a:t>https://pubs.aip.org/aip/acp/article-abstract/3214/1/020051/3318716/Blockchain-based-evault-for-legal-records-A</a:t>
            </a:r>
            <a:endParaRPr lang="en-IN" sz="1800"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sz="2000" dirty="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Wingdings" panose="05000000000000000000" pitchFamily="2" charset="2"/>
              <a:buChar char="Ø"/>
            </a:pPr>
            <a:r>
              <a:rPr lang="en-US" sz="2000" dirty="0" err="1">
                <a:latin typeface="Cambria" panose="02040503050406030204" pitchFamily="18" charset="0"/>
                <a:ea typeface="Cambria" panose="02040503050406030204" pitchFamily="18" charset="0"/>
              </a:rPr>
              <a:t>Github</a:t>
            </a:r>
            <a:r>
              <a:rPr lang="en-US" sz="2000" dirty="0">
                <a:latin typeface="Cambria" panose="02040503050406030204" pitchFamily="18" charset="0"/>
                <a:ea typeface="Cambria" panose="02040503050406030204" pitchFamily="18" charset="0"/>
              </a:rPr>
              <a:t> Link</a:t>
            </a:r>
          </a:p>
          <a:p>
            <a:pPr marL="495300" indent="-342900" algn="just">
              <a:lnSpc>
                <a:spcPct val="200000"/>
              </a:lnSpc>
              <a:spcBef>
                <a:spcPts val="0"/>
              </a:spcBef>
              <a:buFont typeface="Wingdings" panose="05000000000000000000" pitchFamily="2" charset="2"/>
              <a:buChar char="Ø"/>
            </a:pPr>
            <a:r>
              <a:rPr lang="en-US" sz="2000" dirty="0">
                <a:latin typeface="Cambria" panose="02040503050406030204" pitchFamily="18" charset="0"/>
                <a:ea typeface="Cambria" panose="02040503050406030204" pitchFamily="18" charset="0"/>
              </a:rPr>
              <a:t>Literature Review</a:t>
            </a:r>
          </a:p>
          <a:p>
            <a:pPr marL="495300" lvl="0" indent="-342900" algn="just">
              <a:lnSpc>
                <a:spcPct val="200000"/>
              </a:lnSpc>
              <a:spcBef>
                <a:spcPts val="0"/>
              </a:spcBef>
              <a:buFont typeface="Wingdings" panose="05000000000000000000" pitchFamily="2" charset="2"/>
              <a:buChar char="Ø"/>
            </a:pPr>
            <a:r>
              <a:rPr lang="en-US" sz="2000"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r>
              <a:rPr lang="en-IN" dirty="0">
                <a:solidFill>
                  <a:schemeClr val="tx1"/>
                </a:solidFill>
                <a:latin typeface="Cambria" panose="02040503050406030204" pitchFamily="18" charset="0"/>
                <a:ea typeface="Cambria" panose="02040503050406030204" pitchFamily="18" charset="0"/>
              </a:rPr>
              <a:t>PSCS_7</a:t>
            </a:r>
            <a:endParaRPr dirty="0">
              <a:solidFill>
                <a:schemeClr val="tx1"/>
              </a:solidFill>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125728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Organization</a:t>
            </a:r>
            <a:r>
              <a:rPr lang="en-US" dirty="0">
                <a:latin typeface="Cambria" panose="02040503050406030204" pitchFamily="18" charset="0"/>
                <a:ea typeface="Cambria" panose="02040503050406030204" pitchFamily="18" charset="0"/>
              </a:rPr>
              <a:t>: </a:t>
            </a:r>
            <a:r>
              <a:rPr lang="en-US" sz="1800" b="0" i="0" u="none" strike="noStrike" dirty="0">
                <a:solidFill>
                  <a:srgbClr val="000000"/>
                </a:solidFill>
                <a:effectLst/>
                <a:latin typeface="Cambria" panose="02040503050406030204" pitchFamily="18" charset="0"/>
                <a:ea typeface="Cambria" panose="02040503050406030204" pitchFamily="18" charset="0"/>
              </a:rPr>
              <a:t>Ministry of Law and Justice</a:t>
            </a:r>
            <a:r>
              <a:rPr lang="en-US" sz="1800" dirty="0">
                <a:latin typeface="Cambria" panose="02040503050406030204" pitchFamily="18" charset="0"/>
                <a:ea typeface="Cambria" panose="02040503050406030204" pitchFamily="18" charset="0"/>
              </a:rPr>
              <a:t> </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Category</a:t>
            </a:r>
            <a:r>
              <a:rPr lang="en-US" dirty="0">
                <a:latin typeface="Cambria" panose="02040503050406030204" pitchFamily="18" charset="0"/>
                <a:ea typeface="Cambria" panose="02040503050406030204" pitchFamily="18" charset="0"/>
              </a:rPr>
              <a:t> : </a:t>
            </a:r>
            <a:r>
              <a:rPr lang="en-US" sz="1800" dirty="0">
                <a:latin typeface="Cambria" panose="02040503050406030204" pitchFamily="18" charset="0"/>
                <a:ea typeface="Cambria" panose="02040503050406030204" pitchFamily="18" charset="0"/>
              </a:rPr>
              <a:t>Software</a:t>
            </a: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Problem Description</a:t>
            </a:r>
            <a:r>
              <a:rPr lang="en-US" dirty="0">
                <a:latin typeface="Cambria" panose="02040503050406030204" pitchFamily="18" charset="0"/>
                <a:ea typeface="Cambria" panose="02040503050406030204" pitchFamily="18" charset="0"/>
              </a:rPr>
              <a:t>:</a:t>
            </a:r>
          </a:p>
          <a:p>
            <a:pPr marL="533400" lvl="1" indent="0" algn="just">
              <a:lnSpc>
                <a:spcPct val="115000"/>
              </a:lnSpc>
              <a:buNone/>
            </a:pPr>
            <a:r>
              <a:rPr lang="en-US" sz="1800" dirty="0">
                <a:solidFill>
                  <a:srgbClr val="000000"/>
                </a:solidFill>
                <a:effectLst/>
                <a:latin typeface="Cambria" panose="02040503050406030204" pitchFamily="18" charset="0"/>
                <a:ea typeface="Cambria" panose="02040503050406030204" pitchFamily="18" charset="0"/>
              </a:rPr>
              <a:t>In the current centralized system, legal documents are vulnerable to manipulation by administrators and  susceptible to cyber-attacks leading to data loss or compromise. These issues undermine the reliability and trustworthiness of legal records, posing significant challenges to the legal system. Furthermore, the lack of direct methods to detect alterations exacerbates concerns regarding the authenticity and integrity of documents. Addressing these challenges is paramount to maintaining the credibility and effectiveness of legal proceedings</a:t>
            </a:r>
            <a:endParaRPr lang="en-IN" sz="1800" dirty="0">
              <a:effectLst/>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b="1" dirty="0">
                <a:latin typeface="Cambria" panose="02040503050406030204" pitchFamily="18" charset="0"/>
                <a:ea typeface="Cambria" panose="02040503050406030204" pitchFamily="18" charset="0"/>
              </a:rPr>
              <a:t>Difficulty Level</a:t>
            </a:r>
            <a:r>
              <a:rPr lang="en-US" dirty="0">
                <a:latin typeface="Cambria" panose="02040503050406030204" pitchFamily="18" charset="0"/>
                <a:ea typeface="Cambria" panose="02040503050406030204" pitchFamily="18" charset="0"/>
              </a:rPr>
              <a:t>: </a:t>
            </a:r>
            <a:r>
              <a:rPr lang="en-US" sz="1800" dirty="0">
                <a:latin typeface="Cambria" panose="02040503050406030204" pitchFamily="18" charset="0"/>
                <a:ea typeface="Cambria" panose="02040503050406030204" pitchFamily="18" charset="0"/>
              </a:rPr>
              <a:t>Simple</a:t>
            </a:r>
            <a:endParaRPr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799" y="1143000"/>
            <a:ext cx="10908145"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sz="2000" b="1" dirty="0">
                <a:solidFill>
                  <a:schemeClr val="accent2">
                    <a:lumMod val="75000"/>
                  </a:schemeClr>
                </a:solidFill>
                <a:latin typeface="Cambria" panose="02040503050406030204" pitchFamily="18" charset="0"/>
                <a:ea typeface="Cambria" panose="02040503050406030204" pitchFamily="18" charset="0"/>
                <a:hlinkClick r:id="rId3" action="ppaction://hlinkfile"/>
              </a:rPr>
              <a:t>https://github.com/nanda898/Developing-a-Blockchain-Based-eVault-for-Legal-Records</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9991A7A6-DF72-1062-5F5E-32E5C2A71286}"/>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32F3D6FF-0EC8-46AD-9730-48FCA8FCF370}"/>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Literature Review</a:t>
            </a:r>
          </a:p>
        </p:txBody>
      </p:sp>
      <p:sp>
        <p:nvSpPr>
          <p:cNvPr id="115" name="Google Shape;115;p17">
            <a:extLst>
              <a:ext uri="{FF2B5EF4-FFF2-40B4-BE49-F238E27FC236}">
                <a16:creationId xmlns:a16="http://schemas.microsoft.com/office/drawing/2014/main" id="{5168CE38-CDE4-02D9-373F-DB37D9D3AA2C}"/>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a:extLst>
              <a:ext uri="{FF2B5EF4-FFF2-40B4-BE49-F238E27FC236}">
                <a16:creationId xmlns:a16="http://schemas.microsoft.com/office/drawing/2014/main" id="{8FD01080-5443-37F2-F79F-8AA2DF055ADC}"/>
              </a:ext>
            </a:extLst>
          </p:cNvPr>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a:extLst>
              <a:ext uri="{FF2B5EF4-FFF2-40B4-BE49-F238E27FC236}">
                <a16:creationId xmlns:a16="http://schemas.microsoft.com/office/drawing/2014/main" id="{784B002B-9F9E-77DB-16A4-20B8635F4768}"/>
              </a:ext>
            </a:extLst>
          </p:cNvPr>
          <p:cNvSpPr txBox="1">
            <a:spLocks/>
          </p:cNvSpPr>
          <p:nvPr/>
        </p:nvSpPr>
        <p:spPr>
          <a:xfrm>
            <a:off x="812799" y="1143000"/>
            <a:ext cx="10908145"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609600" indent="-457200" algn="just">
              <a:lnSpc>
                <a:spcPct val="150000"/>
              </a:lnSpc>
              <a:spcBef>
                <a:spcPts val="0"/>
              </a:spcBef>
              <a:spcAft>
                <a:spcPts val="100"/>
              </a:spcAft>
              <a:buSzPct val="100000"/>
              <a:buFont typeface="+mj-lt"/>
              <a:buAutoNum type="arabicPeriod"/>
            </a:pPr>
            <a:r>
              <a:rPr lang="en-US" sz="1800" dirty="0">
                <a:latin typeface="Cambria" panose="02040503050406030204" pitchFamily="18" charset="0"/>
                <a:ea typeface="Cambria" panose="02040503050406030204" pitchFamily="18" charset="0"/>
              </a:rPr>
              <a:t>NyaYa: Blockchain-based Electronic Law Record Management Scheme for Judicial Investigations </a:t>
            </a:r>
            <a:r>
              <a:rPr lang="en-US" sz="1800" dirty="0" err="1">
                <a:latin typeface="Cambria" panose="02040503050406030204" pitchFamily="18" charset="0"/>
                <a:ea typeface="Cambria" panose="02040503050406030204" pitchFamily="18" charset="0"/>
              </a:rPr>
              <a:t>Pronaya</a:t>
            </a:r>
            <a:r>
              <a:rPr lang="en-US" sz="1800" dirty="0">
                <a:latin typeface="Cambria" panose="02040503050406030204" pitchFamily="18" charset="0"/>
                <a:ea typeface="Cambria" panose="02040503050406030204" pitchFamily="18" charset="0"/>
              </a:rPr>
              <a:t> Bhattacharya, Deepti Saraswat, Sudeep </a:t>
            </a:r>
            <a:r>
              <a:rPr lang="en-US" sz="1800" dirty="0" err="1">
                <a:latin typeface="Cambria" panose="02040503050406030204" pitchFamily="18" charset="0"/>
                <a:ea typeface="Cambria" panose="02040503050406030204" pitchFamily="18" charset="0"/>
              </a:rPr>
              <a:t>Tanwar</a:t>
            </a:r>
            <a:r>
              <a:rPr lang="en-US" sz="1800" dirty="0">
                <a:latin typeface="Cambria" panose="02040503050406030204" pitchFamily="18" charset="0"/>
                <a:ea typeface="Cambria" panose="02040503050406030204" pitchFamily="18" charset="0"/>
              </a:rPr>
              <a:t> (2021).</a:t>
            </a:r>
          </a:p>
          <a:p>
            <a:pPr marL="609600" indent="-457200" algn="just">
              <a:lnSpc>
                <a:spcPct val="150000"/>
              </a:lnSpc>
              <a:spcBef>
                <a:spcPts val="0"/>
              </a:spcBef>
              <a:spcAft>
                <a:spcPts val="100"/>
              </a:spcAft>
              <a:buSzPct val="100000"/>
              <a:buFont typeface="+mj-lt"/>
              <a:buAutoNum type="arabicPeriod"/>
            </a:pPr>
            <a:r>
              <a:rPr lang="en-US" sz="1800" i="0" dirty="0">
                <a:solidFill>
                  <a:schemeClr val="tx1"/>
                </a:solidFill>
                <a:effectLst/>
                <a:latin typeface="Cambria" panose="02040503050406030204" pitchFamily="18" charset="0"/>
                <a:ea typeface="Cambria" panose="02040503050406030204" pitchFamily="18" charset="0"/>
              </a:rPr>
              <a:t>Blockchain Technology for Secure and Transparent Legal Record Management </a:t>
            </a:r>
            <a:r>
              <a:rPr lang="en-IN" sz="1800" b="0" i="0" dirty="0">
                <a:solidFill>
                  <a:schemeClr val="tx1"/>
                </a:solidFill>
                <a:effectLst/>
                <a:latin typeface="Cambria" panose="02040503050406030204" pitchFamily="18" charset="0"/>
                <a:ea typeface="Cambria" panose="02040503050406030204" pitchFamily="18" charset="0"/>
              </a:rPr>
              <a:t>Satoshi Nakamoto (2008).</a:t>
            </a:r>
          </a:p>
          <a:p>
            <a:pPr marL="609600" indent="-457200" algn="just">
              <a:lnSpc>
                <a:spcPct val="150000"/>
              </a:lnSpc>
              <a:spcBef>
                <a:spcPts val="0"/>
              </a:spcBef>
              <a:spcAft>
                <a:spcPts val="100"/>
              </a:spcAft>
              <a:buSzPct val="100000"/>
              <a:buFont typeface="+mj-lt"/>
              <a:buAutoNum type="arabicPeriod"/>
            </a:pPr>
            <a:r>
              <a:rPr lang="en-US" sz="1800" i="0" dirty="0">
                <a:solidFill>
                  <a:schemeClr val="tx1"/>
                </a:solidFill>
                <a:effectLst/>
                <a:latin typeface="Cambria" panose="02040503050406030204" pitchFamily="18" charset="0"/>
                <a:ea typeface="Cambria" panose="02040503050406030204" pitchFamily="18" charset="0"/>
              </a:rPr>
              <a:t>Smart Contracts for Access Control and Permissions in Blockchain Systems </a:t>
            </a:r>
            <a:r>
              <a:rPr lang="en-IN" sz="1800" b="0" i="0" dirty="0" err="1">
                <a:solidFill>
                  <a:schemeClr val="tx1"/>
                </a:solidFill>
                <a:effectLst/>
                <a:latin typeface="Cambria" panose="02040503050406030204" pitchFamily="18" charset="0"/>
                <a:ea typeface="Cambria" panose="02040503050406030204" pitchFamily="18" charset="0"/>
              </a:rPr>
              <a:t>Vitalik</a:t>
            </a:r>
            <a:r>
              <a:rPr lang="en-IN" sz="1800" b="0" i="0" dirty="0">
                <a:solidFill>
                  <a:schemeClr val="tx1"/>
                </a:solidFill>
                <a:effectLst/>
                <a:latin typeface="Cambria" panose="02040503050406030204" pitchFamily="18" charset="0"/>
                <a:ea typeface="Cambria" panose="02040503050406030204" pitchFamily="18" charset="0"/>
              </a:rPr>
              <a:t> </a:t>
            </a:r>
            <a:r>
              <a:rPr lang="en-IN" sz="1800" b="0" i="0" dirty="0" err="1">
                <a:solidFill>
                  <a:schemeClr val="tx1"/>
                </a:solidFill>
                <a:effectLst/>
                <a:latin typeface="Cambria" panose="02040503050406030204" pitchFamily="18" charset="0"/>
                <a:ea typeface="Cambria" panose="02040503050406030204" pitchFamily="18" charset="0"/>
              </a:rPr>
              <a:t>Buterin</a:t>
            </a:r>
            <a:r>
              <a:rPr lang="en-IN" sz="1800" b="0" i="0" dirty="0">
                <a:solidFill>
                  <a:schemeClr val="tx1"/>
                </a:solidFill>
                <a:effectLst/>
                <a:latin typeface="Cambria" panose="02040503050406030204" pitchFamily="18" charset="0"/>
                <a:ea typeface="Cambria" panose="02040503050406030204" pitchFamily="18" charset="0"/>
              </a:rPr>
              <a:t> (2014).</a:t>
            </a:r>
          </a:p>
          <a:p>
            <a:pPr marL="609600" indent="-457200" algn="just">
              <a:lnSpc>
                <a:spcPct val="150000"/>
              </a:lnSpc>
              <a:spcBef>
                <a:spcPts val="0"/>
              </a:spcBef>
              <a:spcAft>
                <a:spcPts val="100"/>
              </a:spcAft>
              <a:buSzPct val="100000"/>
              <a:buFont typeface="+mj-lt"/>
              <a:buAutoNum type="arabicPeriod"/>
            </a:pPr>
            <a:r>
              <a:rPr lang="en-US" sz="1800" i="0" dirty="0">
                <a:solidFill>
                  <a:schemeClr val="tx1"/>
                </a:solidFill>
                <a:effectLst/>
                <a:latin typeface="Cambria" panose="02040503050406030204" pitchFamily="18" charset="0"/>
                <a:ea typeface="Cambria" panose="02040503050406030204" pitchFamily="18" charset="0"/>
              </a:rPr>
              <a:t>User-Friendly Interfaces for Blockchain Applications </a:t>
            </a:r>
            <a:r>
              <a:rPr lang="en-IN" sz="1800" i="0" dirty="0" err="1">
                <a:solidFill>
                  <a:schemeClr val="tx1"/>
                </a:solidFill>
                <a:effectLst/>
                <a:latin typeface="Cambria" panose="02040503050406030204" pitchFamily="18" charset="0"/>
                <a:ea typeface="Cambria" panose="02040503050406030204" pitchFamily="18" charset="0"/>
              </a:rPr>
              <a:t>Mougayar</a:t>
            </a:r>
            <a:r>
              <a:rPr lang="en-IN" sz="1800" i="0" dirty="0">
                <a:solidFill>
                  <a:schemeClr val="tx1"/>
                </a:solidFill>
                <a:effectLst/>
                <a:latin typeface="Cambria" panose="02040503050406030204" pitchFamily="18" charset="0"/>
                <a:ea typeface="Cambria" panose="02040503050406030204" pitchFamily="18" charset="0"/>
              </a:rPr>
              <a:t> W (2016).</a:t>
            </a:r>
          </a:p>
          <a:p>
            <a:pPr marL="609600" indent="-457200" algn="just">
              <a:lnSpc>
                <a:spcPct val="150000"/>
              </a:lnSpc>
              <a:spcBef>
                <a:spcPts val="0"/>
              </a:spcBef>
              <a:spcAft>
                <a:spcPts val="100"/>
              </a:spcAft>
              <a:buSzPct val="100000"/>
              <a:buFont typeface="+mj-lt"/>
              <a:buAutoNum type="arabicPeriod"/>
            </a:pPr>
            <a:r>
              <a:rPr lang="en-US" sz="1800" i="0" dirty="0">
                <a:solidFill>
                  <a:schemeClr val="tx1"/>
                </a:solidFill>
                <a:effectLst/>
                <a:latin typeface="Cambria" panose="02040503050406030204" pitchFamily="18" charset="0"/>
                <a:ea typeface="Cambria" panose="02040503050406030204" pitchFamily="18" charset="0"/>
              </a:rPr>
              <a:t>Interoperability of Blockchain Systems with Existing Databases </a:t>
            </a:r>
            <a:r>
              <a:rPr lang="pl-PL" sz="1800" i="0" dirty="0">
                <a:solidFill>
                  <a:schemeClr val="tx1"/>
                </a:solidFill>
                <a:effectLst/>
                <a:latin typeface="Cambria" panose="02040503050406030204" pitchFamily="18" charset="0"/>
                <a:ea typeface="Cambria" panose="02040503050406030204" pitchFamily="18" charset="0"/>
              </a:rPr>
              <a:t>Cachin C</a:t>
            </a:r>
            <a:r>
              <a:rPr lang="en-US" sz="1800" i="0" dirty="0">
                <a:solidFill>
                  <a:schemeClr val="tx1"/>
                </a:solidFill>
                <a:effectLst/>
                <a:latin typeface="Cambria" panose="02040503050406030204" pitchFamily="18" charset="0"/>
                <a:ea typeface="Cambria" panose="02040503050406030204" pitchFamily="18" charset="0"/>
              </a:rPr>
              <a:t> </a:t>
            </a:r>
            <a:r>
              <a:rPr lang="pl-PL" sz="1800" i="0" dirty="0">
                <a:solidFill>
                  <a:schemeClr val="tx1"/>
                </a:solidFill>
                <a:effectLst/>
                <a:latin typeface="Cambria" panose="02040503050406030204" pitchFamily="18" charset="0"/>
                <a:ea typeface="Cambria" panose="02040503050406030204" pitchFamily="18" charset="0"/>
              </a:rPr>
              <a:t>&amp; Vukoli</a:t>
            </a:r>
            <a:r>
              <a:rPr lang="en-US" sz="1800" i="0" dirty="0">
                <a:solidFill>
                  <a:schemeClr val="tx1"/>
                </a:solidFill>
                <a:effectLst/>
                <a:latin typeface="Cambria" panose="02040503050406030204" pitchFamily="18" charset="0"/>
                <a:ea typeface="Cambria" panose="02040503050406030204" pitchFamily="18" charset="0"/>
              </a:rPr>
              <a:t>c</a:t>
            </a:r>
            <a:r>
              <a:rPr lang="pl-PL" sz="1800" i="0" dirty="0">
                <a:solidFill>
                  <a:schemeClr val="tx1"/>
                </a:solidFill>
                <a:effectLst/>
                <a:latin typeface="Cambria" panose="02040503050406030204" pitchFamily="18" charset="0"/>
                <a:ea typeface="Cambria" panose="02040503050406030204" pitchFamily="18" charset="0"/>
              </a:rPr>
              <a:t> M</a:t>
            </a:r>
            <a:r>
              <a:rPr lang="en-US" sz="1800" i="0" dirty="0">
                <a:solidFill>
                  <a:schemeClr val="tx1"/>
                </a:solidFill>
                <a:effectLst/>
                <a:latin typeface="Cambria" panose="02040503050406030204" pitchFamily="18" charset="0"/>
                <a:ea typeface="Cambria" panose="02040503050406030204" pitchFamily="18" charset="0"/>
              </a:rPr>
              <a:t> </a:t>
            </a:r>
            <a:r>
              <a:rPr lang="pl-PL" sz="1800" i="0" dirty="0">
                <a:solidFill>
                  <a:schemeClr val="tx1"/>
                </a:solidFill>
                <a:effectLst/>
                <a:latin typeface="Cambria" panose="02040503050406030204" pitchFamily="18" charset="0"/>
                <a:ea typeface="Cambria" panose="02040503050406030204" pitchFamily="18" charset="0"/>
              </a:rPr>
              <a:t>(2017)</a:t>
            </a:r>
            <a:r>
              <a:rPr lang="en-US" sz="1800" i="0" dirty="0">
                <a:solidFill>
                  <a:schemeClr val="tx1"/>
                </a:solidFill>
                <a:effectLst/>
                <a:latin typeface="Cambria" panose="02040503050406030204" pitchFamily="18" charset="0"/>
                <a:ea typeface="Cambria" panose="02040503050406030204" pitchFamily="18" charset="0"/>
              </a:rPr>
              <a:t>.</a:t>
            </a:r>
            <a:endParaRPr lang="en-IN" sz="1800" i="0" dirty="0">
              <a:solidFill>
                <a:schemeClr val="tx1"/>
              </a:solidFill>
              <a:effectLst/>
              <a:latin typeface="Cambria" panose="02040503050406030204" pitchFamily="18" charset="0"/>
              <a:ea typeface="Cambria" panose="02040503050406030204" pitchFamily="18" charset="0"/>
            </a:endParaRPr>
          </a:p>
          <a:p>
            <a:pPr marL="609600" indent="-457200" algn="just">
              <a:lnSpc>
                <a:spcPct val="150000"/>
              </a:lnSpc>
              <a:spcBef>
                <a:spcPts val="0"/>
              </a:spcBef>
              <a:spcAft>
                <a:spcPts val="100"/>
              </a:spcAft>
              <a:buSzPct val="100000"/>
              <a:buFont typeface="+mj-lt"/>
              <a:buAutoNum type="arabicPeriod"/>
            </a:pPr>
            <a:r>
              <a:rPr lang="en-US" sz="1800" dirty="0" err="1">
                <a:latin typeface="Cambria" panose="02040503050406030204" pitchFamily="18" charset="0"/>
                <a:ea typeface="Cambria" panose="02040503050406030204" pitchFamily="18" charset="0"/>
              </a:rPr>
              <a:t>Recordism</a:t>
            </a:r>
            <a:r>
              <a:rPr lang="en-US" sz="1800" dirty="0">
                <a:latin typeface="Cambria" panose="02040503050406030204" pitchFamily="18" charset="0"/>
                <a:ea typeface="Cambria" panose="02040503050406030204" pitchFamily="18" charset="0"/>
              </a:rPr>
              <a:t>: A Social-Scientific Prospect of Blockchain from Social, Legal, Financial, and Technological Perspectives</a:t>
            </a:r>
            <a:r>
              <a:rPr lang="en-IN" sz="1800" dirty="0">
                <a:solidFill>
                  <a:schemeClr val="tx1"/>
                </a:solidFill>
                <a:latin typeface="Cambria" panose="02040503050406030204" pitchFamily="18" charset="0"/>
                <a:ea typeface="Cambria" panose="02040503050406030204" pitchFamily="18" charset="0"/>
              </a:rPr>
              <a:t> </a:t>
            </a:r>
            <a:r>
              <a:rPr lang="en-IN" sz="1800" dirty="0">
                <a:latin typeface="Cambria" panose="02040503050406030204" pitchFamily="18" charset="0"/>
                <a:ea typeface="Cambria" panose="02040503050406030204" pitchFamily="18" charset="0"/>
              </a:rPr>
              <a:t>Zihao Li, Hao Xu, Yang Fang, </a:t>
            </a:r>
            <a:r>
              <a:rPr lang="en-IN" sz="1800" dirty="0" err="1">
                <a:latin typeface="Cambria" panose="02040503050406030204" pitchFamily="18" charset="0"/>
                <a:ea typeface="Cambria" panose="02040503050406030204" pitchFamily="18" charset="0"/>
              </a:rPr>
              <a:t>Boyuan</a:t>
            </a:r>
            <a:r>
              <a:rPr lang="en-IN" sz="1800" dirty="0">
                <a:latin typeface="Cambria" panose="02040503050406030204" pitchFamily="18" charset="0"/>
                <a:ea typeface="Cambria" panose="02040503050406030204" pitchFamily="18" charset="0"/>
              </a:rPr>
              <a:t> Zhao, Lei Zhang</a:t>
            </a:r>
            <a:r>
              <a:rPr lang="en-IN" sz="1800" dirty="0">
                <a:solidFill>
                  <a:schemeClr val="tx1"/>
                </a:solidFill>
                <a:latin typeface="Cambria" panose="02040503050406030204" pitchFamily="18" charset="0"/>
                <a:ea typeface="Cambria" panose="02040503050406030204" pitchFamily="18" charset="0"/>
              </a:rPr>
              <a:t> (2022).</a:t>
            </a:r>
            <a:endParaRPr lang="en-IN" sz="1800" i="0" dirty="0">
              <a:solidFill>
                <a:schemeClr val="tx1"/>
              </a:solidFill>
              <a:effectLst/>
              <a:latin typeface="Cambria" panose="02040503050406030204" pitchFamily="18" charset="0"/>
              <a:ea typeface="Cambria" panose="02040503050406030204" pitchFamily="18" charset="0"/>
            </a:endParaRPr>
          </a:p>
          <a:p>
            <a:pPr marL="609600" indent="-457200" algn="just">
              <a:lnSpc>
                <a:spcPct val="150000"/>
              </a:lnSpc>
              <a:spcBef>
                <a:spcPts val="0"/>
              </a:spcBef>
              <a:buSzPct val="100000"/>
              <a:buFont typeface="+mj-lt"/>
              <a:buAutoNum type="arabicPeriod"/>
            </a:pPr>
            <a:endParaRPr lang="en-US" sz="1800" dirty="0">
              <a:solidFill>
                <a:schemeClr val="tx1"/>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sz="1800"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093777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lgn="just">
              <a:spcAft>
                <a:spcPts val="150"/>
              </a:spcAft>
              <a:buNone/>
            </a:pPr>
            <a:r>
              <a:rPr lang="en-US" sz="1800" dirty="0">
                <a:latin typeface="Cambria" panose="02040503050406030204" pitchFamily="18" charset="0"/>
                <a:ea typeface="Cambria" panose="02040503050406030204" pitchFamily="18" charset="0"/>
                <a:cs typeface="Times New Roman" panose="02020603050405020304" pitchFamily="18" charset="0"/>
              </a:rPr>
              <a:t>The legal sector relies heavily on document management, with records such as </a:t>
            </a:r>
            <a:r>
              <a:rPr lang="en-US" sz="1800" b="1" dirty="0">
                <a:latin typeface="Cambria" panose="02040503050406030204" pitchFamily="18" charset="0"/>
                <a:ea typeface="Cambria" panose="02040503050406030204" pitchFamily="18" charset="0"/>
                <a:cs typeface="Times New Roman" panose="02020603050405020304" pitchFamily="18" charset="0"/>
              </a:rPr>
              <a:t>contracts, case files, affidavits, judgments, and agreements</a:t>
            </a:r>
            <a:r>
              <a:rPr lang="en-US" sz="1800" dirty="0">
                <a:latin typeface="Cambria" panose="02040503050406030204" pitchFamily="18" charset="0"/>
                <a:ea typeface="Cambria" panose="02040503050406030204" pitchFamily="18" charset="0"/>
                <a:cs typeface="Times New Roman" panose="02020603050405020304" pitchFamily="18" charset="0"/>
              </a:rPr>
              <a:t> requiring </a:t>
            </a:r>
            <a:r>
              <a:rPr lang="en-US" sz="1800" b="1" dirty="0">
                <a:latin typeface="Cambria" panose="02040503050406030204" pitchFamily="18" charset="0"/>
                <a:ea typeface="Cambria" panose="02040503050406030204" pitchFamily="18" charset="0"/>
                <a:cs typeface="Times New Roman" panose="02020603050405020304" pitchFamily="18" charset="0"/>
              </a:rPr>
              <a:t>high security, transparency, and accessibility</a:t>
            </a:r>
            <a:r>
              <a:rPr lang="en-US" sz="1800" dirty="0">
                <a:latin typeface="Cambria" panose="02040503050406030204" pitchFamily="18" charset="0"/>
                <a:ea typeface="Cambria" panose="02040503050406030204" pitchFamily="18" charset="0"/>
                <a:cs typeface="Times New Roman" panose="02020603050405020304" pitchFamily="18" charset="0"/>
              </a:rPr>
              <a:t>. However, traditional legal record-keeping systems suffer from the following key issues:</a:t>
            </a:r>
          </a:p>
          <a:p>
            <a:pPr marL="76200" indent="0" algn="just">
              <a:spcAft>
                <a:spcPts val="150"/>
              </a:spcAft>
              <a:buNone/>
            </a:pPr>
            <a:r>
              <a:rPr lang="en-US" sz="1800" b="1" dirty="0">
                <a:latin typeface="Cambria" panose="02040503050406030204" pitchFamily="18" charset="0"/>
                <a:ea typeface="Cambria" panose="02040503050406030204" pitchFamily="18" charset="0"/>
                <a:cs typeface="Times New Roman" panose="02020603050405020304" pitchFamily="18" charset="0"/>
              </a:rPr>
              <a:t>1.1 Security and Data Integrity Risks</a:t>
            </a:r>
          </a:p>
          <a:p>
            <a:pPr marL="819150" lvl="1" indent="-285750" algn="just">
              <a:spcAft>
                <a:spcPts val="150"/>
              </a:spcAft>
              <a:buFont typeface="Arial" panose="020B0604020202020204" pitchFamily="34" charset="0"/>
              <a:buChar char="•"/>
            </a:pPr>
            <a:r>
              <a:rPr lang="en-US" sz="1800" dirty="0">
                <a:latin typeface="Cambria" panose="02040503050406030204" pitchFamily="18" charset="0"/>
                <a:ea typeface="Cambria" panose="02040503050406030204" pitchFamily="18" charset="0"/>
                <a:cs typeface="Times New Roman" panose="02020603050405020304" pitchFamily="18" charset="0"/>
              </a:rPr>
              <a:t>Centralized databases are prone to cyberattacks, unauthorized modifications, and data breaches.</a:t>
            </a:r>
          </a:p>
          <a:p>
            <a:pPr marL="819150" lvl="1" indent="-285750" algn="just">
              <a:spcAft>
                <a:spcPts val="150"/>
              </a:spcAft>
              <a:buFont typeface="Arial" panose="020B0604020202020204" pitchFamily="34" charset="0"/>
              <a:buChar char="•"/>
            </a:pPr>
            <a:r>
              <a:rPr lang="en-US" sz="1800" dirty="0">
                <a:latin typeface="Cambria" panose="02040503050406030204" pitchFamily="18" charset="0"/>
                <a:ea typeface="Cambria" panose="02040503050406030204" pitchFamily="18" charset="0"/>
                <a:cs typeface="Times New Roman" panose="02020603050405020304" pitchFamily="18" charset="0"/>
              </a:rPr>
              <a:t>Lack of robust encryption mechanisms makes sensitive legal documents vulnerable to theft or tampering.</a:t>
            </a:r>
          </a:p>
          <a:p>
            <a:pPr marL="819150" lvl="1" indent="-285750" algn="just">
              <a:spcAft>
                <a:spcPts val="150"/>
              </a:spcAft>
              <a:buFont typeface="Arial" panose="020B0604020202020204" pitchFamily="34" charset="0"/>
              <a:buChar char="•"/>
            </a:pPr>
            <a:r>
              <a:rPr lang="en-US" sz="1800" dirty="0">
                <a:latin typeface="Cambria" panose="02040503050406030204" pitchFamily="18" charset="0"/>
                <a:ea typeface="Cambria" panose="02040503050406030204" pitchFamily="18" charset="0"/>
                <a:cs typeface="Times New Roman" panose="02020603050405020304" pitchFamily="18" charset="0"/>
              </a:rPr>
              <a:t>Insider threats and fraudulent document alterations can compromise the judicial process.</a:t>
            </a:r>
          </a:p>
          <a:p>
            <a:pPr marL="76200" indent="0" algn="just">
              <a:spcAft>
                <a:spcPts val="150"/>
              </a:spcAft>
              <a:buNone/>
            </a:pPr>
            <a:r>
              <a:rPr lang="en-US" sz="1800" b="1" dirty="0">
                <a:latin typeface="Cambria" panose="02040503050406030204" pitchFamily="18" charset="0"/>
                <a:ea typeface="Cambria" panose="02040503050406030204" pitchFamily="18" charset="0"/>
                <a:cs typeface="Times New Roman" panose="02020603050405020304" pitchFamily="18" charset="0"/>
              </a:rPr>
              <a:t>1.2 Lack of Transparency and Trust</a:t>
            </a:r>
          </a:p>
          <a:p>
            <a:pPr lvl="1" algn="just">
              <a:spcAft>
                <a:spcPts val="150"/>
              </a:spcAft>
              <a:buFont typeface="Arial" panose="020B0604020202020204" pitchFamily="34" charset="0"/>
              <a:buChar char="•"/>
            </a:pPr>
            <a:r>
              <a:rPr lang="en-US" sz="1800" dirty="0">
                <a:latin typeface="Cambria" panose="02040503050406030204" pitchFamily="18" charset="0"/>
                <a:ea typeface="Cambria" panose="02040503050406030204" pitchFamily="18" charset="0"/>
                <a:cs typeface="Times New Roman" panose="02020603050405020304" pitchFamily="18" charset="0"/>
              </a:rPr>
              <a:t>There is no tamper-proof audit trail in traditional systems, making it difficult to verify document authenticity.</a:t>
            </a:r>
          </a:p>
          <a:p>
            <a:pPr lvl="1" algn="just">
              <a:spcAft>
                <a:spcPts val="150"/>
              </a:spcAft>
              <a:buFont typeface="Arial" panose="020B0604020202020204" pitchFamily="34" charset="0"/>
              <a:buChar char="•"/>
            </a:pPr>
            <a:r>
              <a:rPr lang="en-US" sz="1800" dirty="0">
                <a:latin typeface="Cambria" panose="02040503050406030204" pitchFamily="18" charset="0"/>
                <a:ea typeface="Cambria" panose="02040503050406030204" pitchFamily="18" charset="0"/>
                <a:cs typeface="Times New Roman" panose="02020603050405020304" pitchFamily="18" charset="0"/>
              </a:rPr>
              <a:t>Stakeholders (lawyers, clients, and judges) often face delays in retrieving legal records due to inefficiencies in document management.</a:t>
            </a:r>
          </a:p>
          <a:p>
            <a:pPr lvl="1" algn="just">
              <a:spcAft>
                <a:spcPts val="150"/>
              </a:spcAft>
              <a:buFont typeface="Arial" panose="020B0604020202020204" pitchFamily="34" charset="0"/>
              <a:buChar char="•"/>
            </a:pPr>
            <a:r>
              <a:rPr lang="en-US" sz="1800" dirty="0">
                <a:latin typeface="Cambria" panose="02040503050406030204" pitchFamily="18" charset="0"/>
                <a:ea typeface="Cambria" panose="02040503050406030204" pitchFamily="18" charset="0"/>
                <a:cs typeface="Times New Roman" panose="02020603050405020304" pitchFamily="18" charset="0"/>
              </a:rPr>
              <a:t>Disputes over document versions or unauthorized modifications can lead to legal conflicts.</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lgn="just">
              <a:spcAft>
                <a:spcPts val="150"/>
              </a:spcAft>
              <a:buNone/>
            </a:pPr>
            <a:r>
              <a:rPr lang="en-US" sz="1800" b="1" dirty="0">
                <a:latin typeface="Cambria" panose="02040503050406030204" pitchFamily="18" charset="0"/>
                <a:ea typeface="Cambria" panose="02040503050406030204" pitchFamily="18" charset="0"/>
                <a:cs typeface="Times New Roman" panose="02020603050405020304" pitchFamily="18" charset="0"/>
              </a:rPr>
              <a:t>1.3 Limited Accessibility and Interoperability</a:t>
            </a:r>
          </a:p>
          <a:p>
            <a:pPr lvl="1" algn="just">
              <a:spcAft>
                <a:spcPts val="150"/>
              </a:spcAft>
              <a:buFont typeface="Arial" panose="020B0604020202020204" pitchFamily="34" charset="0"/>
              <a:buChar char="•"/>
            </a:pPr>
            <a:r>
              <a:rPr lang="en-US" sz="1800" dirty="0">
                <a:latin typeface="Cambria" panose="02040503050406030204" pitchFamily="18" charset="0"/>
                <a:ea typeface="Cambria" panose="02040503050406030204" pitchFamily="18" charset="0"/>
                <a:cs typeface="Times New Roman" panose="02020603050405020304" pitchFamily="18" charset="0"/>
              </a:rPr>
              <a:t>Legal records are often stored in isolated, jurisdiction-specific databases, making information exchange between courts and law firms challenging.</a:t>
            </a:r>
          </a:p>
          <a:p>
            <a:pPr lvl="1" algn="just">
              <a:spcAft>
                <a:spcPts val="150"/>
              </a:spcAft>
              <a:buFont typeface="Arial" panose="020B0604020202020204" pitchFamily="34" charset="0"/>
              <a:buChar char="•"/>
            </a:pPr>
            <a:r>
              <a:rPr lang="en-US" sz="1800" dirty="0">
                <a:latin typeface="Cambria" panose="02040503050406030204" pitchFamily="18" charset="0"/>
                <a:ea typeface="Cambria" panose="02040503050406030204" pitchFamily="18" charset="0"/>
                <a:cs typeface="Times New Roman" panose="02020603050405020304" pitchFamily="18" charset="0"/>
              </a:rPr>
              <a:t>Clients and lawyers struggle to retrieve and verify legal documents remotely due to a lack of digitization and automation.</a:t>
            </a:r>
          </a:p>
          <a:p>
            <a:pPr lvl="1" algn="just">
              <a:spcAft>
                <a:spcPts val="150"/>
              </a:spcAft>
              <a:buFont typeface="Arial" panose="020B0604020202020204" pitchFamily="34" charset="0"/>
              <a:buChar char="•"/>
            </a:pPr>
            <a:r>
              <a:rPr lang="en-US" sz="1800" dirty="0">
                <a:latin typeface="Cambria" panose="02040503050406030204" pitchFamily="18" charset="0"/>
                <a:ea typeface="Cambria" panose="02040503050406030204" pitchFamily="18" charset="0"/>
                <a:cs typeface="Times New Roman" panose="02020603050405020304" pitchFamily="18" charset="0"/>
              </a:rPr>
              <a:t>The integration of existing case management systems with new technologies is complex and costly.</a:t>
            </a:r>
          </a:p>
          <a:p>
            <a:pPr marL="76200" indent="0" algn="just">
              <a:spcAft>
                <a:spcPts val="150"/>
              </a:spcAft>
              <a:buNone/>
            </a:pPr>
            <a:r>
              <a:rPr lang="en-US" sz="1800" b="1" dirty="0">
                <a:latin typeface="Cambria" panose="02040503050406030204" pitchFamily="18" charset="0"/>
                <a:ea typeface="Cambria" panose="02040503050406030204" pitchFamily="18" charset="0"/>
                <a:cs typeface="Times New Roman" panose="02020603050405020304" pitchFamily="18" charset="0"/>
              </a:rPr>
              <a:t>1.4 High Costs and Inefficiencies</a:t>
            </a:r>
          </a:p>
          <a:p>
            <a:pPr lvl="1" algn="just">
              <a:spcAft>
                <a:spcPts val="150"/>
              </a:spcAft>
              <a:buFont typeface="Arial" panose="020B0604020202020204" pitchFamily="34" charset="0"/>
              <a:buChar char="•"/>
            </a:pPr>
            <a:r>
              <a:rPr lang="en-US" sz="1800" dirty="0">
                <a:latin typeface="Cambria" panose="02040503050406030204" pitchFamily="18" charset="0"/>
                <a:ea typeface="Cambria" panose="02040503050406030204" pitchFamily="18" charset="0"/>
                <a:cs typeface="Times New Roman" panose="02020603050405020304" pitchFamily="18" charset="0"/>
              </a:rPr>
              <a:t>The manual handling of legal documents increases administrative costs and processing time.</a:t>
            </a:r>
          </a:p>
          <a:p>
            <a:pPr lvl="1" algn="just">
              <a:spcAft>
                <a:spcPts val="150"/>
              </a:spcAft>
              <a:buFont typeface="Arial" panose="020B0604020202020204" pitchFamily="34" charset="0"/>
              <a:buChar char="•"/>
            </a:pPr>
            <a:r>
              <a:rPr lang="en-US" sz="1800" dirty="0">
                <a:latin typeface="Cambria" panose="02040503050406030204" pitchFamily="18" charset="0"/>
                <a:ea typeface="Cambria" panose="02040503050406030204" pitchFamily="18" charset="0"/>
                <a:cs typeface="Times New Roman" panose="02020603050405020304" pitchFamily="18" charset="0"/>
              </a:rPr>
              <a:t>Verification processes require significant human intervention, leading to delays in court proceedings.</a:t>
            </a:r>
          </a:p>
          <a:p>
            <a:pPr lvl="1" algn="just">
              <a:spcAft>
                <a:spcPts val="150"/>
              </a:spcAft>
              <a:buFont typeface="Arial" panose="020B0604020202020204" pitchFamily="34" charset="0"/>
              <a:buChar char="•"/>
            </a:pPr>
            <a:r>
              <a:rPr lang="en-US" sz="1800" dirty="0">
                <a:latin typeface="Cambria" panose="02040503050406030204" pitchFamily="18" charset="0"/>
                <a:ea typeface="Cambria" panose="02040503050406030204" pitchFamily="18" charset="0"/>
                <a:cs typeface="Times New Roman" panose="02020603050405020304" pitchFamily="18" charset="0"/>
              </a:rPr>
              <a:t>Storage, retrieval, and authentication involve high operational expenses for courts and legal institutions.</a:t>
            </a:r>
          </a:p>
          <a:p>
            <a:pPr marL="152400" indent="0" algn="just">
              <a:lnSpc>
                <a:spcPct val="150000"/>
              </a:lnSpc>
              <a:spcBef>
                <a:spcPts val="0"/>
              </a:spcBef>
              <a:buSzPct val="100000"/>
              <a:buNone/>
            </a:pP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SzPct val="100000"/>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893617"/>
            <a:ext cx="10668000" cy="5224549"/>
          </a:xfrm>
          <a:prstGeom prst="rect">
            <a:avLst/>
          </a:prstGeom>
          <a:noFill/>
          <a:ln>
            <a:noFill/>
          </a:ln>
        </p:spPr>
        <p:txBody>
          <a:bodyPr spcFirstLastPara="1" wrap="square" lIns="91425" tIns="45700" rIns="91425" bIns="45700" anchor="t" anchorCtr="0">
            <a:noAutofit/>
          </a:bodyPr>
          <a:lstStyle/>
          <a:p>
            <a:pPr marL="342900" lvl="0" indent="-190500" algn="just" rtl="0">
              <a:lnSpc>
                <a:spcPct val="150000"/>
              </a:lnSpc>
              <a:spcBef>
                <a:spcPts val="0"/>
              </a:spcBef>
              <a:spcAft>
                <a:spcPts val="0"/>
              </a:spcAft>
              <a:buClr>
                <a:schemeClr val="dk1"/>
              </a:buClr>
              <a:buSzPct val="100000"/>
              <a:buNone/>
            </a:pPr>
            <a:r>
              <a:rPr lang="en-US" b="1" dirty="0">
                <a:latin typeface="Cambria" panose="02040503050406030204" pitchFamily="18" charset="0"/>
                <a:ea typeface="Cambria" panose="02040503050406030204" pitchFamily="18" charset="0"/>
              </a:rPr>
              <a:t>Objective:</a:t>
            </a:r>
          </a:p>
          <a:p>
            <a:pPr marL="533400" lvl="1" indent="0" algn="just">
              <a:lnSpc>
                <a:spcPct val="150000"/>
              </a:lnSpc>
              <a:buNone/>
            </a:pPr>
            <a:r>
              <a:rPr lang="en-IN" sz="1800" dirty="0">
                <a:solidFill>
                  <a:srgbClr val="000000"/>
                </a:solidFill>
                <a:effectLst/>
                <a:latin typeface="Cambria" panose="02040503050406030204" pitchFamily="18" charset="0"/>
                <a:ea typeface="Cambria" panose="02040503050406030204" pitchFamily="18" charset="0"/>
              </a:rPr>
              <a:t>The objective of this project is to leverage blockchain technology for the management of legal and criminal documents. By migrating to a blockchain-based system, the aim is to enhance data security, ensure tamper-proof records, facilitate easy verification, and provide decentralized storage. This shift will mitigate the risks associated with centralized servers, such as unauthorized alterations and cyber-attacks, thus ensuring the integrity and availability of critical legal information.</a:t>
            </a:r>
            <a:endParaRPr lang="en-IN" sz="1800" dirty="0">
              <a:effectLst/>
              <a:latin typeface="Cambria" panose="02040503050406030204" pitchFamily="18" charset="0"/>
              <a:ea typeface="Cambria" panose="02040503050406030204" pitchFamily="18" charset="0"/>
            </a:endParaRPr>
          </a:p>
          <a:p>
            <a:pPr marL="342900" lvl="0" indent="-190500" algn="just" rtl="0">
              <a:lnSpc>
                <a:spcPct val="150000"/>
              </a:lnSpc>
              <a:spcBef>
                <a:spcPts val="0"/>
              </a:spcBef>
              <a:spcAft>
                <a:spcPts val="0"/>
              </a:spcAft>
              <a:buClr>
                <a:schemeClr val="dk1"/>
              </a:buClr>
              <a:buSzPct val="100000"/>
              <a:buNone/>
            </a:pPr>
            <a:endParaRPr lang="en-US"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220875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lgn="just">
              <a:buNone/>
            </a:pPr>
            <a:r>
              <a:rPr lang="en-US" b="1" dirty="0">
                <a:solidFill>
                  <a:srgbClr val="000000"/>
                </a:solidFill>
                <a:effectLst/>
                <a:latin typeface="Cambria" panose="02040503050406030204" pitchFamily="18" charset="0"/>
                <a:ea typeface="Cambria" panose="02040503050406030204" pitchFamily="18" charset="0"/>
              </a:rPr>
              <a:t>PROPOSED SYSTEM:</a:t>
            </a:r>
            <a:endParaRPr lang="en-US" dirty="0">
              <a:latin typeface="Cambria" panose="02040503050406030204" pitchFamily="18" charset="0"/>
              <a:ea typeface="Cambria" panose="02040503050406030204" pitchFamily="18" charset="0"/>
              <a:cs typeface="Times New Roman" panose="02020603050405020304" pitchFamily="18" charset="0"/>
            </a:endParaRPr>
          </a:p>
          <a:p>
            <a:pPr marL="76200" indent="0" algn="just">
              <a:buNone/>
            </a:pPr>
            <a:r>
              <a:rPr lang="en-US" sz="1800" dirty="0">
                <a:latin typeface="Cambria" panose="02040503050406030204" pitchFamily="18" charset="0"/>
                <a:ea typeface="Cambria" panose="02040503050406030204" pitchFamily="18" charset="0"/>
                <a:cs typeface="Times New Roman" panose="02020603050405020304" pitchFamily="18" charset="0"/>
              </a:rPr>
              <a:t>A blockchain-based </a:t>
            </a:r>
            <a:r>
              <a:rPr lang="en-US" sz="1800" dirty="0" err="1">
                <a:latin typeface="Cambria" panose="02040503050406030204" pitchFamily="18" charset="0"/>
                <a:ea typeface="Cambria" panose="02040503050406030204" pitchFamily="18" charset="0"/>
                <a:cs typeface="Times New Roman" panose="02020603050405020304" pitchFamily="18" charset="0"/>
              </a:rPr>
              <a:t>eVault</a:t>
            </a:r>
            <a:r>
              <a:rPr lang="en-US" sz="1800" dirty="0">
                <a:latin typeface="Cambria" panose="02040503050406030204" pitchFamily="18" charset="0"/>
                <a:ea typeface="Cambria" panose="02040503050406030204" pitchFamily="18" charset="0"/>
                <a:cs typeface="Times New Roman" panose="02020603050405020304" pitchFamily="18" charset="0"/>
              </a:rPr>
              <a:t> offers a decentralized, secure, and efficient way to store, manage, and share legal records. The proposed solution should address the above challenges through the following features:</a:t>
            </a:r>
          </a:p>
          <a:p>
            <a:pPr algn="just"/>
            <a:r>
              <a:rPr lang="en-US" sz="1800" dirty="0">
                <a:latin typeface="Cambria" panose="02040503050406030204" pitchFamily="18" charset="0"/>
                <a:ea typeface="Cambria" panose="02040503050406030204" pitchFamily="18" charset="0"/>
                <a:cs typeface="Times New Roman" panose="02020603050405020304" pitchFamily="18" charset="0"/>
              </a:rPr>
              <a:t>Security and Data Integrity</a:t>
            </a:r>
          </a:p>
          <a:p>
            <a:pPr algn="just"/>
            <a:r>
              <a:rPr lang="en-US" sz="1800" dirty="0">
                <a:latin typeface="Cambria" panose="02040503050406030204" pitchFamily="18" charset="0"/>
                <a:ea typeface="Cambria" panose="02040503050406030204" pitchFamily="18" charset="0"/>
                <a:cs typeface="Times New Roman" panose="02020603050405020304" pitchFamily="18" charset="0"/>
              </a:rPr>
              <a:t>Transparency and Trust</a:t>
            </a:r>
          </a:p>
          <a:p>
            <a:pPr algn="just"/>
            <a:r>
              <a:rPr lang="en-US" sz="1800" dirty="0">
                <a:latin typeface="Cambria" panose="02040503050406030204" pitchFamily="18" charset="0"/>
                <a:ea typeface="Cambria" panose="02040503050406030204" pitchFamily="18" charset="0"/>
                <a:cs typeface="Times New Roman" panose="02020603050405020304" pitchFamily="18" charset="0"/>
              </a:rPr>
              <a:t>Improved Accessibility and Interoperability</a:t>
            </a:r>
          </a:p>
          <a:p>
            <a:pPr algn="just"/>
            <a:r>
              <a:rPr lang="en-US" sz="1800" dirty="0">
                <a:latin typeface="Cambria" panose="02040503050406030204" pitchFamily="18" charset="0"/>
                <a:ea typeface="Cambria" panose="02040503050406030204" pitchFamily="18" charset="0"/>
                <a:cs typeface="Times New Roman" panose="02020603050405020304" pitchFamily="18" charset="0"/>
              </a:rPr>
              <a:t>Role-based access control (RBAC).     </a:t>
            </a:r>
          </a:p>
          <a:p>
            <a:pPr algn="just"/>
            <a:r>
              <a:rPr lang="en-US" sz="1800" dirty="0">
                <a:latin typeface="Cambria" panose="02040503050406030204" pitchFamily="18" charset="0"/>
                <a:ea typeface="Cambria" panose="02040503050406030204" pitchFamily="18" charset="0"/>
                <a:cs typeface="Times New Roman" panose="02020603050405020304" pitchFamily="18" charset="0"/>
              </a:rPr>
              <a:t>Integration with existing legal databases.</a:t>
            </a:r>
          </a:p>
          <a:p>
            <a:pPr algn="just"/>
            <a:r>
              <a:rPr lang="en-US" sz="1800" dirty="0">
                <a:latin typeface="Cambria" panose="02040503050406030204" pitchFamily="18" charset="0"/>
                <a:ea typeface="Cambria" panose="02040503050406030204" pitchFamily="18" charset="0"/>
                <a:cs typeface="Times New Roman" panose="02020603050405020304" pitchFamily="18" charset="0"/>
              </a:rPr>
              <a:t>Cost Reduction and Efficiency Gains</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1273</TotalTime>
  <Words>907</Words>
  <Application>Microsoft Office PowerPoint</Application>
  <PresentationFormat>Widescreen</PresentationFormat>
  <Paragraphs>100</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Cambria</vt:lpstr>
      <vt:lpstr>Verdana</vt:lpstr>
      <vt:lpstr>Wingdings</vt:lpstr>
      <vt:lpstr>Bioinformatics</vt:lpstr>
      <vt:lpstr>Developing a Blockchain-Based eVault  for Legal Records</vt:lpstr>
      <vt:lpstr>Content</vt:lpstr>
      <vt:lpstr>Problem Statement Number: PSCS_7</vt:lpstr>
      <vt:lpstr>Github Link</vt:lpstr>
      <vt:lpstr>Literature Review</vt:lpstr>
      <vt:lpstr>Analysis of Problem Statement</vt:lpstr>
      <vt:lpstr>Analysis of Problem Statement (contd...)</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Yaswanth Reddy Bobbiti</cp:lastModifiedBy>
  <cp:revision>48</cp:revision>
  <dcterms:modified xsi:type="dcterms:W3CDTF">2025-02-13T13:54:28Z</dcterms:modified>
</cp:coreProperties>
</file>