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7" r:id="rId2"/>
    <p:sldId id="293" r:id="rId3"/>
    <p:sldId id="272" r:id="rId4"/>
    <p:sldId id="300" r:id="rId5"/>
    <p:sldId id="288" r:id="rId6"/>
    <p:sldId id="259" r:id="rId7"/>
    <p:sldId id="318" r:id="rId8"/>
  </p:sldIdLst>
  <p:sldSz cx="9144000" cy="5143500" type="screen16x9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>
      <p:cViewPr>
        <p:scale>
          <a:sx n="100" d="100"/>
          <a:sy n="100" d="100"/>
        </p:scale>
        <p:origin x="-654" y="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26197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12260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3607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73170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69423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3832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8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8311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45121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9%9D%A2%E5%90%91%E8%BF%87%E7%A8%8B&amp;tn=SE_PcZhidaonwhc_ngpagmjz&amp;rsv_dl=gh_pc_zhida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baidu.com/s?wd=%E9%9D%A2%E5%90%91%E5%AF%B9%E8%B1%A1&amp;tn=SE_PcZhidaonwhc_ngpagmjz&amp;rsv_dl=gh_pc_zhida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4039021" y="1995686"/>
            <a:ext cx="4349403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深入了解面向对象的设计思想</a:t>
            </a:r>
            <a:endParaRPr lang="zh-CN" altLang="en-US" sz="24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4039022" y="2569318"/>
            <a:ext cx="4493418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提高专业技能，增强就业竞争力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矩形 9"/>
          <p:cNvSpPr>
            <a:spLocks noChangeArrowheads="1"/>
          </p:cNvSpPr>
          <p:nvPr/>
        </p:nvSpPr>
        <p:spPr bwMode="auto">
          <a:xfrm>
            <a:off x="8763956" y="1898129"/>
            <a:ext cx="380044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931210" y="411510"/>
            <a:ext cx="5138248" cy="1177235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zh-CN" altLang="en-US" sz="7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面向对</a:t>
            </a:r>
            <a:r>
              <a:rPr lang="zh-CN" altLang="en-US" sz="72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象 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答辩</a:t>
            </a:r>
            <a:endParaRPr lang="en-US" altLang="zh-CN" sz="7200" b="1" dirty="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436096" y="4155926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AID —1910</a:t>
            </a:r>
          </a:p>
          <a:p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太原南内环中心：刘星</a:t>
            </a:r>
          </a:p>
        </p:txBody>
      </p:sp>
    </p:spTree>
    <p:extLst>
      <p:ext uri="{BB962C8B-B14F-4D97-AF65-F5344CB8AC3E}">
        <p14:creationId xmlns="" xmlns:p14="http://schemas.microsoft.com/office/powerpoint/2010/main" val="24336709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6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55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  <p:bldP spid="44" grpId="0"/>
      <p:bldP spid="47" grpId="0" animBg="1" autoUpdateAnimBg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867224" y="915566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PREFACE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1923678"/>
            <a:ext cx="5832648" cy="3254739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zh-CN" altLang="en-US" sz="1200" dirty="0" smtClean="0">
                <a:hlinkClick r:id="rId3"/>
              </a:rPr>
              <a:t>面向过程</a:t>
            </a:r>
            <a:r>
              <a:rPr lang="zh-CN" altLang="en-US" sz="1200" dirty="0" smtClean="0"/>
              <a:t>：（</a:t>
            </a:r>
            <a:r>
              <a:rPr lang="en-US" altLang="zh-CN" sz="1200" dirty="0" smtClean="0"/>
              <a:t>Procedure Oriented</a:t>
            </a:r>
            <a:r>
              <a:rPr lang="zh-CN" altLang="en-US" sz="1200" dirty="0" smtClean="0"/>
              <a:t>）就是分析出解决问题所需要的步骤，然后用函数把这些步骤一步一步实现，使用的时候一个一个依次调用就可以了。</a:t>
            </a:r>
            <a:endParaRPr lang="en-US" altLang="zh-CN" sz="1200" dirty="0" smtClean="0"/>
          </a:p>
          <a:p>
            <a:pPr algn="just" eaLnBrk="0" hangingPunct="0">
              <a:lnSpc>
                <a:spcPct val="150000"/>
              </a:lnSpc>
            </a:pPr>
            <a:endParaRPr lang="en-US" altLang="zh-CN" sz="1200" dirty="0" smtClean="0">
              <a:hlinkClick r:id="rId4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zh-CN" altLang="en-US" sz="1200" dirty="0" smtClean="0">
                <a:hlinkClick r:id="rId4"/>
              </a:rPr>
              <a:t>面向对象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Object Oriented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OO</a:t>
            </a:r>
            <a:r>
              <a:rPr lang="zh-CN" altLang="en-US" sz="1200" dirty="0" smtClean="0"/>
              <a:t>）是把构成问题的事务分解成一个个的对象，用对象来描叙这个事物在解决问题时的行为。</a:t>
            </a:r>
            <a:endParaRPr lang="en-US" altLang="zh-CN" sz="1200" dirty="0" smtClean="0"/>
          </a:p>
          <a:p>
            <a:pPr algn="just" eaLnBrk="0" hangingPunct="0">
              <a:lnSpc>
                <a:spcPct val="150000"/>
              </a:lnSpc>
            </a:pPr>
            <a:r>
              <a:rPr lang="zh-CN" altLang="en-US" sz="1200" b="1" dirty="0" smtClean="0"/>
              <a:t>在编码过程中，面向对象思想会提供更便捷、更贴合人类思想的代码逻辑思考，高级、庞大，复杂</a:t>
            </a:r>
            <a:endParaRPr lang="en-US" altLang="zh-CN" sz="1200" b="1" dirty="0" smtClean="0"/>
          </a:p>
          <a:p>
            <a:pPr algn="just" eaLnBrk="0" hangingPunct="0">
              <a:lnSpc>
                <a:spcPct val="150000"/>
              </a:lnSpc>
            </a:pPr>
            <a:endParaRPr lang="en-US" altLang="zh-CN" sz="1200" b="1" dirty="0" smtClean="0"/>
          </a:p>
          <a:p>
            <a:pPr algn="just" eaLnBrk="0" hangingPunct="0">
              <a:lnSpc>
                <a:spcPct val="150000"/>
              </a:lnSpc>
            </a:pPr>
            <a:r>
              <a:rPr lang="zh-CN" altLang="en-US" sz="1200" dirty="0" smtClean="0"/>
              <a:t>下面，将以一件具体的事例</a:t>
            </a:r>
            <a:r>
              <a:rPr lang="en-US" altLang="zh-CN" sz="1200" dirty="0" smtClean="0"/>
              <a:t>——</a:t>
            </a:r>
            <a:r>
              <a:rPr lang="zh-CN" altLang="zh-CN" b="1" dirty="0" smtClean="0"/>
              <a:t>婚礼筹办</a:t>
            </a:r>
            <a:r>
              <a:rPr lang="en-US" altLang="zh-CN" sz="1200" dirty="0" smtClean="0"/>
              <a:t>——</a:t>
            </a:r>
            <a:r>
              <a:rPr lang="zh-CN" altLang="en-US" sz="1200" dirty="0" smtClean="0"/>
              <a:t>来像大家表述这两者</a:t>
            </a:r>
            <a:endParaRPr lang="en-US" altLang="zh-CN" sz="1200" dirty="0" smtClean="0"/>
          </a:p>
          <a:p>
            <a:pPr algn="just" eaLnBrk="0" hangingPunct="0">
              <a:lnSpc>
                <a:spcPct val="150000"/>
              </a:lnSpc>
            </a:pPr>
            <a:endParaRPr lang="en-US" altLang="zh-CN" sz="1200" b="1" dirty="0" smtClean="0"/>
          </a:p>
          <a:p>
            <a:pPr algn="just" eaLnBrk="0" hangingPunct="0"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8872" y="1544039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6152189" y="1077866"/>
            <a:ext cx="341135" cy="341756"/>
            <a:chOff x="6084168" y="1274820"/>
            <a:chExt cx="432048" cy="432834"/>
          </a:xfrm>
        </p:grpSpPr>
        <p:sp>
          <p:nvSpPr>
            <p:cNvPr id="27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166969" y="1078093"/>
            <a:ext cx="341135" cy="341135"/>
            <a:chOff x="4788024" y="1275213"/>
            <a:chExt cx="432048" cy="432048"/>
          </a:xfrm>
        </p:grpSpPr>
        <p:sp>
          <p:nvSpPr>
            <p:cNvPr id="30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670405" y="1077866"/>
            <a:ext cx="341755" cy="341756"/>
            <a:chOff x="5436096" y="1274820"/>
            <a:chExt cx="432833" cy="432834"/>
          </a:xfrm>
        </p:grpSpPr>
        <p:sp>
          <p:nvSpPr>
            <p:cNvPr id="33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4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58237" y="1077866"/>
            <a:ext cx="341755" cy="341756"/>
            <a:chOff x="3491880" y="1274820"/>
            <a:chExt cx="432833" cy="432834"/>
          </a:xfrm>
        </p:grpSpPr>
        <p:sp>
          <p:nvSpPr>
            <p:cNvPr id="36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7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662293" y="1077866"/>
            <a:ext cx="341755" cy="341756"/>
            <a:chOff x="4139952" y="1274820"/>
            <a:chExt cx="432833" cy="432834"/>
          </a:xfrm>
        </p:grpSpPr>
        <p:sp>
          <p:nvSpPr>
            <p:cNvPr id="39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0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23426411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8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5" grpId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7"/>
          <p:cNvGrpSpPr/>
          <p:nvPr/>
        </p:nvGrpSpPr>
        <p:grpSpPr>
          <a:xfrm>
            <a:off x="827584" y="1500501"/>
            <a:ext cx="1647323" cy="1077093"/>
            <a:chOff x="1" y="0"/>
            <a:chExt cx="4392858" cy="2872248"/>
          </a:xfrm>
        </p:grpSpPr>
        <p:sp>
          <p:nvSpPr>
            <p:cNvPr id="3" name="Shape 333"/>
            <p:cNvSpPr/>
            <p:nvPr/>
          </p:nvSpPr>
          <p:spPr>
            <a:xfrm>
              <a:off x="1" y="0"/>
              <a:ext cx="4392858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Shape 335"/>
            <p:cNvSpPr/>
            <p:nvPr/>
          </p:nvSpPr>
          <p:spPr>
            <a:xfrm>
              <a:off x="1536171" y="1005363"/>
              <a:ext cx="1920212" cy="738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选日子</a:t>
              </a:r>
              <a:endParaRPr lang="id-ID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7" name="Group 342"/>
          <p:cNvGrpSpPr/>
          <p:nvPr/>
        </p:nvGrpSpPr>
        <p:grpSpPr>
          <a:xfrm>
            <a:off x="2262318" y="1500501"/>
            <a:ext cx="1647323" cy="1077093"/>
            <a:chOff x="0" y="0"/>
            <a:chExt cx="4392859" cy="2872248"/>
          </a:xfrm>
        </p:grpSpPr>
        <p:sp>
          <p:nvSpPr>
            <p:cNvPr id="8" name="Shape 33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Shape 340"/>
            <p:cNvSpPr/>
            <p:nvPr/>
          </p:nvSpPr>
          <p:spPr>
            <a:xfrm>
              <a:off x="1166597" y="936451"/>
              <a:ext cx="2852436" cy="7988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en-US" sz="1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拍照</a:t>
              </a:r>
              <a:endPara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  <a:p>
              <a:pPr algn="ctr"/>
              <a:r>
                <a:rPr lang="zh-CN" altLang="en-US" sz="1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发请柬</a:t>
              </a:r>
              <a:endParaRPr lang="id-ID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12" name="Group 347"/>
          <p:cNvGrpSpPr/>
          <p:nvPr/>
        </p:nvGrpSpPr>
        <p:grpSpPr>
          <a:xfrm>
            <a:off x="3732499" y="1500501"/>
            <a:ext cx="1647323" cy="1077093"/>
            <a:chOff x="0" y="0"/>
            <a:chExt cx="4392859" cy="2872248"/>
          </a:xfrm>
        </p:grpSpPr>
        <p:sp>
          <p:nvSpPr>
            <p:cNvPr id="13" name="Shape 34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Shape 345"/>
            <p:cNvSpPr/>
            <p:nvPr/>
          </p:nvSpPr>
          <p:spPr>
            <a:xfrm>
              <a:off x="1086541" y="1128472"/>
              <a:ext cx="297247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准备宴席</a:t>
              </a:r>
              <a:endParaRPr lang="id-ID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17" name="Group 352"/>
          <p:cNvGrpSpPr/>
          <p:nvPr/>
        </p:nvGrpSpPr>
        <p:grpSpPr>
          <a:xfrm>
            <a:off x="5190569" y="1500501"/>
            <a:ext cx="1647322" cy="1077093"/>
            <a:chOff x="0" y="0"/>
            <a:chExt cx="4392859" cy="2872248"/>
          </a:xfrm>
        </p:grpSpPr>
        <p:sp>
          <p:nvSpPr>
            <p:cNvPr id="18" name="Shape 34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Shape 350"/>
            <p:cNvSpPr/>
            <p:nvPr/>
          </p:nvSpPr>
          <p:spPr>
            <a:xfrm>
              <a:off x="1186403" y="1128472"/>
              <a:ext cx="2924718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en-US" sz="1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婚礼仪式</a:t>
              </a:r>
              <a:endParaRPr lang="id-ID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22" name="Group 357"/>
          <p:cNvGrpSpPr/>
          <p:nvPr/>
        </p:nvGrpSpPr>
        <p:grpSpPr>
          <a:xfrm>
            <a:off x="6669094" y="1500501"/>
            <a:ext cx="1647322" cy="1077093"/>
            <a:chOff x="0" y="0"/>
            <a:chExt cx="4392859" cy="2872248"/>
          </a:xfrm>
        </p:grpSpPr>
        <p:sp>
          <p:nvSpPr>
            <p:cNvPr id="23" name="Shape 35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Shape 355"/>
            <p:cNvSpPr/>
            <p:nvPr/>
          </p:nvSpPr>
          <p:spPr>
            <a:xfrm>
              <a:off x="936475" y="1128472"/>
              <a:ext cx="3014432" cy="369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收  场</a:t>
              </a:r>
              <a:endParaRPr lang="id-ID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</p:grpSp>
      <p:grpSp>
        <p:nvGrpSpPr>
          <p:cNvPr id="27" name="Group 360"/>
          <p:cNvGrpSpPr/>
          <p:nvPr/>
        </p:nvGrpSpPr>
        <p:grpSpPr>
          <a:xfrm>
            <a:off x="1491759" y="2423657"/>
            <a:ext cx="318973" cy="318973"/>
            <a:chOff x="0" y="0"/>
            <a:chExt cx="850594" cy="850594"/>
          </a:xfrm>
        </p:grpSpPr>
        <p:sp>
          <p:nvSpPr>
            <p:cNvPr id="28" name="Shape 358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Shape 359"/>
            <p:cNvSpPr/>
            <p:nvPr/>
          </p:nvSpPr>
          <p:spPr>
            <a:xfrm>
              <a:off x="300082" y="114147"/>
              <a:ext cx="25043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30" name="Group 363"/>
          <p:cNvGrpSpPr/>
          <p:nvPr/>
        </p:nvGrpSpPr>
        <p:grpSpPr>
          <a:xfrm>
            <a:off x="2929521" y="2423657"/>
            <a:ext cx="318973" cy="318973"/>
            <a:chOff x="0" y="0"/>
            <a:chExt cx="850594" cy="850594"/>
          </a:xfrm>
        </p:grpSpPr>
        <p:sp>
          <p:nvSpPr>
            <p:cNvPr id="31" name="Shape 361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Shape 362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33" name="Group 366"/>
          <p:cNvGrpSpPr/>
          <p:nvPr/>
        </p:nvGrpSpPr>
        <p:grpSpPr>
          <a:xfrm>
            <a:off x="4396674" y="2423657"/>
            <a:ext cx="318973" cy="318973"/>
            <a:chOff x="0" y="0"/>
            <a:chExt cx="850594" cy="850594"/>
          </a:xfrm>
        </p:grpSpPr>
        <p:sp>
          <p:nvSpPr>
            <p:cNvPr id="34" name="Shape 364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Shape 365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36" name="Group 369"/>
          <p:cNvGrpSpPr/>
          <p:nvPr/>
        </p:nvGrpSpPr>
        <p:grpSpPr>
          <a:xfrm>
            <a:off x="5854743" y="2423657"/>
            <a:ext cx="318973" cy="318973"/>
            <a:chOff x="0" y="0"/>
            <a:chExt cx="850594" cy="850594"/>
          </a:xfrm>
        </p:grpSpPr>
        <p:sp>
          <p:nvSpPr>
            <p:cNvPr id="37" name="Shape 367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Shape 368"/>
            <p:cNvSpPr/>
            <p:nvPr/>
          </p:nvSpPr>
          <p:spPr>
            <a:xfrm>
              <a:off x="243825" y="114147"/>
              <a:ext cx="362944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39" name="Group 372"/>
          <p:cNvGrpSpPr/>
          <p:nvPr/>
        </p:nvGrpSpPr>
        <p:grpSpPr>
          <a:xfrm>
            <a:off x="7333269" y="2423657"/>
            <a:ext cx="318973" cy="318973"/>
            <a:chOff x="0" y="0"/>
            <a:chExt cx="850594" cy="850594"/>
          </a:xfrm>
        </p:grpSpPr>
        <p:sp>
          <p:nvSpPr>
            <p:cNvPr id="40" name="Shape 370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Shape 371"/>
            <p:cNvSpPr/>
            <p:nvPr/>
          </p:nvSpPr>
          <p:spPr>
            <a:xfrm>
              <a:off x="311484" y="179076"/>
              <a:ext cx="227626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43" name="Shape 373"/>
          <p:cNvSpPr/>
          <p:nvPr/>
        </p:nvSpPr>
        <p:spPr>
          <a:xfrm>
            <a:off x="1043608" y="3003798"/>
            <a:ext cx="1177714" cy="775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双方先排假期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拿到男方看日子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去女方送日子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调整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……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Shape 376"/>
          <p:cNvSpPr/>
          <p:nvPr/>
        </p:nvSpPr>
        <p:spPr>
          <a:xfrm>
            <a:off x="2509354" y="3003798"/>
            <a:ext cx="1177713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选地方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选衣服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拍照片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买请柬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写请柬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送请柬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邮寄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……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Shape 379"/>
          <p:cNvSpPr/>
          <p:nvPr/>
        </p:nvSpPr>
        <p:spPr>
          <a:xfrm>
            <a:off x="3949514" y="3003798"/>
            <a:ext cx="1177713" cy="7478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找场地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准备桌椅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准备餐具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聘请厨师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确定菜单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购买食材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……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Shape 382"/>
          <p:cNvSpPr/>
          <p:nvPr/>
        </p:nvSpPr>
        <p:spPr>
          <a:xfrm>
            <a:off x="5436096" y="3003798"/>
            <a:ext cx="1177714" cy="7478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606B83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准备舞台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调整灯光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调试音响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找人主持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沟通流程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确定发言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……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Shape 385"/>
          <p:cNvSpPr/>
          <p:nvPr/>
        </p:nvSpPr>
        <p:spPr>
          <a:xfrm>
            <a:off x="6901842" y="3003798"/>
            <a:ext cx="1177713" cy="5632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送客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收拾餐具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收拾桌椅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打扫卫生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退订东西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……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857880" y="200199"/>
            <a:ext cx="27060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面相过程的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zh-CN" sz="1800" b="1" dirty="0" smtClean="0"/>
              <a:t>婚礼筹办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51720" y="415592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rPr>
              <a:t>分析出解决问题的步骤，然后逐步实现</a:t>
            </a:r>
            <a:endParaRPr lang="en-US" altLang="zh-CN" sz="2400" b="1" dirty="0" smtClean="0">
              <a:solidFill>
                <a:schemeClr val="accent1"/>
              </a:solidFill>
              <a:latin typeface="U.S. 101" pitchFamily="2" charset="0"/>
              <a:ea typeface="Roboto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5515027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4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8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3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8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3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8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0"/>
      <p:bldP spid="7" grpId="0" animBg="1" advAuto="0"/>
      <p:bldP spid="12" grpId="0" advAuto="0"/>
      <p:bldP spid="17" grpId="0" animBg="1" advAuto="0"/>
      <p:bldP spid="22" grpId="0" advAuto="0"/>
      <p:bldP spid="27" grpId="0" advAuto="0"/>
      <p:bldP spid="30" grpId="0" animBg="1" advAuto="0"/>
      <p:bldP spid="33" grpId="0" advAuto="0"/>
      <p:bldP spid="36" grpId="0" animBg="1" advAuto="0"/>
      <p:bldP spid="39" grpId="0" advAuto="0"/>
      <p:bldP spid="43" grpId="0"/>
      <p:bldP spid="46" grpId="0"/>
      <p:bldP spid="49" grpId="0"/>
      <p:bldP spid="52" grpId="0"/>
      <p:bldP spid="55" grpId="0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99404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面相对象的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zh-CN" sz="1800" b="1" dirty="0" smtClean="0"/>
              <a:t>婚礼筹办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4578077" y="3579862"/>
            <a:ext cx="1650107" cy="39238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3491882" y="2499742"/>
            <a:ext cx="1086196" cy="14725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2771800" y="3579862"/>
            <a:ext cx="1806276" cy="39238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578078" y="2427734"/>
            <a:ext cx="714002" cy="154450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3453144" y="2663168"/>
            <a:ext cx="2237712" cy="2948289"/>
            <a:chOff x="3815003" y="3087488"/>
            <a:chExt cx="2237712" cy="2948289"/>
          </a:xfrm>
        </p:grpSpPr>
        <p:sp>
          <p:nvSpPr>
            <p:cNvPr id="19" name="椭圆 18"/>
            <p:cNvSpPr/>
            <p:nvPr/>
          </p:nvSpPr>
          <p:spPr>
            <a:xfrm>
              <a:off x="3993415" y="3271064"/>
              <a:ext cx="1872208" cy="1872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815003" y="3087488"/>
              <a:ext cx="2237712" cy="2948289"/>
              <a:chOff x="3692888" y="2889538"/>
              <a:chExt cx="2473262" cy="3258636"/>
            </a:xfrm>
          </p:grpSpPr>
          <p:sp>
            <p:nvSpPr>
              <p:cNvPr id="21" name="椭圆 4"/>
              <p:cNvSpPr/>
              <p:nvPr/>
            </p:nvSpPr>
            <p:spPr>
              <a:xfrm>
                <a:off x="3692888" y="2889538"/>
                <a:ext cx="2473262" cy="2473262"/>
              </a:xfrm>
              <a:custGeom>
                <a:avLst/>
                <a:gdLst/>
                <a:ahLst/>
                <a:cxnLst/>
                <a:rect l="l" t="t" r="r" b="b"/>
                <a:pathLst>
                  <a:path w="2473262" h="2473262">
                    <a:moveTo>
                      <a:pt x="1236631" y="235688"/>
                    </a:moveTo>
                    <a:cubicBezTo>
                      <a:pt x="683825" y="235688"/>
                      <a:pt x="235688" y="683825"/>
                      <a:pt x="235688" y="1236631"/>
                    </a:cubicBezTo>
                    <a:cubicBezTo>
                      <a:pt x="235688" y="1789437"/>
                      <a:pt x="683825" y="2237574"/>
                      <a:pt x="1236631" y="2237574"/>
                    </a:cubicBezTo>
                    <a:cubicBezTo>
                      <a:pt x="1789437" y="2237574"/>
                      <a:pt x="2237574" y="1789437"/>
                      <a:pt x="2237574" y="1236631"/>
                    </a:cubicBezTo>
                    <a:cubicBezTo>
                      <a:pt x="2237574" y="683825"/>
                      <a:pt x="1789437" y="235688"/>
                      <a:pt x="1236631" y="235688"/>
                    </a:cubicBezTo>
                    <a:close/>
                    <a:moveTo>
                      <a:pt x="1236631" y="0"/>
                    </a:moveTo>
                    <a:cubicBezTo>
                      <a:pt x="1919603" y="0"/>
                      <a:pt x="2473262" y="553659"/>
                      <a:pt x="2473262" y="1236631"/>
                    </a:cubicBezTo>
                    <a:cubicBezTo>
                      <a:pt x="2473262" y="1919603"/>
                      <a:pt x="1919603" y="2473262"/>
                      <a:pt x="1236631" y="2473262"/>
                    </a:cubicBezTo>
                    <a:cubicBezTo>
                      <a:pt x="553659" y="2473262"/>
                      <a:pt x="0" y="1919603"/>
                      <a:pt x="0" y="1236631"/>
                    </a:cubicBezTo>
                    <a:cubicBezTo>
                      <a:pt x="0" y="553659"/>
                      <a:pt x="553659" y="0"/>
                      <a:pt x="12366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4710544" y="5261738"/>
                <a:ext cx="437950" cy="886436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Rectangle 11"/>
          <p:cNvSpPr>
            <a:spLocks noChangeArrowheads="1"/>
          </p:cNvSpPr>
          <p:nvPr/>
        </p:nvSpPr>
        <p:spPr bwMode="gray">
          <a:xfrm>
            <a:off x="3836056" y="3147814"/>
            <a:ext cx="1463708" cy="120032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</a:t>
            </a:r>
            <a:endParaRPr lang="zh-CN" altLang="en-US" sz="7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560328" y="2855624"/>
            <a:ext cx="1067456" cy="10842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627784" y="1419622"/>
            <a:ext cx="1067456" cy="10842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088720" y="1343456"/>
            <a:ext cx="1067456" cy="10842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312856" y="2859782"/>
            <a:ext cx="1067456" cy="10842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19672" y="3147814"/>
            <a:ext cx="864096" cy="48270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执事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99792" y="1707654"/>
            <a:ext cx="890944" cy="48270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影楼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60728" y="1635646"/>
            <a:ext cx="890944" cy="48270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婚庆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17360" y="3147814"/>
            <a:ext cx="890944" cy="482700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酒店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5576" y="771550"/>
            <a:ext cx="4464496" cy="479872"/>
            <a:chOff x="539552" y="1203485"/>
            <a:chExt cx="3672408" cy="172266"/>
          </a:xfrm>
        </p:grpSpPr>
        <p:sp>
          <p:nvSpPr>
            <p:cNvPr id="41" name="TextBox 40"/>
            <p:cNvSpPr txBox="1"/>
            <p:nvPr/>
          </p:nvSpPr>
          <p:spPr>
            <a:xfrm>
              <a:off x="728900" y="1256057"/>
              <a:ext cx="3483060" cy="1196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300"/>
                </a:lnSpc>
                <a:defRPr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zh-CN" sz="1800" dirty="0" smtClean="0"/>
                <a:t>找出解决问题的</a:t>
              </a:r>
              <a:r>
                <a:rPr lang="zh-CN" altLang="en-US" sz="1800" dirty="0" smtClean="0"/>
                <a:t>人（对象）</a:t>
              </a:r>
              <a:r>
                <a:rPr lang="zh-CN" altLang="zh-CN" sz="1800" dirty="0" smtClean="0"/>
                <a:t>，然后分配职</a:t>
              </a:r>
              <a:endParaRPr lang="en-US" altLang="zh-CN" sz="18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539552" y="1203485"/>
              <a:ext cx="120566" cy="1205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11560" y="314781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前期筹划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后期收尾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35696" y="149163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婚纱照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做请柬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44208" y="149163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司仪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庆典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68344" y="319020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场地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宴席</a:t>
            </a:r>
          </a:p>
        </p:txBody>
      </p:sp>
    </p:spTree>
    <p:extLst>
      <p:ext uri="{BB962C8B-B14F-4D97-AF65-F5344CB8AC3E}">
        <p14:creationId xmlns="" xmlns:p14="http://schemas.microsoft.com/office/powerpoint/2010/main" val="543698175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3" grpId="0"/>
      <p:bldP spid="24" grpId="0" animBg="1"/>
      <p:bldP spid="25" grpId="0" animBg="1"/>
      <p:bldP spid="35" grpId="0" animBg="1"/>
      <p:bldP spid="36" grpId="0" animBg="1"/>
      <p:bldP spid="37" grpId="0"/>
      <p:bldP spid="38" grpId="0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面相对象的三大特征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46759" y="1343698"/>
            <a:ext cx="5102700" cy="8391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653255" y="1180546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封    装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六边形 29"/>
          <p:cNvSpPr/>
          <p:nvPr/>
        </p:nvSpPr>
        <p:spPr>
          <a:xfrm>
            <a:off x="903628" y="2425696"/>
            <a:ext cx="1190447" cy="10261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面相对象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30" idx="5"/>
            <a:endCxn id="28" idx="1"/>
          </p:cNvCxnSpPr>
          <p:nvPr/>
        </p:nvCxnSpPr>
        <p:spPr>
          <a:xfrm flipV="1">
            <a:off x="1837547" y="1763265"/>
            <a:ext cx="1009212" cy="6624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35" idx="1"/>
          </p:cNvCxnSpPr>
          <p:nvPr/>
        </p:nvCxnSpPr>
        <p:spPr>
          <a:xfrm flipV="1">
            <a:off x="2094075" y="2936587"/>
            <a:ext cx="752684" cy="216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1"/>
            <a:endCxn id="38" idx="1"/>
          </p:cNvCxnSpPr>
          <p:nvPr/>
        </p:nvCxnSpPr>
        <p:spPr>
          <a:xfrm>
            <a:off x="1837547" y="3451810"/>
            <a:ext cx="1009212" cy="67903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42299" y="1491630"/>
            <a:ext cx="4537095" cy="669416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数据：多个基础类型复合成一个自定义类型（模板）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行为：对外提供必要的功能，隐藏实现细节。          酒店的宴席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设计：分而治之、变则疏之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高内聚、低耦合。        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46759" y="2517020"/>
            <a:ext cx="5102700" cy="8391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53255" y="2361550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继    承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42299" y="2806771"/>
            <a:ext cx="4537095" cy="469361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语法：重用父类的功能，并在此基础上进行扩展。      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设计：抽象变化、统一操作、隔离变化                酒店基础套餐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单点菜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846759" y="3711282"/>
            <a:ext cx="5102700" cy="8391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53255" y="3555813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多    态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42299" y="4001033"/>
            <a:ext cx="4670061" cy="269307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父类的一种动作，在不同的子类上有不同的实现        酒水：白酒、饮料、水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108219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00"/>
                            </p:stCondLst>
                            <p:childTnLst>
                              <p:par>
                                <p:cTn id="3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40"/>
                            </p:stCondLst>
                            <p:childTnLst>
                              <p:par>
                                <p:cTn id="4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4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4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6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80"/>
                            </p:stCondLst>
                            <p:childTnLst>
                              <p:par>
                                <p:cTn id="6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80"/>
                            </p:stCondLst>
                            <p:childTnLst>
                              <p:par>
                                <p:cTn id="6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58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7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7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7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 animBg="1"/>
      <p:bldP spid="30" grpId="0" animBg="1"/>
      <p:bldP spid="34" grpId="0"/>
      <p:bldP spid="34" grpId="1"/>
      <p:bldP spid="35" grpId="0" animBg="1"/>
      <p:bldP spid="36" grpId="0" animBg="1"/>
      <p:bldP spid="37" grpId="0"/>
      <p:bldP spid="37" grpId="1"/>
      <p:bldP spid="38" grpId="0" animBg="1"/>
      <p:bldP spid="39" grpId="0" animBg="1"/>
      <p:bldP spid="40" grpId="0"/>
      <p:bldP spid="4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5343984" y="2417357"/>
            <a:ext cx="2614124" cy="483288"/>
            <a:chOff x="7125311" y="3386950"/>
            <a:chExt cx="3485499" cy="644384"/>
          </a:xfrm>
        </p:grpSpPr>
        <p:sp>
          <p:nvSpPr>
            <p:cNvPr id="7" name="Shape 533"/>
            <p:cNvSpPr/>
            <p:nvPr/>
          </p:nvSpPr>
          <p:spPr>
            <a:xfrm>
              <a:off x="7465374" y="3386950"/>
              <a:ext cx="3145436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Shape 534"/>
            <p:cNvSpPr/>
            <p:nvPr/>
          </p:nvSpPr>
          <p:spPr>
            <a:xfrm>
              <a:off x="7125311" y="3386950"/>
              <a:ext cx="345204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10"/>
          <p:cNvGrpSpPr/>
          <p:nvPr/>
        </p:nvGrpSpPr>
        <p:grpSpPr>
          <a:xfrm>
            <a:off x="1159320" y="2417357"/>
            <a:ext cx="2620452" cy="483288"/>
            <a:chOff x="1545760" y="3386950"/>
            <a:chExt cx="3493936" cy="644384"/>
          </a:xfrm>
        </p:grpSpPr>
        <p:sp>
          <p:nvSpPr>
            <p:cNvPr id="10" name="Shape 536"/>
            <p:cNvSpPr/>
            <p:nvPr/>
          </p:nvSpPr>
          <p:spPr>
            <a:xfrm>
              <a:off x="4694491" y="3386950"/>
              <a:ext cx="345205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340"/>
                  </a:lnTo>
                  <a:lnTo>
                    <a:pt x="21600" y="13486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Shape 537"/>
            <p:cNvSpPr/>
            <p:nvPr/>
          </p:nvSpPr>
          <p:spPr>
            <a:xfrm>
              <a:off x="1545760" y="3386950"/>
              <a:ext cx="3151081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5079491" y="1347614"/>
            <a:ext cx="2880085" cy="645054"/>
            <a:chOff x="6772654" y="2152648"/>
            <a:chExt cx="3840113" cy="860072"/>
          </a:xfrm>
        </p:grpSpPr>
        <p:sp>
          <p:nvSpPr>
            <p:cNvPr id="13" name="Shape 539"/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Shape 540"/>
            <p:cNvSpPr/>
            <p:nvPr/>
          </p:nvSpPr>
          <p:spPr>
            <a:xfrm>
              <a:off x="6772654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1159320" y="1347614"/>
            <a:ext cx="2890361" cy="645054"/>
            <a:chOff x="1545760" y="2152648"/>
            <a:chExt cx="3853814" cy="860072"/>
          </a:xfrm>
        </p:grpSpPr>
        <p:sp>
          <p:nvSpPr>
            <p:cNvPr id="16" name="Shape 542"/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Shape 543"/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21"/>
          <p:cNvGrpSpPr/>
          <p:nvPr/>
        </p:nvGrpSpPr>
        <p:grpSpPr>
          <a:xfrm>
            <a:off x="5070045" y="3367676"/>
            <a:ext cx="2902381" cy="645054"/>
            <a:chOff x="6760059" y="4457519"/>
            <a:chExt cx="3869841" cy="860072"/>
          </a:xfrm>
        </p:grpSpPr>
        <p:sp>
          <p:nvSpPr>
            <p:cNvPr id="19" name="Shape 545"/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Shape 546"/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1159320" y="3367676"/>
            <a:ext cx="2890356" cy="645054"/>
            <a:chOff x="1545760" y="4457519"/>
            <a:chExt cx="3853808" cy="860072"/>
          </a:xfrm>
        </p:grpSpPr>
        <p:sp>
          <p:nvSpPr>
            <p:cNvPr id="22" name="Shape 548"/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Shape 549"/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Shape 558"/>
          <p:cNvSpPr/>
          <p:nvPr/>
        </p:nvSpPr>
        <p:spPr>
          <a:xfrm>
            <a:off x="1159903" y="1522242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Shape 562"/>
          <p:cNvSpPr/>
          <p:nvPr/>
        </p:nvSpPr>
        <p:spPr>
          <a:xfrm>
            <a:off x="1159903" y="2593396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Shape 566"/>
          <p:cNvSpPr/>
          <p:nvPr/>
        </p:nvSpPr>
        <p:spPr>
          <a:xfrm>
            <a:off x="1159903" y="3713745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Shape 568"/>
          <p:cNvSpPr/>
          <p:nvPr/>
        </p:nvSpPr>
        <p:spPr>
          <a:xfrm>
            <a:off x="7814476" y="1522242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Shape 572"/>
          <p:cNvSpPr/>
          <p:nvPr/>
        </p:nvSpPr>
        <p:spPr>
          <a:xfrm>
            <a:off x="7814476" y="2593396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Shape 576"/>
          <p:cNvSpPr/>
          <p:nvPr/>
        </p:nvSpPr>
        <p:spPr>
          <a:xfrm>
            <a:off x="7814476" y="3713745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面相对象的六个原则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Placeholder 12"/>
          <p:cNvSpPr txBox="1">
            <a:spLocks/>
          </p:cNvSpPr>
          <p:nvPr/>
        </p:nvSpPr>
        <p:spPr>
          <a:xfrm>
            <a:off x="1500188" y="1483769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开闭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Placeholder 12"/>
          <p:cNvSpPr txBox="1">
            <a:spLocks/>
          </p:cNvSpPr>
          <p:nvPr/>
        </p:nvSpPr>
        <p:spPr>
          <a:xfrm>
            <a:off x="1500188" y="2551180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单一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Placeholder 12"/>
          <p:cNvSpPr txBox="1">
            <a:spLocks/>
          </p:cNvSpPr>
          <p:nvPr/>
        </p:nvSpPr>
        <p:spPr>
          <a:xfrm>
            <a:off x="1500187" y="3661661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依赖倒置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Placeholder 12"/>
          <p:cNvSpPr txBox="1">
            <a:spLocks/>
          </p:cNvSpPr>
          <p:nvPr/>
        </p:nvSpPr>
        <p:spPr>
          <a:xfrm>
            <a:off x="5660202" y="1483769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组合复用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Placeholder 12"/>
          <p:cNvSpPr txBox="1">
            <a:spLocks/>
          </p:cNvSpPr>
          <p:nvPr/>
        </p:nvSpPr>
        <p:spPr>
          <a:xfrm>
            <a:off x="5660202" y="2551180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里氏替换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12"/>
          <p:cNvSpPr txBox="1">
            <a:spLocks/>
          </p:cNvSpPr>
          <p:nvPr/>
        </p:nvSpPr>
        <p:spPr>
          <a:xfrm>
            <a:off x="5660201" y="3661661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迪米特法则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Placeholder 12"/>
          <p:cNvSpPr txBox="1">
            <a:spLocks/>
          </p:cNvSpPr>
          <p:nvPr/>
        </p:nvSpPr>
        <p:spPr>
          <a:xfrm>
            <a:off x="1500186" y="1965676"/>
            <a:ext cx="1775671" cy="246034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100" dirty="0" smtClean="0"/>
              <a:t>对扩展开放，对修改关闭。</a:t>
            </a:r>
          </a:p>
          <a:p>
            <a:r>
              <a:rPr lang="zh-CN" altLang="zh-CN" sz="1100" dirty="0" smtClean="0"/>
              <a:t>增加新功能不改变原有代码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 Placeholder 12"/>
          <p:cNvSpPr txBox="1">
            <a:spLocks/>
          </p:cNvSpPr>
          <p:nvPr/>
        </p:nvSpPr>
        <p:spPr>
          <a:xfrm>
            <a:off x="1500185" y="3038446"/>
            <a:ext cx="1775671" cy="253384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100" dirty="0" smtClean="0"/>
              <a:t>一个类有且只有一个改变它的原因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 Placeholder 12"/>
          <p:cNvSpPr txBox="1">
            <a:spLocks/>
          </p:cNvSpPr>
          <p:nvPr/>
        </p:nvSpPr>
        <p:spPr>
          <a:xfrm>
            <a:off x="1500185" y="4248011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100" dirty="0" smtClean="0"/>
              <a:t>客户端代码</a:t>
            </a:r>
            <a:r>
              <a:rPr lang="en-US" altLang="zh-CN" sz="1100" dirty="0" smtClean="0"/>
              <a:t>(</a:t>
            </a:r>
            <a:r>
              <a:rPr lang="zh-CN" altLang="zh-CN" sz="1100" dirty="0" smtClean="0"/>
              <a:t>调用的类</a:t>
            </a:r>
            <a:r>
              <a:rPr lang="en-US" altLang="zh-CN" sz="1100" dirty="0" smtClean="0"/>
              <a:t>)</a:t>
            </a:r>
            <a:r>
              <a:rPr lang="zh-CN" altLang="zh-CN" sz="1100" dirty="0" smtClean="0"/>
              <a:t>尽量依赖</a:t>
            </a:r>
            <a:r>
              <a:rPr lang="en-US" altLang="zh-CN" sz="1100" dirty="0" smtClean="0"/>
              <a:t>(</a:t>
            </a:r>
            <a:r>
              <a:rPr lang="zh-CN" altLang="zh-CN" sz="1100" dirty="0" smtClean="0"/>
              <a:t>使用</a:t>
            </a:r>
            <a:r>
              <a:rPr lang="en-US" altLang="zh-CN" sz="1100" dirty="0" smtClean="0"/>
              <a:t>)</a:t>
            </a:r>
            <a:r>
              <a:rPr lang="zh-CN" altLang="zh-CN" sz="1100" dirty="0" smtClean="0"/>
              <a:t>抽象。</a:t>
            </a:r>
          </a:p>
        </p:txBody>
      </p:sp>
      <p:sp>
        <p:nvSpPr>
          <p:cNvPr id="42" name="Text Placeholder 12"/>
          <p:cNvSpPr txBox="1">
            <a:spLocks/>
          </p:cNvSpPr>
          <p:nvPr/>
        </p:nvSpPr>
        <p:spPr>
          <a:xfrm>
            <a:off x="5940153" y="1968806"/>
            <a:ext cx="168241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100" dirty="0" smtClean="0"/>
              <a:t>客户端代码与变化功能的关系是组合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 Placeholder 12"/>
          <p:cNvSpPr txBox="1">
            <a:spLocks/>
          </p:cNvSpPr>
          <p:nvPr/>
        </p:nvSpPr>
        <p:spPr>
          <a:xfrm>
            <a:off x="5940152" y="3099013"/>
            <a:ext cx="168241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zh-CN" sz="1100" dirty="0" smtClean="0"/>
              <a:t>子类在重写父类方法时，尽量选择扩展重写，防止改变了功能。</a:t>
            </a:r>
            <a:endParaRPr lang="zh-CN" altLang="zh-CN" sz="1100" dirty="0"/>
          </a:p>
        </p:txBody>
      </p:sp>
      <p:sp>
        <p:nvSpPr>
          <p:cNvPr id="44" name="Text Placeholder 12"/>
          <p:cNvSpPr txBox="1">
            <a:spLocks/>
          </p:cNvSpPr>
          <p:nvPr/>
        </p:nvSpPr>
        <p:spPr>
          <a:xfrm>
            <a:off x="5940152" y="4179133"/>
            <a:ext cx="168241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zh-CN" sz="1100" dirty="0" smtClean="0"/>
              <a:t>类与类交互时，传递的数据量越少越好。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566899" y="1677917"/>
            <a:ext cx="1997947" cy="1997946"/>
            <a:chOff x="3566899" y="1605909"/>
            <a:chExt cx="1997947" cy="1997946"/>
          </a:xfrm>
        </p:grpSpPr>
        <p:sp>
          <p:nvSpPr>
            <p:cNvPr id="30" name="Shape 551"/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六个原则</a:t>
              </a:r>
              <a:endPara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267744" y="149163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婚礼总流程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67744" y="257175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专注，专业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5576" y="329183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67744" y="365187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找服务员拿醋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24128" y="249974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婚宴单点菜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24128" y="365187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婚庆和礼炮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24128" y="149163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婚庆场地道具</a:t>
            </a:r>
          </a:p>
        </p:txBody>
      </p:sp>
    </p:spTree>
    <p:extLst>
      <p:ext uri="{BB962C8B-B14F-4D97-AF65-F5344CB8AC3E}">
        <p14:creationId xmlns="" xmlns:p14="http://schemas.microsoft.com/office/powerpoint/2010/main" val="3448006284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4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4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9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4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9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4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9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4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1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3697744"/>
            <a:ext cx="6552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理论来源于实践，反过来又能指导实践</a:t>
            </a:r>
          </a:p>
          <a:p>
            <a:endParaRPr lang="zh-CN" alt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1203598"/>
            <a:ext cx="6480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特征，六个方向，他们本身互相包含、互相牵扯，总的目标都是让代码在结构上尽可能让后期的维护工作变得轻松。面向对象这个思想是许多前辈在工作中不断完善总结而来的，它能让我们的工作变得轻松、有序、灵活，但是它又过于抽象，不好表达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所以，面向对象是一个值得慢慢体会的东西，但是不能为了封装而封装，不要刻意为之，一切以需求为导向，经过大量的实践，最终让整个程序变得合理优雅，流畅自然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12347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  结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1045</Words>
  <Application>Microsoft Office PowerPoint</Application>
  <PresentationFormat>全屏显示(16:9)</PresentationFormat>
  <Paragraphs>87</Paragraphs>
  <Slides>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Your Title Here</dc:title>
  <dc:creator>李培俊</dc:creator>
  <cp:lastModifiedBy>Administrator</cp:lastModifiedBy>
  <cp:revision>122</cp:revision>
  <dcterms:created xsi:type="dcterms:W3CDTF">2015-12-11T17:46:17Z</dcterms:created>
  <dcterms:modified xsi:type="dcterms:W3CDTF">2019-11-23T03:45:00Z</dcterms:modified>
</cp:coreProperties>
</file>