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97" r:id="rId2"/>
    <p:sldId id="398" r:id="rId3"/>
    <p:sldId id="438" r:id="rId4"/>
    <p:sldId id="356" r:id="rId5"/>
    <p:sldId id="399" r:id="rId6"/>
    <p:sldId id="400" r:id="rId7"/>
    <p:sldId id="401" r:id="rId8"/>
    <p:sldId id="402" r:id="rId9"/>
    <p:sldId id="406" r:id="rId10"/>
    <p:sldId id="403" r:id="rId11"/>
    <p:sldId id="404" r:id="rId12"/>
    <p:sldId id="405" r:id="rId13"/>
    <p:sldId id="407" r:id="rId14"/>
    <p:sldId id="411" r:id="rId15"/>
    <p:sldId id="412" r:id="rId16"/>
    <p:sldId id="408" r:id="rId17"/>
    <p:sldId id="410" r:id="rId18"/>
    <p:sldId id="413" r:id="rId19"/>
    <p:sldId id="414" r:id="rId20"/>
    <p:sldId id="432" r:id="rId21"/>
    <p:sldId id="417" r:id="rId22"/>
    <p:sldId id="418" r:id="rId23"/>
    <p:sldId id="420" r:id="rId24"/>
    <p:sldId id="421" r:id="rId25"/>
    <p:sldId id="422" r:id="rId26"/>
    <p:sldId id="424" r:id="rId27"/>
    <p:sldId id="425" r:id="rId28"/>
    <p:sldId id="426" r:id="rId29"/>
    <p:sldId id="427" r:id="rId30"/>
    <p:sldId id="428" r:id="rId31"/>
    <p:sldId id="429" r:id="rId32"/>
    <p:sldId id="431" r:id="rId33"/>
    <p:sldId id="433" r:id="rId34"/>
    <p:sldId id="434" r:id="rId35"/>
    <p:sldId id="435" r:id="rId36"/>
    <p:sldId id="436" r:id="rId37"/>
    <p:sldId id="437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7C49AC"/>
    <a:srgbClr val="3F64DF"/>
    <a:srgbClr val="0A0B27"/>
    <a:srgbClr val="D3DB25"/>
    <a:srgbClr val="00984A"/>
    <a:srgbClr val="62A79C"/>
    <a:srgbClr val="070604"/>
    <a:srgbClr val="F1D3BD"/>
    <a:srgbClr val="C35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C5DEA-FCE8-42FE-939A-FBA8F65CF327}" v="1" dt="2024-07-29T00:49:54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7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219B7B07-A7F9-4920-B51C-40947F4EC16B}"/>
    <pc:docChg chg="custSel modSld">
      <pc:chgData name="Nanda Fretes" userId="3251f339cb56ebd4" providerId="LiveId" clId="{219B7B07-A7F9-4920-B51C-40947F4EC16B}" dt="2024-01-27T16:33:45.247" v="0" actId="33524"/>
      <pc:docMkLst>
        <pc:docMk/>
      </pc:docMkLst>
      <pc:sldChg chg="modSp mod">
        <pc:chgData name="Nanda Fretes" userId="3251f339cb56ebd4" providerId="LiveId" clId="{219B7B07-A7F9-4920-B51C-40947F4EC16B}" dt="2024-01-27T16:33:45.247" v="0" actId="33524"/>
        <pc:sldMkLst>
          <pc:docMk/>
          <pc:sldMk cId="2329193383" sldId="406"/>
        </pc:sldMkLst>
        <pc:spChg chg="mod">
          <ac:chgData name="Nanda Fretes" userId="3251f339cb56ebd4" providerId="LiveId" clId="{219B7B07-A7F9-4920-B51C-40947F4EC16B}" dt="2024-01-27T16:33:45.247" v="0" actId="33524"/>
          <ac:spMkLst>
            <pc:docMk/>
            <pc:sldMk cId="2329193383" sldId="406"/>
            <ac:spMk id="5" creationId="{B86F3264-E5F1-47DC-8571-90C99705FAEC}"/>
          </ac:spMkLst>
        </pc:spChg>
      </pc:sldChg>
    </pc:docChg>
  </pc:docChgLst>
  <pc:docChgLst>
    <pc:chgData name="Nanda Fretes" userId="3251f339cb56ebd4" providerId="LiveId" clId="{38323816-77E0-4BB7-8B0C-DF3605721F1E}"/>
    <pc:docChg chg="delSld modSld">
      <pc:chgData name="Nanda Fretes" userId="3251f339cb56ebd4" providerId="LiveId" clId="{38323816-77E0-4BB7-8B0C-DF3605721F1E}" dt="2024-04-01T13:26:37.787" v="1" actId="47"/>
      <pc:docMkLst>
        <pc:docMk/>
      </pc:docMkLst>
      <pc:sldChg chg="modSp mod">
        <pc:chgData name="Nanda Fretes" userId="3251f339cb56ebd4" providerId="LiveId" clId="{38323816-77E0-4BB7-8B0C-DF3605721F1E}" dt="2024-03-18T13:38:36.832" v="0" actId="1076"/>
        <pc:sldMkLst>
          <pc:docMk/>
          <pc:sldMk cId="3372343837" sldId="356"/>
        </pc:sldMkLst>
        <pc:spChg chg="mod">
          <ac:chgData name="Nanda Fretes" userId="3251f339cb56ebd4" providerId="LiveId" clId="{38323816-77E0-4BB7-8B0C-DF3605721F1E}" dt="2024-03-18T13:38:36.832" v="0" actId="1076"/>
          <ac:spMkLst>
            <pc:docMk/>
            <pc:sldMk cId="3372343837" sldId="356"/>
            <ac:spMk id="5" creationId="{B86F3264-E5F1-47DC-8571-90C99705FAEC}"/>
          </ac:spMkLst>
        </pc:spChg>
      </pc:sldChg>
      <pc:sldChg chg="del">
        <pc:chgData name="Nanda Fretes" userId="3251f339cb56ebd4" providerId="LiveId" clId="{38323816-77E0-4BB7-8B0C-DF3605721F1E}" dt="2024-04-01T13:26:37.787" v="1" actId="47"/>
        <pc:sldMkLst>
          <pc:docMk/>
          <pc:sldMk cId="2314609192" sldId="430"/>
        </pc:sldMkLst>
      </pc:sldChg>
    </pc:docChg>
  </pc:docChgLst>
  <pc:docChgLst>
    <pc:chgData name="Nanda Fretes" userId="3251f339cb56ebd4" providerId="LiveId" clId="{A71C5DEA-FCE8-42FE-939A-FBA8F65CF327}"/>
    <pc:docChg chg="custSel addSld delSld modSld sldOrd">
      <pc:chgData name="Nanda Fretes" userId="3251f339cb56ebd4" providerId="LiveId" clId="{A71C5DEA-FCE8-42FE-939A-FBA8F65CF327}" dt="2024-07-29T01:15:11.508" v="75" actId="47"/>
      <pc:docMkLst>
        <pc:docMk/>
      </pc:docMkLst>
      <pc:sldChg chg="modSp mod">
        <pc:chgData name="Nanda Fretes" userId="3251f339cb56ebd4" providerId="LiveId" clId="{A71C5DEA-FCE8-42FE-939A-FBA8F65CF327}" dt="2024-07-29T00:47:52.251" v="10" actId="27636"/>
        <pc:sldMkLst>
          <pc:docMk/>
          <pc:sldMk cId="3372343837" sldId="356"/>
        </pc:sldMkLst>
        <pc:spChg chg="mod">
          <ac:chgData name="Nanda Fretes" userId="3251f339cb56ebd4" providerId="LiveId" clId="{A71C5DEA-FCE8-42FE-939A-FBA8F65CF327}" dt="2024-07-29T00:47:52.251" v="10" actId="27636"/>
          <ac:spMkLst>
            <pc:docMk/>
            <pc:sldMk cId="3372343837" sldId="356"/>
            <ac:spMk id="5" creationId="{B86F3264-E5F1-47DC-8571-90C99705FAEC}"/>
          </ac:spMkLst>
        </pc:spChg>
      </pc:sldChg>
      <pc:sldChg chg="modSp mod">
        <pc:chgData name="Nanda Fretes" userId="3251f339cb56ebd4" providerId="LiveId" clId="{A71C5DEA-FCE8-42FE-939A-FBA8F65CF327}" dt="2024-07-29T00:48:04.132" v="11" actId="2711"/>
        <pc:sldMkLst>
          <pc:docMk/>
          <pc:sldMk cId="2214371375" sldId="399"/>
        </pc:sldMkLst>
        <pc:spChg chg="mod">
          <ac:chgData name="Nanda Fretes" userId="3251f339cb56ebd4" providerId="LiveId" clId="{A71C5DEA-FCE8-42FE-939A-FBA8F65CF327}" dt="2024-07-29T00:48:04.132" v="11" actId="2711"/>
          <ac:spMkLst>
            <pc:docMk/>
            <pc:sldMk cId="2214371375" sldId="399"/>
            <ac:spMk id="5" creationId="{B86F3264-E5F1-47DC-8571-90C99705FAEC}"/>
          </ac:spMkLst>
        </pc:spChg>
      </pc:sldChg>
      <pc:sldChg chg="del">
        <pc:chgData name="Nanda Fretes" userId="3251f339cb56ebd4" providerId="LiveId" clId="{A71C5DEA-FCE8-42FE-939A-FBA8F65CF327}" dt="2024-07-29T01:15:10.514" v="74" actId="47"/>
        <pc:sldMkLst>
          <pc:docMk/>
          <pc:sldMk cId="2531226949" sldId="415"/>
        </pc:sldMkLst>
      </pc:sldChg>
      <pc:sldChg chg="del">
        <pc:chgData name="Nanda Fretes" userId="3251f339cb56ebd4" providerId="LiveId" clId="{A71C5DEA-FCE8-42FE-939A-FBA8F65CF327}" dt="2024-07-29T01:15:11.508" v="75" actId="47"/>
        <pc:sldMkLst>
          <pc:docMk/>
          <pc:sldMk cId="1308671051" sldId="416"/>
        </pc:sldMkLst>
      </pc:sldChg>
      <pc:sldChg chg="modSp mod">
        <pc:chgData name="Nanda Fretes" userId="3251f339cb56ebd4" providerId="LiveId" clId="{A71C5DEA-FCE8-42FE-939A-FBA8F65CF327}" dt="2024-07-16T10:36:23.491" v="0" actId="33524"/>
        <pc:sldMkLst>
          <pc:docMk/>
          <pc:sldMk cId="3416470523" sldId="422"/>
        </pc:sldMkLst>
        <pc:spChg chg="mod">
          <ac:chgData name="Nanda Fretes" userId="3251f339cb56ebd4" providerId="LiveId" clId="{A71C5DEA-FCE8-42FE-939A-FBA8F65CF327}" dt="2024-07-16T10:36:23.491" v="0" actId="33524"/>
          <ac:spMkLst>
            <pc:docMk/>
            <pc:sldMk cId="3416470523" sldId="422"/>
            <ac:spMk id="7" creationId="{8DBCE6C6-5A72-4A99-A32F-3ADC6967E5D5}"/>
          </ac:spMkLst>
        </pc:spChg>
      </pc:sldChg>
      <pc:sldChg chg="modSp mod">
        <pc:chgData name="Nanda Fretes" userId="3251f339cb56ebd4" providerId="LiveId" clId="{A71C5DEA-FCE8-42FE-939A-FBA8F65CF327}" dt="2024-07-16T10:36:28.342" v="1" actId="33524"/>
        <pc:sldMkLst>
          <pc:docMk/>
          <pc:sldMk cId="2611264164" sldId="424"/>
        </pc:sldMkLst>
        <pc:spChg chg="mod">
          <ac:chgData name="Nanda Fretes" userId="3251f339cb56ebd4" providerId="LiveId" clId="{A71C5DEA-FCE8-42FE-939A-FBA8F65CF327}" dt="2024-07-16T10:36:28.342" v="1" actId="33524"/>
          <ac:spMkLst>
            <pc:docMk/>
            <pc:sldMk cId="2611264164" sldId="424"/>
            <ac:spMk id="7" creationId="{8DBCE6C6-5A72-4A99-A32F-3ADC6967E5D5}"/>
          </ac:spMkLst>
        </pc:spChg>
      </pc:sldChg>
      <pc:sldChg chg="modSp mod">
        <pc:chgData name="Nanda Fretes" userId="3251f339cb56ebd4" providerId="LiveId" clId="{A71C5DEA-FCE8-42FE-939A-FBA8F65CF327}" dt="2024-07-16T10:40:28.457" v="2" actId="255"/>
        <pc:sldMkLst>
          <pc:docMk/>
          <pc:sldMk cId="604199173" sldId="434"/>
        </pc:sldMkLst>
        <pc:spChg chg="mod">
          <ac:chgData name="Nanda Fretes" userId="3251f339cb56ebd4" providerId="LiveId" clId="{A71C5DEA-FCE8-42FE-939A-FBA8F65CF327}" dt="2024-07-16T10:40:28.457" v="2" actId="255"/>
          <ac:spMkLst>
            <pc:docMk/>
            <pc:sldMk cId="604199173" sldId="434"/>
            <ac:spMk id="7" creationId="{8DBCE6C6-5A72-4A99-A32F-3ADC6967E5D5}"/>
          </ac:spMkLst>
        </pc:spChg>
      </pc:sldChg>
      <pc:sldChg chg="addSp delSp modSp add mod ord">
        <pc:chgData name="Nanda Fretes" userId="3251f339cb56ebd4" providerId="LiveId" clId="{A71C5DEA-FCE8-42FE-939A-FBA8F65CF327}" dt="2024-07-29T00:50:23.192" v="73" actId="1076"/>
        <pc:sldMkLst>
          <pc:docMk/>
          <pc:sldMk cId="341962231" sldId="438"/>
        </pc:sldMkLst>
        <pc:spChg chg="mod">
          <ac:chgData name="Nanda Fretes" userId="3251f339cb56ebd4" providerId="LiveId" clId="{A71C5DEA-FCE8-42FE-939A-FBA8F65CF327}" dt="2024-07-29T00:50:13.066" v="70" actId="14100"/>
          <ac:spMkLst>
            <pc:docMk/>
            <pc:sldMk cId="341962231" sldId="438"/>
            <ac:spMk id="5" creationId="{B86F3264-E5F1-47DC-8571-90C99705FAEC}"/>
          </ac:spMkLst>
        </pc:spChg>
        <pc:picChg chg="add mod">
          <ac:chgData name="Nanda Fretes" userId="3251f339cb56ebd4" providerId="LiveId" clId="{A71C5DEA-FCE8-42FE-939A-FBA8F65CF327}" dt="2024-07-29T00:50:23.192" v="73" actId="1076"/>
          <ac:picMkLst>
            <pc:docMk/>
            <pc:sldMk cId="341962231" sldId="438"/>
            <ac:picMk id="6" creationId="{4A754028-DA68-0F9A-38B4-F90980B21503}"/>
          </ac:picMkLst>
        </pc:picChg>
        <pc:picChg chg="del">
          <ac:chgData name="Nanda Fretes" userId="3251f339cb56ebd4" providerId="LiveId" clId="{A71C5DEA-FCE8-42FE-939A-FBA8F65CF327}" dt="2024-07-29T00:49:54.721" v="54" actId="478"/>
          <ac:picMkLst>
            <pc:docMk/>
            <pc:sldMk cId="341962231" sldId="438"/>
            <ac:picMk id="4098" creationId="{00CD100E-349F-4A26-A29F-1EF771B4D1F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28/07/2024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28/07/2024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28/07/2024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28/07/2024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28/07/2024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28/07/2024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28/07/2024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28/07/2024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28/07/2024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28/07/2024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28/07/2024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28/07/2024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-9nWt04oSI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FrontEnd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1443740" y="673965"/>
            <a:ext cx="9144000" cy="5043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b="0" dirty="0">
                <a:solidFill>
                  <a:srgbClr val="C00000"/>
                </a:solidFill>
                <a:effectLst/>
              </a:rPr>
              <a:t>2) Eficiência</a:t>
            </a:r>
          </a:p>
          <a:p>
            <a:endParaRPr lang="pt-BR" b="0" dirty="0">
              <a:effectLst/>
            </a:endParaRPr>
          </a:p>
          <a:p>
            <a:pPr algn="ctr"/>
            <a:r>
              <a:rPr lang="pt-BR" b="0" dirty="0">
                <a:effectLst/>
              </a:rPr>
              <a:t>Agora que eles já aprenderam a usar seu produto, eles conseguem fazer isso com rapidez?</a:t>
            </a:r>
          </a:p>
        </p:txBody>
      </p:sp>
    </p:spTree>
    <p:extLst>
      <p:ext uri="{BB962C8B-B14F-4D97-AF65-F5344CB8AC3E}">
        <p14:creationId xmlns:p14="http://schemas.microsoft.com/office/powerpoint/2010/main" val="331678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1074286" y="997237"/>
            <a:ext cx="8052954" cy="4248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b="0" dirty="0">
                <a:solidFill>
                  <a:srgbClr val="C00000"/>
                </a:solidFill>
                <a:effectLst/>
              </a:rPr>
              <a:t>3) Memorabilidade</a:t>
            </a:r>
          </a:p>
          <a:p>
            <a:endParaRPr lang="pt-BR" sz="1500" b="0" dirty="0">
              <a:solidFill>
                <a:srgbClr val="C00000"/>
              </a:solidFill>
              <a:effectLst/>
            </a:endParaRPr>
          </a:p>
          <a:p>
            <a:endParaRPr lang="pt-BR" sz="1500" b="0" dirty="0">
              <a:solidFill>
                <a:srgbClr val="C00000"/>
              </a:solidFill>
              <a:effectLst/>
            </a:endParaRPr>
          </a:p>
          <a:p>
            <a:endParaRPr lang="pt-BR" sz="1500" b="0" dirty="0">
              <a:solidFill>
                <a:srgbClr val="C00000"/>
              </a:solidFill>
              <a:effectLst/>
            </a:endParaRPr>
          </a:p>
          <a:p>
            <a:pPr algn="ctr"/>
            <a:r>
              <a:rPr lang="pt-BR" b="0" dirty="0">
                <a:effectLst/>
              </a:rPr>
              <a:t>Eles conseguem se lembrar como devem usar o seu site ou app depois de passar algum tempo sem acessar?</a:t>
            </a:r>
          </a:p>
        </p:txBody>
      </p:sp>
      <p:pic>
        <p:nvPicPr>
          <p:cNvPr id="4098" name="Picture 2" descr="Cérebro Velho E Perda De Memória Royalty Free SVG, Cliparts, Vetores, e  Ilustrações Stock. Image 91231209">
            <a:extLst>
              <a:ext uri="{FF2B5EF4-FFF2-40B4-BE49-F238E27FC236}">
                <a16:creationId xmlns:a16="http://schemas.microsoft.com/office/drawing/2014/main" id="{00CD100E-349F-4A26-A29F-1EF771B4D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56" y="2661226"/>
            <a:ext cx="3065029" cy="306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92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282498" y="1331566"/>
            <a:ext cx="6170593" cy="4654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b="0" dirty="0">
                <a:solidFill>
                  <a:srgbClr val="C00000"/>
                </a:solidFill>
                <a:effectLst/>
              </a:rPr>
              <a:t>4) Prevenção de Erros</a:t>
            </a:r>
          </a:p>
          <a:p>
            <a:endParaRPr lang="pt-BR" sz="6600" b="0" dirty="0">
              <a:solidFill>
                <a:srgbClr val="C00000"/>
              </a:solidFill>
              <a:effectLst/>
            </a:endParaRPr>
          </a:p>
          <a:p>
            <a:r>
              <a:rPr lang="pt-BR" b="0" dirty="0">
                <a:effectLst/>
              </a:rPr>
              <a:t>A usabilidade do seu produto é tão boa que </a:t>
            </a:r>
            <a:r>
              <a:rPr lang="pt-BR" dirty="0">
                <a:effectLst/>
              </a:rPr>
              <a:t>evita</a:t>
            </a:r>
            <a:r>
              <a:rPr lang="pt-BR" b="0" dirty="0">
                <a:effectLst/>
              </a:rPr>
              <a:t> que  seus usuários </a:t>
            </a:r>
            <a:r>
              <a:rPr lang="pt-BR" dirty="0">
                <a:effectLst/>
              </a:rPr>
              <a:t>comentam erros </a:t>
            </a:r>
            <a:r>
              <a:rPr lang="pt-BR" b="0" dirty="0">
                <a:effectLst/>
              </a:rPr>
              <a:t>ou, pelo menos, ajuda - os a desfazer um erro facilmente?</a:t>
            </a:r>
          </a:p>
        </p:txBody>
      </p:sp>
      <p:pic>
        <p:nvPicPr>
          <p:cNvPr id="3074" name="Picture 2" descr="O seu usuário está perdido ?">
            <a:extLst>
              <a:ext uri="{FF2B5EF4-FFF2-40B4-BE49-F238E27FC236}">
                <a16:creationId xmlns:a16="http://schemas.microsoft.com/office/drawing/2014/main" id="{BBB3BE8D-D7EF-4E46-BD23-DB44BDA72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9" y="2198124"/>
            <a:ext cx="4076896" cy="274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76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7"/>
            <a:ext cx="6244484" cy="475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8000" b="0" dirty="0">
                <a:solidFill>
                  <a:srgbClr val="C00000"/>
                </a:solidFill>
                <a:effectLst/>
              </a:rPr>
              <a:t>5) Satisfação</a:t>
            </a:r>
          </a:p>
          <a:p>
            <a:pPr>
              <a:lnSpc>
                <a:spcPct val="100000"/>
              </a:lnSpc>
            </a:pPr>
            <a:endParaRPr lang="pt-BR" sz="1900" b="0" dirty="0">
              <a:solidFill>
                <a:srgbClr val="C00000"/>
              </a:solidFill>
              <a:effectLst/>
            </a:endParaRPr>
          </a:p>
          <a:p>
            <a:r>
              <a:rPr lang="pt-BR" b="0" dirty="0">
                <a:effectLst/>
              </a:rPr>
              <a:t>É gostoso acessar seu site? Seu usuário se sente feliz por que consegue fazer tudo aquilo que ele precisa?</a:t>
            </a:r>
          </a:p>
        </p:txBody>
      </p:sp>
      <p:pic>
        <p:nvPicPr>
          <p:cNvPr id="9218" name="Picture 2" descr="7 estratégias comprovadas para aumentar a satisfação do cliente">
            <a:extLst>
              <a:ext uri="{FF2B5EF4-FFF2-40B4-BE49-F238E27FC236}">
                <a16:creationId xmlns:a16="http://schemas.microsoft.com/office/drawing/2014/main" id="{609C7A11-8790-48C9-9C44-EC447E940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19" y="1383245"/>
            <a:ext cx="5444496" cy="363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3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7"/>
            <a:ext cx="6244484" cy="475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b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DBCE6C6-5A72-4A99-A32F-3ADC6967E5D5}"/>
              </a:ext>
            </a:extLst>
          </p:cNvPr>
          <p:cNvSpPr txBox="1">
            <a:spLocks/>
          </p:cNvSpPr>
          <p:nvPr/>
        </p:nvSpPr>
        <p:spPr>
          <a:xfrm>
            <a:off x="733589" y="673964"/>
            <a:ext cx="11172084" cy="5422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8000" b="0" dirty="0">
                <a:solidFill>
                  <a:srgbClr val="C00000"/>
                </a:solidFill>
                <a:effectLst/>
              </a:rPr>
              <a:t>Exemplo:</a:t>
            </a:r>
          </a:p>
          <a:p>
            <a:pPr>
              <a:lnSpc>
                <a:spcPct val="100000"/>
              </a:lnSpc>
            </a:pPr>
            <a:endParaRPr lang="pt-BR" sz="1700" b="0" dirty="0">
              <a:solidFill>
                <a:srgbClr val="C00000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pt-BR" sz="1900" b="0" dirty="0">
              <a:solidFill>
                <a:srgbClr val="C00000"/>
              </a:solidFill>
              <a:effectLst/>
            </a:endParaRPr>
          </a:p>
          <a:p>
            <a:r>
              <a:rPr lang="pt-BR" b="0" dirty="0">
                <a:effectLst/>
              </a:rPr>
              <a:t>É janeiro, resolvi fazer a famosa dieta para emagrecer. Para acompanhar esse progresso comprei uma balança simples. 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Para acompanhar a evolução todas as segundas me pesava.</a:t>
            </a:r>
          </a:p>
          <a:p>
            <a:r>
              <a:rPr lang="pt-BR" b="0" dirty="0">
                <a:effectLst/>
              </a:rPr>
              <a:t> </a:t>
            </a:r>
          </a:p>
          <a:p>
            <a:r>
              <a:rPr lang="pt-BR" b="0" dirty="0">
                <a:effectLst/>
              </a:rPr>
              <a:t>Consegui usar com facilidade? (aprendizagem)</a:t>
            </a:r>
          </a:p>
          <a:p>
            <a:r>
              <a:rPr lang="pt-BR" b="0" dirty="0">
                <a:effectLst/>
              </a:rPr>
              <a:t>A balança mostrava meu peso? (eficiência)</a:t>
            </a:r>
          </a:p>
          <a:p>
            <a:r>
              <a:rPr lang="pt-BR" b="0" dirty="0">
                <a:effectLst/>
              </a:rPr>
              <a:t>Na semana seguinte consegui lembrar como se usa? (Memorabilidade) </a:t>
            </a:r>
          </a:p>
          <a:p>
            <a:r>
              <a:rPr lang="pt-BR" b="0" dirty="0">
                <a:effectLst/>
              </a:rPr>
              <a:t>Existiu alguma chance de eu errar de como conseguir chegar no meu objetivo? </a:t>
            </a:r>
          </a:p>
          <a:p>
            <a:r>
              <a:rPr lang="pt-BR" b="0" dirty="0">
                <a:effectLst/>
              </a:rPr>
              <a:t>Consegui ver minha evolução entre a semanas de dietas e exercícios</a:t>
            </a:r>
          </a:p>
          <a:p>
            <a:endParaRPr lang="pt-BR" b="0" dirty="0">
              <a:effectLst/>
            </a:endParaRPr>
          </a:p>
          <a:p>
            <a:r>
              <a:rPr lang="pt-BR" sz="5100" dirty="0">
                <a:solidFill>
                  <a:srgbClr val="A50021"/>
                </a:solidFill>
                <a:effectLst/>
              </a:rPr>
              <a:t>Sucesso!!!</a:t>
            </a:r>
          </a:p>
          <a:p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549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6"/>
            <a:ext cx="10515600" cy="5483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8000" b="0" dirty="0">
                <a:solidFill>
                  <a:srgbClr val="C00000"/>
                </a:solidFill>
                <a:effectLst/>
              </a:rPr>
              <a:t>Como conseguimos isso?</a:t>
            </a:r>
          </a:p>
          <a:p>
            <a:pPr>
              <a:lnSpc>
                <a:spcPct val="100000"/>
              </a:lnSpc>
            </a:pPr>
            <a:endParaRPr lang="pt-BR" sz="1900" b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33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-3350052"/>
            <a:ext cx="15428328" cy="9704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sz="1900" b="0" dirty="0">
              <a:solidFill>
                <a:srgbClr val="C00000"/>
              </a:solidFill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2781612-4311-46EF-9676-E666448C7F42}"/>
              </a:ext>
            </a:extLst>
          </p:cNvPr>
          <p:cNvSpPr txBox="1">
            <a:spLocks/>
          </p:cNvSpPr>
          <p:nvPr/>
        </p:nvSpPr>
        <p:spPr>
          <a:xfrm>
            <a:off x="590425" y="600711"/>
            <a:ext cx="4248275" cy="538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8000" b="0" dirty="0">
                <a:solidFill>
                  <a:srgbClr val="C00000"/>
                </a:solidFill>
                <a:effectLst/>
              </a:rPr>
              <a:t>Teoria </a:t>
            </a:r>
          </a:p>
          <a:p>
            <a:pPr>
              <a:lnSpc>
                <a:spcPct val="100000"/>
              </a:lnSpc>
            </a:pPr>
            <a:r>
              <a:rPr lang="pt-BR" sz="8000" b="0" dirty="0">
                <a:solidFill>
                  <a:srgbClr val="C00000"/>
                </a:solidFill>
                <a:effectLst/>
              </a:rPr>
              <a:t>das cores</a:t>
            </a:r>
          </a:p>
        </p:txBody>
      </p:sp>
      <p:pic>
        <p:nvPicPr>
          <p:cNvPr id="11268" name="Picture 4" descr="Sem dúvidas. As cores na prática - Conceito de Estilo">
            <a:extLst>
              <a:ext uri="{FF2B5EF4-FFF2-40B4-BE49-F238E27FC236}">
                <a16:creationId xmlns:a16="http://schemas.microsoft.com/office/drawing/2014/main" id="{FD6AD136-D067-44FB-ACC0-DE207E95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3830"/>
            <a:ext cx="7067675" cy="682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0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1175184" y="2231590"/>
            <a:ext cx="9825325" cy="320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8000" b="0" dirty="0">
                <a:solidFill>
                  <a:srgbClr val="C00000"/>
                </a:solidFill>
                <a:effectLst/>
              </a:rPr>
              <a:t>Não precisa reinventar a roda, olhe o mercado!!!</a:t>
            </a:r>
          </a:p>
          <a:p>
            <a:pPr>
              <a:lnSpc>
                <a:spcPct val="100000"/>
              </a:lnSpc>
            </a:pPr>
            <a:endParaRPr lang="pt-BR" sz="1900" b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42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-285876" y="814749"/>
            <a:ext cx="14377019" cy="6551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sz="1900" b="0" dirty="0">
              <a:solidFill>
                <a:srgbClr val="C00000"/>
              </a:solidFill>
              <a:effectLst/>
            </a:endParaRPr>
          </a:p>
        </p:txBody>
      </p:sp>
      <p:pic>
        <p:nvPicPr>
          <p:cNvPr id="15362" name="Picture 2" descr="https://hermanomota.com.br/wp-content/uploads/2018/02/infografico-o-poder-das-cores-no-marketing-1.jpg">
            <a:extLst>
              <a:ext uri="{FF2B5EF4-FFF2-40B4-BE49-F238E27FC236}">
                <a16:creationId xmlns:a16="http://schemas.microsoft.com/office/drawing/2014/main" id="{83E6B8FB-C858-4A9A-9382-CB91BCD54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7"/>
          <a:stretch/>
        </p:blipFill>
        <p:spPr bwMode="auto">
          <a:xfrm>
            <a:off x="1071563" y="512246"/>
            <a:ext cx="9892000" cy="583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47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-285876" y="814749"/>
            <a:ext cx="14377019" cy="6551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sz="1900" b="0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756181-73B6-4031-AD33-F61D84189AAB}"/>
              </a:ext>
            </a:extLst>
          </p:cNvPr>
          <p:cNvSpPr/>
          <p:nvPr/>
        </p:nvSpPr>
        <p:spPr>
          <a:xfrm>
            <a:off x="1521835" y="2756403"/>
            <a:ext cx="1662544" cy="773185"/>
          </a:xfrm>
          <a:prstGeom prst="rect">
            <a:avLst/>
          </a:prstGeom>
          <a:solidFill>
            <a:srgbClr val="009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920808-4FF9-4922-8FF1-D9F72162637F}"/>
              </a:ext>
            </a:extLst>
          </p:cNvPr>
          <p:cNvSpPr/>
          <p:nvPr/>
        </p:nvSpPr>
        <p:spPr>
          <a:xfrm>
            <a:off x="1521835" y="3532257"/>
            <a:ext cx="1662544" cy="773185"/>
          </a:xfrm>
          <a:prstGeom prst="rect">
            <a:avLst/>
          </a:prstGeom>
          <a:solidFill>
            <a:srgbClr val="06B4C2"/>
          </a:solidFill>
          <a:ln>
            <a:solidFill>
              <a:srgbClr val="06B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3B6538F-E250-4E94-AA06-BE2AB3A3BF8A}"/>
              </a:ext>
            </a:extLst>
          </p:cNvPr>
          <p:cNvSpPr/>
          <p:nvPr/>
        </p:nvSpPr>
        <p:spPr>
          <a:xfrm>
            <a:off x="1521835" y="4307169"/>
            <a:ext cx="1662545" cy="941391"/>
          </a:xfrm>
          <a:prstGeom prst="rect">
            <a:avLst/>
          </a:prstGeom>
          <a:solidFill>
            <a:srgbClr val="FFE6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A568234D-7CB8-4D4D-9CCB-B907C646B5AD}"/>
              </a:ext>
            </a:extLst>
          </p:cNvPr>
          <p:cNvSpPr txBox="1">
            <a:spLocks/>
          </p:cNvSpPr>
          <p:nvPr/>
        </p:nvSpPr>
        <p:spPr>
          <a:xfrm>
            <a:off x="1904855" y="1349378"/>
            <a:ext cx="8892454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0" dirty="0">
                <a:solidFill>
                  <a:srgbClr val="C00000"/>
                </a:solidFill>
                <a:effectLst/>
              </a:rPr>
              <a:t>O que essas cores te passam?</a:t>
            </a:r>
            <a:endParaRPr lang="pt-BR" sz="5400" b="0" dirty="0">
              <a:effectLst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8C1A55C-7322-468B-92CC-D0EFBC9BE69C}"/>
              </a:ext>
            </a:extLst>
          </p:cNvPr>
          <p:cNvSpPr/>
          <p:nvPr/>
        </p:nvSpPr>
        <p:spPr>
          <a:xfrm>
            <a:off x="5211762" y="2756403"/>
            <a:ext cx="1662544" cy="773185"/>
          </a:xfrm>
          <a:prstGeom prst="rect">
            <a:avLst/>
          </a:prstGeom>
          <a:solidFill>
            <a:srgbClr val="7C49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924E2DB-3ECD-40EB-9439-46F40A02EA5E}"/>
              </a:ext>
            </a:extLst>
          </p:cNvPr>
          <p:cNvSpPr/>
          <p:nvPr/>
        </p:nvSpPr>
        <p:spPr>
          <a:xfrm>
            <a:off x="5211762" y="3532257"/>
            <a:ext cx="1662544" cy="773185"/>
          </a:xfrm>
          <a:prstGeom prst="rect">
            <a:avLst/>
          </a:prstGeom>
          <a:solidFill>
            <a:srgbClr val="3F64DF"/>
          </a:solidFill>
          <a:ln>
            <a:solidFill>
              <a:srgbClr val="06B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1671687-B37C-4D33-8986-F4CBFFB456B1}"/>
              </a:ext>
            </a:extLst>
          </p:cNvPr>
          <p:cNvSpPr/>
          <p:nvPr/>
        </p:nvSpPr>
        <p:spPr>
          <a:xfrm>
            <a:off x="5211762" y="4307169"/>
            <a:ext cx="1662545" cy="941391"/>
          </a:xfrm>
          <a:prstGeom prst="rect">
            <a:avLst/>
          </a:prstGeom>
          <a:solidFill>
            <a:srgbClr val="0A0B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C0B646D-64BB-444C-B24B-E9D05A72468E}"/>
              </a:ext>
            </a:extLst>
          </p:cNvPr>
          <p:cNvSpPr/>
          <p:nvPr/>
        </p:nvSpPr>
        <p:spPr>
          <a:xfrm>
            <a:off x="8901688" y="2756403"/>
            <a:ext cx="1662544" cy="773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239D0EB-FE5A-438C-97AC-C5EF47A4839C}"/>
              </a:ext>
            </a:extLst>
          </p:cNvPr>
          <p:cNvSpPr/>
          <p:nvPr/>
        </p:nvSpPr>
        <p:spPr>
          <a:xfrm>
            <a:off x="8901688" y="3532257"/>
            <a:ext cx="1662544" cy="7731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6B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A112DB6-8073-4B19-BBC8-2BBAD7804BEC}"/>
              </a:ext>
            </a:extLst>
          </p:cNvPr>
          <p:cNvSpPr/>
          <p:nvPr/>
        </p:nvSpPr>
        <p:spPr>
          <a:xfrm>
            <a:off x="8901688" y="4307169"/>
            <a:ext cx="1662545" cy="9413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85B1FE64-184B-47E7-9B5D-50F33601A9AB}"/>
              </a:ext>
            </a:extLst>
          </p:cNvPr>
          <p:cNvSpPr txBox="1">
            <a:spLocks/>
          </p:cNvSpPr>
          <p:nvPr/>
        </p:nvSpPr>
        <p:spPr>
          <a:xfrm>
            <a:off x="72140" y="0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BA469-50B2-4599-A5BB-F78B5347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9C7717-81C8-4B78-94E9-C67968F9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Professor</a:t>
            </a:r>
          </a:p>
          <a:p>
            <a:endParaRPr lang="pt-BR" dirty="0"/>
          </a:p>
          <a:p>
            <a:r>
              <a:rPr lang="pt-BR" dirty="0"/>
              <a:t>Plano de ensino</a:t>
            </a:r>
          </a:p>
          <a:p>
            <a:endParaRPr lang="pt-BR" dirty="0"/>
          </a:p>
          <a:p>
            <a:r>
              <a:rPr lang="pt-BR" dirty="0"/>
              <a:t>Estratégias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157EEB7-42BD-4EDD-8FCF-2817AD7F27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121727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817AB-625A-40EF-A7EB-44684CB2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163" y="3006725"/>
            <a:ext cx="10515600" cy="1325563"/>
          </a:xfrm>
        </p:spPr>
        <p:txBody>
          <a:bodyPr/>
          <a:lstStyle/>
          <a:p>
            <a:r>
              <a:rPr lang="pt-BR" dirty="0"/>
              <a:t>Como estão alguns sites ?</a:t>
            </a:r>
          </a:p>
        </p:txBody>
      </p:sp>
    </p:spTree>
    <p:extLst>
      <p:ext uri="{BB962C8B-B14F-4D97-AF65-F5344CB8AC3E}">
        <p14:creationId xmlns:p14="http://schemas.microsoft.com/office/powerpoint/2010/main" val="841624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7"/>
            <a:ext cx="6244484" cy="475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b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DBCE6C6-5A72-4A99-A32F-3ADC6967E5D5}"/>
              </a:ext>
            </a:extLst>
          </p:cNvPr>
          <p:cNvSpPr txBox="1">
            <a:spLocks/>
          </p:cNvSpPr>
          <p:nvPr/>
        </p:nvSpPr>
        <p:spPr>
          <a:xfrm>
            <a:off x="687408" y="1320510"/>
            <a:ext cx="11172084" cy="5422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8000" b="0" dirty="0">
                <a:solidFill>
                  <a:srgbClr val="A50021"/>
                </a:solidFill>
                <a:effectLst/>
              </a:rPr>
              <a:t>Cuidado com exageros</a:t>
            </a:r>
          </a:p>
          <a:p>
            <a:pPr>
              <a:lnSpc>
                <a:spcPct val="100000"/>
              </a:lnSpc>
            </a:pPr>
            <a:endParaRPr lang="pt-BR" sz="2100" b="0" dirty="0">
              <a:solidFill>
                <a:srgbClr val="C00000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pt-BR" sz="1700" b="0" dirty="0">
              <a:solidFill>
                <a:srgbClr val="C00000"/>
              </a:solidFill>
              <a:effectLst/>
            </a:endParaRPr>
          </a:p>
          <a:p>
            <a:r>
              <a:rPr lang="pt-BR" b="0" dirty="0">
                <a:effectLst/>
              </a:rPr>
              <a:t>Subi de novo e percebi que algo não estava dando certo, era porque meus pés não estavam bem posicionados na balança, então ela não capta direito todas aquelas informações lá da sua composição corporal. </a:t>
            </a:r>
          </a:p>
          <a:p>
            <a:r>
              <a:rPr lang="pt-BR" b="0" dirty="0">
                <a:effectLst/>
              </a:rPr>
              <a:t>Desci e subi de novo. </a:t>
            </a:r>
          </a:p>
          <a:p>
            <a:r>
              <a:rPr lang="pt-BR" b="0" dirty="0">
                <a:effectLst/>
              </a:rPr>
              <a:t>Opa, agora vai! Os números começaram a aparecer no visor da balança, mas ela ficou mostrando todos aqueles dados, incluindo o peso que eu queria tanto saber. Aqueles números ficaram ali randomizando, então se eu perdesse a primeira visualização do peso, ia ter que esperar passar todos de novo para saber se tinha emagrecido ou não. Finalmente. Ufa! </a:t>
            </a:r>
          </a:p>
          <a:p>
            <a:endParaRPr lang="pt-BR" b="0" dirty="0">
              <a:effectLst/>
            </a:endParaRPr>
          </a:p>
          <a:p>
            <a:endParaRPr lang="pt-BR" b="0" dirty="0">
              <a:effectLst/>
            </a:endParaRPr>
          </a:p>
          <a:p>
            <a:pPr algn="ctr"/>
            <a:r>
              <a:rPr lang="pt-BR" sz="7700" b="0" dirty="0">
                <a:solidFill>
                  <a:srgbClr val="A50021"/>
                </a:solidFill>
                <a:effectLst/>
              </a:rPr>
              <a:t>Menos é mais!!!</a:t>
            </a:r>
          </a:p>
          <a:p>
            <a:endParaRPr lang="pt-BR" b="0" dirty="0">
              <a:effectLst/>
            </a:endParaRPr>
          </a:p>
          <a:p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1241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7"/>
            <a:ext cx="6244484" cy="475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b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DBCE6C6-5A72-4A99-A32F-3ADC6967E5D5}"/>
              </a:ext>
            </a:extLst>
          </p:cNvPr>
          <p:cNvSpPr txBox="1">
            <a:spLocks/>
          </p:cNvSpPr>
          <p:nvPr/>
        </p:nvSpPr>
        <p:spPr>
          <a:xfrm>
            <a:off x="687408" y="871537"/>
            <a:ext cx="11172084" cy="544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400" dirty="0">
                <a:solidFill>
                  <a:srgbClr val="A50021"/>
                </a:solidFill>
                <a:effectLst/>
              </a:rPr>
              <a:t>As 10 heurísticas de Nielsen</a:t>
            </a:r>
          </a:p>
          <a:p>
            <a:endParaRPr lang="pt-BR" sz="2100" b="0" dirty="0">
              <a:solidFill>
                <a:srgbClr val="C00000"/>
              </a:solidFill>
              <a:effectLst/>
            </a:endParaRPr>
          </a:p>
          <a:p>
            <a:r>
              <a:rPr lang="pt-BR" b="0" dirty="0">
                <a:effectLst/>
              </a:rPr>
              <a:t>Para saber se todas aquelas 5 funções da usabilidade estão sendo cumpridas, Podemos contar com as 10 heurísticas de Nielsen (é o pai da usabilidade)</a:t>
            </a:r>
          </a:p>
          <a:p>
            <a:endParaRPr lang="pt-BR" b="0" dirty="0">
              <a:effectLst/>
            </a:endParaRPr>
          </a:p>
          <a:p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8827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7"/>
            <a:ext cx="6244484" cy="475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b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DBCE6C6-5A72-4A99-A32F-3ADC6967E5D5}"/>
              </a:ext>
            </a:extLst>
          </p:cNvPr>
          <p:cNvSpPr txBox="1">
            <a:spLocks/>
          </p:cNvSpPr>
          <p:nvPr/>
        </p:nvSpPr>
        <p:spPr>
          <a:xfrm>
            <a:off x="687408" y="871537"/>
            <a:ext cx="11172084" cy="544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400" dirty="0">
                <a:solidFill>
                  <a:srgbClr val="A50021"/>
                </a:solidFill>
                <a:effectLst/>
              </a:rPr>
              <a:t>As 10 heurísticas de Nielsen</a:t>
            </a:r>
          </a:p>
          <a:p>
            <a:endParaRPr lang="pt-BR" sz="2100" dirty="0">
              <a:solidFill>
                <a:srgbClr val="C00000"/>
              </a:solidFill>
              <a:effectLst/>
            </a:endParaRPr>
          </a:p>
          <a:p>
            <a:pPr marL="742950" indent="-742950">
              <a:buAutoNum type="arabicParenR"/>
            </a:pPr>
            <a:r>
              <a:rPr lang="pt-BR" dirty="0">
                <a:effectLst/>
              </a:rPr>
              <a:t>Mantenha o status visível</a:t>
            </a:r>
          </a:p>
          <a:p>
            <a:r>
              <a:rPr lang="pt-BR" b="0" dirty="0">
                <a:effectLst/>
              </a:rPr>
              <a:t>você precisa informar se u usuário sobre o que </a:t>
            </a:r>
          </a:p>
          <a:p>
            <a:r>
              <a:rPr lang="pt-BR" b="0" dirty="0">
                <a:effectLst/>
              </a:rPr>
              <a:t>está acontecendo, dizer  para onde ele está indo, como está indo ou o que vem depois.</a:t>
            </a:r>
          </a:p>
          <a:p>
            <a:endParaRPr lang="pt-BR" b="0" dirty="0">
              <a:effectLst/>
            </a:endParaRPr>
          </a:p>
          <a:p>
            <a:endParaRPr lang="pt-BR" b="0" dirty="0">
              <a:effectLst/>
            </a:endParaRPr>
          </a:p>
        </p:txBody>
      </p:sp>
      <p:pic>
        <p:nvPicPr>
          <p:cNvPr id="17416" name="Picture 8" descr="Barra de progresso(passo a passo) - Java - GUJ">
            <a:extLst>
              <a:ext uri="{FF2B5EF4-FFF2-40B4-BE49-F238E27FC236}">
                <a16:creationId xmlns:a16="http://schemas.microsoft.com/office/drawing/2014/main" id="{88CFF055-4367-49EF-A49D-46A59B4B8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83"/>
          <a:stretch/>
        </p:blipFill>
        <p:spPr bwMode="auto">
          <a:xfrm>
            <a:off x="4819796" y="4659602"/>
            <a:ext cx="6505575" cy="185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292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7"/>
            <a:ext cx="6244484" cy="475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b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DBCE6C6-5A72-4A99-A32F-3ADC6967E5D5}"/>
              </a:ext>
            </a:extLst>
          </p:cNvPr>
          <p:cNvSpPr txBox="1">
            <a:spLocks/>
          </p:cNvSpPr>
          <p:nvPr/>
        </p:nvSpPr>
        <p:spPr>
          <a:xfrm>
            <a:off x="687408" y="871537"/>
            <a:ext cx="11172084" cy="544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400" dirty="0">
                <a:solidFill>
                  <a:srgbClr val="A50021"/>
                </a:solidFill>
                <a:effectLst/>
              </a:rPr>
              <a:t>As 10 heurísticas de Nielsen</a:t>
            </a:r>
          </a:p>
          <a:p>
            <a:endParaRPr lang="pt-BR" sz="2100" dirty="0">
              <a:solidFill>
                <a:srgbClr val="C00000"/>
              </a:solidFill>
              <a:effectLst/>
            </a:endParaRPr>
          </a:p>
          <a:p>
            <a:pPr>
              <a:lnSpc>
                <a:spcPct val="110000"/>
              </a:lnSpc>
            </a:pPr>
            <a:r>
              <a:rPr lang="pt-BR" sz="4800" dirty="0">
                <a:effectLst/>
              </a:rPr>
              <a:t>2)Tenha proximidade com o mundo real</a:t>
            </a:r>
          </a:p>
          <a:p>
            <a:pPr>
              <a:lnSpc>
                <a:spcPct val="110000"/>
              </a:lnSpc>
            </a:pPr>
            <a:endParaRPr lang="pt-BR" sz="4800" dirty="0">
              <a:effectLst/>
            </a:endParaRPr>
          </a:p>
          <a:p>
            <a:r>
              <a:rPr lang="pt-BR" b="0" dirty="0">
                <a:effectLst/>
              </a:rPr>
              <a:t>É preciso falar a mesma língua que o seu usuário, </a:t>
            </a:r>
          </a:p>
          <a:p>
            <a:r>
              <a:rPr lang="pt-BR" b="0" dirty="0">
                <a:effectLst/>
              </a:rPr>
              <a:t>deve ser feito de forma muito natural e lógica.</a:t>
            </a:r>
          </a:p>
          <a:p>
            <a:r>
              <a:rPr lang="pt-BR" b="0" dirty="0">
                <a:effectLst/>
              </a:rPr>
              <a:t>Isso vale tanto para a escolha da comunicação, como para o uso de símbolos e outros elementos que façam parte do dia a dia das pessoas. </a:t>
            </a:r>
          </a:p>
          <a:p>
            <a:endParaRPr lang="pt-BR" b="0" dirty="0">
              <a:effectLst/>
            </a:endParaRPr>
          </a:p>
          <a:p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4362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7"/>
            <a:ext cx="6244484" cy="475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b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DBCE6C6-5A72-4A99-A32F-3ADC6967E5D5}"/>
              </a:ext>
            </a:extLst>
          </p:cNvPr>
          <p:cNvSpPr txBox="1">
            <a:spLocks/>
          </p:cNvSpPr>
          <p:nvPr/>
        </p:nvSpPr>
        <p:spPr>
          <a:xfrm>
            <a:off x="687408" y="871537"/>
            <a:ext cx="5537901" cy="555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400" dirty="0">
                <a:solidFill>
                  <a:srgbClr val="A50021"/>
                </a:solidFill>
                <a:effectLst/>
              </a:rPr>
              <a:t>As 10 heurísticas de Nielsen</a:t>
            </a:r>
          </a:p>
          <a:p>
            <a:endParaRPr lang="pt-BR" sz="2100" dirty="0">
              <a:solidFill>
                <a:srgbClr val="C00000"/>
              </a:solidFill>
              <a:effectLst/>
            </a:endParaRPr>
          </a:p>
          <a:p>
            <a:pPr>
              <a:lnSpc>
                <a:spcPct val="110000"/>
              </a:lnSpc>
            </a:pPr>
            <a:r>
              <a:rPr lang="pt-BR" sz="4800" dirty="0">
                <a:effectLst/>
              </a:rPr>
              <a:t>Público alvo</a:t>
            </a:r>
          </a:p>
          <a:p>
            <a:pPr>
              <a:lnSpc>
                <a:spcPct val="110000"/>
              </a:lnSpc>
            </a:pPr>
            <a:endParaRPr lang="pt-BR" sz="4800" dirty="0">
              <a:effectLst/>
            </a:endParaRPr>
          </a:p>
          <a:p>
            <a:r>
              <a:rPr lang="pt-BR" b="0" dirty="0">
                <a:effectLst/>
              </a:rPr>
              <a:t>Para quem você está fazendo essa interface?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Quais os dispositivos que ele vai ter que acessar para manipular?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Vai usar o dia inteiro?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Quais são as principais atividades que serão usadas nesta interface?</a:t>
            </a:r>
          </a:p>
          <a:p>
            <a:endParaRPr lang="pt-BR" b="0" dirty="0">
              <a:effectLst/>
            </a:endParaRPr>
          </a:p>
          <a:p>
            <a:endParaRPr lang="pt-BR" b="0" dirty="0">
              <a:effectLst/>
            </a:endParaRPr>
          </a:p>
        </p:txBody>
      </p:sp>
      <p:pic>
        <p:nvPicPr>
          <p:cNvPr id="23554" name="Picture 2" descr="O que é Público-Alvo: Exemplos e Como Definir o Seu">
            <a:extLst>
              <a:ext uri="{FF2B5EF4-FFF2-40B4-BE49-F238E27FC236}">
                <a16:creationId xmlns:a16="http://schemas.microsoft.com/office/drawing/2014/main" id="{36D9A30F-AD9A-4959-A79F-C6F0A39FA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4531"/>
            <a:ext cx="5781966" cy="289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70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7"/>
            <a:ext cx="6244484" cy="475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b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DBCE6C6-5A72-4A99-A32F-3ADC6967E5D5}"/>
              </a:ext>
            </a:extLst>
          </p:cNvPr>
          <p:cNvSpPr txBox="1">
            <a:spLocks/>
          </p:cNvSpPr>
          <p:nvPr/>
        </p:nvSpPr>
        <p:spPr>
          <a:xfrm>
            <a:off x="687408" y="871537"/>
            <a:ext cx="10627137" cy="555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pt-BR" sz="2100" dirty="0">
              <a:solidFill>
                <a:srgbClr val="C00000"/>
              </a:solidFill>
              <a:effectLst/>
            </a:endParaRPr>
          </a:p>
          <a:p>
            <a:pPr>
              <a:lnSpc>
                <a:spcPct val="110000"/>
              </a:lnSpc>
            </a:pPr>
            <a:endParaRPr lang="pt-BR" sz="4800" dirty="0">
              <a:effectLst/>
            </a:endParaRPr>
          </a:p>
          <a:p>
            <a:pPr>
              <a:lnSpc>
                <a:spcPct val="110000"/>
              </a:lnSpc>
            </a:pPr>
            <a:r>
              <a:rPr lang="pt-BR" sz="4800" dirty="0">
                <a:solidFill>
                  <a:srgbClr val="A50021"/>
                </a:solidFill>
                <a:effectLst/>
              </a:rPr>
              <a:t>Cuidado!!!!!</a:t>
            </a:r>
          </a:p>
          <a:p>
            <a:pPr>
              <a:lnSpc>
                <a:spcPct val="110000"/>
              </a:lnSpc>
            </a:pPr>
            <a:endParaRPr lang="pt-BR" sz="4800" dirty="0">
              <a:solidFill>
                <a:srgbClr val="A50021"/>
              </a:solidFill>
              <a:effectLst/>
            </a:endParaRPr>
          </a:p>
          <a:p>
            <a:pPr>
              <a:lnSpc>
                <a:spcPct val="110000"/>
              </a:lnSpc>
            </a:pPr>
            <a:r>
              <a:rPr lang="pt-BR" sz="4800" dirty="0">
                <a:effectLst/>
              </a:rPr>
              <a:t>Público alvo</a:t>
            </a:r>
          </a:p>
          <a:p>
            <a:pPr>
              <a:lnSpc>
                <a:spcPct val="110000"/>
              </a:lnSpc>
            </a:pPr>
            <a:endParaRPr lang="pt-BR" sz="4800" dirty="0">
              <a:effectLst/>
            </a:endParaRPr>
          </a:p>
          <a:p>
            <a:pPr>
              <a:lnSpc>
                <a:spcPct val="110000"/>
              </a:lnSpc>
            </a:pPr>
            <a:r>
              <a:rPr lang="pt-BR" sz="4800" b="0" dirty="0">
                <a:effectLst/>
              </a:rPr>
              <a:t>Nem sempre ele sabe o que quer e nem sempre ele consegue uma comunicação eficaz de suas expectativas!!</a:t>
            </a:r>
          </a:p>
          <a:p>
            <a:pPr algn="ctr">
              <a:lnSpc>
                <a:spcPct val="110000"/>
              </a:lnSpc>
            </a:pPr>
            <a:endParaRPr lang="pt-BR" sz="4800" b="0" dirty="0">
              <a:effectLst/>
            </a:endParaRPr>
          </a:p>
          <a:p>
            <a:pPr algn="ctr">
              <a:lnSpc>
                <a:spcPct val="110000"/>
              </a:lnSpc>
            </a:pPr>
            <a:r>
              <a:rPr lang="pt-BR" b="0" dirty="0">
                <a:effectLst/>
                <a:hlinkClick r:id="rId2"/>
              </a:rPr>
              <a:t>https://www.youtube.com/watch?v=6-9nWt04oSI</a:t>
            </a:r>
            <a:endParaRPr lang="pt-BR" b="0" dirty="0">
              <a:effectLst/>
            </a:endParaRPr>
          </a:p>
          <a:p>
            <a:pPr>
              <a:lnSpc>
                <a:spcPct val="110000"/>
              </a:lnSpc>
            </a:pPr>
            <a:endParaRPr lang="pt-BR" b="0" dirty="0">
              <a:effectLst/>
            </a:endParaRPr>
          </a:p>
          <a:p>
            <a:pPr>
              <a:lnSpc>
                <a:spcPct val="110000"/>
              </a:lnSpc>
            </a:pPr>
            <a:endParaRPr lang="pt-BR" b="0" dirty="0">
              <a:effectLst/>
            </a:endParaRPr>
          </a:p>
          <a:p>
            <a:endParaRPr lang="pt-BR" b="0" dirty="0">
              <a:effectLst/>
            </a:endParaRPr>
          </a:p>
          <a:p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1264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7"/>
            <a:ext cx="6244484" cy="475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b="0" dirty="0">
              <a:effectLst/>
            </a:endParaRPr>
          </a:p>
        </p:txBody>
      </p:sp>
      <p:pic>
        <p:nvPicPr>
          <p:cNvPr id="25602" name="Picture 2" descr="As pessoas não sabem o que querem, até mostrarmos a elas.... Frase de Steve Jobs.">
            <a:extLst>
              <a:ext uri="{FF2B5EF4-FFF2-40B4-BE49-F238E27FC236}">
                <a16:creationId xmlns:a16="http://schemas.microsoft.com/office/drawing/2014/main" id="{30D40C66-82A3-4F41-AEEE-8B7A3F17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346" y="801545"/>
            <a:ext cx="6339609" cy="475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5262915-CCF6-4124-BEFB-B840047B935C}"/>
              </a:ext>
            </a:extLst>
          </p:cNvPr>
          <p:cNvSpPr/>
          <p:nvPr/>
        </p:nvSpPr>
        <p:spPr>
          <a:xfrm>
            <a:off x="3650266" y="5687123"/>
            <a:ext cx="4821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https://www.youtube.com/watch?v=TLkH3JItwvg</a:t>
            </a:r>
          </a:p>
        </p:txBody>
      </p:sp>
    </p:spTree>
    <p:extLst>
      <p:ext uri="{BB962C8B-B14F-4D97-AF65-F5344CB8AC3E}">
        <p14:creationId xmlns:p14="http://schemas.microsoft.com/office/powerpoint/2010/main" val="278121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7"/>
            <a:ext cx="6244484" cy="475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b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DBCE6C6-5A72-4A99-A32F-3ADC6967E5D5}"/>
              </a:ext>
            </a:extLst>
          </p:cNvPr>
          <p:cNvSpPr txBox="1">
            <a:spLocks/>
          </p:cNvSpPr>
          <p:nvPr/>
        </p:nvSpPr>
        <p:spPr>
          <a:xfrm>
            <a:off x="687408" y="871537"/>
            <a:ext cx="11172084" cy="544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400" dirty="0">
                <a:solidFill>
                  <a:srgbClr val="A50021"/>
                </a:solidFill>
                <a:effectLst/>
              </a:rPr>
              <a:t>As 10 heurísticas de Nielsen</a:t>
            </a:r>
          </a:p>
          <a:p>
            <a:endParaRPr lang="pt-BR" sz="2100" dirty="0">
              <a:solidFill>
                <a:srgbClr val="C00000"/>
              </a:solidFill>
              <a:effectLst/>
            </a:endParaRPr>
          </a:p>
          <a:p>
            <a:r>
              <a:rPr lang="pt-BR" dirty="0">
                <a:effectLst/>
              </a:rPr>
              <a:t>3) Exerça o controle, sem tirar a liberdade</a:t>
            </a:r>
          </a:p>
          <a:p>
            <a:endParaRPr lang="pt-BR" b="0" dirty="0">
              <a:effectLst/>
            </a:endParaRPr>
          </a:p>
          <a:p>
            <a:r>
              <a:rPr lang="pt-BR" sz="3200" b="0" dirty="0">
                <a:effectLst/>
              </a:rPr>
              <a:t>é importante que você direcione o usuário para ajudá-lo a cumprir com sua tarefa , mas sem tirar dele as opções de fazer o que quiser em seu site </a:t>
            </a:r>
          </a:p>
          <a:p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7300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7"/>
            <a:ext cx="6244484" cy="475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b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DBCE6C6-5A72-4A99-A32F-3ADC6967E5D5}"/>
              </a:ext>
            </a:extLst>
          </p:cNvPr>
          <p:cNvSpPr txBox="1">
            <a:spLocks/>
          </p:cNvSpPr>
          <p:nvPr/>
        </p:nvSpPr>
        <p:spPr>
          <a:xfrm>
            <a:off x="687408" y="871537"/>
            <a:ext cx="11172084" cy="544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400" dirty="0">
                <a:solidFill>
                  <a:srgbClr val="A50021"/>
                </a:solidFill>
                <a:effectLst/>
              </a:rPr>
              <a:t>As 10 heurísticas de Nielsen</a:t>
            </a:r>
          </a:p>
          <a:p>
            <a:endParaRPr lang="pt-BR" sz="2100" dirty="0">
              <a:solidFill>
                <a:srgbClr val="C00000"/>
              </a:solidFill>
              <a:effectLst/>
            </a:endParaRPr>
          </a:p>
          <a:p>
            <a:r>
              <a:rPr lang="pt-BR" dirty="0">
                <a:effectLst/>
              </a:rPr>
              <a:t>4) Mantenha a consistência e os padrões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é preciso convencer o usuário das decisões que ele deve tomar. Para isso, os botões</a:t>
            </a:r>
          </a:p>
          <a:p>
            <a:r>
              <a:rPr lang="pt-BR" b="0" dirty="0">
                <a:effectLst/>
              </a:rPr>
              <a:t>que chamamos “</a:t>
            </a:r>
            <a:r>
              <a:rPr lang="pt-BR" b="0" dirty="0" err="1">
                <a:effectLst/>
              </a:rPr>
              <a:t>call</a:t>
            </a:r>
            <a:r>
              <a:rPr lang="pt-BR" b="0" dirty="0">
                <a:effectLst/>
              </a:rPr>
              <a:t> </a:t>
            </a:r>
            <a:r>
              <a:rPr lang="pt-BR" b="0" dirty="0" err="1">
                <a:effectLst/>
              </a:rPr>
              <a:t>to</a:t>
            </a:r>
            <a:r>
              <a:rPr lang="pt-BR" b="0" dirty="0">
                <a:effectLst/>
              </a:rPr>
              <a:t> </a:t>
            </a:r>
            <a:r>
              <a:rPr lang="pt-BR" b="0" dirty="0" err="1">
                <a:effectLst/>
              </a:rPr>
              <a:t>actions</a:t>
            </a:r>
            <a:r>
              <a:rPr lang="pt-BR" b="0" dirty="0">
                <a:effectLst/>
              </a:rPr>
              <a:t>” devem ter o mesmo padrão e, se possível, estarem posicionados da mesma forma sempre que aparecem para o usuário. 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Esses botões são aqueles “comprar”, “saiba mais”, “seguir” etc.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Exemplo: </a:t>
            </a:r>
          </a:p>
          <a:p>
            <a:r>
              <a:rPr lang="pt-BR" b="0" dirty="0">
                <a:effectLst/>
              </a:rPr>
              <a:t>o Instagram mantém seus botões de interação com a publicação sempre abaixo do post, alinhado à esquerda. Já ou outros botões que chamam para </a:t>
            </a:r>
          </a:p>
          <a:p>
            <a:r>
              <a:rPr lang="pt-BR" b="0" dirty="0">
                <a:effectLst/>
              </a:rPr>
              <a:t>ações como “comprar”, “seguir” ou “entrar em contato”, também seguem um padrão entre si de cor e tipografia</a:t>
            </a:r>
          </a:p>
          <a:p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728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1074285" y="1022555"/>
            <a:ext cx="10232811" cy="422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Arquitetura Cliente x Servidor</a:t>
            </a:r>
          </a:p>
          <a:p>
            <a:endParaRPr lang="pt-BR" sz="1500" b="0" dirty="0">
              <a:solidFill>
                <a:srgbClr val="C00000"/>
              </a:solidFill>
              <a:effectLst/>
            </a:endParaRPr>
          </a:p>
          <a:p>
            <a:endParaRPr lang="pt-BR" sz="1500" b="0" dirty="0">
              <a:solidFill>
                <a:srgbClr val="C00000"/>
              </a:solidFill>
              <a:effectLst/>
            </a:endParaRPr>
          </a:p>
          <a:p>
            <a:endParaRPr lang="pt-BR" sz="1500" b="0" dirty="0">
              <a:solidFill>
                <a:srgbClr val="C00000"/>
              </a:solidFill>
              <a:effectLst/>
            </a:endParaRPr>
          </a:p>
          <a:p>
            <a:endParaRPr lang="pt-BR" sz="1500" b="0" dirty="0">
              <a:solidFill>
                <a:srgbClr val="C00000"/>
              </a:solidFill>
              <a:effectLst/>
            </a:endParaRPr>
          </a:p>
          <a:p>
            <a:endParaRPr lang="pt-BR" sz="1500" b="0" dirty="0">
              <a:solidFill>
                <a:srgbClr val="C00000"/>
              </a:solidFill>
              <a:effectLst/>
            </a:endParaRPr>
          </a:p>
          <a:p>
            <a:endParaRPr lang="pt-BR" sz="1500" b="0" dirty="0">
              <a:solidFill>
                <a:srgbClr val="C00000"/>
              </a:solidFill>
              <a:effectLst/>
            </a:endParaRPr>
          </a:p>
          <a:p>
            <a:endParaRPr lang="pt-BR" sz="1500" b="0" dirty="0">
              <a:solidFill>
                <a:srgbClr val="C00000"/>
              </a:solidFill>
              <a:effectLst/>
            </a:endParaRPr>
          </a:p>
          <a:p>
            <a:endParaRPr lang="pt-BR" sz="1500" b="0" dirty="0">
              <a:solidFill>
                <a:srgbClr val="C00000"/>
              </a:solidFill>
              <a:effectLst/>
            </a:endParaRPr>
          </a:p>
          <a:p>
            <a:endParaRPr lang="pt-BR" sz="1500" b="0" dirty="0">
              <a:solidFill>
                <a:srgbClr val="C00000"/>
              </a:solidFill>
              <a:effectLst/>
            </a:endParaRPr>
          </a:p>
          <a:p>
            <a:endParaRPr lang="pt-BR" sz="1500" b="0" dirty="0">
              <a:solidFill>
                <a:srgbClr val="C00000"/>
              </a:solidFill>
              <a:effectLst/>
            </a:endParaRPr>
          </a:p>
          <a:p>
            <a:endParaRPr lang="pt-BR" sz="1500" b="0" dirty="0">
              <a:solidFill>
                <a:srgbClr val="C00000"/>
              </a:solidFill>
              <a:effectLst/>
            </a:endParaRPr>
          </a:p>
          <a:p>
            <a:endParaRPr lang="pt-BR" sz="1500" b="0" dirty="0">
              <a:solidFill>
                <a:srgbClr val="C00000"/>
              </a:solidFill>
              <a:effectLst/>
            </a:endParaRPr>
          </a:p>
          <a:p>
            <a:endParaRPr lang="pt-BR" sz="1500" b="0" dirty="0">
              <a:solidFill>
                <a:srgbClr val="C00000"/>
              </a:solidFill>
              <a:effectLst/>
            </a:endParaRPr>
          </a:p>
          <a:p>
            <a:endParaRPr lang="pt-BR" sz="1500" b="0" dirty="0">
              <a:solidFill>
                <a:srgbClr val="C00000"/>
              </a:solidFill>
              <a:effectLst/>
            </a:endParaRPr>
          </a:p>
          <a:p>
            <a:endParaRPr lang="pt-BR" sz="1500" b="0" dirty="0">
              <a:solidFill>
                <a:srgbClr val="C00000"/>
              </a:solidFill>
              <a:effectLst/>
            </a:endParaRPr>
          </a:p>
          <a:p>
            <a:endParaRPr lang="pt-BR" sz="1500" b="0" dirty="0">
              <a:solidFill>
                <a:srgbClr val="C00000"/>
              </a:solidFill>
              <a:effectLst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754028-DA68-0F9A-38B4-F90980B2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13" y="1986589"/>
            <a:ext cx="10439553" cy="41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2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7"/>
            <a:ext cx="6244484" cy="475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b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DBCE6C6-5A72-4A99-A32F-3ADC6967E5D5}"/>
              </a:ext>
            </a:extLst>
          </p:cNvPr>
          <p:cNvSpPr txBox="1">
            <a:spLocks/>
          </p:cNvSpPr>
          <p:nvPr/>
        </p:nvSpPr>
        <p:spPr>
          <a:xfrm>
            <a:off x="687408" y="871537"/>
            <a:ext cx="11172084" cy="544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400" dirty="0">
                <a:solidFill>
                  <a:srgbClr val="A50021"/>
                </a:solidFill>
                <a:effectLst/>
              </a:rPr>
              <a:t>As 10 heurísticas de Nielsen</a:t>
            </a:r>
          </a:p>
          <a:p>
            <a:endParaRPr lang="pt-BR" sz="2100" dirty="0">
              <a:solidFill>
                <a:srgbClr val="C00000"/>
              </a:solidFill>
              <a:effectLst/>
            </a:endParaRPr>
          </a:p>
          <a:p>
            <a:r>
              <a:rPr lang="pt-BR" dirty="0">
                <a:effectLst/>
              </a:rPr>
              <a:t>4) Mantenha a consistência e os padrões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é preciso convencer o usuário das decisões que ele deve tomar. Para isso, os botões</a:t>
            </a:r>
          </a:p>
          <a:p>
            <a:r>
              <a:rPr lang="pt-BR" b="0" dirty="0">
                <a:effectLst/>
              </a:rPr>
              <a:t>que chamamos “</a:t>
            </a:r>
            <a:r>
              <a:rPr lang="pt-BR" b="0" dirty="0" err="1">
                <a:effectLst/>
              </a:rPr>
              <a:t>call</a:t>
            </a:r>
            <a:r>
              <a:rPr lang="pt-BR" b="0" dirty="0">
                <a:effectLst/>
              </a:rPr>
              <a:t> </a:t>
            </a:r>
            <a:r>
              <a:rPr lang="pt-BR" b="0" dirty="0" err="1">
                <a:effectLst/>
              </a:rPr>
              <a:t>to</a:t>
            </a:r>
            <a:r>
              <a:rPr lang="pt-BR" b="0" dirty="0">
                <a:effectLst/>
              </a:rPr>
              <a:t> </a:t>
            </a:r>
            <a:r>
              <a:rPr lang="pt-BR" b="0" dirty="0" err="1">
                <a:effectLst/>
              </a:rPr>
              <a:t>actions</a:t>
            </a:r>
            <a:r>
              <a:rPr lang="pt-BR" b="0" dirty="0">
                <a:effectLst/>
              </a:rPr>
              <a:t>” devem ter o mesmo padrão e, se possível, estarem posicionados da mesma forma sempre que aparecem para o usuário. 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Esses botões são aqueles “comprar”, “saiba mais”, “seguir” etc.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Exemplo: </a:t>
            </a:r>
          </a:p>
          <a:p>
            <a:r>
              <a:rPr lang="pt-BR" b="0" dirty="0">
                <a:effectLst/>
              </a:rPr>
              <a:t>o Instagram mantém seus botões de interação com a publicação sempre abaixo do post, alinhado à esquerda. Já ou outros botões que chamam para </a:t>
            </a:r>
          </a:p>
          <a:p>
            <a:r>
              <a:rPr lang="pt-BR" b="0" dirty="0">
                <a:effectLst/>
              </a:rPr>
              <a:t>ações como “comprar”, “seguir” ou “entrar em contato”, também seguem um padrão entre si de cor e tipografia</a:t>
            </a:r>
          </a:p>
          <a:p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539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7"/>
            <a:ext cx="6244484" cy="475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b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DBCE6C6-5A72-4A99-A32F-3ADC6967E5D5}"/>
              </a:ext>
            </a:extLst>
          </p:cNvPr>
          <p:cNvSpPr txBox="1">
            <a:spLocks/>
          </p:cNvSpPr>
          <p:nvPr/>
        </p:nvSpPr>
        <p:spPr>
          <a:xfrm>
            <a:off x="687408" y="871537"/>
            <a:ext cx="11172084" cy="544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400" dirty="0">
                <a:solidFill>
                  <a:srgbClr val="A50021"/>
                </a:solidFill>
                <a:effectLst/>
              </a:rPr>
              <a:t>As 10 heurísticas de Nielsen</a:t>
            </a:r>
          </a:p>
          <a:p>
            <a:endParaRPr lang="pt-BR" sz="6400" dirty="0">
              <a:solidFill>
                <a:srgbClr val="A50021"/>
              </a:solidFill>
              <a:effectLst/>
            </a:endParaRPr>
          </a:p>
          <a:p>
            <a:r>
              <a:rPr lang="pt-BR" dirty="0">
                <a:effectLst/>
              </a:rPr>
              <a:t>5 ) Trabalhe na prevenção de erros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é preciso entender onde e como seu usuário pode errar para, então, evitar que isso aconteça. O ideal é que seja tudo tão perfeito, que ele nem cometa erros de percurso dentro do seu site ou aplicativo.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Exemplo 1: quando estou no Google e quero fazer uma busca, ele me ajuda a não errar </a:t>
            </a:r>
          </a:p>
          <a:p>
            <a:r>
              <a:rPr lang="pt-BR" b="0" dirty="0">
                <a:effectLst/>
              </a:rPr>
              <a:t>em dois momentos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Primeiro: quando dá sugestões de palavras ou expressões enquanto digito.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Segunda:  quando ele corrige uma palavra que digitei errado.</a:t>
            </a:r>
          </a:p>
          <a:p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7912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7"/>
            <a:ext cx="6244484" cy="475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b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DBCE6C6-5A72-4A99-A32F-3ADC6967E5D5}"/>
              </a:ext>
            </a:extLst>
          </p:cNvPr>
          <p:cNvSpPr txBox="1">
            <a:spLocks/>
          </p:cNvSpPr>
          <p:nvPr/>
        </p:nvSpPr>
        <p:spPr>
          <a:xfrm>
            <a:off x="687408" y="871537"/>
            <a:ext cx="11172084" cy="544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400" dirty="0">
                <a:solidFill>
                  <a:srgbClr val="A50021"/>
                </a:solidFill>
                <a:effectLst/>
              </a:rPr>
              <a:t>As 10 heurísticas de Nielsen</a:t>
            </a:r>
          </a:p>
          <a:p>
            <a:endParaRPr lang="pt-BR" sz="6400" dirty="0">
              <a:solidFill>
                <a:srgbClr val="A50021"/>
              </a:solidFill>
              <a:effectLst/>
            </a:endParaRPr>
          </a:p>
          <a:p>
            <a:r>
              <a:rPr lang="pt-BR" dirty="0">
                <a:effectLst/>
              </a:rPr>
              <a:t>6) Crie o reconhecimento</a:t>
            </a:r>
          </a:p>
          <a:p>
            <a:endParaRPr lang="pt-BR" sz="3600" b="0" dirty="0">
              <a:effectLst/>
            </a:endParaRPr>
          </a:p>
          <a:p>
            <a:r>
              <a:rPr lang="pt-BR" sz="3600" b="0" dirty="0">
                <a:effectLst/>
              </a:rPr>
              <a:t>Seu usuário nem sempre vai decorar o caminho </a:t>
            </a:r>
          </a:p>
          <a:p>
            <a:r>
              <a:rPr lang="pt-BR" sz="3600" b="0" dirty="0">
                <a:effectLst/>
              </a:rPr>
              <a:t>que ele fez para chegar a um determinado produto ou página de interesse. Então, é sua obrigação deixar bem visível esse passo a passo, para que ele navegue e refaça seu caminho sem problemas, quando quiser.</a:t>
            </a:r>
          </a:p>
          <a:p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7798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7"/>
            <a:ext cx="6244484" cy="475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b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DBCE6C6-5A72-4A99-A32F-3ADC6967E5D5}"/>
              </a:ext>
            </a:extLst>
          </p:cNvPr>
          <p:cNvSpPr txBox="1">
            <a:spLocks/>
          </p:cNvSpPr>
          <p:nvPr/>
        </p:nvSpPr>
        <p:spPr>
          <a:xfrm>
            <a:off x="687408" y="871537"/>
            <a:ext cx="11172084" cy="544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400" dirty="0">
                <a:solidFill>
                  <a:srgbClr val="A50021"/>
                </a:solidFill>
                <a:effectLst/>
              </a:rPr>
              <a:t>As 10 heurísticas de Nielsen</a:t>
            </a:r>
          </a:p>
          <a:p>
            <a:endParaRPr lang="pt-BR" sz="6400" dirty="0">
              <a:solidFill>
                <a:srgbClr val="A50021"/>
              </a:solidFill>
              <a:effectLst/>
            </a:endParaRPr>
          </a:p>
          <a:p>
            <a:pPr marL="742950" indent="-742950">
              <a:buAutoNum type="arabicParenR" startAt="7"/>
            </a:pPr>
            <a:r>
              <a:rPr lang="pt-BR" dirty="0">
                <a:effectLst/>
              </a:rPr>
              <a:t>Flexibilidade e eficiência de uso</a:t>
            </a:r>
          </a:p>
          <a:p>
            <a:endParaRPr lang="pt-BR" b="0" dirty="0">
              <a:effectLst/>
            </a:endParaRPr>
          </a:p>
          <a:p>
            <a:r>
              <a:rPr lang="pt-BR" sz="3900" b="0" dirty="0">
                <a:effectLst/>
              </a:rPr>
              <a:t>O seu site pode ser acessado por pessoas com perfis diferentes. </a:t>
            </a:r>
          </a:p>
          <a:p>
            <a:r>
              <a:rPr lang="pt-BR" sz="3900" b="0" dirty="0">
                <a:effectLst/>
              </a:rPr>
              <a:t>Por mais que o seu produto tenha um público definido, dentre eles podem existir pessoas mais ou menos experientes no uso de sites e aplicativos. Pensando nisso, a usabilidade deve ser boa para qualquer pessoa que resolver acessar seu produto. </a:t>
            </a:r>
          </a:p>
          <a:p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4703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7"/>
            <a:ext cx="6244484" cy="475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b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DBCE6C6-5A72-4A99-A32F-3ADC6967E5D5}"/>
              </a:ext>
            </a:extLst>
          </p:cNvPr>
          <p:cNvSpPr txBox="1">
            <a:spLocks/>
          </p:cNvSpPr>
          <p:nvPr/>
        </p:nvSpPr>
        <p:spPr>
          <a:xfrm>
            <a:off x="687408" y="871537"/>
            <a:ext cx="11172084" cy="544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400" dirty="0">
                <a:solidFill>
                  <a:srgbClr val="A50021"/>
                </a:solidFill>
                <a:effectLst/>
              </a:rPr>
              <a:t>As 10 heurísticas de Nielsen</a:t>
            </a:r>
          </a:p>
          <a:p>
            <a:endParaRPr lang="pt-BR" dirty="0">
              <a:effectLst/>
            </a:endParaRPr>
          </a:p>
          <a:p>
            <a:r>
              <a:rPr lang="pt-BR" sz="5600" dirty="0">
                <a:effectLst/>
              </a:rPr>
              <a:t>8)Design minimalista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As telas do seu produto precisam ser simples e conter </a:t>
            </a:r>
          </a:p>
          <a:p>
            <a:r>
              <a:rPr lang="pt-BR" b="0" dirty="0">
                <a:effectLst/>
              </a:rPr>
              <a:t>somente o que o usuário realmente precisa saber ou fazer. </a:t>
            </a:r>
          </a:p>
          <a:p>
            <a:r>
              <a:rPr lang="pt-BR" b="0" dirty="0">
                <a:effectLst/>
              </a:rPr>
              <a:t>Quanto mais informação desnecessária, maiores são as chances das pessoas se perderem e não conseguirem </a:t>
            </a:r>
          </a:p>
          <a:p>
            <a:r>
              <a:rPr lang="pt-BR" b="0" dirty="0">
                <a:effectLst/>
              </a:rPr>
              <a:t>cumprir com o objetivo delas.</a:t>
            </a:r>
          </a:p>
          <a:p>
            <a:r>
              <a:rPr lang="pt-BR" b="0" dirty="0">
                <a:effectLst/>
              </a:rPr>
              <a:t> </a:t>
            </a:r>
          </a:p>
          <a:p>
            <a:r>
              <a:rPr lang="pt-BR" b="0" dirty="0">
                <a:effectLst/>
              </a:rPr>
              <a:t>Lembra da história da balança? É por aí</a:t>
            </a:r>
          </a:p>
          <a:p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4199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7"/>
            <a:ext cx="6244484" cy="475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b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DBCE6C6-5A72-4A99-A32F-3ADC6967E5D5}"/>
              </a:ext>
            </a:extLst>
          </p:cNvPr>
          <p:cNvSpPr txBox="1">
            <a:spLocks/>
          </p:cNvSpPr>
          <p:nvPr/>
        </p:nvSpPr>
        <p:spPr>
          <a:xfrm>
            <a:off x="687408" y="871537"/>
            <a:ext cx="11172084" cy="544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400" dirty="0">
                <a:solidFill>
                  <a:srgbClr val="A50021"/>
                </a:solidFill>
                <a:effectLst/>
              </a:rPr>
              <a:t>As 10 heurísticas de Nielsen</a:t>
            </a:r>
          </a:p>
          <a:p>
            <a:endParaRPr lang="pt-BR" sz="1400" dirty="0">
              <a:effectLst/>
            </a:endParaRPr>
          </a:p>
          <a:p>
            <a:r>
              <a:rPr lang="pt-BR" dirty="0">
                <a:effectLst/>
              </a:rPr>
              <a:t>8)Design minimalista</a:t>
            </a:r>
          </a:p>
          <a:p>
            <a:endParaRPr lang="pt-BR" sz="2400" b="0" dirty="0">
              <a:effectLst/>
            </a:endParaRPr>
          </a:p>
          <a:p>
            <a:r>
              <a:rPr lang="pt-BR" sz="2400" b="0" dirty="0">
                <a:effectLst/>
              </a:rPr>
              <a:t>As telas do seu produto precisam ser simples e conter </a:t>
            </a:r>
          </a:p>
          <a:p>
            <a:r>
              <a:rPr lang="pt-BR" sz="2400" b="0" dirty="0">
                <a:effectLst/>
              </a:rPr>
              <a:t>somente o que o usuário realmente precisa saber ou fazer. </a:t>
            </a:r>
          </a:p>
          <a:p>
            <a:r>
              <a:rPr lang="pt-BR" sz="2400" b="0" dirty="0">
                <a:effectLst/>
              </a:rPr>
              <a:t>Quanto mais informação desnecessária, maiores são as chances das pessoas se perderem e não conseguirem </a:t>
            </a:r>
          </a:p>
          <a:p>
            <a:r>
              <a:rPr lang="pt-BR" sz="2400" b="0" dirty="0">
                <a:effectLst/>
              </a:rPr>
              <a:t>cumprir com o objetivo delas.</a:t>
            </a:r>
          </a:p>
          <a:p>
            <a:r>
              <a:rPr lang="pt-BR" sz="2400" b="0" dirty="0">
                <a:effectLst/>
              </a:rPr>
              <a:t> </a:t>
            </a:r>
          </a:p>
          <a:p>
            <a:r>
              <a:rPr lang="pt-BR" sz="2400" b="0" dirty="0">
                <a:effectLst/>
              </a:rPr>
              <a:t>Lembra da história da balança? É por aí</a:t>
            </a:r>
          </a:p>
          <a:p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5617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7"/>
            <a:ext cx="6244484" cy="475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b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DBCE6C6-5A72-4A99-A32F-3ADC6967E5D5}"/>
              </a:ext>
            </a:extLst>
          </p:cNvPr>
          <p:cNvSpPr txBox="1">
            <a:spLocks/>
          </p:cNvSpPr>
          <p:nvPr/>
        </p:nvSpPr>
        <p:spPr>
          <a:xfrm>
            <a:off x="687408" y="871537"/>
            <a:ext cx="11172084" cy="544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400" dirty="0">
                <a:solidFill>
                  <a:srgbClr val="A50021"/>
                </a:solidFill>
                <a:effectLst/>
              </a:rPr>
              <a:t>As 10 heurísticas de Nielsen</a:t>
            </a:r>
          </a:p>
          <a:p>
            <a:endParaRPr lang="pt-BR" sz="6400" dirty="0">
              <a:solidFill>
                <a:srgbClr val="A50021"/>
              </a:solidFill>
              <a:effectLst/>
            </a:endParaRPr>
          </a:p>
          <a:p>
            <a:r>
              <a:rPr lang="pt-BR" dirty="0">
                <a:effectLst/>
              </a:rPr>
              <a:t>9 ) Ajude a reconhecer , diagnosticar e consertar erros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Usuário pode encontrar obstáculos para cumprir sua tarefa usando seu produto. </a:t>
            </a:r>
          </a:p>
          <a:p>
            <a:r>
              <a:rPr lang="pt-BR" b="0" dirty="0">
                <a:effectLst/>
              </a:rPr>
              <a:t>Então, é importante que as mensagens de erro sejam claras, de maneira que as pessoas consigam consertar rapidamente o erro cometido</a:t>
            </a:r>
          </a:p>
          <a:p>
            <a:r>
              <a:rPr lang="pt-BR" b="0" dirty="0">
                <a:effectLst/>
              </a:rPr>
              <a:t>e, assim, seguir adiante.</a:t>
            </a:r>
          </a:p>
          <a:p>
            <a:endParaRPr lang="pt-BR" b="0" dirty="0">
              <a:effectLst/>
            </a:endParaRPr>
          </a:p>
          <a:p>
            <a:r>
              <a:rPr lang="pt-BR" dirty="0">
                <a:effectLst/>
              </a:rPr>
              <a:t>Exemplo</a:t>
            </a:r>
            <a:r>
              <a:rPr lang="pt-BR" b="0" dirty="0">
                <a:effectLst/>
              </a:rPr>
              <a:t>: </a:t>
            </a:r>
          </a:p>
          <a:p>
            <a:r>
              <a:rPr lang="pt-BR" b="0" dirty="0">
                <a:effectLst/>
              </a:rPr>
              <a:t>quando tentei fazer um cadastro no </a:t>
            </a:r>
            <a:r>
              <a:rPr lang="pt-BR" b="0" dirty="0" err="1">
                <a:effectLst/>
              </a:rPr>
              <a:t>iFood</a:t>
            </a:r>
            <a:r>
              <a:rPr lang="pt-BR" b="0" dirty="0">
                <a:effectLst/>
              </a:rPr>
              <a:t> para pedir uma feijoada no sábado (aos sábados não faço </a:t>
            </a:r>
          </a:p>
          <a:p>
            <a:r>
              <a:rPr lang="pt-BR" b="0" dirty="0">
                <a:effectLst/>
              </a:rPr>
              <a:t>dieta), digitei errado meu e-mail, e logo apareceu uma mensagem de  erro, sinalizando o que e onde deveria consertar meu erro para seguir com meu pedido.</a:t>
            </a:r>
          </a:p>
          <a:p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2260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590425" y="871537"/>
            <a:ext cx="6244484" cy="475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pt-BR" b="0" dirty="0">
              <a:effectLst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8DBCE6C6-5A72-4A99-A32F-3ADC6967E5D5}"/>
              </a:ext>
            </a:extLst>
          </p:cNvPr>
          <p:cNvSpPr txBox="1">
            <a:spLocks/>
          </p:cNvSpPr>
          <p:nvPr/>
        </p:nvSpPr>
        <p:spPr>
          <a:xfrm>
            <a:off x="687408" y="871537"/>
            <a:ext cx="11172084" cy="5446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400" dirty="0">
                <a:solidFill>
                  <a:srgbClr val="A50021"/>
                </a:solidFill>
                <a:effectLst/>
              </a:rPr>
              <a:t>As 10 heurísticas de Nielsen</a:t>
            </a:r>
          </a:p>
          <a:p>
            <a:endParaRPr lang="pt-BR" sz="6400" dirty="0">
              <a:solidFill>
                <a:srgbClr val="A50021"/>
              </a:solidFill>
              <a:effectLst/>
            </a:endParaRPr>
          </a:p>
          <a:p>
            <a:r>
              <a:rPr lang="pt-BR" dirty="0">
                <a:effectLst/>
              </a:rPr>
              <a:t>10) Documentação e ajuda</a:t>
            </a:r>
          </a:p>
          <a:p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>o ideal é que tudo em seu site ou aplicativo possa </a:t>
            </a:r>
          </a:p>
          <a:p>
            <a:r>
              <a:rPr lang="pt-BR" b="0" dirty="0">
                <a:effectLst/>
              </a:rPr>
              <a:t>ser feito de forma bem intuitiva, mas em alguns casos é preciso oferecer informação </a:t>
            </a:r>
          </a:p>
          <a:p>
            <a:r>
              <a:rPr lang="pt-BR" b="0" dirty="0">
                <a:effectLst/>
              </a:rPr>
              <a:t>ou ajuda para seus usuários. </a:t>
            </a:r>
          </a:p>
          <a:p>
            <a:r>
              <a:rPr lang="pt-BR" b="0" dirty="0">
                <a:effectLst/>
              </a:rPr>
              <a:t>Isso amenizará qualquer impacto que uma dúvida possa ter quando ele pretende concluir alguma tarefa.</a:t>
            </a:r>
          </a:p>
          <a:p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622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619432" y="1054668"/>
            <a:ext cx="11277600" cy="511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front-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uma área da programação que se dedica a criar a parte visual e interativa de um site, aplicativo ou software. É o que o usuário vê e usa quando acessa uma plataforma digital. Por exemplo, quando você entra no Facebook, é o que permite que você veja as fotos, os vídeos, os comentários, as curtidas e os botões de ação. </a:t>
            </a:r>
          </a:p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 trabalho é feito com linguagens como HTML, CSS e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que permitem criar elementos gráficos, estilos, animações e funcionalidades.</a:t>
            </a: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HTML é a linguagem que define a estrutura e o conteúdo da página, o CSS é a linguagem que define o visual e o layout da página, e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a linguagem que define o comportamento e a interação da página.  </a:t>
            </a:r>
          </a:p>
        </p:txBody>
      </p:sp>
    </p:spTree>
    <p:extLst>
      <p:ext uri="{BB962C8B-B14F-4D97-AF65-F5344CB8AC3E}">
        <p14:creationId xmlns:p14="http://schemas.microsoft.com/office/powerpoint/2010/main" val="337234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r>
              <a:rPr lang="pt-BR" dirty="0"/>
              <a:t> - UX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1443740" y="673965"/>
            <a:ext cx="9144000" cy="5043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que é fundamental que tenhamos atenção ao definir uma identidade visual de uma interface????? </a:t>
            </a:r>
          </a:p>
        </p:txBody>
      </p:sp>
    </p:spTree>
    <p:extLst>
      <p:ext uri="{BB962C8B-B14F-4D97-AF65-F5344CB8AC3E}">
        <p14:creationId xmlns:p14="http://schemas.microsoft.com/office/powerpoint/2010/main" val="221437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2050" name="Picture 2" descr="Por que e como organizar um debate em sala de aula? | Filosofia na Escola">
            <a:extLst>
              <a:ext uri="{FF2B5EF4-FFF2-40B4-BE49-F238E27FC236}">
                <a16:creationId xmlns:a16="http://schemas.microsoft.com/office/drawing/2014/main" id="{0855CC7F-416A-4F3C-B8BE-D1C7D244B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31" y="871537"/>
            <a:ext cx="975360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76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1443740" y="673965"/>
            <a:ext cx="9144000" cy="5043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0" dirty="0">
                <a:effectLst/>
              </a:rPr>
              <a:t>Uma palavra chave </a:t>
            </a:r>
            <a:r>
              <a:rPr lang="pt-BR" sz="6600" b="0" dirty="0">
                <a:solidFill>
                  <a:srgbClr val="C00000"/>
                </a:solidFill>
                <a:effectLst/>
              </a:rPr>
              <a:t>“</a:t>
            </a:r>
            <a:r>
              <a:rPr lang="pt-BR" sz="7200" dirty="0">
                <a:solidFill>
                  <a:srgbClr val="C00000"/>
                </a:solidFill>
                <a:effectLst/>
              </a:rPr>
              <a:t>Usabilidade”</a:t>
            </a:r>
          </a:p>
          <a:p>
            <a:endParaRPr lang="pt-BR" b="0" dirty="0">
              <a:effectLst/>
            </a:endParaRPr>
          </a:p>
          <a:p>
            <a:r>
              <a:rPr lang="pt-BR" sz="2800" b="0" dirty="0">
                <a:effectLst/>
              </a:rPr>
              <a:t>Temos ainda 5 conceitos básicos que devemos cumprir no nosso desenvolvimento. </a:t>
            </a:r>
          </a:p>
        </p:txBody>
      </p:sp>
    </p:spTree>
    <p:extLst>
      <p:ext uri="{BB962C8B-B14F-4D97-AF65-F5344CB8AC3E}">
        <p14:creationId xmlns:p14="http://schemas.microsoft.com/office/powerpoint/2010/main" val="1165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1443740" y="673965"/>
            <a:ext cx="9144000" cy="5043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b="0" dirty="0">
                <a:solidFill>
                  <a:srgbClr val="C00000"/>
                </a:solidFill>
                <a:effectLst/>
              </a:rPr>
              <a:t>1) Aprendizagem</a:t>
            </a:r>
          </a:p>
          <a:p>
            <a:endParaRPr lang="pt-BR" b="0" dirty="0">
              <a:effectLst/>
            </a:endParaRPr>
          </a:p>
          <a:p>
            <a:pPr algn="ctr"/>
            <a:r>
              <a:rPr lang="pt-BR" b="0" dirty="0">
                <a:effectLst/>
              </a:rPr>
              <a:t>Seus usuários conseguem cumprir tarefas básicas no seu Site/ aplicação logo na primeira vez que eles acessam</a:t>
            </a:r>
          </a:p>
        </p:txBody>
      </p:sp>
    </p:spTree>
    <p:extLst>
      <p:ext uri="{BB962C8B-B14F-4D97-AF65-F5344CB8AC3E}">
        <p14:creationId xmlns:p14="http://schemas.microsoft.com/office/powerpoint/2010/main" val="265725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0" y="0"/>
            <a:ext cx="10515600" cy="67396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FrontEnd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285EE-9B86-463F-B476-F4DCCBA34F27}"/>
              </a:ext>
            </a:extLst>
          </p:cNvPr>
          <p:cNvSpPr/>
          <p:nvPr/>
        </p:nvSpPr>
        <p:spPr>
          <a:xfrm>
            <a:off x="0" y="871537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B86F3264-E5F1-47DC-8571-90C99705FAEC}"/>
              </a:ext>
            </a:extLst>
          </p:cNvPr>
          <p:cNvSpPr txBox="1">
            <a:spLocks/>
          </p:cNvSpPr>
          <p:nvPr/>
        </p:nvSpPr>
        <p:spPr>
          <a:xfrm>
            <a:off x="1443740" y="673965"/>
            <a:ext cx="9144000" cy="5043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b="0" dirty="0">
                <a:solidFill>
                  <a:srgbClr val="FFC000"/>
                </a:solidFill>
                <a:effectLst/>
              </a:rPr>
              <a:t>Regra de Ouro</a:t>
            </a:r>
          </a:p>
          <a:p>
            <a:endParaRPr lang="pt-BR" sz="6600" b="0" dirty="0">
              <a:solidFill>
                <a:srgbClr val="C00000"/>
              </a:solidFill>
              <a:effectLst/>
            </a:endParaRPr>
          </a:p>
          <a:p>
            <a:r>
              <a:rPr lang="pt-BR" b="0" dirty="0">
                <a:effectLst/>
              </a:rPr>
              <a:t>Seu usuário aceita até 5 cliques de distância para achar o que deseja. Quando esse número aumenta, fatalmente ele vai procurar em outro lugar. </a:t>
            </a:r>
          </a:p>
        </p:txBody>
      </p:sp>
    </p:spTree>
    <p:extLst>
      <p:ext uri="{BB962C8B-B14F-4D97-AF65-F5344CB8AC3E}">
        <p14:creationId xmlns:p14="http://schemas.microsoft.com/office/powerpoint/2010/main" val="2329193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1721</Words>
  <Application>Microsoft Office PowerPoint</Application>
  <PresentationFormat>Widescreen</PresentationFormat>
  <Paragraphs>280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Tema do Office</vt:lpstr>
      <vt:lpstr>FrontEnd</vt:lpstr>
      <vt:lpstr>Apresentação</vt:lpstr>
      <vt:lpstr>FrontEnd</vt:lpstr>
      <vt:lpstr>FrontEnd</vt:lpstr>
      <vt:lpstr>FrontEnd - UX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Apresentação do PowerPoint</vt:lpstr>
      <vt:lpstr>Como estão alguns sites ?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404</cp:revision>
  <dcterms:created xsi:type="dcterms:W3CDTF">2019-06-17T10:47:58Z</dcterms:created>
  <dcterms:modified xsi:type="dcterms:W3CDTF">2024-07-29T01:15:19Z</dcterms:modified>
</cp:coreProperties>
</file>