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397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9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3" r:id="rId25"/>
    <p:sldId id="534" r:id="rId26"/>
    <p:sldId id="536" r:id="rId27"/>
    <p:sldId id="535" r:id="rId28"/>
    <p:sldId id="537" r:id="rId29"/>
    <p:sldId id="538" r:id="rId30"/>
    <p:sldId id="539" r:id="rId31"/>
    <p:sldId id="540" r:id="rId32"/>
    <p:sldId id="541" r:id="rId33"/>
    <p:sldId id="543" r:id="rId34"/>
    <p:sldId id="542" r:id="rId35"/>
    <p:sldId id="544" r:id="rId36"/>
    <p:sldId id="545" r:id="rId37"/>
    <p:sldId id="547" r:id="rId38"/>
    <p:sldId id="546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24/09/2024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24/09/2024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hemoviedb.org/3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327757-D736-0926-04D0-882278768A30}"/>
              </a:ext>
            </a:extLst>
          </p:cNvPr>
          <p:cNvSpPr txBox="1"/>
          <p:nvPr/>
        </p:nvSpPr>
        <p:spPr>
          <a:xfrm>
            <a:off x="614516" y="930609"/>
            <a:ext cx="1120102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Caso eu deseje usar uma imagem local, ou seja, uma que está armazenada no computador (servidor) , eu devo fazer a importação dela e depois chama-la com a </a:t>
            </a:r>
            <a:r>
              <a:rPr lang="pt-BR" sz="2600" dirty="0" err="1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tag</a:t>
            </a:r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pt-BR" sz="2600" dirty="0" err="1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img</a:t>
            </a:r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600" dirty="0" err="1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src</a:t>
            </a:r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 = ..../&gt; em algum componente, como por exemplo no da lateral . 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EEB91C-2D35-B0F0-EAFC-1511534BD496}"/>
              </a:ext>
            </a:extLst>
          </p:cNvPr>
          <p:cNvSpPr/>
          <p:nvPr/>
        </p:nvSpPr>
        <p:spPr>
          <a:xfrm>
            <a:off x="2025445" y="2920181"/>
            <a:ext cx="7482349" cy="648929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FF8EE5-5670-47BF-7599-8F34971EC5E5}"/>
              </a:ext>
            </a:extLst>
          </p:cNvPr>
          <p:cNvSpPr/>
          <p:nvPr/>
        </p:nvSpPr>
        <p:spPr>
          <a:xfrm>
            <a:off x="2354825" y="4820186"/>
            <a:ext cx="7482349" cy="648929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341AF9-10D9-FD35-1388-243ECFF8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5" y="2271584"/>
            <a:ext cx="10176388" cy="42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327757-D736-0926-04D0-882278768A30}"/>
              </a:ext>
            </a:extLst>
          </p:cNvPr>
          <p:cNvSpPr txBox="1"/>
          <p:nvPr/>
        </p:nvSpPr>
        <p:spPr>
          <a:xfrm>
            <a:off x="614516" y="1107588"/>
            <a:ext cx="1120102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O conteúdo, é o único componente que ainda não mexemos, então, vamos começar a popular com algumas informações. Vamos criar mais dois arquivos em componentes. O “</a:t>
            </a:r>
            <a:r>
              <a:rPr lang="pt-BR" sz="2600" dirty="0" err="1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Card.jsx</a:t>
            </a:r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” e o “Card.module.css”. É Neste card que vamos colocar os filmes que desejamos ver. 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3F7547B-BD6E-A039-3631-88690DBCB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69"/>
          <a:stretch/>
        </p:blipFill>
        <p:spPr>
          <a:xfrm>
            <a:off x="704383" y="2725182"/>
            <a:ext cx="10783234" cy="37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3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327757-D736-0926-04D0-882278768A30}"/>
              </a:ext>
            </a:extLst>
          </p:cNvPr>
          <p:cNvSpPr txBox="1"/>
          <p:nvPr/>
        </p:nvSpPr>
        <p:spPr>
          <a:xfrm>
            <a:off x="614516" y="1107588"/>
            <a:ext cx="1120102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E para ficar melhor alinhado e ter um uso para esse componente, vamos fazer algumas mudanças no componente conteúdo e no seu CSS. 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B28655-C43A-C096-8529-49C5BF7E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6" y="2343350"/>
            <a:ext cx="1124809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9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327757-D736-0926-04D0-882278768A30}"/>
              </a:ext>
            </a:extLst>
          </p:cNvPr>
          <p:cNvSpPr txBox="1"/>
          <p:nvPr/>
        </p:nvSpPr>
        <p:spPr>
          <a:xfrm>
            <a:off x="614516" y="1107588"/>
            <a:ext cx="1120102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A aplicação ficará com essa apresentação fazendo esses comandos.  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43B2A7-B3A6-6B80-4EDF-2D3BA9F5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107"/>
            <a:ext cx="12192000" cy="52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2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327757-D736-0926-04D0-882278768A30}"/>
              </a:ext>
            </a:extLst>
          </p:cNvPr>
          <p:cNvSpPr txBox="1"/>
          <p:nvPr/>
        </p:nvSpPr>
        <p:spPr>
          <a:xfrm>
            <a:off x="385763" y="871537"/>
            <a:ext cx="112010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A base inicial da nossa aplicação já está pronta, mas é interessante que consigamos colocar no “card” filmes de um catálogo. E para isso vamos usar uma API. 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O site The </a:t>
            </a:r>
            <a:r>
              <a:rPr lang="pt-BR" sz="2400" dirty="0" err="1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movie</a:t>
            </a:r>
            <a:r>
              <a:rPr lang="pt-BR" sz="24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 DB disponibiliza uma API para consumo quando o uso é acadêmico. Para isso é necessário fazer um pequeno cadastro, para que seja enviado uma chave no e-mail. </a:t>
            </a:r>
          </a:p>
          <a:p>
            <a:pPr algn="l"/>
            <a:r>
              <a:rPr lang="pt-BR" sz="24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F174E0-CF5F-F469-A773-0E7974A3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35" y="3001906"/>
            <a:ext cx="8310796" cy="340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3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327757-D736-0926-04D0-882278768A30}"/>
              </a:ext>
            </a:extLst>
          </p:cNvPr>
          <p:cNvSpPr txBox="1"/>
          <p:nvPr/>
        </p:nvSpPr>
        <p:spPr>
          <a:xfrm>
            <a:off x="495486" y="1462148"/>
            <a:ext cx="112010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Uma </a:t>
            </a:r>
            <a:r>
              <a:rPr lang="pt-BR" sz="2400" b="1" i="0" dirty="0">
                <a:solidFill>
                  <a:srgbClr val="112E6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API </a:t>
            </a:r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Interface – Interface de Programação de Aplicações) é um conjunto de códigos, regras, protocolos e opções que possibilitam a comunicação entre diferentes aplicações.</a:t>
            </a:r>
          </a:p>
          <a:p>
            <a:pPr algn="l"/>
            <a:endParaRPr lang="pt-BR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 APIs podem ser usadas para acessar recursos e funcionalidades de sistemas ou serviços de software, como sistemas operacionais, bancos de dados, serviços web, aplicativos e outros.</a:t>
            </a:r>
          </a:p>
          <a:p>
            <a:pPr algn="l"/>
            <a:endParaRPr lang="pt-BR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Através das APIs, podemos acessar esse conjunto de códigos que nos fornecem diversas funcionalidades de programação, sem a necessidade de nos preocuparmos com sua construção e funcionamento detalhados.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327757-D736-0926-04D0-882278768A30}"/>
              </a:ext>
            </a:extLst>
          </p:cNvPr>
          <p:cNvSpPr txBox="1"/>
          <p:nvPr/>
        </p:nvSpPr>
        <p:spPr>
          <a:xfrm>
            <a:off x="495486" y="1462148"/>
            <a:ext cx="112010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 que usemos essa API, precisamos inicialmente de um endereço, e de uma chave. </a:t>
            </a:r>
          </a:p>
          <a:p>
            <a:pPr algn="l"/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Inicialmente nosso endereço será:</a:t>
            </a:r>
          </a:p>
          <a:p>
            <a:pPr algn="l"/>
            <a:endParaRPr lang="pt-BR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  <a:hlinkClick r:id="rId2"/>
              </a:rPr>
              <a:t>https://api.themoviedb.org/3</a:t>
            </a:r>
            <a:endParaRPr lang="pt-BR" sz="2400" b="0" i="0" dirty="0">
              <a:solidFill>
                <a:srgbClr val="00A67D"/>
              </a:solidFill>
              <a:effectLst/>
              <a:highlight>
                <a:srgbClr val="0D0D0D"/>
              </a:highlight>
              <a:latin typeface="Söhne Mono"/>
            </a:endParaRPr>
          </a:p>
          <a:p>
            <a:pPr algn="l"/>
            <a:endParaRPr lang="pt-BR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chaver</a:t>
            </a:r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será enviado por </a:t>
            </a:r>
            <a:r>
              <a:rPr lang="pt-BR" sz="2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após o cadastro, e também pode ser consultado na própria plataforma: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https://www.themoviedb.org/settings/api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5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CA34A3-57C7-011E-BEF3-7F764A07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77" y="930609"/>
            <a:ext cx="8700480" cy="571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5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D0F2A-97CC-8DD0-53F9-F4CFF1EED729}"/>
              </a:ext>
            </a:extLst>
          </p:cNvPr>
          <p:cNvSpPr txBox="1"/>
          <p:nvPr/>
        </p:nvSpPr>
        <p:spPr>
          <a:xfrm>
            <a:off x="495486" y="1462148"/>
            <a:ext cx="112010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Vamos precisar instalar o </a:t>
            </a:r>
            <a:r>
              <a:rPr lang="pt-BR" sz="2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oxios</a:t>
            </a:r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também, atrav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és do CMD com o comando</a:t>
            </a:r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 não desejamos administrar manualmente os card para exibir a lista de filmes, por isso, podemos criar mais um componente, chamado lista, onde para cada retorno da API seja renderizado um card para aquele ID. </a:t>
            </a:r>
          </a:p>
          <a:p>
            <a:pPr algn="l"/>
            <a:endParaRPr lang="pt-BR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7177498-CB1E-BAAA-F453-F2DEA90F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98" y="2052862"/>
            <a:ext cx="5177402" cy="76702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9EC1BE0-853C-1DEF-0198-47C6318A2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169" y="3843256"/>
            <a:ext cx="2665032" cy="280908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4B810C8-6B96-68DA-5B01-7F7E364935E8}"/>
              </a:ext>
            </a:extLst>
          </p:cNvPr>
          <p:cNvSpPr/>
          <p:nvPr/>
        </p:nvSpPr>
        <p:spPr>
          <a:xfrm>
            <a:off x="8740877" y="6015959"/>
            <a:ext cx="2802194" cy="571653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63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D0F2A-97CC-8DD0-53F9-F4CFF1EED729}"/>
              </a:ext>
            </a:extLst>
          </p:cNvPr>
          <p:cNvSpPr txBox="1"/>
          <p:nvPr/>
        </p:nvSpPr>
        <p:spPr>
          <a:xfrm>
            <a:off x="495486" y="797510"/>
            <a:ext cx="112010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en-US" sz="24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n-US" sz="2400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'react’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é usado para adicionar estado aos componentes funcionais. Lembra daquela página inicial do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tinha um contador? É graças a ele que ele consegue ser atualizado sem que seja necessário dar um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refrash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 err="1">
                <a:solidFill>
                  <a:srgbClr val="2E95D3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[contador, </a:t>
            </a:r>
            <a:r>
              <a:rPr lang="pt-BR" sz="2400" b="0" i="0" dirty="0" err="1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setContador</a:t>
            </a:r>
            <a:r>
              <a:rPr lang="pt-BR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pt-BR" sz="2400" b="0" i="0" dirty="0" err="1">
                <a:solidFill>
                  <a:srgbClr val="F22C3D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pt-BR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0" i="0" dirty="0">
                <a:solidFill>
                  <a:srgbClr val="DF3079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/>
            <a:r>
              <a:rPr lang="pt-BR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400" b="0" i="0" dirty="0" err="1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dirty="0" err="1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pt-BR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={() =&gt; </a:t>
            </a:r>
            <a:r>
              <a:rPr lang="pt-BR" sz="2400" b="0" i="0" dirty="0" err="1">
                <a:solidFill>
                  <a:srgbClr val="F22C3D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setContador</a:t>
            </a:r>
            <a:r>
              <a:rPr lang="pt-BR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(contador + </a:t>
            </a:r>
            <a:r>
              <a:rPr lang="pt-BR" sz="2400" b="0" i="0" dirty="0">
                <a:solidFill>
                  <a:srgbClr val="DF3079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)}&gt;</a:t>
            </a:r>
            <a:r>
              <a:rPr lang="pt-BR" sz="2400" b="0" i="0" dirty="0">
                <a:solidFill>
                  <a:srgbClr val="F22C3D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Incrementar</a:t>
            </a:r>
            <a:r>
              <a:rPr lang="pt-BR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400" b="0" i="0" dirty="0" err="1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/>
            <a:endParaRPr lang="pt-BR" sz="2400" dirty="0">
              <a:solidFill>
                <a:srgbClr val="FFFFFF"/>
              </a:solidFill>
              <a:highlight>
                <a:srgbClr val="0D0D0D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estado é mantido pelo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usá-lo, devemos chama-lo no início do componente.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resumo é uma maneira simples de adicionar estado ao componentes permitindo interatividade. 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35C404-2E68-00C5-0780-0A6543CC62AE}"/>
              </a:ext>
            </a:extLst>
          </p:cNvPr>
          <p:cNvSpPr txBox="1"/>
          <p:nvPr/>
        </p:nvSpPr>
        <p:spPr>
          <a:xfrm>
            <a:off x="745087" y="1005779"/>
            <a:ext cx="109749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Nossa aplicação ainda está com essa carinha. Bora melhorar?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29F5078-5A3E-8A8D-F2AF-FB64276D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1" y="2432683"/>
            <a:ext cx="10166555" cy="41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7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D0F2A-97CC-8DD0-53F9-F4CFF1EED729}"/>
              </a:ext>
            </a:extLst>
          </p:cNvPr>
          <p:cNvSpPr txBox="1"/>
          <p:nvPr/>
        </p:nvSpPr>
        <p:spPr>
          <a:xfrm>
            <a:off x="565824" y="1139154"/>
            <a:ext cx="112010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useEffects</a:t>
            </a:r>
            <a:r>
              <a:rPr lang="pt-BR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são efeitos que ocorrem após cada renderização, como buscar alguma informação de uma API. </a:t>
            </a:r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rgbClr val="2E95D3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F22C3D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en-US" sz="2400" b="0" i="0" dirty="0" err="1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n-US" sz="2400" b="0" i="0" dirty="0">
                <a:solidFill>
                  <a:srgbClr val="2E95D3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00A67D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'react’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2400" dirty="0">
              <a:solidFill>
                <a:srgbClr val="FFFFFF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212529"/>
              </a:solidFill>
              <a:effectLst/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usado para fazer as solicitações HTTP para a API do The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MovieDB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queremos que sejam exibidas as respostas das solicitações em uma lista de Cards, então devo fazer o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desse componente. 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pt-B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Card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} </a:t>
            </a:r>
            <a:r>
              <a:rPr lang="pt-BR" sz="24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'./Card'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BC782A-9D07-2991-430E-5189BCAB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95" y="2745941"/>
            <a:ext cx="4984490" cy="6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3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D0F2A-97CC-8DD0-53F9-F4CFF1EED729}"/>
              </a:ext>
            </a:extLst>
          </p:cNvPr>
          <p:cNvSpPr txBox="1"/>
          <p:nvPr/>
        </p:nvSpPr>
        <p:spPr>
          <a:xfrm>
            <a:off x="385763" y="1536174"/>
            <a:ext cx="112010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Credenciais de acesso a API</a:t>
            </a:r>
          </a:p>
          <a:p>
            <a:pPr algn="l"/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Devemos também declarar variáveis para fazer a comunicação co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 a API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API_KEY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‘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xxxxxxxxxxxxxxxxxxxxxxx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’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gerada</a:t>
            </a:r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endParaRPr lang="en-US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API_URL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'https://api.themoviedb.org/3’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 o </a:t>
            </a:r>
            <a:r>
              <a:rPr 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conseguimos</a:t>
            </a:r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resgatar</a:t>
            </a:r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desejados</a:t>
            </a:r>
            <a:endParaRPr lang="en-US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6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D0F2A-97CC-8DD0-53F9-F4CFF1EED729}"/>
              </a:ext>
            </a:extLst>
          </p:cNvPr>
          <p:cNvSpPr txBox="1"/>
          <p:nvPr/>
        </p:nvSpPr>
        <p:spPr>
          <a:xfrm>
            <a:off x="385763" y="1028117"/>
            <a:ext cx="112010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Feito isso os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 credenciais necessárias, então, agora podemos abrir nosso componente:</a:t>
            </a:r>
          </a:p>
          <a:p>
            <a:endParaRPr lang="pt-BR" sz="2400" b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export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setMovies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useState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([]);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Estamos inicializando o estado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como um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vazio até que seja atualizado através da função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setMovies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Essa abordagem é comum ao trabalhar com listas de dados em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O estado inicial vazio permite que você preencha os dados da lista mais tarde, por exemplo, após a busca de dados de uma API, como está sendo feito com a chamada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axios.get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04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D0F2A-97CC-8DD0-53F9-F4CFF1EED729}"/>
              </a:ext>
            </a:extLst>
          </p:cNvPr>
          <p:cNvSpPr txBox="1"/>
          <p:nvPr/>
        </p:nvSpPr>
        <p:spPr>
          <a:xfrm>
            <a:off x="385763" y="733886"/>
            <a:ext cx="112010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endParaRPr lang="pt-BR" sz="2400" b="1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resumo, um Hook em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uma função que permite que você use recursos do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componentes funcionais, tornando-os mais poderosos e flexíveis. Eles são uma parte essencial da programação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moderna e ajudam a simplificar o código e melhorar a reutilização de lógica entre componentes. 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têm algumas regras de uso: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Eles devem ser chamados apenas no nível superior de um componente ou dentro de outros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personalizados.</a:t>
            </a:r>
          </a:p>
          <a:p>
            <a:pPr algn="l"/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Eles não devem ser chamados dentro de loops, condições ou funções aninhadas.</a:t>
            </a:r>
          </a:p>
          <a:p>
            <a:pPr algn="l"/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nome dos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 começar com </a:t>
            </a:r>
            <a:r>
              <a:rPr lang="pt-BR" sz="2400" b="1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use.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74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D0F2A-97CC-8DD0-53F9-F4CFF1EED729}"/>
              </a:ext>
            </a:extLst>
          </p:cNvPr>
          <p:cNvSpPr txBox="1"/>
          <p:nvPr/>
        </p:nvSpPr>
        <p:spPr>
          <a:xfrm>
            <a:off x="385763" y="1028117"/>
            <a:ext cx="112010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é outro Hook fornecido pelo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que permite executar efeitos colaterais em componentes funcionais. Efeitos colaterais são operações que ocorrem após a renderização do componente, como buscar dados de uma API, manipular o DOM, ou executar subscrições a eventos. </a:t>
            </a:r>
          </a:p>
          <a:p>
            <a:endParaRPr lang="pt-BR" sz="2400" b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2400" b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chamado após cada renderização do componente, incluindo a renderização inicial e todas as renderizações subsequentes.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7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D0F2A-97CC-8DD0-53F9-F4CFF1EED729}"/>
              </a:ext>
            </a:extLst>
          </p:cNvPr>
          <p:cNvSpPr txBox="1"/>
          <p:nvPr/>
        </p:nvSpPr>
        <p:spPr>
          <a:xfrm>
            <a:off x="385763" y="1028117"/>
            <a:ext cx="112010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é outro Hook fornecido pelo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que permite executar efeitos colaterais em componentes funcionais. Efeitos colaterais são operações que ocorrem após a renderização do componente, como buscar dados de uma API, manipular o DOM, ou executar subscrições a eventos. </a:t>
            </a:r>
          </a:p>
          <a:p>
            <a:endParaRPr lang="pt-BR" sz="2400" b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2400" b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chamado após cada renderização do componente, incluindo a renderização inicial e todas as renderizações subsequentes.</a:t>
            </a:r>
          </a:p>
          <a:p>
            <a:pPr algn="l"/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FC490F-391F-C174-D7AC-C4BC54AD40D1}"/>
              </a:ext>
            </a:extLst>
          </p:cNvPr>
          <p:cNvSpPr txBox="1"/>
          <p:nvPr/>
        </p:nvSpPr>
        <p:spPr>
          <a:xfrm>
            <a:off x="385763" y="3846963"/>
            <a:ext cx="117348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useEffect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(() </a:t>
            </a:r>
            <a:r>
              <a:rPr lang="pt-BR" sz="2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axios</a:t>
            </a:r>
            <a:r>
              <a:rPr lang="pt-BR" sz="2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sz="2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pt-BR" sz="22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API_URL</a:t>
            </a:r>
            <a:r>
              <a:rPr lang="pt-BR" sz="2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sz="2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sz="2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popular?api_key</a:t>
            </a:r>
            <a:r>
              <a:rPr lang="pt-BR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pt-BR" sz="22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API_KEY</a:t>
            </a:r>
            <a:r>
              <a:rPr lang="pt-BR" sz="2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pt-BR" sz="2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language</a:t>
            </a:r>
            <a:r>
              <a:rPr lang="pt-BR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pt</a:t>
            </a:r>
            <a:r>
              <a:rPr lang="pt-BR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-BR`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909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D0F2A-97CC-8DD0-53F9-F4CFF1EED729}"/>
              </a:ext>
            </a:extLst>
          </p:cNvPr>
          <p:cNvSpPr txBox="1"/>
          <p:nvPr/>
        </p:nvSpPr>
        <p:spPr>
          <a:xfrm>
            <a:off x="495485" y="801975"/>
            <a:ext cx="112010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Quando os dados são recebidos com sucesso, armazenamos os resultados no estado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usando a função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setMovies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Se houver algum erro durante a solicitação, registramos o erro no console.</a:t>
            </a:r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EB5C4F-9F6B-876F-BEDB-E162B5110D0E}"/>
              </a:ext>
            </a:extLst>
          </p:cNvPr>
          <p:cNvSpPr txBox="1"/>
          <p:nvPr/>
        </p:nvSpPr>
        <p:spPr>
          <a:xfrm>
            <a:off x="1023783" y="2136113"/>
            <a:ext cx="1003750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then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pt-BR" sz="2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pt-BR" sz="2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results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.</a:t>
            </a:r>
            <a:r>
              <a:rPr lang="pt-BR" sz="2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then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pt-BR" sz="2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pt-BR" sz="2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results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2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setMovies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pt-BR" sz="2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pt-BR" sz="2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results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})</a:t>
            </a:r>
          </a:p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.</a:t>
            </a:r>
            <a:r>
              <a:rPr lang="pt-BR" sz="2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catch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pt-BR" sz="2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sz="2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pt-BR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fetching</a:t>
            </a:r>
            <a:r>
              <a:rPr lang="pt-BR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data: '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});</a:t>
            </a:r>
          </a:p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}, []);</a:t>
            </a:r>
          </a:p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</a:t>
            </a:r>
            <a:r>
              <a:rPr lang="pt-BR" sz="2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setMovies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pt-BR" sz="2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pt-BR" sz="2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results</a:t>
            </a:r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})</a:t>
            </a:r>
          </a:p>
        </p:txBody>
      </p:sp>
    </p:spTree>
    <p:extLst>
      <p:ext uri="{BB962C8B-B14F-4D97-AF65-F5344CB8AC3E}">
        <p14:creationId xmlns:p14="http://schemas.microsoft.com/office/powerpoint/2010/main" val="126486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D0F2A-97CC-8DD0-53F9-F4CFF1EED729}"/>
              </a:ext>
            </a:extLst>
          </p:cNvPr>
          <p:cNvSpPr txBox="1"/>
          <p:nvPr/>
        </p:nvSpPr>
        <p:spPr>
          <a:xfrm>
            <a:off x="633137" y="1146104"/>
            <a:ext cx="112010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Agora que temos nossa comunicação com a API, vamos precisa-los exibi-los através de um retorno.</a:t>
            </a:r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F46706-256C-738C-E43C-40A7D6FC5646}"/>
              </a:ext>
            </a:extLst>
          </p:cNvPr>
          <p:cNvSpPr txBox="1"/>
          <p:nvPr/>
        </p:nvSpPr>
        <p:spPr>
          <a:xfrm>
            <a:off x="2263878" y="2348494"/>
            <a:ext cx="62189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display: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flexWrap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'wrap'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}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movies</a:t>
            </a:r>
            <a:r>
              <a:rPr lang="pt-BR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map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Card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))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947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98719" y="2427905"/>
            <a:ext cx="4137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Ficando assim o código completo. 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5A963A-794B-997D-7D44-3C4E4AFB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87340"/>
            <a:ext cx="6607113" cy="66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6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98719" y="2427905"/>
            <a:ext cx="4137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Já a estilização, podemos deixar assim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98FC2B-C862-5992-E771-B6ABB69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963" y="1178319"/>
            <a:ext cx="6507275" cy="30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35C404-2E68-00C5-0780-0A6543CC62AE}"/>
              </a:ext>
            </a:extLst>
          </p:cNvPr>
          <p:cNvSpPr txBox="1"/>
          <p:nvPr/>
        </p:nvSpPr>
        <p:spPr>
          <a:xfrm>
            <a:off x="505279" y="716411"/>
            <a:ext cx="1098863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Através do google </a:t>
            </a:r>
            <a:r>
              <a:rPr lang="pt-BR" sz="2600" dirty="0" err="1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fonts</a:t>
            </a:r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 podemos encontrar várias fontes disponíveis para a importação.</a:t>
            </a:r>
          </a:p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  <a:hlinkClick r:id="rId2"/>
              </a:rPr>
              <a:t>https://fonts.google.com/</a:t>
            </a:r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C74F9F-6F6C-06D4-FAE5-5BFDAC41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49" y="2401256"/>
            <a:ext cx="8622890" cy="42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13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88886" y="1434848"/>
            <a:ext cx="4412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 card, também será necessária algumas mudanças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6C70F6-8115-CABD-818A-8EA848C6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9" y="2792362"/>
            <a:ext cx="5786453" cy="22648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866B44-7B78-7B3B-777E-27FCB18D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63" y="522264"/>
            <a:ext cx="5730737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38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847880" y="992396"/>
            <a:ext cx="7411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Repassando nossos componentes - Cabeçalho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FDBE8E-6275-B6DD-508C-2BC09F90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0" y="1572977"/>
            <a:ext cx="10972800" cy="48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73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847880" y="992396"/>
            <a:ext cx="7411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Repassando nossos componentes - Conteúdo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83D21C-231D-FFBF-8D48-92EB35D9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89" y="2190642"/>
            <a:ext cx="10409822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54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5891828" y="308383"/>
            <a:ext cx="7411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Repassando nossos componentes - Card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D331F9-8D86-7BE1-B2A5-1B60DBFA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1" y="853485"/>
            <a:ext cx="11293819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53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5891828" y="308383"/>
            <a:ext cx="6123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Repassando nossos componentes - Lista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5E3545-C7E5-627E-7ADF-1DE3430E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88" y="906981"/>
            <a:ext cx="8749667" cy="58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31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847880" y="992396"/>
            <a:ext cx="7411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Repassando nossos componentes - Lateral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515889-1A6B-4907-05A4-4FB7676B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0" y="336703"/>
            <a:ext cx="10768844" cy="61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35C404-2E68-00C5-0780-0A6543CC62AE}"/>
              </a:ext>
            </a:extLst>
          </p:cNvPr>
          <p:cNvSpPr txBox="1"/>
          <p:nvPr/>
        </p:nvSpPr>
        <p:spPr>
          <a:xfrm>
            <a:off x="505279" y="716411"/>
            <a:ext cx="1098863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Selecionando uma delas, devemos selecionar “Obter fonte”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5446C64-CFA0-A05A-5ADF-4AEFB1A01F95}"/>
              </a:ext>
            </a:extLst>
          </p:cNvPr>
          <p:cNvSpPr/>
          <p:nvPr/>
        </p:nvSpPr>
        <p:spPr>
          <a:xfrm>
            <a:off x="9065342" y="2409182"/>
            <a:ext cx="1111045" cy="645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ED33420-0E38-B44D-1EE5-A6EB431CA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23" y="1267247"/>
            <a:ext cx="10435719" cy="52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0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35C404-2E68-00C5-0780-0A6543CC62AE}"/>
              </a:ext>
            </a:extLst>
          </p:cNvPr>
          <p:cNvSpPr txBox="1"/>
          <p:nvPr/>
        </p:nvSpPr>
        <p:spPr>
          <a:xfrm>
            <a:off x="505279" y="716411"/>
            <a:ext cx="1098863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Escolhida a fonte que deseja usar, podemos usar no nosso projeto copiando o que está no link dela 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B6BF5E-7A4C-9557-BB3D-E0A4AC19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2" y="3131383"/>
            <a:ext cx="9609653" cy="365791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00F03EA-A1E9-8EF9-BA69-AE985349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752" y="1286369"/>
            <a:ext cx="6469626" cy="310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6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35C404-2E68-00C5-0780-0A6543CC62AE}"/>
              </a:ext>
            </a:extLst>
          </p:cNvPr>
          <p:cNvSpPr txBox="1"/>
          <p:nvPr/>
        </p:nvSpPr>
        <p:spPr>
          <a:xfrm>
            <a:off x="505279" y="716411"/>
            <a:ext cx="1098863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Na nossa página index, colocamos o link copiado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1F992D-64FA-63E9-E263-95DAACF4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42" y="1654066"/>
            <a:ext cx="10668000" cy="487565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D6E8064-DCEF-6A1C-1324-922B7FF697DD}"/>
              </a:ext>
            </a:extLst>
          </p:cNvPr>
          <p:cNvSpPr/>
          <p:nvPr/>
        </p:nvSpPr>
        <p:spPr>
          <a:xfrm>
            <a:off x="3637935" y="2792361"/>
            <a:ext cx="7551175" cy="491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95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35C404-2E68-00C5-0780-0A6543CC62AE}"/>
              </a:ext>
            </a:extLst>
          </p:cNvPr>
          <p:cNvSpPr txBox="1"/>
          <p:nvPr/>
        </p:nvSpPr>
        <p:spPr>
          <a:xfrm>
            <a:off x="7220711" y="1679189"/>
            <a:ext cx="471565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Importando a fonte, podemos então usa-la em algum componente que achemos interessante, como por exemplo no corpo da aplicação. 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Então, no arquivo global.css vou indica-la no body e input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AE348A1-464C-B378-D526-F71FB2E7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9" y="1174956"/>
            <a:ext cx="4465707" cy="416088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823C889-3FA4-4005-C69B-46FCFA20142A}"/>
              </a:ext>
            </a:extLst>
          </p:cNvPr>
          <p:cNvSpPr/>
          <p:nvPr/>
        </p:nvSpPr>
        <p:spPr>
          <a:xfrm>
            <a:off x="1073159" y="4159392"/>
            <a:ext cx="3705318" cy="7862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2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35C404-2E68-00C5-0780-0A6543CC62AE}"/>
              </a:ext>
            </a:extLst>
          </p:cNvPr>
          <p:cNvSpPr txBox="1"/>
          <p:nvPr/>
        </p:nvSpPr>
        <p:spPr>
          <a:xfrm>
            <a:off x="6575276" y="4194130"/>
            <a:ext cx="47156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Para vê-la funcionando, basta que eu “ligue” o servidor, pelo prompt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BFAD50-DE80-4547-F420-FDEC4AD4C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9" y="1415832"/>
            <a:ext cx="8257537" cy="24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3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94310A-ADC3-CAD8-68F3-AB02BCBF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1273108"/>
            <a:ext cx="9969910" cy="37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7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0F137A3AE3FC48887E5CB3F9ACBC83" ma:contentTypeVersion="13" ma:contentTypeDescription="Crie um novo documento." ma:contentTypeScope="" ma:versionID="6d29364f47989830014719928f58dc0f">
  <xsd:schema xmlns:xsd="http://www.w3.org/2001/XMLSchema" xmlns:xs="http://www.w3.org/2001/XMLSchema" xmlns:p="http://schemas.microsoft.com/office/2006/metadata/properties" xmlns:ns3="5245e98d-a396-441d-be30-92804ce17de8" xmlns:ns4="2f59bbe6-ec52-443a-87b8-0f035f3429bf" targetNamespace="http://schemas.microsoft.com/office/2006/metadata/properties" ma:root="true" ma:fieldsID="6a335422603b1bb93867138bb6e214e5" ns3:_="" ns4:_="">
    <xsd:import namespace="5245e98d-a396-441d-be30-92804ce17de8"/>
    <xsd:import namespace="2f59bbe6-ec52-443a-87b8-0f035f3429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5e98d-a396-441d-be30-92804ce17d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9bbe6-ec52-443a-87b8-0f035f3429b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45e98d-a396-441d-be30-92804ce17de8" xsi:nil="true"/>
  </documentManagement>
</p:properties>
</file>

<file path=customXml/itemProps1.xml><?xml version="1.0" encoding="utf-8"?>
<ds:datastoreItem xmlns:ds="http://schemas.openxmlformats.org/officeDocument/2006/customXml" ds:itemID="{AEB12CC3-47B6-4419-AEC9-0DE973AE2A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5e98d-a396-441d-be30-92804ce17de8"/>
    <ds:schemaRef ds:uri="2f59bbe6-ec52-443a-87b8-0f035f3429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46B851-4C15-4FE2-B94D-E827A30654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36985E-9535-4AD8-990F-2885D9D88878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f59bbe6-ec52-443a-87b8-0f035f3429bf"/>
    <ds:schemaRef ds:uri="5245e98d-a396-441d-be30-92804ce17de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20671</TotalTime>
  <Words>1688</Words>
  <Application>Microsoft Office PowerPoint</Application>
  <PresentationFormat>Widescreen</PresentationFormat>
  <Paragraphs>208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Inter</vt:lpstr>
      <vt:lpstr>Söhne Mono</vt:lpstr>
      <vt:lpstr>Source Sans Pro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FERNANDA MILITAO DA SILVA FRETES</cp:lastModifiedBy>
  <cp:revision>412</cp:revision>
  <dcterms:created xsi:type="dcterms:W3CDTF">2019-06-17T10:47:58Z</dcterms:created>
  <dcterms:modified xsi:type="dcterms:W3CDTF">2024-10-01T16:41:45Z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0x010100570F137A3AE3FC48887E5CB3F9ACBC83</vt:lpwstr>
  </property>
</Properties>
</file>