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8" r:id="rId5"/>
    <p:sldId id="304" r:id="rId6"/>
    <p:sldId id="310" r:id="rId7"/>
    <p:sldId id="306" r:id="rId8"/>
    <p:sldId id="312" r:id="rId9"/>
    <p:sldId id="313" r:id="rId10"/>
    <p:sldId id="311" r:id="rId11"/>
    <p:sldId id="308" r:id="rId12"/>
    <p:sldId id="307" r:id="rId13"/>
    <p:sldId id="309" r:id="rId14"/>
    <p:sldId id="314" r:id="rId15"/>
    <p:sldId id="31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18/09/2024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5000" dirty="0"/>
              <a:t>Levantamento de </a:t>
            </a:r>
            <a:r>
              <a:rPr lang="pt-BR" sz="5000" dirty="0" err="1"/>
              <a:t>Resquisitos</a:t>
            </a:r>
            <a:endParaRPr lang="pt-BR" sz="5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Validação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EB5F33-1C97-2F5B-2E48-980ABED0F41F}"/>
              </a:ext>
            </a:extLst>
          </p:cNvPr>
          <p:cNvSpPr txBox="1"/>
          <p:nvPr/>
        </p:nvSpPr>
        <p:spPr>
          <a:xfrm>
            <a:off x="6237511" y="1363010"/>
            <a:ext cx="53775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Revisão com Stakeholders</a:t>
            </a:r>
            <a:r>
              <a:rPr lang="pt-BR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Apresentar os requisitos analisados e priorizados para os stakeholders para validação, garantindo que todos os requisitos importantes foram entendidos e acordados corretamente.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Ajustes Necessários</a:t>
            </a:r>
            <a:r>
              <a:rPr lang="pt-BR" sz="2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Fazer modificações nos requisitos conforme feedback recebido durante a validação.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Benefícios da terapia: veja quais são os principais!">
            <a:extLst>
              <a:ext uri="{FF2B5EF4-FFF2-40B4-BE49-F238E27FC236}">
                <a16:creationId xmlns:a16="http://schemas.microsoft.com/office/drawing/2014/main" id="{9C79E6E1-DBB0-E792-BF1F-F34C212B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7" y="1996055"/>
            <a:ext cx="5578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6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Especificação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432000" y="3009692"/>
            <a:ext cx="7855204" cy="160892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2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Documentação Formal</a:t>
            </a:r>
            <a:r>
              <a:rPr lang="pt-BR" sz="2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Desenvolver a documentação formal dos requisitos, como a Especificação de Requisitos de Software (SRS), incluindo requisitos funcionais, não funcionais, diagramas, e modelos.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6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Aprovação dos Requisitos</a:t>
            </a:r>
            <a:r>
              <a:rPr lang="pt-BR" sz="2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Obter aprovação oficial dos requisitos por parte dos stakeholders.</a:t>
            </a:r>
          </a:p>
          <a:p>
            <a:pPr algn="l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ontrato com pessoa a declarar">
            <a:extLst>
              <a:ext uri="{FF2B5EF4-FFF2-40B4-BE49-F238E27FC236}">
                <a16:creationId xmlns:a16="http://schemas.microsoft.com/office/drawing/2014/main" id="{4E6BA613-3151-D9A5-B17C-BDFE7650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2" y="191278"/>
            <a:ext cx="4876819" cy="32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2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Gestão de Mudanças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276295" y="1405978"/>
            <a:ext cx="4762236" cy="316602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pt-BR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Acompanhar o desenvolvimento para identificar necessidades de mudanças nos requisitos.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e Implementação de Mudanças</a:t>
            </a:r>
            <a:r>
              <a:rPr lang="pt-BR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Avaliar o impacto das mudanças solicitadas e, se aprovadas, atualizar a documentação de requisitos e comunicar as alterações à equipe de desenvolvimento.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Gestão de Mudanças: como implementar um plano eficiente!">
            <a:extLst>
              <a:ext uri="{FF2B5EF4-FFF2-40B4-BE49-F238E27FC236}">
                <a16:creationId xmlns:a16="http://schemas.microsoft.com/office/drawing/2014/main" id="{720BC67E-050B-78EF-EF23-74F1B6EB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46" y="2100017"/>
            <a:ext cx="7111290" cy="30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FF0A5DB-430C-2216-9FC7-37A7964E9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13"/>
          <a:stretch/>
        </p:blipFill>
        <p:spPr bwMode="auto">
          <a:xfrm>
            <a:off x="1006151" y="1260431"/>
            <a:ext cx="9891127" cy="43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3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217200" y="6668595"/>
            <a:ext cx="432000" cy="432000"/>
          </a:xfrm>
        </p:spPr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889200" y="2016871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3471D3F-B582-2843-ED2B-4E4587D4873D}"/>
              </a:ext>
            </a:extLst>
          </p:cNvPr>
          <p:cNvSpPr/>
          <p:nvPr/>
        </p:nvSpPr>
        <p:spPr>
          <a:xfrm>
            <a:off x="651911" y="1415731"/>
            <a:ext cx="1558213" cy="148356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dirty="0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96DFEB52-10D4-EA3D-AB3C-1FCFC3EA52FF}"/>
              </a:ext>
            </a:extLst>
          </p:cNvPr>
          <p:cNvSpPr/>
          <p:nvPr/>
        </p:nvSpPr>
        <p:spPr>
          <a:xfrm>
            <a:off x="2192694" y="4543534"/>
            <a:ext cx="1558213" cy="148356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90666C8-E75E-EE18-08DA-A2A5A53D593F}"/>
              </a:ext>
            </a:extLst>
          </p:cNvPr>
          <p:cNvSpPr/>
          <p:nvPr/>
        </p:nvSpPr>
        <p:spPr>
          <a:xfrm>
            <a:off x="3960872" y="1401702"/>
            <a:ext cx="1558213" cy="148356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9DD630F7-81B5-3C27-A555-22FE033716A5}"/>
              </a:ext>
            </a:extLst>
          </p:cNvPr>
          <p:cNvSpPr/>
          <p:nvPr/>
        </p:nvSpPr>
        <p:spPr>
          <a:xfrm>
            <a:off x="6023586" y="4584200"/>
            <a:ext cx="1558213" cy="148356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1A3E9EA-124F-E830-43E1-880197BF86B7}"/>
              </a:ext>
            </a:extLst>
          </p:cNvPr>
          <p:cNvSpPr/>
          <p:nvPr/>
        </p:nvSpPr>
        <p:spPr>
          <a:xfrm>
            <a:off x="7932892" y="1369659"/>
            <a:ext cx="1558213" cy="148356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CD4E688-3C69-5C3F-45A1-2F2695E26210}"/>
              </a:ext>
            </a:extLst>
          </p:cNvPr>
          <p:cNvSpPr/>
          <p:nvPr/>
        </p:nvSpPr>
        <p:spPr>
          <a:xfrm>
            <a:off x="10134599" y="4543534"/>
            <a:ext cx="1558213" cy="148356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Divisa 10">
            <a:extLst>
              <a:ext uri="{FF2B5EF4-FFF2-40B4-BE49-F238E27FC236}">
                <a16:creationId xmlns:a16="http://schemas.microsoft.com/office/drawing/2014/main" id="{8A2F48ED-0F5E-3E82-BB46-6360CCF4B6BC}"/>
              </a:ext>
            </a:extLst>
          </p:cNvPr>
          <p:cNvSpPr/>
          <p:nvPr/>
        </p:nvSpPr>
        <p:spPr>
          <a:xfrm rot="3534870">
            <a:off x="1465507" y="3249862"/>
            <a:ext cx="1268963" cy="79723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ivisa 11">
            <a:extLst>
              <a:ext uri="{FF2B5EF4-FFF2-40B4-BE49-F238E27FC236}">
                <a16:creationId xmlns:a16="http://schemas.microsoft.com/office/drawing/2014/main" id="{3AB2094D-DCBC-49BC-3E1E-DB1B1EF073F7}"/>
              </a:ext>
            </a:extLst>
          </p:cNvPr>
          <p:cNvSpPr/>
          <p:nvPr/>
        </p:nvSpPr>
        <p:spPr>
          <a:xfrm rot="18624547">
            <a:off x="3059214" y="3242198"/>
            <a:ext cx="1268963" cy="79723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Divisa 12">
            <a:extLst>
              <a:ext uri="{FF2B5EF4-FFF2-40B4-BE49-F238E27FC236}">
                <a16:creationId xmlns:a16="http://schemas.microsoft.com/office/drawing/2014/main" id="{D0556516-03A3-7D35-52E5-669705D8190A}"/>
              </a:ext>
            </a:extLst>
          </p:cNvPr>
          <p:cNvSpPr/>
          <p:nvPr/>
        </p:nvSpPr>
        <p:spPr>
          <a:xfrm rot="2803579">
            <a:off x="5295889" y="3212557"/>
            <a:ext cx="1268963" cy="79723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A16A540D-DBA2-F6F3-95BC-BF26498BB24B}"/>
              </a:ext>
            </a:extLst>
          </p:cNvPr>
          <p:cNvSpPr/>
          <p:nvPr/>
        </p:nvSpPr>
        <p:spPr>
          <a:xfrm rot="18284890">
            <a:off x="7055598" y="3235183"/>
            <a:ext cx="1268963" cy="79723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5B5D751-42E1-B01F-CFF7-0DB260AE1E22}"/>
              </a:ext>
            </a:extLst>
          </p:cNvPr>
          <p:cNvSpPr/>
          <p:nvPr/>
        </p:nvSpPr>
        <p:spPr>
          <a:xfrm rot="2803579">
            <a:off x="9253979" y="3223293"/>
            <a:ext cx="1268963" cy="79723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8410247-84BB-9DAB-E19A-83FBD222403C}"/>
              </a:ext>
            </a:extLst>
          </p:cNvPr>
          <p:cNvSpPr/>
          <p:nvPr/>
        </p:nvSpPr>
        <p:spPr>
          <a:xfrm>
            <a:off x="287057" y="1970215"/>
            <a:ext cx="2241539" cy="698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Elicitação/ Extração dos Requisitos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4E86B92-34DA-3E72-16F2-2D2C78D60313}"/>
              </a:ext>
            </a:extLst>
          </p:cNvPr>
          <p:cNvSpPr/>
          <p:nvPr/>
        </p:nvSpPr>
        <p:spPr>
          <a:xfrm>
            <a:off x="1904721" y="5029547"/>
            <a:ext cx="2241539" cy="698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accent2">
                    <a:lumMod val="75000"/>
                  </a:schemeClr>
                </a:solidFill>
              </a:rPr>
              <a:t>Representação/ registro dos Requisitos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830C05C-2783-0A55-DEEA-5726EB6EC2E8}"/>
              </a:ext>
            </a:extLst>
          </p:cNvPr>
          <p:cNvSpPr/>
          <p:nvPr/>
        </p:nvSpPr>
        <p:spPr>
          <a:xfrm>
            <a:off x="3651864" y="1843031"/>
            <a:ext cx="2241539" cy="698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accent2">
                    <a:lumMod val="75000"/>
                  </a:schemeClr>
                </a:solidFill>
              </a:rPr>
              <a:t>Análise dos Requisitos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F37B0C7-364F-59A3-8357-BFB71389CE16}"/>
              </a:ext>
            </a:extLst>
          </p:cNvPr>
          <p:cNvSpPr/>
          <p:nvPr/>
        </p:nvSpPr>
        <p:spPr>
          <a:xfrm>
            <a:off x="5804203" y="5065454"/>
            <a:ext cx="2241539" cy="698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accent2">
                    <a:lumMod val="75000"/>
                  </a:schemeClr>
                </a:solidFill>
              </a:rPr>
              <a:t>Validação dos Requisitos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CC765D2-181C-1CB0-1BD9-1D53850A2592}"/>
              </a:ext>
            </a:extLst>
          </p:cNvPr>
          <p:cNvSpPr/>
          <p:nvPr/>
        </p:nvSpPr>
        <p:spPr>
          <a:xfrm>
            <a:off x="7503215" y="1845235"/>
            <a:ext cx="2241539" cy="698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accent2">
                    <a:lumMod val="75000"/>
                  </a:schemeClr>
                </a:solidFill>
              </a:rPr>
              <a:t>Especificação dos Requisitos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5545EA-1F1E-B2B5-1348-8923A4B729F1}"/>
              </a:ext>
            </a:extLst>
          </p:cNvPr>
          <p:cNvSpPr/>
          <p:nvPr/>
        </p:nvSpPr>
        <p:spPr>
          <a:xfrm>
            <a:off x="9792935" y="5001911"/>
            <a:ext cx="2241539" cy="698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accent2">
                    <a:lumMod val="75000"/>
                  </a:schemeClr>
                </a:solidFill>
              </a:rPr>
              <a:t>Gestão de Mudanças dos Requisitos</a:t>
            </a:r>
          </a:p>
        </p:txBody>
      </p:sp>
    </p:spTree>
    <p:extLst>
      <p:ext uri="{BB962C8B-B14F-4D97-AF65-F5344CB8AC3E}">
        <p14:creationId xmlns:p14="http://schemas.microsoft.com/office/powerpoint/2010/main" val="391091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–Extração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8E2521-A456-A7EA-8CC4-536C504AC6AF}"/>
              </a:ext>
            </a:extLst>
          </p:cNvPr>
          <p:cNvSpPr txBox="1"/>
          <p:nvPr/>
        </p:nvSpPr>
        <p:spPr>
          <a:xfrm>
            <a:off x="287057" y="1182231"/>
            <a:ext cx="96500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2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Entendimento do Escopo</a:t>
            </a:r>
            <a:r>
              <a:rPr lang="pt-BR" sz="22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Definir claramente o escopo do projeto ou sistema para focar o levantamento de requisitos.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2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Identificação dos Stakeholders</a:t>
            </a:r>
            <a:r>
              <a:rPr lang="pt-BR" sz="22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Determinar quem são os stakeholders relevantes, incluindo usuários finais, clientes, equipe de desenvolvimento, entre outros.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2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Seleção de Métodos de Levantamento</a:t>
            </a:r>
            <a:r>
              <a:rPr lang="pt-BR" sz="22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Escolher as técnicas de levantamento de requisitos mais adequadas com base no projeto, stakeholders e recursos disponíveis.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2200" b="0" i="0" u="none" strike="noStrike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 fontAlgn="base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Execução das Técnicas Selecionadas</a:t>
            </a: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Realizar as atividades planejadas para coletar os requisitos, como entrevistas, workshops, questionários, etc.</a:t>
            </a:r>
            <a:endParaRPr lang="en-US" sz="22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A3DCF6-6B8D-9289-9C88-A20133F2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846" y="2771435"/>
            <a:ext cx="180609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Registro e Representação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8E2521-A456-A7EA-8CC4-536C504AC6AF}"/>
              </a:ext>
            </a:extLst>
          </p:cNvPr>
          <p:cNvSpPr txBox="1"/>
          <p:nvPr/>
        </p:nvSpPr>
        <p:spPr>
          <a:xfrm>
            <a:off x="690464" y="1346593"/>
            <a:ext cx="107115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fontAlgn="base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 Inicial: </a:t>
            </a: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as informações coletadas de forma organizada para facilitar a análise posterior.</a:t>
            </a:r>
            <a:endParaRPr lang="en-US" sz="22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76A65F-6191-417C-2EDB-8D031670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2" y="4198776"/>
            <a:ext cx="5829744" cy="21725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06263D5-7803-60D3-9899-1C61C2B8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669" y="2078912"/>
            <a:ext cx="7337290" cy="21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Registro e Representação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28829B-E0BC-A6D4-E4D3-7AAD5EA7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57" y="1347776"/>
            <a:ext cx="6149873" cy="489246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B7C1FDA-5EC0-209F-1E0D-9B34A8C2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" y="2951925"/>
            <a:ext cx="573073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Análise e negociação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5D60A5-9EB2-30B1-1F67-695759290467}"/>
              </a:ext>
            </a:extLst>
          </p:cNvPr>
          <p:cNvSpPr txBox="1"/>
          <p:nvPr/>
        </p:nvSpPr>
        <p:spPr>
          <a:xfrm>
            <a:off x="432000" y="1263626"/>
            <a:ext cx="11492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análise e negociação categoriza e organiza os requisitos em subconjuntos relacionados. Neste passo as seguintes perguntas devem ser respondidas.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Cada requisito está consistente com o objetivo global do sistema?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Todos os requisitos foram especificados no nível de abstração adequado?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requisito é realmente necessário ou representa uma característica adicional que pode não ser essencial para o objetivo do sistema?</a:t>
            </a:r>
          </a:p>
        </p:txBody>
      </p:sp>
      <p:pic>
        <p:nvPicPr>
          <p:cNvPr id="1026" name="Picture 2" descr="Entenda a importância da análise de dados para as empresas">
            <a:extLst>
              <a:ext uri="{FF2B5EF4-FFF2-40B4-BE49-F238E27FC236}">
                <a16:creationId xmlns:a16="http://schemas.microsoft.com/office/drawing/2014/main" id="{2CCFA471-EB1C-1E5D-BDE8-E3B068D87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11302" r="5473" b="5728"/>
          <a:stretch/>
        </p:blipFill>
        <p:spPr bwMode="auto">
          <a:xfrm>
            <a:off x="4005624" y="4250906"/>
            <a:ext cx="3890865" cy="20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0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Análise e negociação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5D60A5-9EB2-30B1-1F67-695759290467}"/>
              </a:ext>
            </a:extLst>
          </p:cNvPr>
          <p:cNvSpPr txBox="1"/>
          <p:nvPr/>
        </p:nvSpPr>
        <p:spPr>
          <a:xfrm>
            <a:off x="287057" y="1263626"/>
            <a:ext cx="7732286" cy="4894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requisito é limitado e não-ambíguo?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requisito tem atribuição? (Será utilizado por alguém)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Algum requisito conflita com outros requisitos?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requisito é realizável no ambiente técnico?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requisito pode ser testado, quando estiver implementado?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Qual é a prioridade desse requisito?</a:t>
            </a:r>
          </a:p>
        </p:txBody>
      </p:sp>
      <p:pic>
        <p:nvPicPr>
          <p:cNvPr id="2050" name="Picture 2" descr="O que é análise de mercado: fatores, como fazer e exemplos - HiGestor">
            <a:extLst>
              <a:ext uri="{FF2B5EF4-FFF2-40B4-BE49-F238E27FC236}">
                <a16:creationId xmlns:a16="http://schemas.microsoft.com/office/drawing/2014/main" id="{1CC9ED97-0189-B55A-5A46-3EF75DB8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06" y="2092825"/>
            <a:ext cx="4326294" cy="27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9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7" y="161759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432000" y="61776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Fases – Análise e negociação dos requisitos 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5D60A5-9EB2-30B1-1F67-695759290467}"/>
              </a:ext>
            </a:extLst>
          </p:cNvPr>
          <p:cNvSpPr txBox="1"/>
          <p:nvPr/>
        </p:nvSpPr>
        <p:spPr>
          <a:xfrm>
            <a:off x="432001" y="1821922"/>
            <a:ext cx="113279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6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Classificação e Organização</a:t>
            </a:r>
            <a:r>
              <a:rPr lang="pt-BR" sz="2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Agrupar e categorizar os requisitos coletados para facilitar o entendimento e a análise.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6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Priorização</a:t>
            </a:r>
            <a:r>
              <a:rPr lang="pt-BR" sz="2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Identificar e priorizar os requisitos de acordo com a importância para o projeto e os stakeholders.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2600" b="1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Resolução de Conflitos</a:t>
            </a:r>
            <a:r>
              <a:rPr lang="pt-BR" sz="26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Resolver discrepâncias e conflitos entre requisitos identificados, através de discussões e negociações com os stakeholders.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pt-BR" sz="26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15387773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1A8FC22C-34BF-487E-A129-990C0ADB987B}" vid="{7D83CB1B-6F2E-4A60-B2A5-79FDFD5C67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Props1.xml><?xml version="1.0" encoding="utf-8"?>
<ds:datastoreItem xmlns:ds="http://schemas.openxmlformats.org/officeDocument/2006/customXml" ds:itemID="{56D3C0FB-47E9-4022-AAFA-CFFCE6251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2AF50F-C62E-4A75-8E27-9400A1FB5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5245e98d-a396-441d-be30-92804ce17de8"/>
    <ds:schemaRef ds:uri="2f59bbe6-ec52-443a-87b8-0f035f3429b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SenaiTemplate</Template>
  <TotalTime>225</TotalTime>
  <Words>553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Candara</vt:lpstr>
      <vt:lpstr>Corbel</vt:lpstr>
      <vt:lpstr>Times New Roman</vt:lpstr>
      <vt:lpstr>Personalizado</vt:lpstr>
      <vt:lpstr>Levantamento de Resquisitos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FERNANDA MILITAO DA SILVA FRETES</cp:lastModifiedBy>
  <cp:revision>6</cp:revision>
  <dcterms:created xsi:type="dcterms:W3CDTF">2024-07-31T11:22:05Z</dcterms:created>
  <dcterms:modified xsi:type="dcterms:W3CDTF">2024-09-18T12:32:49Z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