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30"/>
  </p:notesMasterIdLst>
  <p:handoutMasterIdLst>
    <p:handoutMasterId r:id="rId31"/>
  </p:handoutMasterIdLst>
  <p:sldIdLst>
    <p:sldId id="298" r:id="rId4"/>
    <p:sldId id="334" r:id="rId5"/>
    <p:sldId id="336" r:id="rId6"/>
    <p:sldId id="349" r:id="rId7"/>
    <p:sldId id="350" r:id="rId8"/>
    <p:sldId id="351" r:id="rId9"/>
    <p:sldId id="354" r:id="rId10"/>
    <p:sldId id="355" r:id="rId11"/>
    <p:sldId id="357" r:id="rId12"/>
    <p:sldId id="358" r:id="rId13"/>
    <p:sldId id="361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37" r:id="rId25"/>
    <p:sldId id="338" r:id="rId26"/>
    <p:sldId id="340" r:id="rId27"/>
    <p:sldId id="341" r:id="rId28"/>
    <p:sldId id="342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91183-C5C4-439E-906E-395DFD7C58D8}" v="1" dt="2024-08-07T16:30:37.636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63291183-C5C4-439E-906E-395DFD7C58D8}"/>
    <pc:docChg chg="addSld delSld modSld">
      <pc:chgData name="Nanda Fretes" userId="3251f339cb56ebd4" providerId="LiveId" clId="{63291183-C5C4-439E-906E-395DFD7C58D8}" dt="2024-08-07T16:30:37.622" v="1"/>
      <pc:docMkLst>
        <pc:docMk/>
      </pc:docMkLst>
      <pc:sldChg chg="del">
        <pc:chgData name="Nanda Fretes" userId="3251f339cb56ebd4" providerId="LiveId" clId="{63291183-C5C4-439E-906E-395DFD7C58D8}" dt="2024-08-07T16:30:35.180" v="0" actId="47"/>
        <pc:sldMkLst>
          <pc:docMk/>
          <pc:sldMk cId="36025805" sldId="324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1880934717" sldId="325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277084048" sldId="327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3827289040" sldId="328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4264182929" sldId="331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914913007" sldId="332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3986884598" sldId="333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451008470" sldId="334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808966717" sldId="335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932389509" sldId="336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439623070" sldId="337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713005435" sldId="338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118920523" sldId="340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300666369" sldId="341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434678948" sldId="342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3012144481" sldId="343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1044607457" sldId="344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2715834772" sldId="345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990208202" sldId="346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1372574558" sldId="347"/>
        </pc:sldMkLst>
      </pc:sldChg>
      <pc:sldChg chg="del">
        <pc:chgData name="Nanda Fretes" userId="3251f339cb56ebd4" providerId="LiveId" clId="{63291183-C5C4-439E-906E-395DFD7C58D8}" dt="2024-08-07T16:30:35.180" v="0" actId="47"/>
        <pc:sldMkLst>
          <pc:docMk/>
          <pc:sldMk cId="3030760824" sldId="348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008506454" sldId="349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58941368" sldId="350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771280097" sldId="351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02802983" sldId="354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4245975809" sldId="355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592680884" sldId="356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59768473" sldId="357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382250958" sldId="358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1208628420" sldId="361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402055877" sldId="362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323294639" sldId="363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114721058" sldId="364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8910430" sldId="365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4004488812" sldId="366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451138889" sldId="367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110335013" sldId="368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439419526" sldId="369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999316546" sldId="370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2728735949" sldId="371"/>
        </pc:sldMkLst>
      </pc:sldChg>
      <pc:sldChg chg="add">
        <pc:chgData name="Nanda Fretes" userId="3251f339cb56ebd4" providerId="LiveId" clId="{63291183-C5C4-439E-906E-395DFD7C58D8}" dt="2024-08-07T16:30:37.622" v="1"/>
        <pc:sldMkLst>
          <pc:docMk/>
          <pc:sldMk cId="3674097584" sldId="3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27/08/2024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27/08/2024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Inclusão &lt;&lt;include&gt;&gt;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A609E-B217-69A1-F82E-DF3DA0C8424C}"/>
              </a:ext>
            </a:extLst>
          </p:cNvPr>
          <p:cNvSpPr txBox="1"/>
          <p:nvPr/>
        </p:nvSpPr>
        <p:spPr>
          <a:xfrm>
            <a:off x="459294" y="1652256"/>
            <a:ext cx="112734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Caso de uso comum: – evita a descrição de uma mesma sequência de interações mais de uma vez e torna a descrição dos casos de uso mais simples.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exemplo: considere um sistema de controle de transações bancárias.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Alguns casos de uso deste sistema são Obter Extrato, Realizar Saque e Realizar Transferência.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– Há uma sequência de interações em comum: a sequência de interações para validar a senha do cliente</a:t>
            </a:r>
          </a:p>
        </p:txBody>
      </p:sp>
      <p:pic>
        <p:nvPicPr>
          <p:cNvPr id="2" name="Picture 2" descr="Dever de casa - ícones de educação grátis">
            <a:extLst>
              <a:ext uri="{FF2B5EF4-FFF2-40B4-BE49-F238E27FC236}">
                <a16:creationId xmlns:a16="http://schemas.microsoft.com/office/drawing/2014/main" id="{252325DB-948D-C084-F482-8FAC4CB15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503" y="266204"/>
            <a:ext cx="1369391" cy="13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5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Inclusão &lt;&lt;include&gt;&gt;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7F75A2-D73A-5F12-54E1-F9ACCA4F0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92"/>
          <a:stretch/>
        </p:blipFill>
        <p:spPr>
          <a:xfrm>
            <a:off x="975342" y="1521422"/>
            <a:ext cx="9404111" cy="45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Extensão &lt;&lt;</a:t>
            </a:r>
            <a:r>
              <a:rPr lang="pt-BR" u="sng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extend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A609E-B217-69A1-F82E-DF3DA0C8424C}"/>
              </a:ext>
            </a:extLst>
          </p:cNvPr>
          <p:cNvSpPr txBox="1"/>
          <p:nvPr/>
        </p:nvSpPr>
        <p:spPr>
          <a:xfrm>
            <a:off x="459294" y="1652256"/>
            <a:ext cx="1127341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Extensão Utilizado para modelar situações onde diferentes sequências de interações podem ser inseridas em um caso de uso.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Sejam A e B dois casos de uso.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Um relacionamento de extensão de A para B indica que um ou mais dos cenários de B podem incluir o comportamento especificado por A.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Neste caso, diz-se que B estende A.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– O caso de uso A é chamado de estendido e o caso de uso B de extensor.</a:t>
            </a:r>
          </a:p>
        </p:txBody>
      </p:sp>
    </p:spTree>
    <p:extLst>
      <p:ext uri="{BB962C8B-B14F-4D97-AF65-F5344CB8AC3E}">
        <p14:creationId xmlns:p14="http://schemas.microsoft.com/office/powerpoint/2010/main" val="340205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Extensão &lt;&lt;</a:t>
            </a:r>
            <a:r>
              <a:rPr lang="pt-BR" u="sng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extend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FB0F6B-ABD8-1AF8-F620-FB983185B73F}"/>
              </a:ext>
            </a:extLst>
          </p:cNvPr>
          <p:cNvSpPr txBox="1"/>
          <p:nvPr/>
        </p:nvSpPr>
        <p:spPr>
          <a:xfrm>
            <a:off x="431999" y="1763271"/>
            <a:ext cx="109140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uma das diferentes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seqüências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representa um comportamento opcional, que só ocorre sob certas condições ou cuja realização depende da escolha do ator.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um ator opta por executar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seqüência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interações definida no extensor, este é executado.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– Após a sua execução, o fluxo de interações volta ao caso de uso estendido, recomeçando logo após o ponto em que o extensor foi inserido.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Importante: não necessariamente o comportamento definido pelo caso de uso extensor é realizado</a:t>
            </a:r>
          </a:p>
        </p:txBody>
      </p:sp>
    </p:spTree>
    <p:extLst>
      <p:ext uri="{BB962C8B-B14F-4D97-AF65-F5344CB8AC3E}">
        <p14:creationId xmlns:p14="http://schemas.microsoft.com/office/powerpoint/2010/main" val="311472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Extensão &lt;&lt;</a:t>
            </a:r>
            <a:r>
              <a:rPr lang="pt-BR" u="sng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extend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-2746620" y="1767006"/>
            <a:ext cx="109140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FB0F6B-ABD8-1AF8-F620-FB983185B73F}"/>
              </a:ext>
            </a:extLst>
          </p:cNvPr>
          <p:cNvSpPr txBox="1"/>
          <p:nvPr/>
        </p:nvSpPr>
        <p:spPr>
          <a:xfrm>
            <a:off x="638988" y="1832470"/>
            <a:ext cx="109140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Considere um processador de textos.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Considere que um dos casos de uso deste sistema seja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Editar Documento.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cenário típico deste caso de uso, o ator abre o documento, modifica-o,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salva as modificações e fecha o documento.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Mas, em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cenário, o ator pode desejar que o sistema faça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verificação ortográfica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documento.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outro, o ele pode querer realizar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substituição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um fragmento de texto por outro.</a:t>
            </a:r>
          </a:p>
        </p:txBody>
      </p:sp>
      <p:pic>
        <p:nvPicPr>
          <p:cNvPr id="2" name="Picture 2" descr="Dever de casa - ícones de educação grátis">
            <a:extLst>
              <a:ext uri="{FF2B5EF4-FFF2-40B4-BE49-F238E27FC236}">
                <a16:creationId xmlns:a16="http://schemas.microsoft.com/office/drawing/2014/main" id="{DD08BEA9-6446-3FD9-227F-4BA09BE9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591" y="524812"/>
            <a:ext cx="1538646" cy="153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Extensão &lt;&lt;</a:t>
            </a:r>
            <a:r>
              <a:rPr lang="pt-BR" u="sng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extend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-2746620" y="1767006"/>
            <a:ext cx="109140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9A948E-E795-C919-38D1-FDD3C7BF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16" y="1580133"/>
            <a:ext cx="83979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Generalização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366E4F-6AE1-A725-747E-2A7FF538F09E}"/>
              </a:ext>
            </a:extLst>
          </p:cNvPr>
          <p:cNvSpPr txBox="1"/>
          <p:nvPr/>
        </p:nvSpPr>
        <p:spPr>
          <a:xfrm>
            <a:off x="764257" y="1997839"/>
            <a:ext cx="99234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generalização entre casos de uso, sejam A e B dois casos de uso. Quando B herda de A, as sequências de comportamento de A valem também para B. Quando for necessário, B pode redefinir as sequências de comportamento de A.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Além disso, B participa em qualquer relacionamento no qual A participa. Vantagem: comportamento do caso de uso original é reutilizado pelos casos de uso herdeiros. Somente o comportamento que não faz sentido ou é diferente para um herdeiro precisa ser redefinido.</a:t>
            </a:r>
          </a:p>
        </p:txBody>
      </p:sp>
    </p:spTree>
    <p:extLst>
      <p:ext uri="{BB962C8B-B14F-4D97-AF65-F5344CB8AC3E}">
        <p14:creationId xmlns:p14="http://schemas.microsoft.com/office/powerpoint/2010/main" val="245113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Generalização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0ABC10-8D13-56AE-395F-86B7DD80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30" y="1522753"/>
            <a:ext cx="8547400" cy="41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3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Generalização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913429-0711-FB2F-0092-CA690D9534B6}"/>
              </a:ext>
            </a:extLst>
          </p:cNvPr>
          <p:cNvSpPr txBox="1"/>
          <p:nvPr/>
        </p:nvSpPr>
        <p:spPr>
          <a:xfrm>
            <a:off x="689972" y="1655276"/>
            <a:ext cx="10036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generalização entre atores significa que o herdeiro possui o mesmo comportamento que o ator do qual ele herda.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Além disso, o ator herdeiro pode participar em casos de uso em que o ator do qual ele herda não participa.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 exemplo: considere uma biblioteca na qual pode haver alunos e professores como usuários.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– Ambos podem realizar empréstimos de títulos de livros e reservas de exemplares. 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– No entanto, somente o professor pode requisitar a compra de livros à biblioteca.</a:t>
            </a:r>
          </a:p>
        </p:txBody>
      </p:sp>
    </p:spTree>
    <p:extLst>
      <p:ext uri="{BB962C8B-B14F-4D97-AF65-F5344CB8AC3E}">
        <p14:creationId xmlns:p14="http://schemas.microsoft.com/office/powerpoint/2010/main" val="243941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Generalização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E0F1DC-FF84-E9A8-B42B-15A39D23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99" y="1242284"/>
            <a:ext cx="5671592" cy="51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486587" y="2037716"/>
            <a:ext cx="1132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Modelagem de sistemas é o processo de criar uma representação abstrata de um sistema, que pode ser um software, um processo de negócios ou qualquer conjunto de componentes interativos. O objetivo é entender, analisar, projetar e documentar o sistema, facilitando a comunicação entre os stakeholders e a equipe de desenvolvimento, bem como guiando a implementação.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Ainda que consigamos elencar essas necessidades do nosso cliente, precisamos entender como eles vão ser organizados na aplicação a ser criada.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08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20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</a:t>
            </a:r>
            <a:endParaRPr lang="pt-BR" u="sng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1A5E4F-A61D-E5CE-EF47-4FE0EEEE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236538"/>
            <a:ext cx="10904594" cy="52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3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21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</a:t>
            </a:r>
            <a:endParaRPr lang="pt-BR" u="sng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57AE82-B2B4-48F6-9E62-D0F992ED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97" y="1263282"/>
            <a:ext cx="8729684" cy="50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791388" y="1840941"/>
            <a:ext cx="99294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Bora fazer um churrasco?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que eu preciso?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Quais são meus pontos de atenção?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Dever de casa - ícones de educação grátis">
            <a:extLst>
              <a:ext uri="{FF2B5EF4-FFF2-40B4-BE49-F238E27FC236}">
                <a16:creationId xmlns:a16="http://schemas.microsoft.com/office/drawing/2014/main" id="{79F2CEEB-C1BB-F5A5-D974-24354BFA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438" y="1266036"/>
            <a:ext cx="3245162" cy="32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2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791388" y="1840941"/>
            <a:ext cx="99294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Bora fazer um churrasco?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posso organizar tudo isso?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Quem fará cada coisa?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fará as atividades.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Dever de casa - ícones de educação grátis">
            <a:extLst>
              <a:ext uri="{FF2B5EF4-FFF2-40B4-BE49-F238E27FC236}">
                <a16:creationId xmlns:a16="http://schemas.microsoft.com/office/drawing/2014/main" id="{AA5B1714-97BE-4005-9B60-F7442375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176" y="1448905"/>
            <a:ext cx="3245162" cy="32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0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670090" y="1401868"/>
            <a:ext cx="1093751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b="1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EAP </a:t>
            </a:r>
            <a:r>
              <a:rPr lang="pt-BR" sz="2400" b="0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 Estrutura Analítica do Projeto, ou em inglês WBS (</a:t>
            </a:r>
            <a:r>
              <a:rPr lang="pt-BR" sz="2400" b="0" i="1" dirty="0" err="1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pt-BR" sz="2400" b="0" i="1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1" dirty="0" err="1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Breakdown</a:t>
            </a:r>
            <a:r>
              <a:rPr lang="pt-BR" sz="2400" b="0" i="1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1" dirty="0" err="1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pt-BR" sz="2400" b="0" i="1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 que é na realidade a  </a:t>
            </a:r>
            <a:r>
              <a:rPr lang="pt-BR" sz="2400" b="0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Estrutura Analítica do Trabalho, é um recurso para dividir o projeto em pacotes de tarefas, grupo de atividades.</a:t>
            </a:r>
          </a:p>
          <a:p>
            <a:pPr algn="l"/>
            <a:endParaRPr lang="pt-BR" sz="2400" b="0" i="0" dirty="0">
              <a:solidFill>
                <a:srgbClr val="2D3A4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EAP é uma estrutura hierárquica, orientada à  (entregáveis), para organizar o trabalho que deve ser feito para produzir os produtos do projeto, sendo que cada item inferior representa um detalhamento do item superior, como se fosse a estrutura de uma árvore, desmembrando as fases ou grupo de tarefas para facilitar a execução das tarefas. </a:t>
            </a:r>
          </a:p>
          <a:p>
            <a:pPr algn="l"/>
            <a:endParaRPr lang="pt-BR" sz="2400" dirty="0">
              <a:solidFill>
                <a:srgbClr val="2D3A4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2400" b="0" i="0" dirty="0">
                <a:solidFill>
                  <a:srgbClr val="2D3A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na EAP não chega no nível de atividades, não entra verba, mas sim, apenas substantivos.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2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0" name="Picture 6" descr="Criar a EAP">
            <a:extLst>
              <a:ext uri="{FF2B5EF4-FFF2-40B4-BE49-F238E27FC236}">
                <a16:creationId xmlns:a16="http://schemas.microsoft.com/office/drawing/2014/main" id="{A9F718F7-FF1B-2176-FB02-3EE1CA39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10" y="1448905"/>
            <a:ext cx="9178645" cy="46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6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Dever de casa - ícones de educação grátis">
            <a:extLst>
              <a:ext uri="{FF2B5EF4-FFF2-40B4-BE49-F238E27FC236}">
                <a16:creationId xmlns:a16="http://schemas.microsoft.com/office/drawing/2014/main" id="{2B9F9EA4-6588-01D0-7357-DD2F192C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101" y="688269"/>
            <a:ext cx="2039499" cy="20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331E606-50AE-2380-A15A-5B10DB464224}"/>
              </a:ext>
            </a:extLst>
          </p:cNvPr>
          <p:cNvSpPr txBox="1"/>
          <p:nvPr/>
        </p:nvSpPr>
        <p:spPr>
          <a:xfrm>
            <a:off x="791388" y="1840941"/>
            <a:ext cx="99294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Bora fazer um churrasco?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seria o EAP do nosso churrasco?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7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Modelagem de Sistema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377412" y="1266036"/>
            <a:ext cx="11328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Importância da Modelagem de Sistemas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Clareza e Comunicação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Facilita a comunicação entre todos os envolvidos no projeto, garantindo que todos tenham uma compreensão clara do sistema.</a:t>
            </a:r>
          </a:p>
          <a:p>
            <a:pPr>
              <a:buFont typeface="+mj-lt"/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Planejamento e Organização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Ajuda a planejar e organizar o desenvolvimento do sistema, identificando componentes e suas interações.</a:t>
            </a:r>
          </a:p>
          <a:p>
            <a:pPr>
              <a:buFont typeface="+mj-lt"/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Problemas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Permite identificar problemas e inconsistências antes da implementação, economizando tempo e recursos.</a:t>
            </a:r>
          </a:p>
          <a:p>
            <a:pPr>
              <a:buFont typeface="+mj-lt"/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Manutenção e Evolução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Facilita a manutenção e evolução do sistema, proporcionando uma documentação clara da estrutura e comportamento do sistema.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UML -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Unified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Modeling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Language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432000" y="1669263"/>
            <a:ext cx="11328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Linguagem para especificação, construção, visualização e documentação de artefatos de um sistema.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– Standard da OMG (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Management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– Adotado por empresas e instituições de todo o mundo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– Existem mais de 50 ferramentas comerciais e acadêmicas para modelagem com UML.</a:t>
            </a:r>
          </a:p>
        </p:txBody>
      </p:sp>
    </p:spTree>
    <p:extLst>
      <p:ext uri="{BB962C8B-B14F-4D97-AF65-F5344CB8AC3E}">
        <p14:creationId xmlns:p14="http://schemas.microsoft.com/office/powerpoint/2010/main" val="200850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377413" y="1808371"/>
            <a:ext cx="86600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Caso de uso é a especificação de uma sequência de interações entre um sistema e os agentes externos.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 descrição de uma execução específica do sistema, do ponto de vista do usuário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Define parte da funcionalidade de um sistema, sem revelar a estrutura e o comportamento internos deste sistema.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F6C127-E253-CE5F-E9EB-CD36BE497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07" t="17491" r="40076" b="59677"/>
          <a:stretch/>
        </p:blipFill>
        <p:spPr>
          <a:xfrm>
            <a:off x="9780356" y="2543571"/>
            <a:ext cx="2363116" cy="20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377412" y="1448905"/>
            <a:ext cx="11328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Cliente chega ao caixa eletrônico e insere seu cartão.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Sistema requisita a senha do Cliente.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Após o Cliente fornecer sua senha e esta ser validada, o sistema exibe as opções de operações possíveis.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Cliente opta por realizar um saque.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Então o Sistema requisita o total a ser sacado.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Sistema fornece a quantia desejada e imprime o recibo para o Cliente.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-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Atores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377412" y="1808371"/>
            <a:ext cx="1132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Elemento externo que interage com o sistema. “externo”:</a:t>
            </a:r>
          </a:p>
          <a:p>
            <a:r>
              <a:rPr lang="pt-B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atores não fazem parte do sistema.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“interage”: um ator troca informações com o sistema.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Casos de uso representam uma sequência de interações entre o sistema e o ator no sentido de troca de informações entre eles.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Normalmente um agente externo inicia a sequência de interações com o sistema, ou um evento acontece para que o sistema responda.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237893-35D8-CDE4-E406-3FF935511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31" b="3063"/>
          <a:stretch/>
        </p:blipFill>
        <p:spPr>
          <a:xfrm>
            <a:off x="9592098" y="614694"/>
            <a:ext cx="2289747" cy="27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-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Atores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237893-35D8-CDE4-E406-3FF935511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31" b="3063"/>
          <a:stretch/>
        </p:blipFill>
        <p:spPr>
          <a:xfrm>
            <a:off x="9592098" y="614694"/>
            <a:ext cx="2289747" cy="274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A609E-B217-69A1-F82E-DF3DA0C8424C}"/>
              </a:ext>
            </a:extLst>
          </p:cNvPr>
          <p:cNvSpPr txBox="1"/>
          <p:nvPr/>
        </p:nvSpPr>
        <p:spPr>
          <a:xfrm>
            <a:off x="432000" y="1876715"/>
            <a:ext cx="99803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Categorias de atores: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Pessoas (Empregado,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Cliente,Gerente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Almoxarife, Vendedor,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Organizações (Empresa Fornecedora, Agência de Impostos, Administradora de Cartões,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Outros sistemas (Sistema de Cobrança, Sistema de Estoque de Produtos,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Equipamentos (Leitora de Código de Barras, Sensor, etc.)</a:t>
            </a:r>
          </a:p>
        </p:txBody>
      </p:sp>
    </p:spTree>
    <p:extLst>
      <p:ext uri="{BB962C8B-B14F-4D97-AF65-F5344CB8AC3E}">
        <p14:creationId xmlns:p14="http://schemas.microsoft.com/office/powerpoint/2010/main" val="424597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0453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Caso de Uso – </a:t>
            </a:r>
            <a:r>
              <a:rPr lang="pt-BR" u="sng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Inclusão &lt;&lt;include&gt;&gt;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A609E-B217-69A1-F82E-DF3DA0C8424C}"/>
              </a:ext>
            </a:extLst>
          </p:cNvPr>
          <p:cNvSpPr txBox="1"/>
          <p:nvPr/>
        </p:nvSpPr>
        <p:spPr>
          <a:xfrm>
            <a:off x="432000" y="1876715"/>
            <a:ext cx="112734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Analogia útil: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Rotina. – Em uma linguagem de programação, instruções podem ser agrupadas em uma unidade lógica chamada rotina.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Sempre que essas instruções devem ser executada, a rotina correspondente é chamada.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dois ou mais casos de uso incluem uma sequência de interações comum, esta sequência comum pode ser descrita em um outro caso de uso.</a:t>
            </a:r>
          </a:p>
        </p:txBody>
      </p:sp>
    </p:spTree>
    <p:extLst>
      <p:ext uri="{BB962C8B-B14F-4D97-AF65-F5344CB8AC3E}">
        <p14:creationId xmlns:p14="http://schemas.microsoft.com/office/powerpoint/2010/main" val="15976847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3287</TotalTime>
  <Words>1512</Words>
  <Application>Microsoft Office PowerPoint</Application>
  <PresentationFormat>Widescreen</PresentationFormat>
  <Paragraphs>282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Candara</vt:lpstr>
      <vt:lpstr>Corbel</vt:lpstr>
      <vt:lpstr>Times New Roman</vt:lpstr>
      <vt:lpstr>Personalizado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6</cp:revision>
  <dcterms:created xsi:type="dcterms:W3CDTF">2024-06-11T13:39:06Z</dcterms:created>
  <dcterms:modified xsi:type="dcterms:W3CDTF">2024-08-27T17:43:08Z</dcterms:modified>
</cp:coreProperties>
</file>