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97" r:id="rId2"/>
    <p:sldId id="401" r:id="rId3"/>
    <p:sldId id="399" r:id="rId4"/>
    <p:sldId id="400" r:id="rId5"/>
    <p:sldId id="404" r:id="rId6"/>
    <p:sldId id="405" r:id="rId7"/>
    <p:sldId id="406" r:id="rId8"/>
    <p:sldId id="407" r:id="rId9"/>
    <p:sldId id="408" r:id="rId10"/>
    <p:sldId id="410" r:id="rId11"/>
    <p:sldId id="411" r:id="rId12"/>
    <p:sldId id="412" r:id="rId13"/>
    <p:sldId id="413" r:id="rId14"/>
    <p:sldId id="414"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E3896D"/>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a Fretes" userId="3251f339cb56ebd4" providerId="LiveId" clId="{28CB1DFF-428C-417C-AB98-FB3CA5E358A2}"/>
    <pc:docChg chg="custSel modSld">
      <pc:chgData name="Nanda Fretes" userId="3251f339cb56ebd4" providerId="LiveId" clId="{28CB1DFF-428C-417C-AB98-FB3CA5E358A2}" dt="2024-01-27T17:24:57.621" v="0" actId="33524"/>
      <pc:docMkLst>
        <pc:docMk/>
      </pc:docMkLst>
      <pc:sldChg chg="modSp mod">
        <pc:chgData name="Nanda Fretes" userId="3251f339cb56ebd4" providerId="LiveId" clId="{28CB1DFF-428C-417C-AB98-FB3CA5E358A2}" dt="2024-01-27T17:24:57.621" v="0" actId="33524"/>
        <pc:sldMkLst>
          <pc:docMk/>
          <pc:sldMk cId="716941831" sldId="414"/>
        </pc:sldMkLst>
        <pc:spChg chg="mod">
          <ac:chgData name="Nanda Fretes" userId="3251f339cb56ebd4" providerId="LiveId" clId="{28CB1DFF-428C-417C-AB98-FB3CA5E358A2}" dt="2024-01-27T17:24:57.621" v="0" actId="33524"/>
          <ac:spMkLst>
            <pc:docMk/>
            <pc:sldMk cId="716941831" sldId="414"/>
            <ac:spMk id="10" creationId="{410B5FE5-AA3C-47B0-A2EF-DC85A2D78E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534D7-6D90-41EC-8E3A-8FF89FAE9B09}" type="datetimeFigureOut">
              <a:rPr lang="pt-BR" smtClean="0"/>
              <a:t>27/01/2024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8651B-156B-45E9-8C7F-A370AD80C55F}" type="slidenum">
              <a:rPr lang="pt-BR" smtClean="0"/>
              <a:t>‹nº›</a:t>
            </a:fld>
            <a:endParaRPr lang="pt-BR"/>
          </a:p>
        </p:txBody>
      </p:sp>
    </p:spTree>
    <p:extLst>
      <p:ext uri="{BB962C8B-B14F-4D97-AF65-F5344CB8AC3E}">
        <p14:creationId xmlns:p14="http://schemas.microsoft.com/office/powerpoint/2010/main" val="356440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FED684E8-0E51-406D-ADBD-2D61AD0300C1}" type="datetime1">
              <a:rPr lang="pt-BR" smtClean="0"/>
              <a:t>27/01/2024</a:t>
            </a:fld>
            <a:endParaRPr lang="pt-BR"/>
          </a:p>
        </p:txBody>
      </p:sp>
      <p:sp>
        <p:nvSpPr>
          <p:cNvPr id="5" name="Espaço Reservado para Rodapé 4"/>
          <p:cNvSpPr>
            <a:spLocks noGrp="1"/>
          </p:cNvSpPr>
          <p:nvPr>
            <p:ph type="ftr" sz="quarter" idx="11"/>
          </p:nvPr>
        </p:nvSpPr>
        <p:spPr/>
        <p:txBody>
          <a:bodyPr/>
          <a:lstStyle/>
          <a:p>
            <a:r>
              <a:rPr lang="pt-BR"/>
              <a:t>Prof. Lindomar</a:t>
            </a:r>
          </a:p>
        </p:txBody>
      </p:sp>
      <p:sp>
        <p:nvSpPr>
          <p:cNvPr id="6" name="Espaço Reservado para Número de Slide 5"/>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388122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20FA61F-9BBE-4E3D-A531-7BF071D46C0D}" type="datetime1">
              <a:rPr lang="pt-BR" smtClean="0"/>
              <a:t>27/01/2024</a:t>
            </a:fld>
            <a:endParaRPr lang="pt-BR"/>
          </a:p>
        </p:txBody>
      </p:sp>
      <p:sp>
        <p:nvSpPr>
          <p:cNvPr id="5" name="Espaço Reservado para Rodapé 4"/>
          <p:cNvSpPr>
            <a:spLocks noGrp="1"/>
          </p:cNvSpPr>
          <p:nvPr>
            <p:ph type="ftr" sz="quarter" idx="11"/>
          </p:nvPr>
        </p:nvSpPr>
        <p:spPr/>
        <p:txBody>
          <a:bodyPr/>
          <a:lstStyle/>
          <a:p>
            <a:r>
              <a:rPr lang="pt-BR"/>
              <a:t>Prof. Lindomar</a:t>
            </a:r>
          </a:p>
        </p:txBody>
      </p:sp>
      <p:sp>
        <p:nvSpPr>
          <p:cNvPr id="6" name="Espaço Reservado para Número de Slide 5"/>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98238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32F808-8BE2-4C2D-ACE0-D875824012F7}" type="datetime1">
              <a:rPr lang="pt-BR" smtClean="0"/>
              <a:t>27/01/2024</a:t>
            </a:fld>
            <a:endParaRPr lang="pt-BR"/>
          </a:p>
        </p:txBody>
      </p:sp>
      <p:sp>
        <p:nvSpPr>
          <p:cNvPr id="5" name="Espaço Reservado para Rodapé 4"/>
          <p:cNvSpPr>
            <a:spLocks noGrp="1"/>
          </p:cNvSpPr>
          <p:nvPr>
            <p:ph type="ftr" sz="quarter" idx="11"/>
          </p:nvPr>
        </p:nvSpPr>
        <p:spPr/>
        <p:txBody>
          <a:bodyPr/>
          <a:lstStyle/>
          <a:p>
            <a:r>
              <a:rPr lang="pt-BR"/>
              <a:t>Prof. Lindomar</a:t>
            </a:r>
          </a:p>
        </p:txBody>
      </p:sp>
      <p:sp>
        <p:nvSpPr>
          <p:cNvPr id="6" name="Espaço Reservado para Número de Slide 5"/>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296131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05760E8-7B6A-4676-BFD3-C61848D1B898}" type="datetime1">
              <a:rPr lang="pt-BR" smtClean="0"/>
              <a:t>27/01/2024</a:t>
            </a:fld>
            <a:endParaRPr lang="pt-BR"/>
          </a:p>
        </p:txBody>
      </p:sp>
      <p:sp>
        <p:nvSpPr>
          <p:cNvPr id="5" name="Espaço Reservado para Rodapé 4"/>
          <p:cNvSpPr>
            <a:spLocks noGrp="1"/>
          </p:cNvSpPr>
          <p:nvPr>
            <p:ph type="ftr" sz="quarter" idx="11"/>
          </p:nvPr>
        </p:nvSpPr>
        <p:spPr/>
        <p:txBody>
          <a:bodyPr/>
          <a:lstStyle/>
          <a:p>
            <a:r>
              <a:rPr lang="pt-BR"/>
              <a:t>Prof. Lindomar</a:t>
            </a:r>
          </a:p>
        </p:txBody>
      </p:sp>
      <p:sp>
        <p:nvSpPr>
          <p:cNvPr id="6" name="Espaço Reservado para Número de Slide 5"/>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1438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EE718685-4C99-4652-BE59-18913BC85819}" type="datetime1">
              <a:rPr lang="pt-BR" smtClean="0"/>
              <a:t>27/01/2024</a:t>
            </a:fld>
            <a:endParaRPr lang="pt-BR"/>
          </a:p>
        </p:txBody>
      </p:sp>
      <p:sp>
        <p:nvSpPr>
          <p:cNvPr id="5" name="Espaço Reservado para Rodapé 4"/>
          <p:cNvSpPr>
            <a:spLocks noGrp="1"/>
          </p:cNvSpPr>
          <p:nvPr>
            <p:ph type="ftr" sz="quarter" idx="11"/>
          </p:nvPr>
        </p:nvSpPr>
        <p:spPr/>
        <p:txBody>
          <a:bodyPr/>
          <a:lstStyle/>
          <a:p>
            <a:r>
              <a:rPr lang="pt-BR"/>
              <a:t>Prof. Lindomar</a:t>
            </a:r>
          </a:p>
        </p:txBody>
      </p:sp>
      <p:sp>
        <p:nvSpPr>
          <p:cNvPr id="6" name="Espaço Reservado para Número de Slide 5"/>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408724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DB93E109-ED78-4166-8788-085813B79FB0}" type="datetime1">
              <a:rPr lang="pt-BR" smtClean="0"/>
              <a:t>27/01/2024</a:t>
            </a:fld>
            <a:endParaRPr lang="pt-BR"/>
          </a:p>
        </p:txBody>
      </p:sp>
      <p:sp>
        <p:nvSpPr>
          <p:cNvPr id="6" name="Espaço Reservado para Rodapé 5"/>
          <p:cNvSpPr>
            <a:spLocks noGrp="1"/>
          </p:cNvSpPr>
          <p:nvPr>
            <p:ph type="ftr" sz="quarter" idx="11"/>
          </p:nvPr>
        </p:nvSpPr>
        <p:spPr/>
        <p:txBody>
          <a:bodyPr/>
          <a:lstStyle/>
          <a:p>
            <a:r>
              <a:rPr lang="pt-BR"/>
              <a:t>Prof. Lindomar</a:t>
            </a:r>
          </a:p>
        </p:txBody>
      </p:sp>
      <p:sp>
        <p:nvSpPr>
          <p:cNvPr id="7" name="Espaço Reservado para Número de Slide 6"/>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155124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E19A03B9-4E33-48CC-ABA2-0F9AD1BE8089}" type="datetime1">
              <a:rPr lang="pt-BR" smtClean="0"/>
              <a:t>27/01/2024</a:t>
            </a:fld>
            <a:endParaRPr lang="pt-BR"/>
          </a:p>
        </p:txBody>
      </p:sp>
      <p:sp>
        <p:nvSpPr>
          <p:cNvPr id="8" name="Espaço Reservado para Rodapé 7"/>
          <p:cNvSpPr>
            <a:spLocks noGrp="1"/>
          </p:cNvSpPr>
          <p:nvPr>
            <p:ph type="ftr" sz="quarter" idx="11"/>
          </p:nvPr>
        </p:nvSpPr>
        <p:spPr/>
        <p:txBody>
          <a:bodyPr/>
          <a:lstStyle/>
          <a:p>
            <a:r>
              <a:rPr lang="pt-BR"/>
              <a:t>Prof. Lindomar</a:t>
            </a:r>
          </a:p>
        </p:txBody>
      </p:sp>
      <p:sp>
        <p:nvSpPr>
          <p:cNvPr id="9" name="Espaço Reservado para Número de Slide 8"/>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133248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8F189B99-6262-4395-BAB3-D6B9937502B1}" type="datetime1">
              <a:rPr lang="pt-BR" smtClean="0"/>
              <a:t>27/01/2024</a:t>
            </a:fld>
            <a:endParaRPr lang="pt-BR"/>
          </a:p>
        </p:txBody>
      </p:sp>
      <p:sp>
        <p:nvSpPr>
          <p:cNvPr id="4" name="Espaço Reservado para Rodapé 3"/>
          <p:cNvSpPr>
            <a:spLocks noGrp="1"/>
          </p:cNvSpPr>
          <p:nvPr>
            <p:ph type="ftr" sz="quarter" idx="11"/>
          </p:nvPr>
        </p:nvSpPr>
        <p:spPr/>
        <p:txBody>
          <a:bodyPr/>
          <a:lstStyle/>
          <a:p>
            <a:r>
              <a:rPr lang="pt-BR"/>
              <a:t>Prof. Lindomar</a:t>
            </a:r>
          </a:p>
        </p:txBody>
      </p:sp>
      <p:sp>
        <p:nvSpPr>
          <p:cNvPr id="5" name="Espaço Reservado para Número de Slide 4"/>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380185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2393844-AF5A-4D12-BFC7-6AA3BBD1D257}" type="datetime1">
              <a:rPr lang="pt-BR" smtClean="0"/>
              <a:t>27/01/2024</a:t>
            </a:fld>
            <a:endParaRPr lang="pt-BR"/>
          </a:p>
        </p:txBody>
      </p:sp>
      <p:sp>
        <p:nvSpPr>
          <p:cNvPr id="3" name="Espaço Reservado para Rodapé 2"/>
          <p:cNvSpPr>
            <a:spLocks noGrp="1"/>
          </p:cNvSpPr>
          <p:nvPr>
            <p:ph type="ftr" sz="quarter" idx="11"/>
          </p:nvPr>
        </p:nvSpPr>
        <p:spPr/>
        <p:txBody>
          <a:bodyPr/>
          <a:lstStyle/>
          <a:p>
            <a:r>
              <a:rPr lang="pt-BR"/>
              <a:t>Prof. Lindomar</a:t>
            </a:r>
          </a:p>
        </p:txBody>
      </p:sp>
      <p:sp>
        <p:nvSpPr>
          <p:cNvPr id="4" name="Espaço Reservado para Número de Slide 3"/>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81027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EF2C3E12-451A-4306-8032-F4E817BDE728}" type="datetime1">
              <a:rPr lang="pt-BR" smtClean="0"/>
              <a:t>27/01/2024</a:t>
            </a:fld>
            <a:endParaRPr lang="pt-BR"/>
          </a:p>
        </p:txBody>
      </p:sp>
      <p:sp>
        <p:nvSpPr>
          <p:cNvPr id="6" name="Espaço Reservado para Rodapé 5"/>
          <p:cNvSpPr>
            <a:spLocks noGrp="1"/>
          </p:cNvSpPr>
          <p:nvPr>
            <p:ph type="ftr" sz="quarter" idx="11"/>
          </p:nvPr>
        </p:nvSpPr>
        <p:spPr/>
        <p:txBody>
          <a:bodyPr/>
          <a:lstStyle/>
          <a:p>
            <a:r>
              <a:rPr lang="pt-BR"/>
              <a:t>Prof. Lindomar</a:t>
            </a:r>
          </a:p>
        </p:txBody>
      </p:sp>
      <p:sp>
        <p:nvSpPr>
          <p:cNvPr id="7" name="Espaço Reservado para Número de Slide 6"/>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148656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D7DCE283-8FE9-4489-ABB8-037B772BAA2F}" type="datetime1">
              <a:rPr lang="pt-BR" smtClean="0"/>
              <a:t>27/01/2024</a:t>
            </a:fld>
            <a:endParaRPr lang="pt-BR"/>
          </a:p>
        </p:txBody>
      </p:sp>
      <p:sp>
        <p:nvSpPr>
          <p:cNvPr id="6" name="Espaço Reservado para Rodapé 5"/>
          <p:cNvSpPr>
            <a:spLocks noGrp="1"/>
          </p:cNvSpPr>
          <p:nvPr>
            <p:ph type="ftr" sz="quarter" idx="11"/>
          </p:nvPr>
        </p:nvSpPr>
        <p:spPr/>
        <p:txBody>
          <a:bodyPr/>
          <a:lstStyle/>
          <a:p>
            <a:r>
              <a:rPr lang="pt-BR"/>
              <a:t>Prof. Lindomar</a:t>
            </a:r>
          </a:p>
        </p:txBody>
      </p:sp>
      <p:sp>
        <p:nvSpPr>
          <p:cNvPr id="7" name="Espaço Reservado para Número de Slide 6"/>
          <p:cNvSpPr>
            <a:spLocks noGrp="1"/>
          </p:cNvSpPr>
          <p:nvPr>
            <p:ph type="sldNum" sz="quarter" idx="12"/>
          </p:nvPr>
        </p:nvSpPr>
        <p:spPr/>
        <p:txBody>
          <a:bodyPr/>
          <a:lstStyle/>
          <a:p>
            <a:fld id="{153C9144-E6D3-426D-AC1E-795457112563}" type="slidenum">
              <a:rPr lang="pt-BR" smtClean="0"/>
              <a:t>‹nº›</a:t>
            </a:fld>
            <a:endParaRPr lang="pt-BR"/>
          </a:p>
        </p:txBody>
      </p:sp>
    </p:spTree>
    <p:extLst>
      <p:ext uri="{BB962C8B-B14F-4D97-AF65-F5344CB8AC3E}">
        <p14:creationId xmlns:p14="http://schemas.microsoft.com/office/powerpoint/2010/main" val="395789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179C0-EF26-48AB-AAA2-2D06E89729A3}" type="datetime1">
              <a:rPr lang="pt-BR" smtClean="0"/>
              <a:t>27/01/2024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Prof. Lindomar</a:t>
            </a: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C9144-E6D3-426D-AC1E-795457112563}" type="slidenum">
              <a:rPr lang="pt-BR" smtClean="0"/>
              <a:t>‹nº›</a:t>
            </a:fld>
            <a:endParaRPr lang="pt-BR"/>
          </a:p>
        </p:txBody>
      </p:sp>
      <p:sp>
        <p:nvSpPr>
          <p:cNvPr id="8" name="Retângulo 7">
            <a:extLst>
              <a:ext uri="{FF2B5EF4-FFF2-40B4-BE49-F238E27FC236}">
                <a16:creationId xmlns:a16="http://schemas.microsoft.com/office/drawing/2014/main" id="{B020B761-6A59-4B1C-B053-13F935F351CC}"/>
              </a:ext>
            </a:extLst>
          </p:cNvPr>
          <p:cNvSpPr/>
          <p:nvPr userDrawn="1"/>
        </p:nvSpPr>
        <p:spPr>
          <a:xfrm>
            <a:off x="0" y="875145"/>
            <a:ext cx="304800" cy="5107709"/>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sz="2400"/>
          </a:p>
        </p:txBody>
      </p:sp>
      <p:sp>
        <p:nvSpPr>
          <p:cNvPr id="9" name="CaixaDeTexto 6">
            <a:extLst>
              <a:ext uri="{FF2B5EF4-FFF2-40B4-BE49-F238E27FC236}">
                <a16:creationId xmlns:a16="http://schemas.microsoft.com/office/drawing/2014/main" id="{2E6887F8-38A4-4498-9C84-7D1552D7BB19}"/>
              </a:ext>
            </a:extLst>
          </p:cNvPr>
          <p:cNvSpPr txBox="1"/>
          <p:nvPr userDrawn="1"/>
        </p:nvSpPr>
        <p:spPr>
          <a:xfrm>
            <a:off x="-60960" y="2398171"/>
            <a:ext cx="430887" cy="2061655"/>
          </a:xfrm>
          <a:prstGeom prst="rect">
            <a:avLst/>
          </a:prstGeom>
          <a:noFill/>
        </p:spPr>
        <p:txBody>
          <a:bodyPr vert="vert270" wrap="none"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dirty="0">
                <a:solidFill>
                  <a:schemeClr val="accent2">
                    <a:lumMod val="60000"/>
                    <a:lumOff val="40000"/>
                  </a:schemeClr>
                </a:solidFill>
              </a:rPr>
              <a:t>PROFESSOR LINDOMAR</a:t>
            </a:r>
          </a:p>
        </p:txBody>
      </p:sp>
    </p:spTree>
    <p:extLst>
      <p:ext uri="{BB962C8B-B14F-4D97-AF65-F5344CB8AC3E}">
        <p14:creationId xmlns:p14="http://schemas.microsoft.com/office/powerpoint/2010/main" val="26170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572BBD5-BA3A-4603-9415-53E0307E355E}"/>
              </a:ext>
            </a:extLst>
          </p:cNvPr>
          <p:cNvSpPr>
            <a:spLocks noGrp="1"/>
          </p:cNvSpPr>
          <p:nvPr>
            <p:ph type="ctrTitle"/>
          </p:nvPr>
        </p:nvSpPr>
        <p:spPr/>
        <p:txBody>
          <a:bodyPr/>
          <a:lstStyle/>
          <a:p>
            <a:r>
              <a:rPr lang="pt-BR" dirty="0">
                <a:effectLst/>
              </a:rPr>
              <a:t>Lógica de Programação e Algoritmos</a:t>
            </a:r>
            <a:endParaRPr lang="pt-BR" dirty="0"/>
          </a:p>
        </p:txBody>
      </p:sp>
      <p:sp>
        <p:nvSpPr>
          <p:cNvPr id="4" name="Subtítulo 3">
            <a:extLst>
              <a:ext uri="{FF2B5EF4-FFF2-40B4-BE49-F238E27FC236}">
                <a16:creationId xmlns:a16="http://schemas.microsoft.com/office/drawing/2014/main" id="{92A238F8-20E9-46AD-9DCD-9C8765F0C8D5}"/>
              </a:ext>
            </a:extLst>
          </p:cNvPr>
          <p:cNvSpPr>
            <a:spLocks noGrp="1"/>
          </p:cNvSpPr>
          <p:nvPr>
            <p:ph type="subTitle" idx="1"/>
          </p:nvPr>
        </p:nvSpPr>
        <p:spPr/>
        <p:txBody>
          <a:bodyPr/>
          <a:lstStyle/>
          <a:p>
            <a:endParaRPr lang="pt-BR" dirty="0"/>
          </a:p>
        </p:txBody>
      </p:sp>
      <p:sp>
        <p:nvSpPr>
          <p:cNvPr id="6" name="Retângulo 5">
            <a:extLst>
              <a:ext uri="{FF2B5EF4-FFF2-40B4-BE49-F238E27FC236}">
                <a16:creationId xmlns:a16="http://schemas.microsoft.com/office/drawing/2014/main" id="{B10332A9-35F4-4F0E-AF66-F73616E99960}"/>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spTree>
    <p:extLst>
      <p:ext uri="{BB962C8B-B14F-4D97-AF65-F5344CB8AC3E}">
        <p14:creationId xmlns:p14="http://schemas.microsoft.com/office/powerpoint/2010/main" val="288989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385763" y="1297494"/>
            <a:ext cx="11278264" cy="3434187"/>
          </a:xfrm>
        </p:spPr>
        <p:txBody>
          <a:bodyPr>
            <a:normAutofit fontScale="92500" lnSpcReduction="20000"/>
          </a:bodyPr>
          <a:lstStyle/>
          <a:p>
            <a:r>
              <a:rPr lang="pt-BR" dirty="0"/>
              <a:t>Princípios :</a:t>
            </a:r>
          </a:p>
          <a:p>
            <a:r>
              <a:rPr lang="pt-BR" dirty="0"/>
              <a:t>Nenhum código é perfeito desde o início. A </a:t>
            </a:r>
            <a:r>
              <a:rPr lang="pt-BR" b="1" dirty="0"/>
              <a:t>depuração</a:t>
            </a:r>
            <a:r>
              <a:rPr lang="pt-BR" dirty="0"/>
              <a:t> </a:t>
            </a:r>
            <a:r>
              <a:rPr lang="pt-BR" b="1" dirty="0"/>
              <a:t>e os testes </a:t>
            </a:r>
            <a:r>
              <a:rPr lang="pt-BR" dirty="0"/>
              <a:t>são partes críticas do processo de desenvolvimento. Aprenda a identificar e corrigir erros em seu código de maneira eficiente. Testar seu software é vital para garantir que ele funcione conforme o esperado.</a:t>
            </a:r>
          </a:p>
          <a:p>
            <a:pPr marL="0" indent="0">
              <a:buNone/>
            </a:pPr>
            <a:r>
              <a:rPr lang="pt-BR" dirty="0"/>
              <a:t>Lembre-se de que, para se tornar um mestre na programação, você deve sempre buscar aprimorar seus conhecimentos e habilidades. Se você deseja aprofundar seu entendimento desses princípios ou precisa de orientação para aplicá-los em seus projetos, nossa equipe de especialistas em desenvolvimento está à disposição para ajudar.</a:t>
            </a:r>
          </a:p>
          <a:p>
            <a:pPr marL="457200" lvl="1" indent="0">
              <a:buNone/>
            </a:pPr>
            <a:r>
              <a:rPr lang="pt-BR" dirty="0"/>
              <a:t>	</a:t>
            </a: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pic>
        <p:nvPicPr>
          <p:cNvPr id="6146" name="Picture 2" descr="Testes Manuais - Auditeste">
            <a:extLst>
              <a:ext uri="{FF2B5EF4-FFF2-40B4-BE49-F238E27FC236}">
                <a16:creationId xmlns:a16="http://schemas.microsoft.com/office/drawing/2014/main" id="{771F57E9-A572-4305-932A-9A3F6D11B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838" y="428751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2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5070763" y="2142836"/>
            <a:ext cx="6593263" cy="3429354"/>
          </a:xfrm>
        </p:spPr>
        <p:txBody>
          <a:bodyPr>
            <a:normAutofit fontScale="92500" lnSpcReduction="10000"/>
          </a:bodyPr>
          <a:lstStyle/>
          <a:p>
            <a:pPr marL="457200" lvl="1" indent="0">
              <a:buNone/>
            </a:pPr>
            <a:r>
              <a:rPr lang="pt-BR" b="1" dirty="0"/>
              <a:t>Tipos de Linguagem de programação:</a:t>
            </a:r>
          </a:p>
          <a:p>
            <a:pPr marL="457200" lvl="1" indent="0">
              <a:buNone/>
            </a:pPr>
            <a:endParaRPr lang="pt-BR" b="1" dirty="0"/>
          </a:p>
          <a:p>
            <a:pPr marL="457200" lvl="1" indent="0">
              <a:buNone/>
            </a:pPr>
            <a:r>
              <a:rPr lang="pt-BR" dirty="0"/>
              <a:t>A Linguagem compilada é uma linguagem de programação em que o código fonte, nessa linguagem, é executado diretamente pelo sistema operacional ou pelo processador, após ser traduzido por meio de um processo chamado compilação, usando um programa de computador chamado compilador, para uma linguagem de baixo nível, como linguagem de montagem ou código de máquina.</a:t>
            </a: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pic>
        <p:nvPicPr>
          <p:cNvPr id="3" name="Imagem 2">
            <a:extLst>
              <a:ext uri="{FF2B5EF4-FFF2-40B4-BE49-F238E27FC236}">
                <a16:creationId xmlns:a16="http://schemas.microsoft.com/office/drawing/2014/main" id="{301F1A7B-BCD0-46EE-A131-F3AC5D2E8F42}"/>
              </a:ext>
            </a:extLst>
          </p:cNvPr>
          <p:cNvPicPr>
            <a:picLocks noChangeAspect="1"/>
          </p:cNvPicPr>
          <p:nvPr/>
        </p:nvPicPr>
        <p:blipFill>
          <a:blip r:embed="rId2"/>
          <a:stretch>
            <a:fillRect/>
          </a:stretch>
        </p:blipFill>
        <p:spPr>
          <a:xfrm>
            <a:off x="527974" y="2444278"/>
            <a:ext cx="4080971" cy="2352856"/>
          </a:xfrm>
          <a:prstGeom prst="rect">
            <a:avLst/>
          </a:prstGeom>
        </p:spPr>
      </p:pic>
    </p:spTree>
    <p:extLst>
      <p:ext uri="{BB962C8B-B14F-4D97-AF65-F5344CB8AC3E}">
        <p14:creationId xmlns:p14="http://schemas.microsoft.com/office/powerpoint/2010/main" val="166314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5070763" y="2142836"/>
            <a:ext cx="6593263" cy="3429354"/>
          </a:xfrm>
        </p:spPr>
        <p:txBody>
          <a:bodyPr>
            <a:normAutofit fontScale="70000" lnSpcReduction="20000"/>
          </a:bodyPr>
          <a:lstStyle/>
          <a:p>
            <a:pPr marL="457200" lvl="1" indent="0">
              <a:buNone/>
            </a:pPr>
            <a:r>
              <a:rPr lang="pt-BR" b="1" dirty="0"/>
              <a:t>Tipos de Linguagem de programação:</a:t>
            </a:r>
          </a:p>
          <a:p>
            <a:pPr marL="457200" lvl="1" indent="0">
              <a:buNone/>
            </a:pPr>
            <a:endParaRPr lang="pt-BR" b="1" dirty="0"/>
          </a:p>
          <a:p>
            <a:r>
              <a:rPr lang="pt-BR" b="1" dirty="0"/>
              <a:t>Linguagens Interpretadas</a:t>
            </a:r>
          </a:p>
          <a:p>
            <a:pPr marL="0" indent="0">
              <a:buNone/>
            </a:pPr>
            <a:r>
              <a:rPr lang="pt-BR" dirty="0"/>
              <a:t>Linguagens interpretadas são aquelas em que o código fonte é executado diretamente por um interpretador, que analisa o código linha por linha e executa as instruções em tempo real.</a:t>
            </a:r>
          </a:p>
          <a:p>
            <a:pPr marL="0" indent="0">
              <a:buNone/>
            </a:pPr>
            <a:r>
              <a:rPr lang="pt-BR" dirty="0"/>
              <a:t>Exemplos de linguagens interpretadas são Python, Ruby, </a:t>
            </a:r>
            <a:r>
              <a:rPr lang="pt-BR" dirty="0" err="1"/>
              <a:t>JavaScript</a:t>
            </a:r>
            <a:r>
              <a:rPr lang="pt-BR" dirty="0"/>
              <a:t> e PHP.</a:t>
            </a:r>
          </a:p>
          <a:p>
            <a:pPr marL="0" indent="0">
              <a:buNone/>
            </a:pPr>
            <a:r>
              <a:rPr lang="pt-BR" dirty="0"/>
              <a:t>Como o código fonte é executado diretamente, não é necessário um processo de compilação prévio e o código pode ser modificado e testado com mais rapidez e facilidade.</a:t>
            </a:r>
          </a:p>
          <a:p>
            <a:pPr marL="457200" lvl="1" indent="0">
              <a:buNone/>
            </a:pPr>
            <a:r>
              <a:rPr lang="pt-BR" dirty="0"/>
              <a:t>.</a:t>
            </a: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pic>
        <p:nvPicPr>
          <p:cNvPr id="8194" name="Picture 2" descr="Python - Wikiversity">
            <a:extLst>
              <a:ext uri="{FF2B5EF4-FFF2-40B4-BE49-F238E27FC236}">
                <a16:creationId xmlns:a16="http://schemas.microsoft.com/office/drawing/2014/main" id="{378DE349-78B2-478C-8B2D-CD9713A02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454" y="1884572"/>
            <a:ext cx="3687618" cy="368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5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sp>
        <p:nvSpPr>
          <p:cNvPr id="3" name="Espaço Reservado para Conteúdo 2">
            <a:extLst>
              <a:ext uri="{FF2B5EF4-FFF2-40B4-BE49-F238E27FC236}">
                <a16:creationId xmlns:a16="http://schemas.microsoft.com/office/drawing/2014/main" id="{F8AA5CD9-A486-495A-BE0E-116121E47243}"/>
              </a:ext>
            </a:extLst>
          </p:cNvPr>
          <p:cNvSpPr>
            <a:spLocks noGrp="1"/>
          </p:cNvSpPr>
          <p:nvPr>
            <p:ph idx="1"/>
          </p:nvPr>
        </p:nvSpPr>
        <p:spPr>
          <a:xfrm>
            <a:off x="838200" y="1018019"/>
            <a:ext cx="10515600" cy="1213139"/>
          </a:xfrm>
        </p:spPr>
        <p:txBody>
          <a:bodyPr>
            <a:normAutofit fontScale="92500"/>
          </a:bodyPr>
          <a:lstStyle/>
          <a:p>
            <a:r>
              <a:rPr lang="pt-BR" dirty="0"/>
              <a:t>Quais os principais benefícios de cada uma dos tipos de programação?</a:t>
            </a:r>
          </a:p>
          <a:p>
            <a:r>
              <a:rPr lang="pt-BR" dirty="0"/>
              <a:t>Quais os principais exemplos de cada um dos tipos de aplicação?</a:t>
            </a:r>
          </a:p>
        </p:txBody>
      </p:sp>
      <p:pic>
        <p:nvPicPr>
          <p:cNvPr id="9220" name="Picture 4" descr="Pesquisa">
            <a:extLst>
              <a:ext uri="{FF2B5EF4-FFF2-40B4-BE49-F238E27FC236}">
                <a16:creationId xmlns:a16="http://schemas.microsoft.com/office/drawing/2014/main" id="{DC5410A2-40BB-4064-AF38-813B4EBDB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284" y="2859205"/>
            <a:ext cx="4699432" cy="312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43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pic>
        <p:nvPicPr>
          <p:cNvPr id="10242" name="Picture 2" descr="Entenda as diferenças dos porquês">
            <a:extLst>
              <a:ext uri="{FF2B5EF4-FFF2-40B4-BE49-F238E27FC236}">
                <a16:creationId xmlns:a16="http://schemas.microsoft.com/office/drawing/2014/main" id="{BD9D3B6E-9871-4788-9D6C-D42379B21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03090"/>
            <a:ext cx="4645025" cy="3476372"/>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a:extLst>
              <a:ext uri="{FF2B5EF4-FFF2-40B4-BE49-F238E27FC236}">
                <a16:creationId xmlns:a16="http://schemas.microsoft.com/office/drawing/2014/main" id="{37F6C8BD-EB36-40FC-BFDE-4A61EA672033}"/>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10" name="Espaço Reservado para Conteúdo 2">
            <a:extLst>
              <a:ext uri="{FF2B5EF4-FFF2-40B4-BE49-F238E27FC236}">
                <a16:creationId xmlns:a16="http://schemas.microsoft.com/office/drawing/2014/main" id="{410B5FE5-AA3C-47B0-A2EF-DC85A2D78E1E}"/>
              </a:ext>
            </a:extLst>
          </p:cNvPr>
          <p:cNvSpPr>
            <a:spLocks noGrp="1"/>
          </p:cNvSpPr>
          <p:nvPr>
            <p:ph idx="1"/>
          </p:nvPr>
        </p:nvSpPr>
        <p:spPr>
          <a:xfrm>
            <a:off x="588818" y="1903090"/>
            <a:ext cx="4943764" cy="3758801"/>
          </a:xfrm>
        </p:spPr>
        <p:txBody>
          <a:bodyPr>
            <a:normAutofit fontScale="85000" lnSpcReduction="10000"/>
          </a:bodyPr>
          <a:lstStyle/>
          <a:p>
            <a:r>
              <a:rPr lang="pt-BR" dirty="0"/>
              <a:t>Com uma nova demanda da empresa que você trabalha, chegou até o departamento de fábrica de software, e solicitou um mecanismo onde sejam capturadas todas as notas fiscais que a empresa já emitiu para fazer os dashboards de faturamento. </a:t>
            </a:r>
          </a:p>
          <a:p>
            <a:pPr marL="0" indent="0">
              <a:buNone/>
            </a:pPr>
            <a:endParaRPr lang="pt-BR" dirty="0"/>
          </a:p>
          <a:p>
            <a:r>
              <a:rPr lang="pt-BR" dirty="0"/>
              <a:t>Qual tipo de linguagem você recomendaria para essa construção?</a:t>
            </a:r>
          </a:p>
        </p:txBody>
      </p:sp>
    </p:spTree>
    <p:extLst>
      <p:ext uri="{BB962C8B-B14F-4D97-AF65-F5344CB8AC3E}">
        <p14:creationId xmlns:p14="http://schemas.microsoft.com/office/powerpoint/2010/main" val="71694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838200" y="1798780"/>
            <a:ext cx="10199255" cy="2838378"/>
          </a:xfrm>
        </p:spPr>
        <p:txBody>
          <a:bodyPr>
            <a:normAutofit fontScale="92500" lnSpcReduction="20000"/>
          </a:bodyPr>
          <a:lstStyle/>
          <a:p>
            <a:r>
              <a:rPr lang="pt-BR" dirty="0"/>
              <a:t>O que é Algoritmo?</a:t>
            </a:r>
          </a:p>
          <a:p>
            <a:endParaRPr lang="pt-BR" dirty="0"/>
          </a:p>
          <a:p>
            <a:r>
              <a:rPr lang="pt-BR" dirty="0"/>
              <a:t>Quais exemplo de um algoritmo que praticamos todos os dias?</a:t>
            </a:r>
          </a:p>
          <a:p>
            <a:endParaRPr lang="pt-BR" dirty="0"/>
          </a:p>
          <a:p>
            <a:r>
              <a:rPr lang="pt-BR" dirty="0"/>
              <a:t> Como ficaria o fluxograma do algoritmo?</a:t>
            </a:r>
          </a:p>
          <a:p>
            <a:pPr marL="457200" lvl="1" indent="0">
              <a:buNone/>
            </a:pPr>
            <a:endParaRPr lang="pt-BR" dirty="0"/>
          </a:p>
          <a:p>
            <a:pPr marL="457200" lvl="1" indent="0">
              <a:buNone/>
            </a:pPr>
            <a:r>
              <a:rPr lang="pt-BR" dirty="0"/>
              <a:t>		</a:t>
            </a:r>
          </a:p>
        </p:txBody>
      </p:sp>
      <p:sp>
        <p:nvSpPr>
          <p:cNvPr id="9" name="Retângulo 8">
            <a:extLst>
              <a:ext uri="{FF2B5EF4-FFF2-40B4-BE49-F238E27FC236}">
                <a16:creationId xmlns:a16="http://schemas.microsoft.com/office/drawing/2014/main" id="{BF29B52C-3F9E-4CDC-825B-F5E498DF62E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spTree>
    <p:extLst>
      <p:ext uri="{BB962C8B-B14F-4D97-AF65-F5344CB8AC3E}">
        <p14:creationId xmlns:p14="http://schemas.microsoft.com/office/powerpoint/2010/main" val="285735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699654" y="2297544"/>
            <a:ext cx="5654964" cy="2838378"/>
          </a:xfrm>
        </p:spPr>
        <p:txBody>
          <a:bodyPr>
            <a:normAutofit fontScale="92500" lnSpcReduction="10000"/>
          </a:bodyPr>
          <a:lstStyle/>
          <a:p>
            <a:r>
              <a:rPr lang="pt-BR" dirty="0"/>
              <a:t>Linguagem de programação:</a:t>
            </a:r>
          </a:p>
          <a:p>
            <a:pPr lvl="1"/>
            <a:r>
              <a:rPr lang="pt-BR" dirty="0"/>
              <a:t>Estruturado</a:t>
            </a:r>
          </a:p>
          <a:p>
            <a:pPr lvl="1"/>
            <a:endParaRPr lang="pt-BR" dirty="0"/>
          </a:p>
          <a:p>
            <a:pPr marL="457200" lvl="1" indent="0">
              <a:buNone/>
            </a:pPr>
            <a:r>
              <a:rPr lang="pt-BR" dirty="0"/>
              <a:t>A programação estruturada </a:t>
            </a:r>
          </a:p>
          <a:p>
            <a:pPr marL="457200" lvl="1" indent="0">
              <a:buNone/>
            </a:pPr>
            <a:r>
              <a:rPr lang="pt-BR" dirty="0"/>
              <a:t>é uma cadeia de atividades. </a:t>
            </a:r>
          </a:p>
          <a:p>
            <a:pPr marL="457200" lvl="1" indent="0">
              <a:buNone/>
            </a:pPr>
            <a:r>
              <a:rPr lang="pt-BR" dirty="0"/>
              <a:t>Receita de bolo</a:t>
            </a:r>
          </a:p>
          <a:p>
            <a:pPr marL="457200" lvl="1" indent="0">
              <a:buNone/>
            </a:pPr>
            <a:endParaRPr lang="pt-BR" dirty="0"/>
          </a:p>
          <a:p>
            <a:pPr marL="457200" lvl="1" indent="0">
              <a:buNone/>
            </a:pPr>
            <a:r>
              <a:rPr lang="pt-BR" dirty="0"/>
              <a:t>		</a:t>
            </a:r>
          </a:p>
        </p:txBody>
      </p:sp>
      <p:sp>
        <p:nvSpPr>
          <p:cNvPr id="5" name="Espaço Reservado para Conteúdo 7">
            <a:extLst>
              <a:ext uri="{FF2B5EF4-FFF2-40B4-BE49-F238E27FC236}">
                <a16:creationId xmlns:a16="http://schemas.microsoft.com/office/drawing/2014/main" id="{04CBF7B8-48AC-4008-8D53-FBDF076B2A02}"/>
              </a:ext>
            </a:extLst>
          </p:cNvPr>
          <p:cNvSpPr txBox="1">
            <a:spLocks/>
          </p:cNvSpPr>
          <p:nvPr/>
        </p:nvSpPr>
        <p:spPr>
          <a:xfrm>
            <a:off x="5659581" y="1828799"/>
            <a:ext cx="5355649" cy="3775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pt-BR" dirty="0">
                <a:solidFill>
                  <a:srgbClr val="A50021"/>
                </a:solidFill>
              </a:rPr>
              <a:t>Pegue ovos</a:t>
            </a:r>
          </a:p>
          <a:p>
            <a:pPr marL="457200" lvl="1" indent="0">
              <a:buFont typeface="Arial" panose="020B0604020202020204" pitchFamily="34" charset="0"/>
              <a:buNone/>
            </a:pPr>
            <a:r>
              <a:rPr lang="pt-BR" dirty="0">
                <a:solidFill>
                  <a:srgbClr val="A50021"/>
                </a:solidFill>
              </a:rPr>
              <a:t>Pegue farinha </a:t>
            </a:r>
          </a:p>
          <a:p>
            <a:pPr marL="457200" lvl="1" indent="0">
              <a:buFont typeface="Arial" panose="020B0604020202020204" pitchFamily="34" charset="0"/>
              <a:buNone/>
            </a:pPr>
            <a:r>
              <a:rPr lang="pt-BR" dirty="0">
                <a:solidFill>
                  <a:srgbClr val="A50021"/>
                </a:solidFill>
              </a:rPr>
              <a:t>Pegue leite</a:t>
            </a:r>
          </a:p>
          <a:p>
            <a:pPr marL="457200" lvl="1" indent="0">
              <a:buFont typeface="Arial" panose="020B0604020202020204" pitchFamily="34" charset="0"/>
              <a:buNone/>
            </a:pPr>
            <a:endParaRPr lang="pt-BR" dirty="0">
              <a:solidFill>
                <a:srgbClr val="A50021"/>
              </a:solidFill>
            </a:endParaRPr>
          </a:p>
          <a:p>
            <a:pPr marL="457200" lvl="1" indent="0">
              <a:buFont typeface="Arial" panose="020B0604020202020204" pitchFamily="34" charset="0"/>
              <a:buNone/>
            </a:pPr>
            <a:r>
              <a:rPr lang="pt-BR" dirty="0">
                <a:solidFill>
                  <a:srgbClr val="A50021"/>
                </a:solidFill>
              </a:rPr>
              <a:t>Coloque leite no liquidificador</a:t>
            </a:r>
          </a:p>
          <a:p>
            <a:pPr marL="457200" lvl="1" indent="0">
              <a:buFont typeface="Arial" panose="020B0604020202020204" pitchFamily="34" charset="0"/>
              <a:buNone/>
            </a:pPr>
            <a:r>
              <a:rPr lang="pt-BR" dirty="0">
                <a:solidFill>
                  <a:srgbClr val="A50021"/>
                </a:solidFill>
              </a:rPr>
              <a:t>Coloque farinha no liquidificador</a:t>
            </a:r>
          </a:p>
          <a:p>
            <a:pPr marL="457200" lvl="1" indent="0">
              <a:buFont typeface="Arial" panose="020B0604020202020204" pitchFamily="34" charset="0"/>
              <a:buNone/>
            </a:pPr>
            <a:r>
              <a:rPr lang="pt-BR" dirty="0">
                <a:solidFill>
                  <a:srgbClr val="A50021"/>
                </a:solidFill>
              </a:rPr>
              <a:t>Quebre 1 ovo e coloque a gema e a clara no liquidificador</a:t>
            </a:r>
          </a:p>
          <a:p>
            <a:pPr marL="457200" lvl="1" indent="0">
              <a:buFont typeface="Arial" panose="020B0604020202020204" pitchFamily="34" charset="0"/>
              <a:buNone/>
            </a:pPr>
            <a:endParaRPr lang="pt-BR" dirty="0">
              <a:solidFill>
                <a:srgbClr val="A50021"/>
              </a:solidFill>
            </a:endParaRPr>
          </a:p>
          <a:p>
            <a:pPr marL="457200" lvl="1" indent="0">
              <a:buFont typeface="Arial" panose="020B0604020202020204" pitchFamily="34" charset="0"/>
              <a:buNone/>
            </a:pPr>
            <a:r>
              <a:rPr lang="pt-BR" dirty="0">
                <a:solidFill>
                  <a:srgbClr val="A50021"/>
                </a:solidFill>
              </a:rPr>
              <a:t>Ligue o liquidificador por 1 minuto</a:t>
            </a:r>
          </a:p>
        </p:txBody>
      </p:sp>
      <p:sp>
        <p:nvSpPr>
          <p:cNvPr id="7" name="Retângulo 6">
            <a:extLst>
              <a:ext uri="{FF2B5EF4-FFF2-40B4-BE49-F238E27FC236}">
                <a16:creationId xmlns:a16="http://schemas.microsoft.com/office/drawing/2014/main" id="{2AD29F08-0A92-4304-BCF0-87AC4A06EB12}"/>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spTree>
    <p:extLst>
      <p:ext uri="{BB962C8B-B14F-4D97-AF65-F5344CB8AC3E}">
        <p14:creationId xmlns:p14="http://schemas.microsoft.com/office/powerpoint/2010/main" val="74505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773544" y="2064112"/>
            <a:ext cx="5978237" cy="3089779"/>
          </a:xfrm>
        </p:spPr>
        <p:txBody>
          <a:bodyPr>
            <a:normAutofit lnSpcReduction="10000"/>
          </a:bodyPr>
          <a:lstStyle/>
          <a:p>
            <a:r>
              <a:rPr lang="pt-BR" dirty="0"/>
              <a:t>Linguagem de programação:</a:t>
            </a:r>
          </a:p>
          <a:p>
            <a:pPr lvl="1"/>
            <a:r>
              <a:rPr lang="pt-BR" dirty="0"/>
              <a:t>Condicional </a:t>
            </a:r>
          </a:p>
          <a:p>
            <a:pPr lvl="1"/>
            <a:endParaRPr lang="pt-BR" dirty="0"/>
          </a:p>
          <a:p>
            <a:pPr marL="457200" lvl="1" indent="0">
              <a:buNone/>
            </a:pPr>
            <a:r>
              <a:rPr lang="pt-BR" dirty="0"/>
              <a:t>A programação Condicional, permite que se possa fazer uma escolha entre opções dentro de um código.</a:t>
            </a:r>
          </a:p>
          <a:p>
            <a:pPr marL="457200" lvl="1" indent="0">
              <a:buNone/>
            </a:pPr>
            <a:endParaRPr lang="pt-BR" dirty="0"/>
          </a:p>
          <a:p>
            <a:pPr marL="457200" lvl="1" indent="0">
              <a:buNone/>
            </a:pPr>
            <a:r>
              <a:rPr lang="pt-BR" dirty="0"/>
              <a:t>		</a:t>
            </a:r>
          </a:p>
        </p:txBody>
      </p:sp>
      <p:sp>
        <p:nvSpPr>
          <p:cNvPr id="5" name="Espaço Reservado para Conteúdo 7">
            <a:extLst>
              <a:ext uri="{FF2B5EF4-FFF2-40B4-BE49-F238E27FC236}">
                <a16:creationId xmlns:a16="http://schemas.microsoft.com/office/drawing/2014/main" id="{BEA7B14D-002E-4884-A1C0-99D9A4DFEF98}"/>
              </a:ext>
            </a:extLst>
          </p:cNvPr>
          <p:cNvSpPr txBox="1">
            <a:spLocks/>
          </p:cNvSpPr>
          <p:nvPr/>
        </p:nvSpPr>
        <p:spPr>
          <a:xfrm>
            <a:off x="6271491" y="1828800"/>
            <a:ext cx="5355649" cy="3775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pt-BR" dirty="0">
                <a:solidFill>
                  <a:srgbClr val="A50021"/>
                </a:solidFill>
              </a:rPr>
              <a:t>Informe primeira nota; </a:t>
            </a:r>
          </a:p>
          <a:p>
            <a:pPr marL="457200" lvl="1" indent="0">
              <a:buFont typeface="Arial" panose="020B0604020202020204" pitchFamily="34" charset="0"/>
              <a:buNone/>
            </a:pPr>
            <a:r>
              <a:rPr lang="pt-BR" dirty="0">
                <a:solidFill>
                  <a:srgbClr val="A50021"/>
                </a:solidFill>
              </a:rPr>
              <a:t>Informe segunda nota; </a:t>
            </a:r>
          </a:p>
          <a:p>
            <a:pPr marL="457200" lvl="1" indent="0">
              <a:buFont typeface="Arial" panose="020B0604020202020204" pitchFamily="34" charset="0"/>
              <a:buNone/>
            </a:pPr>
            <a:endParaRPr lang="pt-BR" dirty="0">
              <a:solidFill>
                <a:srgbClr val="A50021"/>
              </a:solidFill>
            </a:endParaRPr>
          </a:p>
          <a:p>
            <a:pPr marL="457200" lvl="1" indent="0">
              <a:buFont typeface="Arial" panose="020B0604020202020204" pitchFamily="34" charset="0"/>
              <a:buNone/>
            </a:pPr>
            <a:r>
              <a:rPr lang="pt-BR" dirty="0">
                <a:solidFill>
                  <a:srgbClr val="A50021"/>
                </a:solidFill>
              </a:rPr>
              <a:t>Se (nota1 + nota2)/2 for &gt; 5</a:t>
            </a:r>
          </a:p>
          <a:p>
            <a:pPr marL="457200" lvl="1" indent="0">
              <a:buFont typeface="Arial" panose="020B0604020202020204" pitchFamily="34" charset="0"/>
              <a:buNone/>
            </a:pPr>
            <a:r>
              <a:rPr lang="pt-BR" dirty="0">
                <a:solidFill>
                  <a:srgbClr val="A50021"/>
                </a:solidFill>
              </a:rPr>
              <a:t>Exibir “Aprovado”</a:t>
            </a:r>
          </a:p>
          <a:p>
            <a:pPr marL="457200" lvl="1" indent="0">
              <a:buFont typeface="Arial" panose="020B0604020202020204" pitchFamily="34" charset="0"/>
              <a:buNone/>
            </a:pPr>
            <a:endParaRPr lang="pt-BR" dirty="0">
              <a:solidFill>
                <a:srgbClr val="A50021"/>
              </a:solidFill>
            </a:endParaRPr>
          </a:p>
          <a:p>
            <a:pPr marL="457200" lvl="1" indent="0">
              <a:buFont typeface="Arial" panose="020B0604020202020204" pitchFamily="34" charset="0"/>
              <a:buNone/>
            </a:pPr>
            <a:r>
              <a:rPr lang="pt-BR" dirty="0">
                <a:solidFill>
                  <a:srgbClr val="A50021"/>
                </a:solidFill>
              </a:rPr>
              <a:t>Se não “Reprovado” </a:t>
            </a: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spTree>
    <p:extLst>
      <p:ext uri="{BB962C8B-B14F-4D97-AF65-F5344CB8AC3E}">
        <p14:creationId xmlns:p14="http://schemas.microsoft.com/office/powerpoint/2010/main" val="377405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838200" y="2064112"/>
            <a:ext cx="5497946" cy="4351338"/>
          </a:xfrm>
        </p:spPr>
        <p:txBody>
          <a:bodyPr/>
          <a:lstStyle/>
          <a:p>
            <a:r>
              <a:rPr lang="pt-BR" dirty="0"/>
              <a:t>Linguagem de programação:</a:t>
            </a:r>
          </a:p>
          <a:p>
            <a:pPr lvl="1"/>
            <a:r>
              <a:rPr lang="pt-BR" dirty="0"/>
              <a:t>Repetição - Laços </a:t>
            </a:r>
          </a:p>
          <a:p>
            <a:pPr lvl="1"/>
            <a:endParaRPr lang="pt-BR" dirty="0"/>
          </a:p>
          <a:p>
            <a:pPr marL="457200" lvl="1" indent="0">
              <a:buNone/>
            </a:pPr>
            <a:r>
              <a:rPr lang="pt-BR" dirty="0"/>
              <a:t>A programação com repetição permite que a mesma instrução seja executada 2 ou mais vezes de acordo com a necessidade.</a:t>
            </a:r>
          </a:p>
          <a:p>
            <a:pPr marL="457200" lvl="1" indent="0">
              <a:buNone/>
            </a:pPr>
            <a:endParaRPr lang="pt-BR" dirty="0"/>
          </a:p>
          <a:p>
            <a:pPr marL="457200" lvl="1" indent="0">
              <a:buNone/>
            </a:pPr>
            <a:r>
              <a:rPr lang="pt-BR" dirty="0"/>
              <a:t>		</a:t>
            </a:r>
          </a:p>
        </p:txBody>
      </p:sp>
      <p:sp>
        <p:nvSpPr>
          <p:cNvPr id="5" name="Espaço Reservado para Conteúdo 7">
            <a:extLst>
              <a:ext uri="{FF2B5EF4-FFF2-40B4-BE49-F238E27FC236}">
                <a16:creationId xmlns:a16="http://schemas.microsoft.com/office/drawing/2014/main" id="{BEA7B14D-002E-4884-A1C0-99D9A4DFEF98}"/>
              </a:ext>
            </a:extLst>
          </p:cNvPr>
          <p:cNvSpPr txBox="1">
            <a:spLocks/>
          </p:cNvSpPr>
          <p:nvPr/>
        </p:nvSpPr>
        <p:spPr>
          <a:xfrm>
            <a:off x="6271491" y="1828800"/>
            <a:ext cx="5355649" cy="3775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pt-BR" dirty="0">
                <a:solidFill>
                  <a:srgbClr val="A50021"/>
                </a:solidFill>
              </a:rPr>
              <a:t>Enquanto quantidade de notas menor que 2:</a:t>
            </a:r>
          </a:p>
          <a:p>
            <a:pPr marL="457200" lvl="1" indent="0">
              <a:buFont typeface="Arial" panose="020B0604020202020204" pitchFamily="34" charset="0"/>
              <a:buNone/>
            </a:pPr>
            <a:endParaRPr lang="pt-BR" dirty="0">
              <a:solidFill>
                <a:srgbClr val="A50021"/>
              </a:solidFill>
            </a:endParaRPr>
          </a:p>
          <a:p>
            <a:pPr marL="457200" lvl="1" indent="0">
              <a:buFont typeface="Arial" panose="020B0604020202020204" pitchFamily="34" charset="0"/>
              <a:buNone/>
            </a:pPr>
            <a:r>
              <a:rPr lang="pt-BR" dirty="0">
                <a:solidFill>
                  <a:srgbClr val="A50021"/>
                </a:solidFill>
              </a:rPr>
              <a:t>Informe sua nota:</a:t>
            </a:r>
          </a:p>
          <a:p>
            <a:pPr marL="457200" lvl="1" indent="0">
              <a:buFont typeface="Arial" panose="020B0604020202020204" pitchFamily="34" charset="0"/>
              <a:buNone/>
            </a:pPr>
            <a:endParaRPr lang="pt-BR" dirty="0">
              <a:solidFill>
                <a:srgbClr val="A50021"/>
              </a:solidFill>
            </a:endParaRPr>
          </a:p>
          <a:p>
            <a:pPr marL="457200" lvl="1" indent="0">
              <a:buFont typeface="Arial" panose="020B0604020202020204" pitchFamily="34" charset="0"/>
              <a:buNone/>
            </a:pPr>
            <a:r>
              <a:rPr lang="pt-BR" dirty="0">
                <a:solidFill>
                  <a:srgbClr val="A50021"/>
                </a:solidFill>
              </a:rPr>
              <a:t>Media =  (Nota1 + Nota2 )/ 2</a:t>
            </a:r>
          </a:p>
          <a:p>
            <a:pPr marL="457200" lvl="1" indent="0">
              <a:buFont typeface="Arial" panose="020B0604020202020204" pitchFamily="34" charset="0"/>
              <a:buNone/>
            </a:pPr>
            <a:endParaRPr lang="pt-BR" dirty="0">
              <a:solidFill>
                <a:srgbClr val="A50021"/>
              </a:solidFill>
            </a:endParaRPr>
          </a:p>
          <a:p>
            <a:pPr marL="457200" lvl="1" indent="0">
              <a:buFont typeface="Arial" panose="020B0604020202020204" pitchFamily="34" charset="0"/>
              <a:buNone/>
            </a:pPr>
            <a:r>
              <a:rPr lang="pt-BR" dirty="0">
                <a:solidFill>
                  <a:srgbClr val="A50021"/>
                </a:solidFill>
              </a:rPr>
              <a:t>Se média &gt; 5 </a:t>
            </a:r>
          </a:p>
          <a:p>
            <a:pPr marL="457200" lvl="1" indent="0">
              <a:buFont typeface="Arial" panose="020B0604020202020204" pitchFamily="34" charset="0"/>
              <a:buNone/>
            </a:pPr>
            <a:r>
              <a:rPr lang="pt-BR" dirty="0">
                <a:solidFill>
                  <a:srgbClr val="A50021"/>
                </a:solidFill>
              </a:rPr>
              <a:t>exibir “Aprovado”</a:t>
            </a:r>
          </a:p>
          <a:p>
            <a:pPr marL="457200" lvl="1" indent="0">
              <a:buFont typeface="Arial" panose="020B0604020202020204" pitchFamily="34" charset="0"/>
              <a:buNone/>
            </a:pPr>
            <a:endParaRPr lang="pt-BR" dirty="0">
              <a:solidFill>
                <a:srgbClr val="A50021"/>
              </a:solidFill>
            </a:endParaRP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spTree>
    <p:extLst>
      <p:ext uri="{BB962C8B-B14F-4D97-AF65-F5344CB8AC3E}">
        <p14:creationId xmlns:p14="http://schemas.microsoft.com/office/powerpoint/2010/main" val="266660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385763" y="1297494"/>
            <a:ext cx="11278264" cy="3434187"/>
          </a:xfrm>
        </p:spPr>
        <p:txBody>
          <a:bodyPr/>
          <a:lstStyle/>
          <a:p>
            <a:r>
              <a:rPr lang="pt-BR" dirty="0"/>
              <a:t>Princípios :</a:t>
            </a:r>
          </a:p>
          <a:p>
            <a:pPr marL="457200" lvl="1" indent="0">
              <a:buNone/>
            </a:pPr>
            <a:r>
              <a:rPr lang="pt-BR" dirty="0"/>
              <a:t>A </a:t>
            </a:r>
            <a:r>
              <a:rPr lang="pt-BR" b="1" dirty="0"/>
              <a:t>abstração</a:t>
            </a:r>
            <a:r>
              <a:rPr lang="pt-BR" dirty="0"/>
              <a:t> na programação é a arte de simplificar a complexidade. Este é um dos principais princípios da programação pois ela permite que os desenvolvedores se concentrem nos aspectos essenciais de um objeto, função ou sistema, ocultando detalhes desnecessários. Isso torna o código mais legível, fácil de manter e reutilizável. A abstração é fundamental em muitas áreas da programação, incluindo orientação a objetos e design de software.		</a:t>
            </a: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spTree>
    <p:extLst>
      <p:ext uri="{BB962C8B-B14F-4D97-AF65-F5344CB8AC3E}">
        <p14:creationId xmlns:p14="http://schemas.microsoft.com/office/powerpoint/2010/main" val="121639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385763" y="1297494"/>
            <a:ext cx="11278264" cy="3434187"/>
          </a:xfrm>
        </p:spPr>
        <p:txBody>
          <a:bodyPr/>
          <a:lstStyle/>
          <a:p>
            <a:r>
              <a:rPr lang="pt-BR" dirty="0"/>
              <a:t>Princípios :</a:t>
            </a:r>
          </a:p>
          <a:p>
            <a:pPr marL="457200" lvl="1" indent="0">
              <a:buNone/>
            </a:pPr>
            <a:r>
              <a:rPr lang="pt-BR" b="1" dirty="0"/>
              <a:t>As estruturas de dados </a:t>
            </a:r>
            <a:r>
              <a:rPr lang="pt-BR" dirty="0"/>
              <a:t>são elementos fundamentais na programação, pois permitem armazenar, organizar e acessar dados de maneira eficiente. A escolha da estrutura de dados adequada pode ter um impacto significativo no desempenho e na escalabilidade de um programa. Existem várias estruturas de dados disponíveis, como </a:t>
            </a:r>
            <a:r>
              <a:rPr lang="pt-BR" dirty="0" err="1"/>
              <a:t>arrays</a:t>
            </a:r>
            <a:r>
              <a:rPr lang="pt-BR" dirty="0"/>
              <a:t>, listas ligadas, pilhas, filas, árvores, entre outras, e cada uma é projetada para atender a necessidades específicas.		</a:t>
            </a: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pic>
        <p:nvPicPr>
          <p:cNvPr id="3" name="Imagem 2">
            <a:extLst>
              <a:ext uri="{FF2B5EF4-FFF2-40B4-BE49-F238E27FC236}">
                <a16:creationId xmlns:a16="http://schemas.microsoft.com/office/drawing/2014/main" id="{1C44CD81-B98D-4AEB-A570-16AC1ACEFF21}"/>
              </a:ext>
            </a:extLst>
          </p:cNvPr>
          <p:cNvPicPr>
            <a:picLocks noChangeAspect="1"/>
          </p:cNvPicPr>
          <p:nvPr/>
        </p:nvPicPr>
        <p:blipFill>
          <a:blip r:embed="rId2"/>
          <a:stretch>
            <a:fillRect/>
          </a:stretch>
        </p:blipFill>
        <p:spPr>
          <a:xfrm>
            <a:off x="6910988" y="3862092"/>
            <a:ext cx="3801005" cy="2124371"/>
          </a:xfrm>
          <a:prstGeom prst="rect">
            <a:avLst/>
          </a:prstGeom>
        </p:spPr>
      </p:pic>
    </p:spTree>
    <p:extLst>
      <p:ext uri="{BB962C8B-B14F-4D97-AF65-F5344CB8AC3E}">
        <p14:creationId xmlns:p14="http://schemas.microsoft.com/office/powerpoint/2010/main" val="323360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3315855" y="1297494"/>
            <a:ext cx="8348172" cy="4087306"/>
          </a:xfrm>
        </p:spPr>
        <p:txBody>
          <a:bodyPr>
            <a:normAutofit fontScale="92500" lnSpcReduction="20000"/>
          </a:bodyPr>
          <a:lstStyle/>
          <a:p>
            <a:r>
              <a:rPr lang="pt-BR" dirty="0"/>
              <a:t>Princípios :</a:t>
            </a:r>
          </a:p>
          <a:p>
            <a:pPr marL="0" indent="0">
              <a:buNone/>
            </a:pPr>
            <a:endParaRPr lang="pt-BR" dirty="0"/>
          </a:p>
          <a:p>
            <a:r>
              <a:rPr lang="pt-BR" dirty="0"/>
              <a:t>A </a:t>
            </a:r>
            <a:r>
              <a:rPr lang="pt-BR" b="1" dirty="0"/>
              <a:t>modularidade</a:t>
            </a:r>
            <a:r>
              <a:rPr lang="pt-BR" dirty="0"/>
              <a:t> é mais um dos princípios da programação, ele envolve dividir o código em partes menores e independentes, chamadas módulos. Cada módulo é responsável por uma função específica e pode ser desenvolvido, testado e mantido separadamente.</a:t>
            </a:r>
          </a:p>
          <a:p>
            <a:pPr marL="0" indent="0">
              <a:buNone/>
            </a:pPr>
            <a:r>
              <a:rPr lang="pt-BR" dirty="0"/>
              <a:t>Isso torna o código mais organizado, facilita a reutilização e melhora a escalabilidade. A modularidade é essencial para projetos de grande escala, onde várias equipes podem trabalhar em diferentes partes do software.</a:t>
            </a:r>
          </a:p>
          <a:p>
            <a:pPr marL="457200" lvl="1" indent="0">
              <a:buNone/>
            </a:pPr>
            <a:r>
              <a:rPr lang="pt-BR" dirty="0"/>
              <a:t>	</a:t>
            </a: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pic>
        <p:nvPicPr>
          <p:cNvPr id="1026" name="Picture 2" descr="Quebra-cabeça – Wikipédia, a enciclopédia livre">
            <a:extLst>
              <a:ext uri="{FF2B5EF4-FFF2-40B4-BE49-F238E27FC236}">
                <a16:creationId xmlns:a16="http://schemas.microsoft.com/office/drawing/2014/main" id="{FA0E3EF7-B524-4F6A-BE14-C9BEAC493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256" y="2121377"/>
            <a:ext cx="2710599" cy="243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38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187B250-5329-4D78-80B0-4A9A149BFB67}"/>
              </a:ext>
            </a:extLst>
          </p:cNvPr>
          <p:cNvSpPr txBox="1">
            <a:spLocks/>
          </p:cNvSpPr>
          <p:nvPr/>
        </p:nvSpPr>
        <p:spPr>
          <a:xfrm>
            <a:off x="838200" y="344054"/>
            <a:ext cx="10515600" cy="6739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pt-BR" dirty="0"/>
              <a:t>Lógica de Programação e Algoritmos</a:t>
            </a:r>
            <a:endParaRPr lang="pt-BR" dirty="0">
              <a:solidFill>
                <a:srgbClr val="FF0000"/>
              </a:solidFill>
            </a:endParaRPr>
          </a:p>
        </p:txBody>
      </p:sp>
      <p:sp>
        <p:nvSpPr>
          <p:cNvPr id="8" name="Espaço Reservado para Conteúdo 7">
            <a:extLst>
              <a:ext uri="{FF2B5EF4-FFF2-40B4-BE49-F238E27FC236}">
                <a16:creationId xmlns:a16="http://schemas.microsoft.com/office/drawing/2014/main" id="{48D8BB76-CC31-4345-BCC4-519E77BD53E7}"/>
              </a:ext>
            </a:extLst>
          </p:cNvPr>
          <p:cNvSpPr>
            <a:spLocks noGrp="1"/>
          </p:cNvSpPr>
          <p:nvPr>
            <p:ph idx="1"/>
          </p:nvPr>
        </p:nvSpPr>
        <p:spPr>
          <a:xfrm>
            <a:off x="385763" y="871537"/>
            <a:ext cx="11278264" cy="3434187"/>
          </a:xfrm>
        </p:spPr>
        <p:txBody>
          <a:bodyPr>
            <a:normAutofit/>
          </a:bodyPr>
          <a:lstStyle/>
          <a:p>
            <a:r>
              <a:rPr lang="pt-BR" dirty="0"/>
              <a:t>Princípios :</a:t>
            </a:r>
          </a:p>
          <a:p>
            <a:r>
              <a:rPr lang="pt-BR" dirty="0"/>
              <a:t>Os </a:t>
            </a:r>
            <a:r>
              <a:rPr lang="pt-BR" b="1" dirty="0"/>
              <a:t>algoritmos</a:t>
            </a:r>
            <a:r>
              <a:rPr lang="pt-BR" dirty="0"/>
              <a:t> são o coração da programação. Eles são sequências de passos lógicos que resolvem um problema específico. A escolha e a eficiência dos algoritmos têm um impacto profundo no desempenho e na escalabilidade de um sistema. Um algoritmo eficiente pode economizar recursos de hardware, reduzir o tempo de resposta e melhorar a experiência do usuário.</a:t>
            </a:r>
          </a:p>
          <a:p>
            <a:pPr marL="457200" lvl="1" indent="0">
              <a:buNone/>
            </a:pPr>
            <a:r>
              <a:rPr lang="pt-BR" dirty="0"/>
              <a:t>	</a:t>
            </a:r>
          </a:p>
        </p:txBody>
      </p:sp>
      <p:sp>
        <p:nvSpPr>
          <p:cNvPr id="7" name="Retângulo 6">
            <a:extLst>
              <a:ext uri="{FF2B5EF4-FFF2-40B4-BE49-F238E27FC236}">
                <a16:creationId xmlns:a16="http://schemas.microsoft.com/office/drawing/2014/main" id="{3456C70F-31A6-4346-AFC5-3B19C786157E}"/>
              </a:ext>
            </a:extLst>
          </p:cNvPr>
          <p:cNvSpPr/>
          <p:nvPr/>
        </p:nvSpPr>
        <p:spPr>
          <a:xfrm>
            <a:off x="0" y="871538"/>
            <a:ext cx="385763" cy="5114925"/>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dirty="0">
                <a:solidFill>
                  <a:srgbClr val="E3896D"/>
                </a:solidFill>
              </a:rPr>
              <a:t>Fernanda Fretes</a:t>
            </a:r>
          </a:p>
        </p:txBody>
      </p:sp>
      <p:pic>
        <p:nvPicPr>
          <p:cNvPr id="5124" name="Picture 4" descr="carregando em fundo branco 4839626 Vetor no Vecteezy">
            <a:extLst>
              <a:ext uri="{FF2B5EF4-FFF2-40B4-BE49-F238E27FC236}">
                <a16:creationId xmlns:a16="http://schemas.microsoft.com/office/drawing/2014/main" id="{6E68F618-D88D-400D-B98B-D55704244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5893" y="3504430"/>
            <a:ext cx="2900362" cy="29003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lgoritmo: entenda como ele funciona e ajuda a otimizar campanhas no digital">
            <a:extLst>
              <a:ext uri="{FF2B5EF4-FFF2-40B4-BE49-F238E27FC236}">
                <a16:creationId xmlns:a16="http://schemas.microsoft.com/office/drawing/2014/main" id="{954DE1CD-96C8-4864-AE30-0C0D280438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1698" y="3887395"/>
            <a:ext cx="3774209" cy="251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54662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1867</TotalTime>
  <Words>919</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Calibri</vt:lpstr>
      <vt:lpstr>Calibri Light</vt:lpstr>
      <vt:lpstr>Tema do Office</vt:lpstr>
      <vt:lpstr>Lógica de Programação e Algoritmos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SESI_SENAI_SP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lab17</dc:creator>
  <cp:lastModifiedBy>Nanda Fretes</cp:lastModifiedBy>
  <cp:revision>397</cp:revision>
  <dcterms:created xsi:type="dcterms:W3CDTF">2019-06-17T10:47:58Z</dcterms:created>
  <dcterms:modified xsi:type="dcterms:W3CDTF">2024-01-27T17:25:07Z</dcterms:modified>
</cp:coreProperties>
</file>