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9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1" r:id="rId17"/>
    <p:sldId id="352" r:id="rId18"/>
    <p:sldId id="353" r:id="rId19"/>
    <p:sldId id="354" r:id="rId2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72" d="100"/>
          <a:sy n="72" d="100"/>
        </p:scale>
        <p:origin x="82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05/09/2024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05/09/2024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Levantamento de Requisitos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8392242" y="29138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Serviços na Internet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70D208-1573-A622-31DE-65B030E9E148}"/>
              </a:ext>
            </a:extLst>
          </p:cNvPr>
          <p:cNvSpPr txBox="1"/>
          <p:nvPr/>
        </p:nvSpPr>
        <p:spPr>
          <a:xfrm>
            <a:off x="272707" y="864114"/>
            <a:ext cx="1170329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Entretenimento e Mídias:</a:t>
            </a:r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Streaming de Vídeo: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Netflix, YouTube,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Prime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Disney+ e outros oferecem conteúdo de vídeo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Streaming de Música: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Spotify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Apple Music,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Deezer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outros permitem ouvir música online, criar playlists e acessar milhões de músicas.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Jogos Online: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Uma variedade de jogos de diferentes gêneros, incluindo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MMOs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RPGs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jogos de estratégia.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Podcasts: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Programas de áudio gratuitos e disponíveis online, sobre diversos temas, de entrevistas a ficção.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Comércio Eletrônico e Serviços:</a:t>
            </a:r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E-commerce: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Sites de venda online de produtos, como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Mercado Livre,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AliExpress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Serviços Financeiros: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Bancos online, plataformas de pagamento, investimentos online.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Viagens e Hospedagem: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Booking.com,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Airbnb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Expedia e outros sites para reservar viagens e acomodações online.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Compras Online: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Sites como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Mercado Livre,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AliExpress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adquirir diversos produtos.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Educação Online: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Plataformas de ensino à distância (EAD) e cursos online, como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Coursera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edX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161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11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8392242" y="29138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Serviços na Internet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70D208-1573-A622-31DE-65B030E9E148}"/>
              </a:ext>
            </a:extLst>
          </p:cNvPr>
          <p:cNvSpPr txBox="1"/>
          <p:nvPr/>
        </p:nvSpPr>
        <p:spPr>
          <a:xfrm>
            <a:off x="272707" y="864114"/>
            <a:ext cx="1170329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Ferramentas Online:</a:t>
            </a:r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Processadores de Texto: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Google 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Docs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Microsoft Word Online permitem criar e editar documentos online.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Planilhas Online: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Google 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Sheets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Microsoft Excel Online permitem trabalhar com dados em tabelas online.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Apresentações Online: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Google Slides, Microsoft PowerPoint Online permitem criar e editar apresentações online.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Armazenamento em Nuvem: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Dropbox, Google Drive, OneDrive oferecem espaço de armazenamento online para arquivos.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Gestão de Projetos: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Asana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Jira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oferecem ferramentas online para organização e gerenciamento de projetos.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Outros Serviços:</a:t>
            </a:r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Mapas Online: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Google Maps, 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Waze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Apple Maps oferecem navegação e informações sobre locais e rotas.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Previsão do Tempo: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AccuWeather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Weather 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fornecem informações meteorológicas em tempo real.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Tradução Online: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Google 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Translate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Bing 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Translator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DeepL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Translator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permitem traduzir textos entre idiomas.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Compartilhamento de Arquivos: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Dropbox, Google Drive, OneDrive permitem compartilhar arquivos com outras pessoas.</a:t>
            </a:r>
          </a:p>
          <a:p>
            <a:pPr algn="l"/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115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12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983732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Segurança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70D208-1573-A622-31DE-65B030E9E148}"/>
              </a:ext>
            </a:extLst>
          </p:cNvPr>
          <p:cNvSpPr txBox="1"/>
          <p:nvPr/>
        </p:nvSpPr>
        <p:spPr>
          <a:xfrm>
            <a:off x="279600" y="2036449"/>
            <a:ext cx="11703293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5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segurança digital é a prática de proteger sistemas de computadores, redes e dados contra ameaças cibernéticas, como hackers, malware, </a:t>
            </a:r>
            <a:r>
              <a:rPr lang="pt-BR" sz="25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phishing</a:t>
            </a:r>
            <a:r>
              <a:rPr lang="pt-BR" sz="25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outras formas de ataques. Ela engloba uma série de medidas preventivas e reativas para garantir a integridade, confidencialidade e disponibilidade das informações digitais. </a:t>
            </a:r>
            <a:endParaRPr lang="pt-BR" sz="25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13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983732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Vulnerabilidade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584400" y="937657"/>
            <a:ext cx="1091402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6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70D208-1573-A622-31DE-65B030E9E148}"/>
              </a:ext>
            </a:extLst>
          </p:cNvPr>
          <p:cNvSpPr txBox="1"/>
          <p:nvPr/>
        </p:nvSpPr>
        <p:spPr>
          <a:xfrm>
            <a:off x="279600" y="2036449"/>
            <a:ext cx="1170329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vulnerabilidades são falhas de segurança em sistemas de computadores ou redes que podem ser exploradas por atacantes para comprometer a segurança e acessar informações sensíveis. Elas podem surgir de erros de programação, configurações inadequadas, falta de atualizações de segurança, entre outros fatores. </a:t>
            </a:r>
            <a:endParaRPr lang="pt-BR" sz="2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0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14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983732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Usabilidade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584400" y="937657"/>
            <a:ext cx="1091402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6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70D208-1573-A622-31DE-65B030E9E148}"/>
              </a:ext>
            </a:extLst>
          </p:cNvPr>
          <p:cNvSpPr txBox="1"/>
          <p:nvPr/>
        </p:nvSpPr>
        <p:spPr>
          <a:xfrm>
            <a:off x="279600" y="2036449"/>
            <a:ext cx="1170329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pt-BR" sz="2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Usabilidade refere-se à facilidade com que os usuários podem interagir com um sistema, aplicativo ou site para atingir seus objetivos de forma eficiente, eficaz e satisfatória. Isso envolve aspectos como a clareza da interface, a navegabilidade, a consistência, entre outros fatores que influenciam a experiência do usuário. </a:t>
            </a:r>
          </a:p>
        </p:txBody>
      </p:sp>
    </p:spTree>
    <p:extLst>
      <p:ext uri="{BB962C8B-B14F-4D97-AF65-F5344CB8AC3E}">
        <p14:creationId xmlns:p14="http://schemas.microsoft.com/office/powerpoint/2010/main" val="3492277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15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983732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Direitos Autorais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584400" y="937657"/>
            <a:ext cx="1091402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6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70D208-1573-A622-31DE-65B030E9E148}"/>
              </a:ext>
            </a:extLst>
          </p:cNvPr>
          <p:cNvSpPr txBox="1"/>
          <p:nvPr/>
        </p:nvSpPr>
        <p:spPr>
          <a:xfrm>
            <a:off x="279600" y="2036449"/>
            <a:ext cx="11703293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pt-BR" sz="25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direito autoral é o conjunto de leis e regulamentos que protegem os direitos dos criadores sobre suas obras intelectuais, como livros, músicas, filmes, software, entre outros. Ele confere aos autores o direito exclusivo de reproduzir, distribuir, exibir e adaptar suas obras, incentivando a criação e garantindo a justa remuneração pelos seus esforços. </a:t>
            </a:r>
          </a:p>
        </p:txBody>
      </p:sp>
    </p:spTree>
    <p:extLst>
      <p:ext uri="{BB962C8B-B14F-4D97-AF65-F5344CB8AC3E}">
        <p14:creationId xmlns:p14="http://schemas.microsoft.com/office/powerpoint/2010/main" val="401312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16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983732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Direitos de Imagem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584400" y="937657"/>
            <a:ext cx="1091402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6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70D208-1573-A622-31DE-65B030E9E148}"/>
              </a:ext>
            </a:extLst>
          </p:cNvPr>
          <p:cNvSpPr txBox="1"/>
          <p:nvPr/>
        </p:nvSpPr>
        <p:spPr>
          <a:xfrm>
            <a:off x="279600" y="2036449"/>
            <a:ext cx="1170329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pt-B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direito de imagem é o direito de uma pessoa controlar o uso de sua imagem, voz ou identidade para evitar sua utilização não autorizada para fins comerciais ou outros fins prejudiciais. Ele protege a privacidade e a dignidade das pessoas, garantindo que elas tenham controle sobre como sua imagem é usada e divulgada. </a:t>
            </a:r>
          </a:p>
          <a:p>
            <a:pPr algn="l" rtl="0" fontAlgn="base"/>
            <a:r>
              <a:rPr lang="pt-BR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l" rtl="0" fontAlgn="base"/>
            <a:endParaRPr lang="pt-BR" sz="2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70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OPFM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3403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Introdução a Internet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291002-24B8-BD43-B63F-FAE528DF0579}"/>
              </a:ext>
            </a:extLst>
          </p:cNvPr>
          <p:cNvSpPr txBox="1"/>
          <p:nvPr/>
        </p:nvSpPr>
        <p:spPr>
          <a:xfrm>
            <a:off x="383094" y="2351892"/>
            <a:ext cx="111210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Guerra Fria como catalisador: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 necessidade de comunicação segura e resiliente durante a Guerra Fria impulsionou o desenvolvimento da internet.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ARPANET (1969):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 primeira rede de computadores a usar a tecnologia de comutação de pacotes, conectando universidades e instituições de pesquisa.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Evolução da ARPANET: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Incorporação de novas tecnologias e protocolos como o TCP/IP, fundamental para a internet atual.</a:t>
            </a:r>
          </a:p>
        </p:txBody>
      </p:sp>
      <p:pic>
        <p:nvPicPr>
          <p:cNvPr id="1026" name="Picture 2" descr="O que foi a Guerra Fria? Início, características, acontecimentos e fim">
            <a:extLst>
              <a:ext uri="{FF2B5EF4-FFF2-40B4-BE49-F238E27FC236}">
                <a16:creationId xmlns:a16="http://schemas.microsoft.com/office/drawing/2014/main" id="{622F0900-A2BA-057B-492D-AAB3BE4BE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103" y="235068"/>
            <a:ext cx="2895795" cy="212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62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3403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Introdução a Internet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291002-24B8-BD43-B63F-FAE528DF0579}"/>
              </a:ext>
            </a:extLst>
          </p:cNvPr>
          <p:cNvSpPr txBox="1"/>
          <p:nvPr/>
        </p:nvSpPr>
        <p:spPr>
          <a:xfrm>
            <a:off x="535494" y="1675701"/>
            <a:ext cx="1112101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Expansão da ARPANET: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 rede se torna mais abrangente, incluindo empresas e universidades.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Redes Privadas: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Surgimento de redes dedicadas, expandindo o ambiente de pesquisa e colaboração.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NSFNET (1986):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Uma rede de alta velocidade conectando universidades e centros de pesquisa, acelerando a expansão da internet.</a:t>
            </a:r>
          </a:p>
        </p:txBody>
      </p:sp>
      <p:pic>
        <p:nvPicPr>
          <p:cNvPr id="2050" name="Picture 2" descr="Milestones:Inception of the ARPANET, 1969 - Engineering and Technology  History Wiki">
            <a:extLst>
              <a:ext uri="{FF2B5EF4-FFF2-40B4-BE49-F238E27FC236}">
                <a16:creationId xmlns:a16="http://schemas.microsoft.com/office/drawing/2014/main" id="{7C2A102D-A095-1B83-C832-385C612B7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4427117"/>
            <a:ext cx="2857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70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3403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Introdução a Internet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291002-24B8-BD43-B63F-FAE528DF0579}"/>
              </a:ext>
            </a:extLst>
          </p:cNvPr>
          <p:cNvSpPr txBox="1"/>
          <p:nvPr/>
        </p:nvSpPr>
        <p:spPr>
          <a:xfrm>
            <a:off x="535494" y="1675701"/>
            <a:ext cx="111210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World </a:t>
            </a:r>
            <a:r>
              <a:rPr lang="pt-BR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Wide</a:t>
            </a:r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Web (1991):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Tim Berners-Lee cria a WWW, um sistema de documentos interconectados acessíveis pela internet.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Boom da Internet: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 popularização da WWW, com browsers como Mosaic e Netscape, torna a internet acessível ao público em geral.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Início do Comércio Eletrônico: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 e-commerce e serviços como </a:t>
            </a:r>
            <a:r>
              <a:rPr lang="pt-BR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fóruns de discussão revolucionam o uso da internet.</a:t>
            </a:r>
          </a:p>
        </p:txBody>
      </p:sp>
    </p:spTree>
    <p:extLst>
      <p:ext uri="{BB962C8B-B14F-4D97-AF65-F5344CB8AC3E}">
        <p14:creationId xmlns:p14="http://schemas.microsoft.com/office/powerpoint/2010/main" val="233788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3403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Introdução a Internet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291002-24B8-BD43-B63F-FAE528DF0579}"/>
              </a:ext>
            </a:extLst>
          </p:cNvPr>
          <p:cNvSpPr txBox="1"/>
          <p:nvPr/>
        </p:nvSpPr>
        <p:spPr>
          <a:xfrm>
            <a:off x="535494" y="1675701"/>
            <a:ext cx="111210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Web 2.0: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Redes sociais, plataformas de conteúdo e smartphones mudam a forma como interagimos na internet.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Crescimento da Internet Móvel: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Smartphones e tablets democratizam o acesso e uso da internet.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Web 3.0: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 inteligência artificial, blockchain e o metaverso moldam o futuro da internet, com uma experiência mais personalizada e imersiva.</a:t>
            </a:r>
          </a:p>
        </p:txBody>
      </p:sp>
    </p:spTree>
    <p:extLst>
      <p:ext uri="{BB962C8B-B14F-4D97-AF65-F5344CB8AC3E}">
        <p14:creationId xmlns:p14="http://schemas.microsoft.com/office/powerpoint/2010/main" val="428206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3403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Introdução a Internet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291002-24B8-BD43-B63F-FAE528DF0579}"/>
              </a:ext>
            </a:extLst>
          </p:cNvPr>
          <p:cNvSpPr txBox="1"/>
          <p:nvPr/>
        </p:nvSpPr>
        <p:spPr>
          <a:xfrm>
            <a:off x="535494" y="1675701"/>
            <a:ext cx="111210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Comunicação global: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Facilidade de comunicação entre pessoas de diferentes países e culturas.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Acesso à informação: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Amplo acesso a conhecimento, notícias e recursos online.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Novas oportunidades: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Educação, trabalho e entretenimento online, além do desenvolvimento de novas profissões.</a:t>
            </a:r>
          </a:p>
        </p:txBody>
      </p:sp>
    </p:spTree>
    <p:extLst>
      <p:ext uri="{BB962C8B-B14F-4D97-AF65-F5344CB8AC3E}">
        <p14:creationId xmlns:p14="http://schemas.microsoft.com/office/powerpoint/2010/main" val="251875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3403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Serviços na Internet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291002-24B8-BD43-B63F-FAE528DF0579}"/>
              </a:ext>
            </a:extLst>
          </p:cNvPr>
          <p:cNvSpPr txBox="1"/>
          <p:nvPr/>
        </p:nvSpPr>
        <p:spPr>
          <a:xfrm>
            <a:off x="265101" y="1753090"/>
            <a:ext cx="729006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pt-B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serviços web são aplicativos ou sistemas de software projetados para serem acessados pela internet e interagir com outros sistemas na mesma rede. Eles fornecem uma variedade de funcionalidades, como acesso a dados, comunicação, comércio eletrônico, entre outros. </a:t>
            </a:r>
          </a:p>
          <a:p>
            <a:pPr algn="l" rtl="0" fontAlgn="base"/>
            <a:endParaRPr lang="pt-BR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 fontAlgn="base"/>
            <a:r>
              <a:rPr lang="pt-B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Exemplos comuns de serviços web incluem sites, lojas online, redes sociais, serviços de e-mail, entre outros. </a:t>
            </a:r>
          </a:p>
          <a:p>
            <a:pPr algn="l" rtl="0" fontAlgn="base"/>
            <a:r>
              <a:rPr lang="pt-B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l"/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Criação de Sites: A Internet e seus serviços">
            <a:extLst>
              <a:ext uri="{FF2B5EF4-FFF2-40B4-BE49-F238E27FC236}">
                <a16:creationId xmlns:a16="http://schemas.microsoft.com/office/drawing/2014/main" id="{94E70991-F42C-CDB6-0BDE-745FAACCC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093" y="1892150"/>
            <a:ext cx="3845442" cy="240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794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279600" y="83403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Serviços na Internet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291002-24B8-BD43-B63F-FAE528DF0579}"/>
              </a:ext>
            </a:extLst>
          </p:cNvPr>
          <p:cNvSpPr txBox="1"/>
          <p:nvPr/>
        </p:nvSpPr>
        <p:spPr>
          <a:xfrm>
            <a:off x="265101" y="1753090"/>
            <a:ext cx="114948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Comunicação e Redes Sociais:</a:t>
            </a: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E-mail: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 forma mais comum de comunicação online, permitindo enviar e receber mensagens, anexos e muito mais.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Mensagens Instantâneas: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Ferramentas para comunicação em tempo real, como WhatsApp, </a:t>
            </a:r>
            <a:r>
              <a:rPr lang="pt-BR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Telegram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Messenger.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Redes Sociais: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Plataformas como Facebook, Instagram, Twitter e LinkedIn para conectar pessoas, compartilhar informações e construir comunidades.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Videoconferência: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Serviços como Zoom, Google Meet e Skype permitem realizar reuniões, aulas e eventos online.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Fóruns e Grupos de Discussão: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Plataformas para discussão de temas específicos, troca de informações e interação com outras pessoas.</a:t>
            </a:r>
          </a:p>
          <a:p>
            <a:pPr algn="l"/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1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9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0" y="26620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Levantamento de Requisitos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28998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6">
            <a:extLst>
              <a:ext uri="{FF2B5EF4-FFF2-40B4-BE49-F238E27FC236}">
                <a16:creationId xmlns:a16="http://schemas.microsoft.com/office/drawing/2014/main" id="{29DB1C0B-50AD-DEC6-6350-62349EAC45C6}"/>
              </a:ext>
            </a:extLst>
          </p:cNvPr>
          <p:cNvSpPr txBox="1">
            <a:spLocks/>
          </p:cNvSpPr>
          <p:nvPr/>
        </p:nvSpPr>
        <p:spPr>
          <a:xfrm>
            <a:off x="8392242" y="291386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Serviços na Internet</a:t>
            </a: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8459014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2" name="AutoShape 2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7FB174E-1EFB-35DB-23E7-CDF73A8763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AutoShape 6" descr="Anos 70: A história, as músicas e os cantores que fizeram sucesso na era  disco | Disco Show">
            <a:extLst>
              <a:ext uri="{FF2B5EF4-FFF2-40B4-BE49-F238E27FC236}">
                <a16:creationId xmlns:a16="http://schemas.microsoft.com/office/drawing/2014/main" id="{79598512-AB8E-B9D1-928B-6D133C4D37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0263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04B037-1CF0-4149-D830-417955D6CBC3}"/>
              </a:ext>
            </a:extLst>
          </p:cNvPr>
          <p:cNvSpPr txBox="1"/>
          <p:nvPr/>
        </p:nvSpPr>
        <p:spPr>
          <a:xfrm>
            <a:off x="486588" y="1448905"/>
            <a:ext cx="10914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70D208-1573-A622-31DE-65B030E9E148}"/>
              </a:ext>
            </a:extLst>
          </p:cNvPr>
          <p:cNvSpPr txBox="1"/>
          <p:nvPr/>
        </p:nvSpPr>
        <p:spPr>
          <a:xfrm>
            <a:off x="396753" y="648501"/>
            <a:ext cx="11703293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Informação e Pesquisa:</a:t>
            </a:r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Motores de Busca: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Google, Bing, Yahoo! e outros permitem encontrar informações online através de palavras-chave.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Sites de Notícias: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Jornais, revistas e agências de notícias online que fornecem informações sobre eventos atuais.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Enciclopédias Online: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Wikipédia,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Britannica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outras oferecem acesso a informações sobre uma vasta gama de tópicos.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Banco de Dados: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Coleções organizadas de informações, como bibliotecas digitais, bases de dados científicas e cadastros de clientes.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Entretenimento e Mídias:</a:t>
            </a:r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Streaming de Vídeo: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Netflix, YouTube,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Amazon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Prime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Disney+ e outros oferecem conteúdo de vídeo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Streaming de Música: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Spotify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Apple Music,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Deezer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outros permitem ouvir música online, criar playlists e acessar milhões de músicas.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Jogos Online: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Uma variedade de jogos de diferentes gêneros, incluindo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MMOs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RPGs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jogos de estratégia.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Podcasts: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Programas de áudio gratuitos e disponíveis online, sobre diversos temas, de entrevistas a ficção.</a:t>
            </a:r>
          </a:p>
        </p:txBody>
      </p:sp>
    </p:spTree>
    <p:extLst>
      <p:ext uri="{BB962C8B-B14F-4D97-AF65-F5344CB8AC3E}">
        <p14:creationId xmlns:p14="http://schemas.microsoft.com/office/powerpoint/2010/main" val="88330869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70F137A3AE3FC48887E5CB3F9ACBC83" ma:contentTypeVersion="13" ma:contentTypeDescription="Crie um novo documento." ma:contentTypeScope="" ma:versionID="6d29364f47989830014719928f58dc0f">
  <xsd:schema xmlns:xsd="http://www.w3.org/2001/XMLSchema" xmlns:xs="http://www.w3.org/2001/XMLSchema" xmlns:p="http://schemas.microsoft.com/office/2006/metadata/properties" xmlns:ns3="5245e98d-a396-441d-be30-92804ce17de8" xmlns:ns4="2f59bbe6-ec52-443a-87b8-0f035f3429bf" targetNamespace="http://schemas.microsoft.com/office/2006/metadata/properties" ma:root="true" ma:fieldsID="6a335422603b1bb93867138bb6e214e5" ns3:_="" ns4:_="">
    <xsd:import namespace="5245e98d-a396-441d-be30-92804ce17de8"/>
    <xsd:import namespace="2f59bbe6-ec52-443a-87b8-0f035f3429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45e98d-a396-441d-be30-92804ce17d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59bbe6-ec52-443a-87b8-0f035f3429b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245e98d-a396-441d-be30-92804ce17de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79C794-5C00-4C40-9B22-8910F67246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45e98d-a396-441d-be30-92804ce17de8"/>
    <ds:schemaRef ds:uri="2f59bbe6-ec52-443a-87b8-0f035f3429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purl.org/dc/terms/"/>
    <ds:schemaRef ds:uri="http://schemas.openxmlformats.org/package/2006/metadata/core-properties"/>
    <ds:schemaRef ds:uri="2f59bbe6-ec52-443a-87b8-0f035f3429bf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5245e98d-a396-441d-be30-92804ce17de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53657C-E482-48B1-A9D0-4AE2D1AD12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TotalTime>8894</TotalTime>
  <Words>1388</Words>
  <Application>Microsoft Office PowerPoint</Application>
  <PresentationFormat>Widescreen</PresentationFormat>
  <Paragraphs>196</Paragraphs>
  <Slides>16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Candara</vt:lpstr>
      <vt:lpstr>Corbel</vt:lpstr>
      <vt:lpstr>Times New Roman</vt:lpstr>
      <vt:lpstr>Personalizado</vt:lpstr>
      <vt:lpstr>Levantamento de Requisitos</vt:lpstr>
      <vt:lpstr>OPFM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  <vt:lpstr>Levantamento de Requisitos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Nanda Fretes</dc:creator>
  <cp:lastModifiedBy>FERNANDA MILITAO DA SILVA FRETES</cp:lastModifiedBy>
  <cp:revision>10</cp:revision>
  <dcterms:created xsi:type="dcterms:W3CDTF">2024-06-11T13:39:06Z</dcterms:created>
  <dcterms:modified xsi:type="dcterms:W3CDTF">2024-09-09T20:26:18Z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0x010100570F137A3AE3FC48887E5CB3F9ACBC83</vt:lpwstr>
  </property>
</Properties>
</file>