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23"/>
  </p:notesMasterIdLst>
  <p:handoutMasterIdLst>
    <p:handoutMasterId r:id="rId24"/>
  </p:handoutMasterIdLst>
  <p:sldIdLst>
    <p:sldId id="298" r:id="rId4"/>
    <p:sldId id="299" r:id="rId5"/>
    <p:sldId id="340" r:id="rId6"/>
    <p:sldId id="353" r:id="rId7"/>
    <p:sldId id="354" r:id="rId8"/>
    <p:sldId id="355" r:id="rId9"/>
    <p:sldId id="356" r:id="rId10"/>
    <p:sldId id="357" r:id="rId11"/>
    <p:sldId id="358" r:id="rId12"/>
    <p:sldId id="297" r:id="rId13"/>
    <p:sldId id="360" r:id="rId14"/>
    <p:sldId id="309" r:id="rId15"/>
    <p:sldId id="310" r:id="rId16"/>
    <p:sldId id="361" r:id="rId17"/>
    <p:sldId id="300" r:id="rId18"/>
    <p:sldId id="312" r:id="rId19"/>
    <p:sldId id="302" r:id="rId20"/>
    <p:sldId id="362" r:id="rId21"/>
    <p:sldId id="352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5" autoAdjust="0"/>
    <p:restoredTop sz="94574" autoAdjust="0"/>
  </p:normalViewPr>
  <p:slideViewPr>
    <p:cSldViewPr snapToGrid="0">
      <p:cViewPr varScale="1">
        <p:scale>
          <a:sx n="114" d="100"/>
          <a:sy n="114" d="100"/>
        </p:scale>
        <p:origin x="474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74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9696519-77A5-42E9-9F7C-68841B76CE9F}" type="datetime1">
              <a:rPr lang="pt-BR" smtClean="0"/>
              <a:t>25/04/2025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E01C0E-6041-40BD-877C-FB9FBD0CE1C9}" type="datetime1">
              <a:rPr lang="pt-BR" smtClean="0"/>
              <a:pPr/>
              <a:t>25/04/2025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530193B-564F-4854-8A52-728F3FB19C8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530193B-564F-4854-8A52-728F3FB19C8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501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8381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3209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ide de títul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804025"/>
          </a:xfrm>
          <a:solidFill>
            <a:schemeClr val="bg1">
              <a:lumMod val="85000"/>
            </a:schemeClr>
          </a:solidFill>
        </p:spPr>
        <p:txBody>
          <a:bodyPr tIns="1728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00400" y="2811053"/>
            <a:ext cx="8991600" cy="1261295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lnSpc>
                <a:spcPct val="120000"/>
              </a:lnSpc>
              <a:defRPr lang="en-ZA" sz="4400" b="1" spc="-300" dirty="0"/>
            </a:lvl1pPr>
          </a:lstStyle>
          <a:p>
            <a:pPr lvl="0" algn="r" rtl="0"/>
            <a:r>
              <a:rPr lang="pt-BR" dirty="0"/>
              <a:t>Clique para editar o título da apresentação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00400" y="4061039"/>
            <a:ext cx="6580188" cy="580921"/>
          </a:xfrm>
          <a:solidFill>
            <a:schemeClr val="tx1">
              <a:alpha val="80000"/>
            </a:schemeClr>
          </a:solidFill>
        </p:spPr>
        <p:txBody>
          <a:bodyPr vert="horz" lIns="180000" tIns="180000" rIns="180000" bIns="180000" rtlCol="0">
            <a:noAutofit/>
          </a:bodyPr>
          <a:lstStyle>
            <a:lvl1pPr marL="0" indent="0" algn="r">
              <a:buNone/>
              <a:defRPr lang="en-ZA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pt-BR" dirty="0"/>
              <a:t>Clique para editar o estilo de subtítulo Mestre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269861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038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7DEBF36F-ADC5-48FF-BFAF-3BED06924FD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1512000"/>
            <a:ext cx="5472000" cy="468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1511250"/>
            <a:ext cx="5472113" cy="468000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64CFC6C-1D8B-46C9-B0F7-A8BD88D8AB46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F94EB5D3-F8CB-4E76-8D7E-FF441818EEC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360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6A38E24-EB1C-472F-B631-5DF32F9C4CF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1550" y="1511476"/>
            <a:ext cx="3600450" cy="4679249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Texto 5">
            <a:extLst>
              <a:ext uri="{FF2B5EF4-FFF2-40B4-BE49-F238E27FC236}">
                <a16:creationId xmlns:a16="http://schemas.microsoft.com/office/drawing/2014/main" id="{5B4A252E-78C9-4F76-98A4-A4B580AD07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71550" y="1511475"/>
            <a:ext cx="3600450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D4BCA97-F31B-451D-82F8-6E000DF2118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817AAC4-A657-4D75-A527-0307AFF2B1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4388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9D7ACCB5-9A86-4F46-89E2-B79F48C9EC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512000"/>
            <a:ext cx="2160000" cy="467925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26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3" name="Espaço Reservado para Texto 5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1412" y="1512000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5" name="Espaço Reservado para Texto 6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6412" y="1507535"/>
            <a:ext cx="2160588" cy="4679250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7" name="Espaço Reservado para Texto 7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611412" y="1507535"/>
            <a:ext cx="2160588" cy="4683715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D09234E-176D-4BBF-9391-7B6F018C51A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009ABD5E-B8F1-4246-B167-09138760AD7D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8372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10727B06-56A8-44A2-B6C2-9ED183D107F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8CCB8C2-B6A2-4C69-8D3A-57420A034BA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53CF994-8B2C-443F-B695-7378DD360DAA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6D0504D-4610-4E9E-A2DB-8B701F044BB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A95CDFA7-DEA3-4BBE-8D70-0AF654A1E6F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0694D9D-C633-4D52-965E-E5BBD98830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25/04/2025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180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35700" y="2204792"/>
            <a:ext cx="5956300" cy="1944000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5700" y="41488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180000" tIns="180000" rIns="252000" bIns="180000" rtlCol="0"/>
          <a:lstStyle>
            <a:lvl1pPr marL="0" indent="0" algn="r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9780588" y="5247782"/>
            <a:ext cx="2411412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7159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411412" y="0"/>
            <a:ext cx="9780588" cy="6371351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</a:t>
            </a:r>
            <a:br>
              <a:rPr lang="pt-BR" dirty="0"/>
            </a:br>
            <a:r>
              <a:rPr lang="pt-BR" dirty="0"/>
              <a:t>sua Foto Aqui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473AB13-DFF9-4538-9907-E261659E0E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700" y="2156226"/>
            <a:ext cx="5958000" cy="1958400"/>
          </a:xfrm>
          <a:solidFill>
            <a:schemeClr val="bg1"/>
          </a:solidFill>
        </p:spPr>
        <p:txBody>
          <a:bodyPr lIns="252000" tIns="180000" rIns="180000" bIns="180000" rtlCol="0"/>
          <a:lstStyle>
            <a:lvl1pPr>
              <a:defRPr sz="6000" b="1" spc="-3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 dirty="0"/>
              <a:t>Clique para editar o divisor de seção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9E4D4535-D519-40ED-B8A4-2EA1276BB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110760"/>
            <a:ext cx="5956300" cy="1100565"/>
          </a:xfrm>
          <a:solidFill>
            <a:schemeClr val="tx1">
              <a:alpha val="80000"/>
            </a:schemeClr>
          </a:solidFill>
        </p:spPr>
        <p:txBody>
          <a:bodyPr lIns="252000" tIns="180000" rIns="180000" bIns="180000" rtlCol="0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266700" indent="0" algn="r">
              <a:buNone/>
              <a:defRPr sz="1800">
                <a:solidFill>
                  <a:schemeClr val="bg1"/>
                </a:solidFill>
              </a:defRPr>
            </a:lvl2pPr>
            <a:lvl3pPr marL="542925" indent="0" algn="r">
              <a:buNone/>
              <a:defRPr sz="1800">
                <a:solidFill>
                  <a:schemeClr val="bg1"/>
                </a:solidFill>
              </a:defRPr>
            </a:lvl3pPr>
            <a:lvl4pPr marL="809625" indent="0" algn="r">
              <a:buNone/>
              <a:defRPr sz="1800">
                <a:solidFill>
                  <a:schemeClr val="bg1"/>
                </a:solidFill>
              </a:defRPr>
            </a:lvl4pPr>
            <a:lvl5pPr marL="1076325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dirty="0"/>
              <a:t>Clique para editar o estilo de subtítulo Mestre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816FE98-6A12-44EC-8485-8B5EFABDF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0" y="5209682"/>
            <a:ext cx="2411412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50EF489-F21B-4E7C-9A44-D3CC8DC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8285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1800" y="3802899"/>
            <a:ext cx="4648200" cy="985000"/>
          </a:xfrm>
          <a:solidFill>
            <a:schemeClr val="bg1"/>
          </a:solidFill>
        </p:spPr>
        <p:txBody>
          <a:bodyPr lIns="180000" tIns="180000" rIns="180000" bIns="180000" rtlCol="0"/>
          <a:lstStyle>
            <a:lvl1pPr algn="r">
              <a:defRPr sz="42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Editar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7111800" y="4787900"/>
            <a:ext cx="4648200" cy="1162800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2000" y="2668686"/>
            <a:ext cx="5472000" cy="2999426"/>
          </a:xfrm>
        </p:spPr>
        <p:txBody>
          <a:bodyPr rtlCol="0" anchor="b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508F53F-6AA2-4060-904A-BC90211DC043}"/>
              </a:ext>
            </a:extLst>
          </p:cNvPr>
          <p:cNvSpPr/>
          <p:nvPr userDrawn="1"/>
        </p:nvSpPr>
        <p:spPr>
          <a:xfrm>
            <a:off x="9348588" y="3700775"/>
            <a:ext cx="2411412" cy="1148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50103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Imagem de Tex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-1"/>
            <a:ext cx="6096000" cy="6371351"/>
          </a:xfrm>
          <a:solidFill>
            <a:schemeClr val="bg1">
              <a:lumMod val="95000"/>
            </a:schemeClr>
          </a:solidFill>
        </p:spPr>
        <p:txBody>
          <a:bodyPr tIns="1584000" rtlCol="0" anchor="t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EE479C-D1F6-4BAC-80D2-90EF74E326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8100" y="1869795"/>
            <a:ext cx="6641900" cy="1124345"/>
          </a:xfrm>
          <a:solidFill>
            <a:schemeClr val="bg1">
              <a:lumMod val="95000"/>
            </a:schemeClr>
          </a:solidFill>
        </p:spPr>
        <p:txBody>
          <a:bodyPr lIns="180000" tIns="180000" rIns="180000" bIns="180000" rtlCol="0"/>
          <a:lstStyle>
            <a:lvl1pPr algn="l">
              <a:defRPr sz="3900" b="1" spc="-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3FAEED1D-0E66-4F74-9455-675F5CB7EA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118334" y="2994141"/>
            <a:ext cx="6641626" cy="590155"/>
          </a:xfrm>
          <a:solidFill>
            <a:schemeClr val="tx1">
              <a:alpha val="80000"/>
            </a:schemeClr>
          </a:solidFill>
        </p:spPr>
        <p:txBody>
          <a:bodyPr lIns="180000" tIns="180000" rIns="180000" bIns="180000" rtlCol="0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8000" y="3763648"/>
            <a:ext cx="5472000" cy="2428351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0505ED12-A431-4761-87A4-F05164BE0221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A5285E0-8F27-49C4-AADF-92A3B72D41FD}"/>
              </a:ext>
            </a:extLst>
          </p:cNvPr>
          <p:cNvSpPr/>
          <p:nvPr userDrawn="1"/>
        </p:nvSpPr>
        <p:spPr>
          <a:xfrm>
            <a:off x="9775824" y="1762069"/>
            <a:ext cx="1984175" cy="1148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89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288DD7-6DAF-436D-B04A-EBCCAA369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E4633398-8EC3-417B-BEA6-101D8F2246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mparação à Esquerda 1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5834"/>
            <a:ext cx="5472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00" y="2023668"/>
            <a:ext cx="5472000" cy="4168332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12" name="Espaço Reservado para Comparação à Esquerda 2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0000" y="1516359"/>
            <a:ext cx="5472000" cy="358775"/>
          </a:xfrm>
        </p:spPr>
        <p:txBody>
          <a:bodyPr rtlCol="0"/>
          <a:lstStyle>
            <a:lvl1pPr marL="0" indent="0">
              <a:buNone/>
              <a:defRPr sz="2400" b="1"/>
            </a:lvl1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8" name="Espaço reservado para texto 4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99887" y="2020359"/>
            <a:ext cx="5472113" cy="4170891"/>
          </a:xfrm>
        </p:spPr>
        <p:txBody>
          <a:bodyPr rtlCol="0"/>
          <a:lstStyle/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6B8F99-FAB0-4B33-87ED-9FF46D11A90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18733E7E-50D2-4F6C-9DF2-CF4C98C4B847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95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6">
            <a:extLst>
              <a:ext uri="{FF2B5EF4-FFF2-40B4-BE49-F238E27FC236}">
                <a16:creationId xmlns:a16="http://schemas.microsoft.com/office/drawing/2014/main" id="{890ED7CE-A9D2-4D19-B978-56BFB74E65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"/>
            <a:ext cx="12192000" cy="6371350"/>
          </a:xfr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096000" y="5359400"/>
            <a:ext cx="5664000" cy="565899"/>
          </a:xfrm>
          <a:solidFill>
            <a:schemeClr val="tx1"/>
          </a:solidFill>
        </p:spPr>
        <p:txBody>
          <a:bodyPr lIns="180000" tIns="180000" rIns="180000" bIns="180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 dirty="0"/>
              <a:t>Insira sua legenda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847F90-9DB6-4832-9EB7-393AADAE8B70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8B3D119C-DBF5-4B4F-BE38-7BD7B5C8A5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7F8E7C83-06D7-4C5B-85B7-0E5713B4FA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dirty="0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87784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ço Reservado para Imagem 40">
            <a:extLst>
              <a:ext uri="{FF2B5EF4-FFF2-40B4-BE49-F238E27FC236}">
                <a16:creationId xmlns:a16="http://schemas.microsoft.com/office/drawing/2014/main" id="{EB7F0EE8-BE52-4A79-8FC8-4A2487FA01F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780102" cy="6804025"/>
          </a:xfrm>
          <a:solidFill>
            <a:schemeClr val="bg1">
              <a:lumMod val="85000"/>
            </a:schemeClr>
          </a:solidFill>
        </p:spPr>
        <p:txBody>
          <a:bodyPr tIns="0" rtlCol="0" anchor="ctr"/>
          <a:lstStyle>
            <a:lvl1pPr marL="0" indent="0" algn="ctr">
              <a:buNone/>
              <a:defRPr sz="12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dirty="0"/>
              <a:t>Insira ou Arraste e Solte sua Foto Aqui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58200" y="2798354"/>
            <a:ext cx="3733800" cy="1013684"/>
          </a:xfrm>
          <a:solidFill>
            <a:schemeClr val="bg1"/>
          </a:solidFill>
        </p:spPr>
        <p:txBody>
          <a:bodyPr vert="horz" lIns="180000" tIns="180000" rIns="252000" bIns="180000" rtlCol="0" anchor="t">
            <a:noAutofit/>
          </a:bodyPr>
          <a:lstStyle>
            <a:lvl1pPr algn="r">
              <a:defRPr lang="en-ZA" sz="6000" b="1" spc="-300" dirty="0"/>
            </a:lvl1pPr>
          </a:lstStyle>
          <a:p>
            <a:pPr lvl="0" algn="r" rtl="0"/>
            <a:r>
              <a:rPr lang="pt-BR" dirty="0"/>
              <a:t>Obrigado</a:t>
            </a:r>
          </a:p>
        </p:txBody>
      </p:sp>
      <p:sp>
        <p:nvSpPr>
          <p:cNvPr id="9" name="Espaço Reservado para Texto 5">
            <a:extLst>
              <a:ext uri="{FF2B5EF4-FFF2-40B4-BE49-F238E27FC236}">
                <a16:creationId xmlns:a16="http://schemas.microsoft.com/office/drawing/2014/main" id="{52FA7FC9-E40E-4144-84E4-34E3722E9A6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3957705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Nome completo</a:t>
            </a:r>
          </a:p>
        </p:txBody>
      </p:sp>
      <p:sp>
        <p:nvSpPr>
          <p:cNvPr id="10" name="Espaço Reservado para Texto 6">
            <a:extLst>
              <a:ext uri="{FF2B5EF4-FFF2-40B4-BE49-F238E27FC236}">
                <a16:creationId xmlns:a16="http://schemas.microsoft.com/office/drawing/2014/main" id="{97289182-4FE6-4A18-9775-4588D5801C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8200" y="4306722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Número do telefone</a:t>
            </a:r>
          </a:p>
        </p:txBody>
      </p:sp>
      <p:sp>
        <p:nvSpPr>
          <p:cNvPr id="11" name="Espaço Reservado para Texto 7">
            <a:extLst>
              <a:ext uri="{FF2B5EF4-FFF2-40B4-BE49-F238E27FC236}">
                <a16:creationId xmlns:a16="http://schemas.microsoft.com/office/drawing/2014/main" id="{BD4E94C7-6CAF-4FEE-9E02-D3D3A2AC5EA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458200" y="4655739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lnSpc>
                <a:spcPct val="70000"/>
              </a:lnSpc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Contato por </a:t>
            </a:r>
            <a:r>
              <a:rPr lang="pt-BR" dirty="0" err="1"/>
              <a:t>Email</a:t>
            </a:r>
            <a:r>
              <a:rPr lang="pt-BR" dirty="0"/>
              <a:t> ou Mídia Social</a:t>
            </a:r>
          </a:p>
        </p:txBody>
      </p:sp>
      <p:sp>
        <p:nvSpPr>
          <p:cNvPr id="12" name="Espaço Reservado para Texto 8">
            <a:extLst>
              <a:ext uri="{FF2B5EF4-FFF2-40B4-BE49-F238E27FC236}">
                <a16:creationId xmlns:a16="http://schemas.microsoft.com/office/drawing/2014/main" id="{0DE421A3-3C59-48FC-BC3B-007ADFBEB4F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458200" y="5004756"/>
            <a:ext cx="2910342" cy="316800"/>
          </a:xfrm>
          <a:solidFill>
            <a:schemeClr val="tx1">
              <a:lumMod val="75000"/>
              <a:lumOff val="25000"/>
            </a:schemeClr>
          </a:solidFill>
        </p:spPr>
        <p:txBody>
          <a:bodyPr rIns="72000" rtlCol="0" anchor="ctr"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Site da empresa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9504A767-1C0B-484E-BF7D-CD42D30A52EE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7A13D8A8-6C3D-4527-959D-41C3213F7F0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EC0FBB1B-4F0E-4365-BF27-3150FC6C3B90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1DD44D8-4A8F-4693-B90A-166855B29D25}"/>
              </a:ext>
            </a:extLst>
          </p:cNvPr>
          <p:cNvSpPr/>
          <p:nvPr userDrawn="1"/>
        </p:nvSpPr>
        <p:spPr>
          <a:xfrm>
            <a:off x="8458200" y="2685912"/>
            <a:ext cx="3733800" cy="1148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22FB6A7-1E80-487C-93E6-DCAA8751EF2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663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E97A9A62-1AA6-47A9-A1A0-5419682374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31800" y="1008000"/>
            <a:ext cx="11339513" cy="360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pt-BR" dirty="0"/>
              <a:t>Subtítulo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8FE0EB3-0FF4-4285-B9D3-90A5751B7BB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C8DE0AAD-6FBD-416B-A91A-21F2B737919E}"/>
              </a:ext>
            </a:extLst>
          </p:cNvPr>
          <p:cNvSpPr>
            <a:spLocks noGrp="1"/>
          </p:cNvSpPr>
          <p:nvPr>
            <p:ph type="sldNum" sz="quarter" idx="33"/>
          </p:nvPr>
        </p:nvSpPr>
        <p:spPr/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3EB0D177-9AA4-42F4-9CD7-CD206217CA6D}"/>
              </a:ext>
            </a:extLst>
          </p:cNvPr>
          <p:cNvSpPr/>
          <p:nvPr userDrawn="1"/>
        </p:nvSpPr>
        <p:spPr>
          <a:xfrm>
            <a:off x="9780101" y="6371351"/>
            <a:ext cx="1979897" cy="43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C825DB53-D610-4A40-AFDC-EBC47DB613CE}"/>
              </a:ext>
            </a:extLst>
          </p:cNvPr>
          <p:cNvSpPr/>
          <p:nvPr userDrawn="1"/>
        </p:nvSpPr>
        <p:spPr>
          <a:xfrm>
            <a:off x="9780103" y="6803351"/>
            <a:ext cx="1979897" cy="5465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C2B9A6A4-83D0-40B1-8B15-964C84BF0705}"/>
              </a:ext>
            </a:extLst>
          </p:cNvPr>
          <p:cNvSpPr/>
          <p:nvPr userDrawn="1"/>
        </p:nvSpPr>
        <p:spPr>
          <a:xfrm>
            <a:off x="0" y="6371351"/>
            <a:ext cx="9780102" cy="432000"/>
          </a:xfrm>
          <a:custGeom>
            <a:avLst/>
            <a:gdLst>
              <a:gd name="connsiteX0" fmla="*/ 0 w 9780102"/>
              <a:gd name="connsiteY0" fmla="*/ 0 h 432000"/>
              <a:gd name="connsiteX1" fmla="*/ 9780102 w 9780102"/>
              <a:gd name="connsiteY1" fmla="*/ 0 h 432000"/>
              <a:gd name="connsiteX2" fmla="*/ 9780102 w 9780102"/>
              <a:gd name="connsiteY2" fmla="*/ 432000 h 432000"/>
              <a:gd name="connsiteX3" fmla="*/ 0 w 9780102"/>
              <a:gd name="connsiteY3" fmla="*/ 432000 h 4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80102" h="432000">
                <a:moveTo>
                  <a:pt x="0" y="0"/>
                </a:moveTo>
                <a:lnTo>
                  <a:pt x="9780102" y="0"/>
                </a:lnTo>
                <a:lnTo>
                  <a:pt x="9780102" y="432000"/>
                </a:lnTo>
                <a:lnTo>
                  <a:pt x="0" y="432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rtl="0"/>
            <a:r>
              <a:rPr lang="pt-BR" dirty="0"/>
              <a:t>Clique para editar o título da página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512000"/>
            <a:ext cx="11328000" cy="467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pt-BR" dirty="0"/>
              <a:t>Editar estilos de texto Mestre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439820"/>
            <a:ext cx="5664000" cy="295062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5ECA3099-A94F-4C3E-BC29-780EDD38F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0000" y="6371351"/>
            <a:ext cx="432000" cy="432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fld id="{19B51A1E-902D-48AF-9020-955120F399B6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Caixa de texto 3">
            <a:extLst>
              <a:ext uri="{FF2B5EF4-FFF2-40B4-BE49-F238E27FC236}">
                <a16:creationId xmlns:a16="http://schemas.microsoft.com/office/drawing/2014/main" id="{34FDC6F9-37F9-4E25-AECA-D307B8421C73}"/>
              </a:ext>
            </a:extLst>
          </p:cNvPr>
          <p:cNvSpPr txBox="1"/>
          <p:nvPr userDrawn="1"/>
        </p:nvSpPr>
        <p:spPr>
          <a:xfrm>
            <a:off x="10243100" y="6422491"/>
            <a:ext cx="1053900" cy="380860"/>
          </a:xfrm>
          <a:prstGeom prst="rect">
            <a:avLst/>
          </a:prstGeom>
          <a:noFill/>
        </p:spPr>
        <p:txBody>
          <a:bodyPr wrap="square" tIns="108000" bIns="0" rtlCol="0" anchor="ctr">
            <a:spAutoFit/>
          </a:bodyPr>
          <a:lstStyle/>
          <a:p>
            <a:pPr algn="r" rtl="0">
              <a:lnSpc>
                <a:spcPts val="1000"/>
              </a:lnSpc>
            </a:pPr>
            <a:r>
              <a:rPr lang="pt-BR" sz="2500" b="1" i="0" spc="-100" dirty="0">
                <a:solidFill>
                  <a:schemeClr val="accent1"/>
                </a:solidFill>
                <a:latin typeface="+mj-lt"/>
              </a:rPr>
              <a:t>TREY</a:t>
            </a:r>
            <a:r>
              <a:rPr lang="pt-BR" sz="1600" b="1" i="0" spc="-100" dirty="0">
                <a:solidFill>
                  <a:schemeClr val="accent1"/>
                </a:solidFill>
                <a:latin typeface="+mj-lt"/>
              </a:rPr>
              <a:t> </a:t>
            </a:r>
            <a:br>
              <a:rPr lang="pt-BR" sz="1600" b="1" i="0" spc="-100" baseline="0" dirty="0">
                <a:solidFill>
                  <a:schemeClr val="accent1"/>
                </a:solidFill>
                <a:latin typeface="+mj-lt"/>
              </a:rPr>
            </a:br>
            <a:r>
              <a:rPr lang="pt-BR" sz="1200" b="0" i="0" spc="14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research</a:t>
            </a:r>
            <a:endParaRPr lang="pt-BR" sz="1200" b="0" i="0" spc="14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BC39664-EB8B-4A32-915A-D4308F792772}"/>
              </a:ext>
            </a:extLst>
          </p:cNvPr>
          <p:cNvSpPr/>
          <p:nvPr userDrawn="1"/>
        </p:nvSpPr>
        <p:spPr>
          <a:xfrm>
            <a:off x="0" y="6803351"/>
            <a:ext cx="9780104" cy="54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B49670D-8F18-44A8-B217-67B412095C0D}"/>
              </a:ext>
            </a:extLst>
          </p:cNvPr>
          <p:cNvSpPr/>
          <p:nvPr userDrawn="1"/>
        </p:nvSpPr>
        <p:spPr>
          <a:xfrm>
            <a:off x="11760000" y="6803351"/>
            <a:ext cx="432000" cy="54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030FA059-EC32-4FFF-9673-48849B2FA43A}"/>
              </a:ext>
            </a:extLst>
          </p:cNvPr>
          <p:cNvCxnSpPr>
            <a:cxnSpLocks/>
          </p:cNvCxnSpPr>
          <p:nvPr userDrawn="1"/>
        </p:nvCxnSpPr>
        <p:spPr>
          <a:xfrm flipH="1">
            <a:off x="1" y="6371351"/>
            <a:ext cx="12191999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58" r:id="rId4"/>
    <p:sldLayoutId id="2147483666" r:id="rId5"/>
    <p:sldLayoutId id="2147483659" r:id="rId6"/>
    <p:sldLayoutId id="2147483660" r:id="rId7"/>
    <p:sldLayoutId id="2147483664" r:id="rId8"/>
    <p:sldLayoutId id="2147483650" r:id="rId9"/>
    <p:sldLayoutId id="2147483652" r:id="rId10"/>
    <p:sldLayoutId id="2147483656" r:id="rId11"/>
    <p:sldLayoutId id="2147483657" r:id="rId12"/>
    <p:sldLayoutId id="2147483654" r:id="rId13"/>
    <p:sldLayoutId id="2147483655" r:id="rId14"/>
    <p:sldLayoutId id="2147483667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spc="-1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receitasdeminuto.com/" TargetMode="External"/><Relationship Id="rId13" Type="http://schemas.openxmlformats.org/officeDocument/2006/relationships/hyperlink" Target="https://jovemnerd.com.br/" TargetMode="External"/><Relationship Id="rId18" Type="http://schemas.openxmlformats.org/officeDocument/2006/relationships/hyperlink" Target="https://duckduckgo.com/" TargetMode="External"/><Relationship Id="rId26" Type="http://schemas.openxmlformats.org/officeDocument/2006/relationships/hyperlink" Target="https://10minutemail.com/" TargetMode="External"/><Relationship Id="rId3" Type="http://schemas.openxmlformats.org/officeDocument/2006/relationships/image" Target="../media/image7.png"/><Relationship Id="rId21" Type="http://schemas.openxmlformats.org/officeDocument/2006/relationships/hyperlink" Target="https://www.futureme.org/" TargetMode="External"/><Relationship Id="rId7" Type="http://schemas.openxmlformats.org/officeDocument/2006/relationships/hyperlink" Target="https://www.sonoticiaboa.com.br/" TargetMode="External"/><Relationship Id="rId12" Type="http://schemas.openxmlformats.org/officeDocument/2006/relationships/hyperlink" Target="https://mepoupenaweb.com/" TargetMode="External"/><Relationship Id="rId17" Type="http://schemas.openxmlformats.org/officeDocument/2006/relationships/hyperlink" Target="https://openlibrary.org/" TargetMode="External"/><Relationship Id="rId25" Type="http://schemas.openxmlformats.org/officeDocument/2006/relationships/hyperlink" Target="https://thisissand.com/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misteriosdomundo.org/" TargetMode="External"/><Relationship Id="rId20" Type="http://schemas.openxmlformats.org/officeDocument/2006/relationships/hyperlink" Target="https://asoftmurmur.com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s://www.todamateria.com.br/" TargetMode="External"/><Relationship Id="rId11" Type="http://schemas.openxmlformats.org/officeDocument/2006/relationships/hyperlink" Target="https://catracalivre.com.br/" TargetMode="External"/><Relationship Id="rId24" Type="http://schemas.openxmlformats.org/officeDocument/2006/relationships/hyperlink" Target="http://radio.garden/" TargetMode="External"/><Relationship Id="rId5" Type="http://schemas.openxmlformats.org/officeDocument/2006/relationships/hyperlink" Target="https://www.estantevirtual.com.br/" TargetMode="External"/><Relationship Id="rId15" Type="http://schemas.openxmlformats.org/officeDocument/2006/relationships/hyperlink" Target="https://brainly.com.br/" TargetMode="External"/><Relationship Id="rId23" Type="http://schemas.openxmlformats.org/officeDocument/2006/relationships/hyperlink" Target="https://www.boredbutton.com/" TargetMode="External"/><Relationship Id="rId10" Type="http://schemas.openxmlformats.org/officeDocument/2006/relationships/hyperlink" Target="https://manualdomundo.com.br/" TargetMode="External"/><Relationship Id="rId19" Type="http://schemas.openxmlformats.org/officeDocument/2006/relationships/hyperlink" Target="https://news.ycombinator.com/" TargetMode="External"/><Relationship Id="rId4" Type="http://schemas.openxmlformats.org/officeDocument/2006/relationships/image" Target="../media/image2.jpeg"/><Relationship Id="rId9" Type="http://schemas.openxmlformats.org/officeDocument/2006/relationships/hyperlink" Target="https://www.adorocinema.com/" TargetMode="External"/><Relationship Id="rId14" Type="http://schemas.openxmlformats.org/officeDocument/2006/relationships/hyperlink" Target="https://www.hypeness.com.br/" TargetMode="External"/><Relationship Id="rId22" Type="http://schemas.openxmlformats.org/officeDocument/2006/relationships/hyperlink" Target="https://www.window-swap.com/" TargetMode="External"/><Relationship Id="rId27" Type="http://schemas.openxmlformats.org/officeDocument/2006/relationships/hyperlink" Target="https://theuselessweb.com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ola e Faculdade de Tecnologia SENAI “Roberto Mange” e Núcleo de Inovação  e Design SENAI “Roberto Mange” | Semana Municipal de Ciência e Tecnologia  de Campinas">
            <a:extLst>
              <a:ext uri="{FF2B5EF4-FFF2-40B4-BE49-F238E27FC236}">
                <a16:creationId xmlns:a16="http://schemas.microsoft.com/office/drawing/2014/main" id="{C11072DF-7E4B-23D7-F0BF-835E4E141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4645"/>
            <a:ext cx="12344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200B3D2B-613A-41BE-987D-E6A1324B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400" y="2811053"/>
            <a:ext cx="8991600" cy="1261295"/>
          </a:xfrm>
        </p:spPr>
        <p:txBody>
          <a:bodyPr rtlCol="0"/>
          <a:lstStyle/>
          <a:p>
            <a:pPr rtl="0">
              <a:lnSpc>
                <a:spcPct val="90000"/>
              </a:lnSpc>
            </a:pPr>
            <a:r>
              <a:rPr lang="pt-BR" sz="6000" dirty="0"/>
              <a:t>Testes de Software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4772945D-CA91-4CFE-8EB7-941C7618C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1812" y="4072348"/>
            <a:ext cx="6580188" cy="580921"/>
          </a:xfrm>
          <a:solidFill>
            <a:srgbClr val="C00000">
              <a:alpha val="80000"/>
            </a:srgbClr>
          </a:solidFill>
        </p:spPr>
        <p:txBody>
          <a:bodyPr rtlCol="0"/>
          <a:lstStyle/>
          <a:p>
            <a:pPr rtl="0"/>
            <a:r>
              <a:rPr lang="pt-BR" dirty="0"/>
              <a:t>Prof. Fernanda Fretes</a:t>
            </a:r>
          </a:p>
        </p:txBody>
      </p:sp>
    </p:spTree>
    <p:extLst>
      <p:ext uri="{BB962C8B-B14F-4D97-AF65-F5344CB8AC3E}">
        <p14:creationId xmlns:p14="http://schemas.microsoft.com/office/powerpoint/2010/main" val="39899232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244645" y="1809135"/>
            <a:ext cx="8109156" cy="7557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5D371-C030-AFD6-6AD3-C87636BA6D1B}"/>
              </a:ext>
            </a:extLst>
          </p:cNvPr>
          <p:cNvSpPr txBox="1"/>
          <p:nvPr/>
        </p:nvSpPr>
        <p:spPr>
          <a:xfrm>
            <a:off x="357354" y="1197516"/>
            <a:ext cx="1132799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Primeiro, são escritos os testes para uma função específica e, depois, o código é desenvolvido para que esses testes sejam aprovados.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None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Ciclo clássico do TDD (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– Green – 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Refactor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Red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Escrever um teste que falha.</a:t>
            </a:r>
          </a:p>
          <a:p>
            <a:pPr algn="just">
              <a:buFont typeface="+mj-lt"/>
              <a:buAutoNum type="arabicPeriod"/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Green: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Escrever o código mínimo necessário para passar no teste.</a:t>
            </a:r>
          </a:p>
          <a:p>
            <a:pPr algn="just">
              <a:buFont typeface="+mj-lt"/>
              <a:buAutoNum type="arabicPeriod"/>
            </a:pP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Refactor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Melhorar o código mantendo os testes verdes.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Exemplo: Se quisermos criar uma função que some dois números, primeiro escrevemos um teste para essa função e, em seguida, o código que realiza a soma.</a:t>
            </a:r>
          </a:p>
        </p:txBody>
      </p:sp>
      <p:sp>
        <p:nvSpPr>
          <p:cNvPr id="2" name="Título 6">
            <a:extLst>
              <a:ext uri="{FF2B5EF4-FFF2-40B4-BE49-F238E27FC236}">
                <a16:creationId xmlns:a16="http://schemas.microsoft.com/office/drawing/2014/main" id="{A9FAF647-915C-745C-0CB5-2173355AFC1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TDD (Test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Driven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Development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pic>
        <p:nvPicPr>
          <p:cNvPr id="3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4D239201-D492-DC29-3296-554F90430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361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244645" y="1809135"/>
            <a:ext cx="8109156" cy="7557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5D371-C030-AFD6-6AD3-C87636BA6D1B}"/>
              </a:ext>
            </a:extLst>
          </p:cNvPr>
          <p:cNvSpPr txBox="1"/>
          <p:nvPr/>
        </p:nvSpPr>
        <p:spPr>
          <a:xfrm>
            <a:off x="432000" y="1809135"/>
            <a:ext cx="1077185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Foca no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comportamento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esperado de uma aplicação e na colaboração entre desenvolvedores, testadores e não técnicos. Uma das principais características do BDD é a descrição do comportamento do software através de cenários de uso, utilizando uma linguagem natural. 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estrutura "Dado-Quando-Então" é uma forma padrão de escrever esses cenários.</a:t>
            </a:r>
          </a:p>
          <a:p>
            <a:pPr algn="just"/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Exemplo2: "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que estou na página inicial,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clico no botão 'login',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devo ser redirecionado para a página de login."</a:t>
            </a: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70B0637-2552-FFB9-1966-54ED5DCCB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6">
            <a:extLst>
              <a:ext uri="{FF2B5EF4-FFF2-40B4-BE49-F238E27FC236}">
                <a16:creationId xmlns:a16="http://schemas.microsoft.com/office/drawing/2014/main" id="{322E6923-B1E9-6CB9-37FD-DF694499451E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BDD (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Behavior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Driven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Development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7098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244645" y="1809135"/>
            <a:ext cx="8109156" cy="7557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5D371-C030-AFD6-6AD3-C87636BA6D1B}"/>
              </a:ext>
            </a:extLst>
          </p:cNvPr>
          <p:cNvSpPr txBox="1"/>
          <p:nvPr/>
        </p:nvSpPr>
        <p:spPr>
          <a:xfrm>
            <a:off x="291774" y="855615"/>
            <a:ext cx="114682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estrutura "Dado-Quando-Então" é uma forma padrão de escrever esses cenários. Vamos destrinchá-la:</a:t>
            </a:r>
          </a:p>
          <a:p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Dado (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Given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Esta parte descreve o estado inicial, ou contexto, antes do evento que você está descrevendo. Basicamente, define as condições prévias.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Exemplo: "Dado que eu tenha R$100 na minha conta bancária..."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Quando (When)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Aqui, você descreve a ação principal, o evento que desencadeia a mudança ou o comportamento que deseja testar.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Exemplo: "Quando eu retirar R$50..."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Então (</a:t>
            </a:r>
            <a:r>
              <a:rPr lang="pt-BR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Esta parte descreve o resultado esperado ou o estado após a ação ocorrer.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Exemplo: "Então meu saldo deve ser R$50.“</a:t>
            </a:r>
          </a:p>
          <a:p>
            <a:pPr lvl="1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Juntando tudo, o cenário completo seria: "Dado que eu tenha R$100 na minha conta bancária, quando eu retirar R$50, então meu saldo deve ser R$50.“</a:t>
            </a:r>
          </a:p>
          <a:p>
            <a:pPr lvl="1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F55BB6E9-49EE-D5F9-0F12-E422B9D3D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6">
            <a:extLst>
              <a:ext uri="{FF2B5EF4-FFF2-40B4-BE49-F238E27FC236}">
                <a16:creationId xmlns:a16="http://schemas.microsoft.com/office/drawing/2014/main" id="{E30E48DB-ECA2-2D1F-CE01-6AAE19A690F2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BDD (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Behavior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Driven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Development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8099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244645" y="1809135"/>
            <a:ext cx="8109156" cy="7557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5D371-C030-AFD6-6AD3-C87636BA6D1B}"/>
              </a:ext>
            </a:extLst>
          </p:cNvPr>
          <p:cNvSpPr txBox="1"/>
          <p:nvPr/>
        </p:nvSpPr>
        <p:spPr>
          <a:xfrm>
            <a:off x="511627" y="821229"/>
            <a:ext cx="10970343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Sim. Por exemplo, se você tem um caso de uso que descreve o processo de um usuário sacando dinheiro de um caixa eletrônico, ele pode ter:</a:t>
            </a: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Ator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Cliente do banco.</a:t>
            </a: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Pré-condição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 O cliente tem um cartão válido e saldo suficiente na conta.</a:t>
            </a:r>
          </a:p>
          <a:p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Fluxo principal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cliente insere o cartão.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cliente digita a senha.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cliente seleciona a opção de saque.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cliente insere o valor a ser sacado.</a:t>
            </a:r>
          </a:p>
          <a:p>
            <a:pPr lvl="1"/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O dinheiro é dispensado.</a:t>
            </a:r>
          </a:p>
          <a:p>
            <a:pPr lvl="1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A partir desse caso de uso, você pode criar cenários BDD. Que poderia ser:</a:t>
            </a:r>
          </a:p>
          <a:p>
            <a:pPr lvl="1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Dado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que o cliente tem um cartão válido e R$100 na conta,</a:t>
            </a:r>
          </a:p>
          <a:p>
            <a:pPr lvl="1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Quando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ele insere o cartão, digita a senha corretamente e solicita um saque de R$50,</a:t>
            </a:r>
          </a:p>
          <a:p>
            <a:pPr lvl="1"/>
            <a:r>
              <a:rPr lang="pt-BR" sz="2200" b="1" dirty="0">
                <a:latin typeface="Arial" panose="020B0604020202020204" pitchFamily="34" charset="0"/>
                <a:cs typeface="Arial" panose="020B0604020202020204" pitchFamily="34" charset="0"/>
              </a:rPr>
              <a:t>Então</a:t>
            </a:r>
            <a:r>
              <a:rPr lang="pt-BR" sz="2200" dirty="0">
                <a:latin typeface="Arial" panose="020B0604020202020204" pitchFamily="34" charset="0"/>
                <a:cs typeface="Arial" panose="020B0604020202020204" pitchFamily="34" charset="0"/>
              </a:rPr>
              <a:t> ele deve receber R$50 e seu saldo deve ser R$50.</a:t>
            </a:r>
          </a:p>
          <a:p>
            <a:pPr lvl="1"/>
            <a:endParaRPr lang="pt-BR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7317A39-E511-B784-DB82-8B22790E0D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6">
            <a:extLst>
              <a:ext uri="{FF2B5EF4-FFF2-40B4-BE49-F238E27FC236}">
                <a16:creationId xmlns:a16="http://schemas.microsoft.com/office/drawing/2014/main" id="{8CD2138E-D93D-A603-29F8-C5F2C74165E9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BDD (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Behavior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Driven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Development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 vem dos casos de uso?</a:t>
            </a:r>
          </a:p>
        </p:txBody>
      </p:sp>
    </p:spTree>
    <p:extLst>
      <p:ext uri="{BB962C8B-B14F-4D97-AF65-F5344CB8AC3E}">
        <p14:creationId xmlns:p14="http://schemas.microsoft.com/office/powerpoint/2010/main" val="1847625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244645" y="1809135"/>
            <a:ext cx="8109156" cy="7557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5D371-C030-AFD6-6AD3-C87636BA6D1B}"/>
              </a:ext>
            </a:extLst>
          </p:cNvPr>
          <p:cNvSpPr txBox="1"/>
          <p:nvPr/>
        </p:nvSpPr>
        <p:spPr>
          <a:xfrm>
            <a:off x="432000" y="1553999"/>
            <a:ext cx="1071224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Os testes são baseados nos critérios de aceitação definidos junto com stakeholders e equipe técnica.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Exemplo: Antes de desenvolver uma função de pesquisa, a equipe define que "o usuário deve ser capaz de buscar produtos pelo nome".</a:t>
            </a: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BD0B040-E64A-8672-56C7-E1FF493A7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6">
            <a:extLst>
              <a:ext uri="{FF2B5EF4-FFF2-40B4-BE49-F238E27FC236}">
                <a16:creationId xmlns:a16="http://schemas.microsoft.com/office/drawing/2014/main" id="{912653C8-F37B-B093-7D0E-E8BF29A1834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ATDD (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Acceptance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Teste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Driven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Development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29260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244645" y="1809135"/>
            <a:ext cx="8109156" cy="7557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5D371-C030-AFD6-6AD3-C87636BA6D1B}"/>
              </a:ext>
            </a:extLst>
          </p:cNvPr>
          <p:cNvSpPr txBox="1"/>
          <p:nvPr/>
        </p:nvSpPr>
        <p:spPr>
          <a:xfrm>
            <a:off x="988141" y="1563330"/>
            <a:ext cx="102157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Realizado em ambientes ágeis, onde o desenvolvimento e os testes ocorrem em pequenas iterações ou sprints.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Exemplo: Em uma sprint de duas semanas, a equipe desenvolve uma nova função e a testa dentro desse período.</a:t>
            </a:r>
          </a:p>
        </p:txBody>
      </p:sp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3A6CBC5-EF87-FDF4-8C43-439C03E06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6">
            <a:extLst>
              <a:ext uri="{FF2B5EF4-FFF2-40B4-BE49-F238E27FC236}">
                <a16:creationId xmlns:a16="http://schemas.microsoft.com/office/drawing/2014/main" id="{8F1E7EB5-E0AB-5A44-A50A-2652F37A5388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Ágil</a:t>
            </a:r>
          </a:p>
        </p:txBody>
      </p:sp>
    </p:spTree>
    <p:extLst>
      <p:ext uri="{BB962C8B-B14F-4D97-AF65-F5344CB8AC3E}">
        <p14:creationId xmlns:p14="http://schemas.microsoft.com/office/powerpoint/2010/main" val="1614111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244645" y="1809135"/>
            <a:ext cx="8109156" cy="7557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5D371-C030-AFD6-6AD3-C87636BA6D1B}"/>
              </a:ext>
            </a:extLst>
          </p:cNvPr>
          <p:cNvSpPr txBox="1"/>
          <p:nvPr/>
        </p:nvSpPr>
        <p:spPr>
          <a:xfrm>
            <a:off x="259702" y="1006206"/>
            <a:ext cx="102157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    As abordagens de teste não são mutuamente exclusivas e, frequentemente, é benéfico combinar diferentes técnicas para obter uma cobertura de teste mais completa e eficaz. 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5B1A1A43-B2E6-1685-C049-948B8747D9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31122"/>
              </p:ext>
            </p:extLst>
          </p:nvPr>
        </p:nvGraphicFramePr>
        <p:xfrm>
          <a:off x="635408" y="2109424"/>
          <a:ext cx="11124591" cy="40207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0713">
                  <a:extLst>
                    <a:ext uri="{9D8B030D-6E8A-4147-A177-3AD203B41FA5}">
                      <a16:colId xmlns:a16="http://schemas.microsoft.com/office/drawing/2014/main" val="843259559"/>
                    </a:ext>
                  </a:extLst>
                </a:gridCol>
                <a:gridCol w="4546985">
                  <a:extLst>
                    <a:ext uri="{9D8B030D-6E8A-4147-A177-3AD203B41FA5}">
                      <a16:colId xmlns:a16="http://schemas.microsoft.com/office/drawing/2014/main" val="1728756755"/>
                    </a:ext>
                  </a:extLst>
                </a:gridCol>
                <a:gridCol w="4486893">
                  <a:extLst>
                    <a:ext uri="{9D8B030D-6E8A-4147-A177-3AD203B41FA5}">
                      <a16:colId xmlns:a16="http://schemas.microsoft.com/office/drawing/2014/main" val="3900915065"/>
                    </a:ext>
                  </a:extLst>
                </a:gridCol>
              </a:tblGrid>
              <a:tr h="31534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Abordagem de Teste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Como Pode Ser Combinada</a:t>
                      </a:r>
                      <a:endParaRPr lang="pt-BR" sz="1600" b="1" i="0" u="none" strike="noStrike" dirty="0">
                        <a:solidFill>
                          <a:schemeClr val="bg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2208578"/>
                  </a:ext>
                </a:extLst>
              </a:tr>
              <a:tr h="6091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Teste Baseado em Risco</a:t>
                      </a:r>
                      <a:endParaRPr lang="pt-BR" sz="16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Foca em identificar e testar áreas do software que apresentam o maior risco.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Direciona recursos para áreas críticas em qualquer técnica de teste.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765862"/>
                  </a:ext>
                </a:extLst>
              </a:tr>
              <a:tr h="6091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Teste Exploratório</a:t>
                      </a:r>
                      <a:endParaRPr lang="pt-BR" sz="16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Testadores exploram o software sem um script predefinido, usando intuição e experiência.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Complementar ao Teste Ágil durante sprints ou iterações.</a:t>
                      </a:r>
                      <a:endParaRPr lang="pt-BR" sz="1600" b="0" i="0" u="none" strike="noStrike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3478518"/>
                  </a:ext>
                </a:extLst>
              </a:tr>
              <a:tr h="65982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TDD (Test </a:t>
                      </a:r>
                      <a:r>
                        <a:rPr lang="pt-BR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Driven</a:t>
                      </a:r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pt-BR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Development</a:t>
                      </a:r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Testes são escritos antes do código. Foco em unidades ou funções específicas.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Base para o desenvolvimento, antes de BDD ou ATDD para testes de comportamento ou aceitação.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883722"/>
                  </a:ext>
                </a:extLst>
              </a:tr>
              <a:tr h="6091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BDD (</a:t>
                      </a:r>
                      <a:r>
                        <a:rPr lang="pt-BR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Behavior</a:t>
                      </a:r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pt-BR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Driven</a:t>
                      </a:r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r>
                        <a:rPr lang="pt-BR" sz="1600" u="none" strike="noStrike" dirty="0" err="1">
                          <a:solidFill>
                            <a:srgbClr val="FF0000"/>
                          </a:solidFill>
                          <a:effectLst/>
                        </a:rPr>
                        <a:t>Development</a:t>
                      </a:r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)</a:t>
                      </a:r>
                      <a:endParaRPr lang="pt-BR" sz="16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Testa o comportamento do software através de cenários. "Dado-Quando-Então".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Pode ser seguido pelo ATDD para detalhar critérios de aceitação.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4948150"/>
                  </a:ext>
                </a:extLst>
              </a:tr>
              <a:tr h="60912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ATDD (Acceptance Test Driven Development)</a:t>
                      </a:r>
                      <a:endParaRPr lang="en-US" sz="16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Testes baseados em critérios de aceitação acordados com stakeholders.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Pode ser combinado com BDD para uma visão mais completa do comportamento e aceitação.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184208"/>
                  </a:ext>
                </a:extLst>
              </a:tr>
              <a:tr h="60912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Teste Ágil</a:t>
                      </a:r>
                      <a:endParaRPr lang="pt-BR" sz="1600" b="1" i="0" u="none" strike="noStrike" dirty="0">
                        <a:solidFill>
                          <a:srgbClr val="FF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Testes realizados em um ambiente ágil, geralmente em sprints ou iterações.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Pode incorporar Teste Exploratório, BDD, ATDD, entre outros, dentro dos sprints.</a:t>
                      </a:r>
                      <a:endParaRPr lang="pt-BR" sz="1600" b="0" i="0" u="none" strike="noStrike" dirty="0">
                        <a:solidFill>
                          <a:srgbClr val="374151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7620" marR="7620" marT="762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934045"/>
                  </a:ext>
                </a:extLst>
              </a:tr>
            </a:tbl>
          </a:graphicData>
        </a:graphic>
      </p:graphicFrame>
      <p:pic>
        <p:nvPicPr>
          <p:cNvPr id="3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D190979-0371-C4E6-18DB-48DDEFCDB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A12685B6-B881-C82F-AB4A-466C62836DD1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Abordagens de Teste</a:t>
            </a:r>
          </a:p>
        </p:txBody>
      </p:sp>
    </p:spTree>
    <p:extLst>
      <p:ext uri="{BB962C8B-B14F-4D97-AF65-F5344CB8AC3E}">
        <p14:creationId xmlns:p14="http://schemas.microsoft.com/office/powerpoint/2010/main" val="2555316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244645" y="1809135"/>
            <a:ext cx="8109156" cy="7557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2D5D371-C030-AFD6-6AD3-C87636BA6D1B}"/>
              </a:ext>
            </a:extLst>
          </p:cNvPr>
          <p:cNvSpPr txBox="1"/>
          <p:nvPr/>
        </p:nvSpPr>
        <p:spPr>
          <a:xfrm>
            <a:off x="572729" y="884800"/>
            <a:ext cx="10781072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(individual ou em duplas)</a:t>
            </a:r>
          </a:p>
          <a:p>
            <a:pPr>
              <a:lnSpc>
                <a:spcPct val="150000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Escolha um site “diferente” para explorar e siga as instruções:</a:t>
            </a:r>
            <a:endParaRPr lang="pt-B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Navegue pelo site e identifique qualquer problema de usabilidade ou defeitos.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Se for um comércio eletrônico, tente realizar uma compra fictícia ou execute a principal função do site. Há algum obstáculo ou confusão no processo?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Observe a responsividade do site em diferentes dispositivos ou tamanhos de tela.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Identifique áreas onde a experiência do usuário poderia ser melhorada.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Veja se há erros expostos ao usuário.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Liste Todas as suas “reclamações” e faça uma apresentação para entrega</a:t>
            </a:r>
          </a:p>
        </p:txBody>
      </p:sp>
      <p:pic>
        <p:nvPicPr>
          <p:cNvPr id="3074" name="Picture 2" descr="Exercícios de Português com Gabarito para Concursos: Desenho de Lápis,  Fotos e Imagens de Lápis Escolar">
            <a:extLst>
              <a:ext uri="{FF2B5EF4-FFF2-40B4-BE49-F238E27FC236}">
                <a16:creationId xmlns:a16="http://schemas.microsoft.com/office/drawing/2014/main" id="{CD958AF0-F309-3986-DD3B-692B77D2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03" y="172269"/>
            <a:ext cx="2052484" cy="20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CB8AC25-3683-FEDC-DB2C-7864CA20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6">
            <a:extLst>
              <a:ext uri="{FF2B5EF4-FFF2-40B4-BE49-F238E27FC236}">
                <a16:creationId xmlns:a16="http://schemas.microsoft.com/office/drawing/2014/main" id="{FBC12B41-23AE-0105-59C7-0FA7AFC9C7F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</a:t>
            </a:r>
          </a:p>
        </p:txBody>
      </p:sp>
    </p:spTree>
    <p:extLst>
      <p:ext uri="{BB962C8B-B14F-4D97-AF65-F5344CB8AC3E}">
        <p14:creationId xmlns:p14="http://schemas.microsoft.com/office/powerpoint/2010/main" val="216440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FCAF3A4-FEBE-14D7-FA8F-FF422FACF062}"/>
              </a:ext>
            </a:extLst>
          </p:cNvPr>
          <p:cNvSpPr txBox="1">
            <a:spLocks/>
          </p:cNvSpPr>
          <p:nvPr/>
        </p:nvSpPr>
        <p:spPr>
          <a:xfrm>
            <a:off x="3244645" y="1809135"/>
            <a:ext cx="8109156" cy="75575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3600" dirty="0"/>
          </a:p>
        </p:txBody>
      </p:sp>
      <p:pic>
        <p:nvPicPr>
          <p:cNvPr id="3074" name="Picture 2" descr="Exercícios de Português com Gabarito para Concursos: Desenho de Lápis,  Fotos e Imagens de Lápis Escolar">
            <a:extLst>
              <a:ext uri="{FF2B5EF4-FFF2-40B4-BE49-F238E27FC236}">
                <a16:creationId xmlns:a16="http://schemas.microsoft.com/office/drawing/2014/main" id="{CD958AF0-F309-3986-DD3B-692B77D2A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503" y="172269"/>
            <a:ext cx="2052484" cy="2052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5CB8AC25-3683-FEDC-DB2C-7864CA20B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6">
            <a:extLst>
              <a:ext uri="{FF2B5EF4-FFF2-40B4-BE49-F238E27FC236}">
                <a16:creationId xmlns:a16="http://schemas.microsoft.com/office/drawing/2014/main" id="{FBC12B41-23AE-0105-59C7-0FA7AFC9C7F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D7FF34-A7B8-4A19-AF95-81907DA53FC7}"/>
              </a:ext>
            </a:extLst>
          </p:cNvPr>
          <p:cNvSpPr txBox="1"/>
          <p:nvPr/>
        </p:nvSpPr>
        <p:spPr>
          <a:xfrm>
            <a:off x="236594" y="991865"/>
            <a:ext cx="5761703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Estante Virtual</a:t>
            </a:r>
            <a:r>
              <a:rPr lang="pt-BR" sz="1400" dirty="0"/>
              <a:t> - </a:t>
            </a:r>
            <a:r>
              <a:rPr lang="pt-BR" sz="1400" dirty="0">
                <a:hlinkClick r:id="rId5"/>
              </a:rPr>
              <a:t>https://www.estantevirtual.com.br/</a:t>
            </a:r>
            <a:endParaRPr lang="pt-BR" sz="1400" dirty="0"/>
          </a:p>
          <a:p>
            <a:pPr lvl="1"/>
            <a:r>
              <a:rPr lang="pt-BR" sz="1400" dirty="0"/>
              <a:t>Uma plataforma para compra e venda de livros usados.</a:t>
            </a:r>
          </a:p>
          <a:p>
            <a:r>
              <a:rPr lang="pt-BR" sz="1400" b="1" dirty="0"/>
              <a:t>Toda Matéria</a:t>
            </a:r>
            <a:r>
              <a:rPr lang="pt-BR" sz="1400" dirty="0"/>
              <a:t> - </a:t>
            </a:r>
            <a:r>
              <a:rPr lang="pt-BR" sz="1400" dirty="0">
                <a:hlinkClick r:id="rId6"/>
              </a:rPr>
              <a:t>https://www.todamateria.com.br/</a:t>
            </a:r>
            <a:endParaRPr lang="pt-BR" sz="1400" dirty="0"/>
          </a:p>
          <a:p>
            <a:pPr lvl="1"/>
            <a:r>
              <a:rPr lang="pt-BR" sz="1400" dirty="0"/>
              <a:t>Site educacional com conteúdos escolares para diversos níveis.</a:t>
            </a:r>
          </a:p>
          <a:p>
            <a:r>
              <a:rPr lang="pt-BR" sz="1400" b="1" dirty="0"/>
              <a:t>Só Notícia Boa</a:t>
            </a:r>
            <a:r>
              <a:rPr lang="pt-BR" sz="1400" dirty="0"/>
              <a:t> - </a:t>
            </a:r>
            <a:r>
              <a:rPr lang="pt-BR" sz="1400" dirty="0">
                <a:hlinkClick r:id="rId7"/>
              </a:rPr>
              <a:t>https://www.sonoticiaboa.com.br/</a:t>
            </a:r>
            <a:endParaRPr lang="pt-BR" sz="1400" dirty="0"/>
          </a:p>
          <a:p>
            <a:pPr lvl="1"/>
            <a:r>
              <a:rPr lang="pt-BR" sz="1400" dirty="0"/>
              <a:t>Portal de notícias positivas.</a:t>
            </a:r>
          </a:p>
          <a:p>
            <a:r>
              <a:rPr lang="pt-BR" sz="1400" b="1" dirty="0"/>
              <a:t>Receitas de Minuto</a:t>
            </a:r>
            <a:r>
              <a:rPr lang="pt-BR" sz="1400" dirty="0"/>
              <a:t> - </a:t>
            </a:r>
            <a:r>
              <a:rPr lang="pt-BR" sz="1400" dirty="0">
                <a:hlinkClick r:id="rId8"/>
              </a:rPr>
              <a:t>https://receitasdeminuto.com/</a:t>
            </a:r>
            <a:endParaRPr lang="pt-BR" sz="1400" dirty="0"/>
          </a:p>
          <a:p>
            <a:pPr lvl="1"/>
            <a:r>
              <a:rPr lang="pt-BR" sz="1400" dirty="0"/>
              <a:t>Blog culinário com receitas rápidas.</a:t>
            </a:r>
          </a:p>
          <a:p>
            <a:r>
              <a:rPr lang="pt-BR" sz="1400" b="1" dirty="0"/>
              <a:t>Adoro Cinema</a:t>
            </a:r>
            <a:r>
              <a:rPr lang="pt-BR" sz="1400" dirty="0"/>
              <a:t> - </a:t>
            </a:r>
            <a:r>
              <a:rPr lang="pt-BR" sz="1400" dirty="0">
                <a:hlinkClick r:id="rId9"/>
              </a:rPr>
              <a:t>https://www.adorocinema.com/</a:t>
            </a:r>
            <a:endParaRPr lang="pt-BR" sz="1400" dirty="0"/>
          </a:p>
          <a:p>
            <a:pPr lvl="1"/>
            <a:r>
              <a:rPr lang="pt-BR" sz="1400" dirty="0"/>
              <a:t>Portal de notícias sobre cinema, séries e trailers.</a:t>
            </a:r>
          </a:p>
          <a:p>
            <a:r>
              <a:rPr lang="pt-BR" sz="1400" b="1" dirty="0"/>
              <a:t>Manual do Mundo</a:t>
            </a:r>
            <a:r>
              <a:rPr lang="pt-BR" sz="1400" dirty="0"/>
              <a:t> - </a:t>
            </a:r>
            <a:r>
              <a:rPr lang="pt-BR" sz="1400" dirty="0">
                <a:hlinkClick r:id="rId10"/>
              </a:rPr>
              <a:t>https://manualdomundo.com.br/</a:t>
            </a:r>
            <a:endParaRPr lang="pt-BR" sz="1400" dirty="0"/>
          </a:p>
          <a:p>
            <a:pPr lvl="1"/>
            <a:r>
              <a:rPr lang="pt-BR" sz="1400" dirty="0"/>
              <a:t>Site educativo com experimentos científicos, dicas de sobrevivência, receitas e muito mais.</a:t>
            </a:r>
          </a:p>
          <a:p>
            <a:r>
              <a:rPr lang="pt-BR" sz="1400" b="1" dirty="0"/>
              <a:t>Catraca Livre</a:t>
            </a:r>
            <a:r>
              <a:rPr lang="pt-BR" sz="1400" dirty="0"/>
              <a:t> - </a:t>
            </a:r>
            <a:r>
              <a:rPr lang="pt-BR" sz="1400" dirty="0">
                <a:hlinkClick r:id="rId11"/>
              </a:rPr>
              <a:t>https://catracalivre.com.br/</a:t>
            </a:r>
            <a:endParaRPr lang="pt-BR" sz="1400" dirty="0"/>
          </a:p>
          <a:p>
            <a:pPr lvl="1"/>
            <a:r>
              <a:rPr lang="pt-BR" sz="1400" dirty="0"/>
              <a:t>Portal com notícias culturais, dicas de lazer, cursos gratuitos e outros.</a:t>
            </a:r>
          </a:p>
          <a:p>
            <a:r>
              <a:rPr lang="pt-BR" sz="1400" b="1" dirty="0"/>
              <a:t>Me Poupe!</a:t>
            </a:r>
            <a:r>
              <a:rPr lang="pt-BR" sz="1400" dirty="0"/>
              <a:t> - </a:t>
            </a:r>
            <a:r>
              <a:rPr lang="pt-BR" sz="1400" dirty="0">
                <a:hlinkClick r:id="rId12"/>
              </a:rPr>
              <a:t>https://mepoupenaweb.com/</a:t>
            </a:r>
            <a:endParaRPr lang="pt-BR" sz="1400" dirty="0"/>
          </a:p>
          <a:p>
            <a:pPr lvl="1"/>
            <a:r>
              <a:rPr lang="pt-BR" sz="1400" dirty="0"/>
              <a:t>Blog sobre educação financeira.</a:t>
            </a:r>
          </a:p>
          <a:p>
            <a:r>
              <a:rPr lang="pt-BR" sz="1400" b="1" dirty="0"/>
              <a:t>Jovem Nerd</a:t>
            </a:r>
            <a:r>
              <a:rPr lang="pt-BR" sz="1400" dirty="0"/>
              <a:t> - </a:t>
            </a:r>
            <a:r>
              <a:rPr lang="pt-BR" sz="1400" dirty="0">
                <a:hlinkClick r:id="rId13"/>
              </a:rPr>
              <a:t>https://jovemnerd.com.br/</a:t>
            </a:r>
            <a:endParaRPr lang="pt-BR" sz="1400" dirty="0"/>
          </a:p>
          <a:p>
            <a:pPr lvl="1"/>
            <a:r>
              <a:rPr lang="pt-BR" sz="1400" dirty="0"/>
              <a:t>Site de cultura pop, abordando temas diversos.</a:t>
            </a:r>
          </a:p>
          <a:p>
            <a:r>
              <a:rPr lang="pt-BR" sz="1400" b="1" dirty="0" err="1"/>
              <a:t>Hypeness</a:t>
            </a:r>
            <a:r>
              <a:rPr lang="pt-BR" sz="1400" dirty="0"/>
              <a:t> - </a:t>
            </a:r>
            <a:r>
              <a:rPr lang="pt-BR" sz="1400" dirty="0">
                <a:hlinkClick r:id="rId14"/>
              </a:rPr>
              <a:t>https://www.hypeness.com.br/</a:t>
            </a:r>
            <a:endParaRPr lang="pt-BR" sz="1400" dirty="0"/>
          </a:p>
          <a:p>
            <a:pPr lvl="1"/>
            <a:r>
              <a:rPr lang="pt-BR" sz="1400" dirty="0"/>
              <a:t>Portal de inovação e criatividade.</a:t>
            </a:r>
          </a:p>
          <a:p>
            <a:r>
              <a:rPr lang="pt-BR" sz="1400" b="1" dirty="0" err="1"/>
              <a:t>Brainly</a:t>
            </a:r>
            <a:r>
              <a:rPr lang="pt-BR" sz="1400" dirty="0"/>
              <a:t> - </a:t>
            </a:r>
            <a:r>
              <a:rPr lang="pt-BR" sz="1400" dirty="0">
                <a:hlinkClick r:id="rId15"/>
              </a:rPr>
              <a:t>https://brainly.com.br/</a:t>
            </a:r>
            <a:endParaRPr lang="pt-BR" sz="1400" dirty="0"/>
          </a:p>
          <a:p>
            <a:pPr lvl="1"/>
            <a:r>
              <a:rPr lang="pt-BR" sz="1400" dirty="0"/>
              <a:t>Plataforma de ajuda mútua para estudantes resolverem dúvidas escolares.</a:t>
            </a:r>
          </a:p>
          <a:p>
            <a:r>
              <a:rPr lang="pt-BR" sz="1400" b="1" dirty="0"/>
              <a:t>Mistérios do Mundo</a:t>
            </a:r>
            <a:r>
              <a:rPr lang="pt-BR" sz="1400" dirty="0"/>
              <a:t> - </a:t>
            </a:r>
            <a:r>
              <a:rPr lang="pt-BR" sz="1400" dirty="0">
                <a:hlinkClick r:id="rId16"/>
              </a:rPr>
              <a:t>https://misteriosdomundo.org/</a:t>
            </a:r>
            <a:endParaRPr lang="pt-BR" sz="1400" dirty="0"/>
          </a:p>
          <a:p>
            <a:r>
              <a:rPr lang="pt-BR" sz="1400" dirty="0"/>
              <a:t>            Site dedicado a curiosidades, ciências e fatos intrigantes.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9CDFDA8-1D5F-47C0-8F7E-C2D4D748F1C8}"/>
              </a:ext>
            </a:extLst>
          </p:cNvPr>
          <p:cNvSpPr txBox="1"/>
          <p:nvPr/>
        </p:nvSpPr>
        <p:spPr>
          <a:xfrm>
            <a:off x="5998297" y="991865"/>
            <a:ext cx="576170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Open Library</a:t>
            </a:r>
            <a:r>
              <a:rPr lang="pt-BR" sz="1400" dirty="0"/>
              <a:t> - </a:t>
            </a:r>
            <a:r>
              <a:rPr lang="pt-BR" sz="1400" dirty="0">
                <a:hlinkClick r:id="rId17"/>
              </a:rPr>
              <a:t>https://openlibrary.org/</a:t>
            </a:r>
            <a:endParaRPr lang="pt-BR" sz="1400" dirty="0"/>
          </a:p>
          <a:p>
            <a:pPr lvl="1"/>
            <a:r>
              <a:rPr lang="pt-BR" sz="1400" dirty="0"/>
              <a:t>Uma biblioteca digital com milhões de livros.</a:t>
            </a:r>
          </a:p>
          <a:p>
            <a:r>
              <a:rPr lang="pt-BR" sz="1400" b="1" dirty="0" err="1"/>
              <a:t>DuckDuckGo</a:t>
            </a:r>
            <a:r>
              <a:rPr lang="pt-BR" sz="1400" dirty="0"/>
              <a:t> - </a:t>
            </a:r>
            <a:r>
              <a:rPr lang="pt-BR" sz="1400" dirty="0">
                <a:hlinkClick r:id="rId18"/>
              </a:rPr>
              <a:t>https://duckduckgo.com/</a:t>
            </a:r>
            <a:endParaRPr lang="pt-BR" sz="1400" dirty="0"/>
          </a:p>
          <a:p>
            <a:pPr lvl="1"/>
            <a:r>
              <a:rPr lang="pt-BR" sz="1400" dirty="0"/>
              <a:t>Um mecanismo de busca que valoriza a privacidade dos usuários.</a:t>
            </a:r>
          </a:p>
          <a:p>
            <a:r>
              <a:rPr lang="pt-BR" sz="1400" b="1" dirty="0"/>
              <a:t>Hacker News</a:t>
            </a:r>
            <a:r>
              <a:rPr lang="pt-BR" sz="1400" dirty="0"/>
              <a:t> - </a:t>
            </a:r>
            <a:r>
              <a:rPr lang="pt-BR" sz="1400" dirty="0">
                <a:hlinkClick r:id="rId19"/>
              </a:rPr>
              <a:t>https://news.ycombinator.com/</a:t>
            </a:r>
            <a:endParaRPr lang="pt-BR" sz="1400" dirty="0"/>
          </a:p>
          <a:p>
            <a:pPr lvl="1"/>
            <a:r>
              <a:rPr lang="pt-BR" sz="1400" dirty="0"/>
              <a:t>Um site de notícias sobre tecnologia e startups.</a:t>
            </a:r>
          </a:p>
          <a:p>
            <a:r>
              <a:rPr lang="pt-BR" sz="1400" b="1" dirty="0"/>
              <a:t>A Soft </a:t>
            </a:r>
            <a:r>
              <a:rPr lang="pt-BR" sz="1400" b="1" dirty="0" err="1"/>
              <a:t>Murmur</a:t>
            </a:r>
            <a:r>
              <a:rPr lang="pt-BR" sz="1400" dirty="0"/>
              <a:t> - </a:t>
            </a:r>
            <a:r>
              <a:rPr lang="pt-BR" sz="1400" dirty="0">
                <a:hlinkClick r:id="rId20"/>
              </a:rPr>
              <a:t>https://asoftmurmur.com/</a:t>
            </a:r>
            <a:endParaRPr lang="pt-BR" sz="1400" dirty="0"/>
          </a:p>
          <a:p>
            <a:pPr lvl="1"/>
            <a:r>
              <a:rPr lang="pt-BR" sz="1400" dirty="0"/>
              <a:t>Um site que permite aos usuários criar seus próprios ambientes sonoros.</a:t>
            </a:r>
          </a:p>
          <a:p>
            <a:r>
              <a:rPr lang="pt-BR" sz="1400" b="1" dirty="0" err="1"/>
              <a:t>FutureMe</a:t>
            </a:r>
            <a:r>
              <a:rPr lang="pt-BR" sz="1400" dirty="0"/>
              <a:t> - </a:t>
            </a:r>
            <a:r>
              <a:rPr lang="pt-BR" sz="1400" dirty="0">
                <a:hlinkClick r:id="rId21"/>
              </a:rPr>
              <a:t>https://www.futureme.org/</a:t>
            </a:r>
            <a:endParaRPr lang="pt-BR" sz="1400" dirty="0"/>
          </a:p>
          <a:p>
            <a:pPr lvl="1"/>
            <a:r>
              <a:rPr lang="pt-BR" sz="1400" dirty="0"/>
              <a:t>Um site onde você pode enviar e-mails para si mesmo no futuro.</a:t>
            </a:r>
          </a:p>
          <a:p>
            <a:r>
              <a:rPr lang="pt-BR" sz="1400" b="1" dirty="0" err="1"/>
              <a:t>Window</a:t>
            </a:r>
            <a:r>
              <a:rPr lang="pt-BR" sz="1400" b="1" dirty="0"/>
              <a:t> Swap</a:t>
            </a:r>
            <a:r>
              <a:rPr lang="pt-BR" sz="1400" dirty="0"/>
              <a:t> - </a:t>
            </a:r>
            <a:r>
              <a:rPr lang="pt-BR" sz="1400" dirty="0">
                <a:hlinkClick r:id="rId22"/>
              </a:rPr>
              <a:t>https://www.window-swap.com/</a:t>
            </a:r>
            <a:endParaRPr lang="pt-BR" sz="1400" dirty="0"/>
          </a:p>
          <a:p>
            <a:pPr lvl="1"/>
            <a:r>
              <a:rPr lang="pt-BR" sz="1400" dirty="0"/>
              <a:t>Permite que você veja vídeos da vista da janela de outras pessoas ao redor do mundo.</a:t>
            </a:r>
          </a:p>
          <a:p>
            <a:r>
              <a:rPr lang="pt-BR" sz="1400" b="1" dirty="0" err="1"/>
              <a:t>Bored</a:t>
            </a:r>
            <a:r>
              <a:rPr lang="pt-BR" sz="1400" b="1" dirty="0"/>
              <a:t> Button</a:t>
            </a:r>
            <a:r>
              <a:rPr lang="pt-BR" sz="1400" dirty="0"/>
              <a:t> - </a:t>
            </a:r>
            <a:r>
              <a:rPr lang="pt-BR" sz="1400" dirty="0">
                <a:hlinkClick r:id="rId23"/>
              </a:rPr>
              <a:t>https://www.boredbutton.com/</a:t>
            </a:r>
            <a:endParaRPr lang="pt-BR" sz="1400" dirty="0"/>
          </a:p>
          <a:p>
            <a:pPr lvl="1"/>
            <a:r>
              <a:rPr lang="pt-BR" sz="1400" dirty="0"/>
              <a:t>Um site que redireciona para diferentes atividades online quando você diz que está entediado.</a:t>
            </a:r>
          </a:p>
          <a:p>
            <a:r>
              <a:rPr lang="pt-BR" sz="1400" b="1" dirty="0"/>
              <a:t>Radio Garden</a:t>
            </a:r>
            <a:r>
              <a:rPr lang="pt-BR" sz="1400" dirty="0"/>
              <a:t> - </a:t>
            </a:r>
            <a:r>
              <a:rPr lang="pt-BR" sz="1400" dirty="0">
                <a:hlinkClick r:id="rId24"/>
              </a:rPr>
              <a:t>http://radio.garden/</a:t>
            </a:r>
            <a:endParaRPr lang="pt-BR" sz="1400" dirty="0"/>
          </a:p>
          <a:p>
            <a:pPr lvl="1"/>
            <a:r>
              <a:rPr lang="pt-BR" sz="1400" dirty="0"/>
              <a:t>Escute rádios ao vivo de várias partes do mundo.</a:t>
            </a:r>
          </a:p>
          <a:p>
            <a:r>
              <a:rPr lang="pt-BR" sz="1400" b="1" dirty="0" err="1"/>
              <a:t>This</a:t>
            </a:r>
            <a:r>
              <a:rPr lang="pt-BR" sz="1400" b="1" dirty="0"/>
              <a:t> </a:t>
            </a:r>
            <a:r>
              <a:rPr lang="pt-BR" sz="1400" b="1" dirty="0" err="1"/>
              <a:t>Is</a:t>
            </a:r>
            <a:r>
              <a:rPr lang="pt-BR" sz="1400" b="1" dirty="0"/>
              <a:t> Sand</a:t>
            </a:r>
            <a:r>
              <a:rPr lang="pt-BR" sz="1400" dirty="0"/>
              <a:t> - </a:t>
            </a:r>
            <a:r>
              <a:rPr lang="pt-BR" sz="1400" dirty="0">
                <a:hlinkClick r:id="rId25"/>
              </a:rPr>
              <a:t>https://thisissand.com/</a:t>
            </a:r>
            <a:endParaRPr lang="pt-BR" sz="1400" dirty="0"/>
          </a:p>
          <a:p>
            <a:pPr lvl="1"/>
            <a:r>
              <a:rPr lang="pt-BR" sz="1400" dirty="0"/>
              <a:t>Um site artístico onde você pode criar paisagens usando areia virtual.</a:t>
            </a:r>
          </a:p>
          <a:p>
            <a:r>
              <a:rPr lang="pt-BR" sz="1400" b="1" dirty="0"/>
              <a:t>10 Minute Mail</a:t>
            </a:r>
            <a:r>
              <a:rPr lang="pt-BR" sz="1400" dirty="0"/>
              <a:t> - </a:t>
            </a:r>
            <a:r>
              <a:rPr lang="pt-BR" sz="1400" dirty="0">
                <a:hlinkClick r:id="rId26"/>
              </a:rPr>
              <a:t>https://10minutemail.com/</a:t>
            </a:r>
            <a:endParaRPr lang="pt-BR" sz="1400" dirty="0"/>
          </a:p>
          <a:p>
            <a:pPr lvl="1"/>
            <a:r>
              <a:rPr lang="pt-BR" sz="1400" dirty="0"/>
              <a:t>Fornece um endereço de e-mail descartável que dura apenas 10 minutos.</a:t>
            </a:r>
          </a:p>
          <a:p>
            <a:r>
              <a:rPr lang="pt-BR" sz="1400" b="1" dirty="0"/>
              <a:t>The </a:t>
            </a:r>
            <a:r>
              <a:rPr lang="pt-BR" sz="1400" b="1" dirty="0" err="1"/>
              <a:t>Useless</a:t>
            </a:r>
            <a:r>
              <a:rPr lang="pt-BR" sz="1400" b="1" dirty="0"/>
              <a:t> Web</a:t>
            </a:r>
            <a:r>
              <a:rPr lang="pt-BR" sz="1400" dirty="0"/>
              <a:t> - </a:t>
            </a:r>
            <a:r>
              <a:rPr lang="pt-BR" sz="1400" dirty="0">
                <a:hlinkClick r:id="rId27"/>
              </a:rPr>
              <a:t>https://theuselessweb.com/</a:t>
            </a:r>
            <a:endParaRPr lang="pt-BR" sz="1400" dirty="0"/>
          </a:p>
          <a:p>
            <a:pPr lvl="1"/>
            <a:r>
              <a:rPr lang="pt-BR" sz="1400" dirty="0"/>
              <a:t>Redireciona para sites aleatórios e muitas vezes inúteis na web.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41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B5902-66EC-75EA-FF08-058FEAA09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BC1BB7B0-E938-6B17-5396-17528F536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749F5C73-4E54-1E0F-FDD5-7D1272900B08}"/>
              </a:ext>
            </a:extLst>
          </p:cNvPr>
          <p:cNvSpPr txBox="1">
            <a:spLocks/>
          </p:cNvSpPr>
          <p:nvPr/>
        </p:nvSpPr>
        <p:spPr>
          <a:xfrm>
            <a:off x="432000" y="279138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de Sistema</a:t>
            </a:r>
          </a:p>
        </p:txBody>
      </p:sp>
      <p:pic>
        <p:nvPicPr>
          <p:cNvPr id="4098" name="Picture 2" descr="Animação S.A.: Cinesystem+ S01E34 - Isso é Tudo Pessoal">
            <a:extLst>
              <a:ext uri="{FF2B5EF4-FFF2-40B4-BE49-F238E27FC236}">
                <a16:creationId xmlns:a16="http://schemas.microsoft.com/office/drawing/2014/main" id="{27FEA8F6-9602-1B5D-4D88-2BD033DCA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881063"/>
            <a:ext cx="9048750" cy="509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90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AC82EC1-9CD3-3228-899C-71B4EE45C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227074"/>
            <a:ext cx="11328000" cy="432000"/>
          </a:xfrm>
        </p:spPr>
        <p:txBody>
          <a:bodyPr/>
          <a:lstStyle/>
          <a:p>
            <a:r>
              <a:rPr lang="pt-BR" sz="2000" dirty="0">
                <a:solidFill>
                  <a:schemeClr val="bg1">
                    <a:lumMod val="65000"/>
                  </a:schemeClr>
                </a:solidFill>
              </a:rPr>
              <a:t>Teste de Software</a:t>
            </a:r>
          </a:p>
        </p:txBody>
      </p:sp>
      <p:pic>
        <p:nvPicPr>
          <p:cNvPr id="2052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C57120DB-F3C1-16AF-BC0B-68D1066BB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40209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ítulo 6">
            <a:extLst>
              <a:ext uri="{FF2B5EF4-FFF2-40B4-BE49-F238E27FC236}">
                <a16:creationId xmlns:a16="http://schemas.microsoft.com/office/drawing/2014/main" id="{078621CE-201C-E4F2-5CC4-FC9F56D2B2E6}"/>
              </a:ext>
            </a:extLst>
          </p:cNvPr>
          <p:cNvSpPr txBox="1">
            <a:spLocks/>
          </p:cNvSpPr>
          <p:nvPr/>
        </p:nvSpPr>
        <p:spPr>
          <a:xfrm>
            <a:off x="432000" y="1248087"/>
            <a:ext cx="7732286" cy="453736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dirty="0"/>
          </a:p>
        </p:txBody>
      </p:sp>
      <p:sp>
        <p:nvSpPr>
          <p:cNvPr id="10" name="Espaço Reservado para Conteúdo 3">
            <a:extLst>
              <a:ext uri="{FF2B5EF4-FFF2-40B4-BE49-F238E27FC236}">
                <a16:creationId xmlns:a16="http://schemas.microsoft.com/office/drawing/2014/main" id="{94ACE238-4A04-412D-B6AB-6BB6EB770D02}"/>
              </a:ext>
            </a:extLst>
          </p:cNvPr>
          <p:cNvSpPr txBox="1">
            <a:spLocks/>
          </p:cNvSpPr>
          <p:nvPr/>
        </p:nvSpPr>
        <p:spPr>
          <a:xfrm>
            <a:off x="1221659" y="809724"/>
            <a:ext cx="5139812" cy="5383161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1.1. Definição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 Tipos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1.2.1. Funcionais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1.2.2. Não funcionais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 Níveis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1.3.1. Unitário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1.3.2. De integração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1.3.3. De sistema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1.3.4. De aceitação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 Técnicas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1.4.1. Regressão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1.4.2. Estresse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1.4.3. Recuperação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1.4.4. Performance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1.4.5. Segurança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1.4.6. Paralelo</a:t>
            </a:r>
          </a:p>
        </p:txBody>
      </p:sp>
      <p:sp>
        <p:nvSpPr>
          <p:cNvPr id="12" name="Espaço Reservado para Conteúdo 3">
            <a:extLst>
              <a:ext uri="{FF2B5EF4-FFF2-40B4-BE49-F238E27FC236}">
                <a16:creationId xmlns:a16="http://schemas.microsoft.com/office/drawing/2014/main" id="{8842B0F3-D97B-46EE-BBE4-F4415B299BFD}"/>
              </a:ext>
            </a:extLst>
          </p:cNvPr>
          <p:cNvSpPr txBox="1">
            <a:spLocks/>
          </p:cNvSpPr>
          <p:nvPr/>
        </p:nvSpPr>
        <p:spPr>
          <a:xfrm>
            <a:off x="6361471" y="809724"/>
            <a:ext cx="5139812" cy="4975723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Planejamento de testes</a:t>
            </a: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2.1. Análise de risco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2.2. Plano de teste 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</a:p>
          <a:p>
            <a:pPr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 </a:t>
            </a:r>
            <a:r>
              <a:rPr lang="pt-BR" sz="1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Execução de testes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 Ambiente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3.1.1. Configuração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3.2. Equipe de testes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3.3. Casos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 Ferramentas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3.4.1. Gestão de teste </a:t>
            </a:r>
          </a:p>
          <a:p>
            <a:pPr marL="900430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3.4.2. Gestão de defeitos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3.5. Relatório de teste </a:t>
            </a:r>
          </a:p>
          <a:p>
            <a:pPr marL="450215" algn="l"/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3.6. Normalização </a:t>
            </a:r>
          </a:p>
        </p:txBody>
      </p:sp>
    </p:spTree>
    <p:extLst>
      <p:ext uri="{BB962C8B-B14F-4D97-AF65-F5344CB8AC3E}">
        <p14:creationId xmlns:p14="http://schemas.microsoft.com/office/powerpoint/2010/main" val="362851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9414-F9F8-1376-5AAD-0E307D375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68F05980-C4B1-58B6-5278-DCFDB037E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80C12CD-608F-44F8-B05D-0D4DB60EE216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Abordagens de Testes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C1DEF1C4-2197-3B5A-B987-CCA7710573C4}"/>
              </a:ext>
            </a:extLst>
          </p:cNvPr>
          <p:cNvSpPr/>
          <p:nvPr/>
        </p:nvSpPr>
        <p:spPr>
          <a:xfrm>
            <a:off x="432000" y="1277332"/>
            <a:ext cx="11104228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abordagem de teste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representa 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plano geral ou a filosofia adotada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 pela equipe para conduzir o processo de teste. Ela considera o </a:t>
            </a:r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contexto do projeto</a:t>
            </a: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, como:</a:t>
            </a:r>
          </a:p>
          <a:p>
            <a:pPr algn="just">
              <a:buNone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Escopo do sistema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Riscos envolvidos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Cronograma e orçamento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Criticidade dos módulos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Grau de maturidade da equipe e do processo</a:t>
            </a:r>
          </a:p>
          <a:p>
            <a:pPr algn="just"/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Abordagem - ícones de marketing grátis">
            <a:extLst>
              <a:ext uri="{FF2B5EF4-FFF2-40B4-BE49-F238E27FC236}">
                <a16:creationId xmlns:a16="http://schemas.microsoft.com/office/drawing/2014/main" id="{EA56869D-4C6F-80CF-9DC7-5D38C0E255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9355" y="2929811"/>
            <a:ext cx="2536371" cy="2536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18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23238-A704-B645-2A5D-E312292F0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3193D236-DCD3-3807-CC2D-15F8D3B389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ADB2D5C6-F940-E53F-D7AB-886D680A96DC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Técnicas de Testes</a:t>
            </a: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E7260B4-D2BF-DEFE-EF39-3472A7D602A2}"/>
              </a:ext>
            </a:extLst>
          </p:cNvPr>
          <p:cNvSpPr/>
          <p:nvPr/>
        </p:nvSpPr>
        <p:spPr>
          <a:xfrm>
            <a:off x="432000" y="1277332"/>
            <a:ext cx="1110422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É o "procedimento" ou o "método". Responde à pergunta: "Quais passos específicos vamos seguir para testar?". Por exemplo, se você decide testar a resiliência do sistema (abordagem), as técnicas específicas podem incluir teste de carga (simulando muitos usuários) e teste de estresse (tentando sobrecarregar o sistema).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Pense na abordagem como a "visão macro" e na técnica como a "visão micro" do processo de teste.</a:t>
            </a:r>
          </a:p>
          <a:p>
            <a:pPr algn="just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502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C28B8-8774-22E5-89EA-30D46D062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8F91DFE2-DB90-7F01-7C46-4E5BA97E2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F056EB67-C98D-1280-BA4B-478F2C47D54A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Técnicas de Testes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ED9B03-565B-4DE3-3230-0A43A59FB265}"/>
              </a:ext>
            </a:extLst>
          </p:cNvPr>
          <p:cNvSpPr txBox="1"/>
          <p:nvPr/>
        </p:nvSpPr>
        <p:spPr>
          <a:xfrm>
            <a:off x="988142" y="1849779"/>
            <a:ext cx="10215716" cy="3619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Teste Baseado em Risco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Teste Exploratório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TDD (Test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BDD (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Behavior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ATDD (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Acceptance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Test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Driven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600" dirty="0" err="1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pt-BR" sz="2600" dirty="0">
                <a:latin typeface="Arial" panose="020B0604020202020204" pitchFamily="34" charset="0"/>
                <a:cs typeface="Arial" panose="020B0604020202020204" pitchFamily="34" charset="0"/>
              </a:rPr>
              <a:t>Teste Ágil</a:t>
            </a:r>
          </a:p>
        </p:txBody>
      </p:sp>
      <p:pic>
        <p:nvPicPr>
          <p:cNvPr id="2050" name="Picture 2" descr="Ícone Processo Para Web Ilustração Vetorial Vetor de ©nongpimmy 425810700">
            <a:extLst>
              <a:ext uri="{FF2B5EF4-FFF2-40B4-BE49-F238E27FC236}">
                <a16:creationId xmlns:a16="http://schemas.microsoft.com/office/drawing/2014/main" id="{367D1896-57DE-14F4-8C3C-9EC92284A3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78"/>
          <a:stretch/>
        </p:blipFill>
        <p:spPr bwMode="auto">
          <a:xfrm>
            <a:off x="8550078" y="2067790"/>
            <a:ext cx="2963897" cy="290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326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44A4-E5D9-CBB6-3A23-342F608D8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1A607F09-B54C-A547-8CEE-933867A1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28BB9AA-4987-7FF7-2D54-A914349A23A9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Baseado em Risco (Risk-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Based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Testing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8528C35-3159-8B70-9DA0-DFB233BA3C01}"/>
              </a:ext>
            </a:extLst>
          </p:cNvPr>
          <p:cNvSpPr txBox="1"/>
          <p:nvPr/>
        </p:nvSpPr>
        <p:spPr>
          <a:xfrm>
            <a:off x="334998" y="1152783"/>
            <a:ext cx="1142500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que é: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Abordagem que prioriza os testes com base na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probabilidade de falhas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severidade dos impactos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caso elas ocorram.</a:t>
            </a:r>
          </a:p>
          <a:p>
            <a:pPr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Objetivo:</a:t>
            </a:r>
            <a:b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Maximizar os resultados dos testes dentro das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restrições de tempo e recursos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, testando primeiro o que é mais crítico.</a:t>
            </a:r>
          </a:p>
          <a:p>
            <a:pPr>
              <a:buNone/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Como aplicar:</a:t>
            </a:r>
            <a:endParaRPr lang="pt-BR" sz="2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Identificar riscos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ex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: impacto no negócio, segurança, performance)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Avaliar e classificar os riscos (probabilidade x impacto)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Priorizar testes com base nessa análise</a:t>
            </a:r>
          </a:p>
          <a:p>
            <a:pPr>
              <a:buFont typeface="+mj-lt"/>
              <a:buAutoNum type="arabicPeriod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Aplicar técnicas que melhor cubram os riscos identificados</a:t>
            </a:r>
          </a:p>
        </p:txBody>
      </p:sp>
      <p:pic>
        <p:nvPicPr>
          <p:cNvPr id="3074" name="Picture 2" descr="Perigo - ícones de mapas e localização grátis">
            <a:extLst>
              <a:ext uri="{FF2B5EF4-FFF2-40B4-BE49-F238E27FC236}">
                <a16:creationId xmlns:a16="http://schemas.microsoft.com/office/drawing/2014/main" id="{934A265F-73F4-CA2F-E516-C0C0614E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3580" y="3599606"/>
            <a:ext cx="2368420" cy="2368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07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40441E-8BE4-524D-4D79-3CBFF9520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722B16D0-A3F1-9977-FF12-486EB2875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29253DB7-444C-C40C-0715-9C791345FF63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Baseado em Risco (Risk-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Based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Testing</a:t>
            </a:r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64A828-68E1-B424-903E-CD2F613DA571}"/>
              </a:ext>
            </a:extLst>
          </p:cNvPr>
          <p:cNvSpPr txBox="1"/>
          <p:nvPr/>
        </p:nvSpPr>
        <p:spPr>
          <a:xfrm>
            <a:off x="383499" y="2431077"/>
            <a:ext cx="1142500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Arial" panose="020B0604020202020204" pitchFamily="34" charset="0"/>
                <a:cs typeface="Arial" panose="020B0604020202020204" pitchFamily="34" charset="0"/>
              </a:rPr>
              <a:t>Exemplo: </a:t>
            </a:r>
          </a:p>
          <a:p>
            <a:endParaRPr lang="pt-BR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Se uma loja virtual lançar uma nova função de pagamento, o risco associado a falhas nessa função é alto, pois pode afetar as vendas. Portanto, essa função seria testada intensivamente e em muitos cenários de uso.</a:t>
            </a:r>
          </a:p>
        </p:txBody>
      </p:sp>
      <p:pic>
        <p:nvPicPr>
          <p:cNvPr id="3074" name="Picture 2" descr="Perigo - ícones de mapas e localização grátis">
            <a:extLst>
              <a:ext uri="{FF2B5EF4-FFF2-40B4-BE49-F238E27FC236}">
                <a16:creationId xmlns:a16="http://schemas.microsoft.com/office/drawing/2014/main" id="{651C08FD-5C52-95BA-A816-AD4AAE3F6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44" y="417516"/>
            <a:ext cx="3295260" cy="3295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114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DBE71-307D-5191-37C3-D7D537627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2372B99D-1BD2-41D2-B76B-EBF47ACA3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FC1C97F6-6B3D-69DD-58D2-138830F35B45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Exploratório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58E4189-9A2E-D40E-CFE4-0C2F88868FB3}"/>
              </a:ext>
            </a:extLst>
          </p:cNvPr>
          <p:cNvSpPr txBox="1"/>
          <p:nvPr/>
        </p:nvSpPr>
        <p:spPr>
          <a:xfrm>
            <a:off x="432000" y="1166842"/>
            <a:ext cx="1142500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O que é:</a:t>
            </a:r>
          </a:p>
          <a:p>
            <a:pPr algn="just">
              <a:buNone/>
            </a:pP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Abordagem onde o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testador aprende, projeta e executa os testes ao mesmo tempo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Não segue um script definido. Em vez disso, o testador explora o aplicativo para identificar defeitos, usando sua experiência e intuição.</a:t>
            </a:r>
          </a:p>
          <a:p>
            <a:pPr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Filosofia:</a:t>
            </a:r>
          </a:p>
          <a:p>
            <a:pPr algn="just">
              <a:buNone/>
            </a:pPr>
            <a:b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 descoberta e o entendimento do sistema são guiados por </a:t>
            </a:r>
            <a:r>
              <a:rPr lang="pt-BR" sz="2800" b="1" dirty="0">
                <a:latin typeface="Arial" panose="020B0604020202020204" pitchFamily="34" charset="0"/>
                <a:cs typeface="Arial" panose="020B0604020202020204" pitchFamily="34" charset="0"/>
              </a:rPr>
              <a:t>curiosidade, experiência e intuição</a:t>
            </a:r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76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37BF2-40DE-CE44-4A3C-8D868E7A7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Não perca: nova turma do curso de Mestre de Obras em Campinas | Sinduscon-SP">
            <a:extLst>
              <a:ext uri="{FF2B5EF4-FFF2-40B4-BE49-F238E27FC236}">
                <a16:creationId xmlns:a16="http://schemas.microsoft.com/office/drawing/2014/main" id="{23499212-3177-89E6-07F6-20D66E244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829" y="6232541"/>
            <a:ext cx="2460171" cy="624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ítulo 6">
            <a:extLst>
              <a:ext uri="{FF2B5EF4-FFF2-40B4-BE49-F238E27FC236}">
                <a16:creationId xmlns:a16="http://schemas.microsoft.com/office/drawing/2014/main" id="{FF5F9910-2C03-EBD3-B23C-BCCE9B37C4C0}"/>
              </a:ext>
            </a:extLst>
          </p:cNvPr>
          <p:cNvSpPr txBox="1">
            <a:spLocks/>
          </p:cNvSpPr>
          <p:nvPr/>
        </p:nvSpPr>
        <p:spPr>
          <a:xfrm>
            <a:off x="432000" y="254807"/>
            <a:ext cx="113280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 spc="-15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>
                <a:solidFill>
                  <a:srgbClr val="C00000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Teste Exploratório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3C9968-19A3-F612-6E96-5E583D6E05DB}"/>
              </a:ext>
            </a:extLst>
          </p:cNvPr>
          <p:cNvSpPr txBox="1"/>
          <p:nvPr/>
        </p:nvSpPr>
        <p:spPr>
          <a:xfrm>
            <a:off x="334998" y="1379099"/>
            <a:ext cx="114250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600" dirty="0">
                <a:latin typeface="Arial" panose="020B0604020202020204" pitchFamily="34" charset="0"/>
                <a:cs typeface="Arial" panose="020B0604020202020204" pitchFamily="34" charset="0"/>
              </a:rPr>
              <a:t>Exemplo: Um testador tenta fazer uma compra em uma loja virtual sem adicionar nenhum item ao carrinho, só para ver o que acontece.</a:t>
            </a:r>
          </a:p>
          <a:p>
            <a:pPr algn="just">
              <a:buNone/>
            </a:pPr>
            <a:endParaRPr lang="pt-BR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 descr="Exploração - ícones de negócios e finanças grátis">
            <a:extLst>
              <a:ext uri="{FF2B5EF4-FFF2-40B4-BE49-F238E27FC236}">
                <a16:creationId xmlns:a16="http://schemas.microsoft.com/office/drawing/2014/main" id="{729FCEBD-B3F7-40EA-67FE-16D1D9CC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5420" y="3064098"/>
            <a:ext cx="2631233" cy="263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733354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29">
      <a:dk1>
        <a:sysClr val="windowText" lastClr="000000"/>
      </a:dk1>
      <a:lt1>
        <a:srgbClr val="FFFFFF"/>
      </a:lt1>
      <a:dk2>
        <a:srgbClr val="3F3F3F"/>
      </a:dk2>
      <a:lt2>
        <a:srgbClr val="F2F2F2"/>
      </a:lt2>
      <a:accent1>
        <a:srgbClr val="25C6E3"/>
      </a:accent1>
      <a:accent2>
        <a:srgbClr val="E80554"/>
      </a:accent2>
      <a:accent3>
        <a:srgbClr val="A9E26F"/>
      </a:accent3>
      <a:accent4>
        <a:srgbClr val="EAD000"/>
      </a:accent4>
      <a:accent5>
        <a:srgbClr val="1A0F49"/>
      </a:accent5>
      <a:accent6>
        <a:srgbClr val="FF4A01"/>
      </a:accent6>
      <a:hlink>
        <a:srgbClr val="25C6E3"/>
      </a:hlink>
      <a:folHlink>
        <a:srgbClr val="25C6E3"/>
      </a:folHlink>
    </a:clrScheme>
    <a:fontScheme name="Custom 149">
      <a:majorFont>
        <a:latin typeface="Corbel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19715358_TF16411250.potx" id="{675E8371-EC70-4345-8B64-A71003B56298}" vid="{0F92AA19-00D6-4C71-B13F-219D7994A0BF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9" ma:contentTypeDescription="Create a new document." ma:contentTypeScope="" ma:versionID="76e25e1730b4532ab1d5e5b131a96a5a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d1e9281a84c4949647088091c718de3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B2218FC-8412-44B9-9E82-D51F1F531141}">
  <ds:schemaRefs>
    <ds:schemaRef ds:uri="http://schemas.microsoft.com/sharepoint/v3"/>
    <ds:schemaRef ds:uri="http://www.w3.org/XML/1998/namespace"/>
    <ds:schemaRef ds:uri="http://purl.org/dc/dcmitype/"/>
    <ds:schemaRef ds:uri="http://schemas.microsoft.com/office/2006/documentManagement/types"/>
    <ds:schemaRef ds:uri="6dc4bcd6-49db-4c07-9060-8acfc67cef9f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fb0879af-3eba-417a-a55a-ffe6dcd6ca77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64A4C9D-F801-4923-BC6D-E0006F5123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{8BC5A152-D1DA-4E65-9C9B-368BD7F81D9C}tf16411250_win32</Template>
  <TotalTime>1190</TotalTime>
  <Words>1971</Words>
  <Application>Microsoft Office PowerPoint</Application>
  <PresentationFormat>Widescreen</PresentationFormat>
  <Paragraphs>213</Paragraphs>
  <Slides>19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</vt:lpstr>
      <vt:lpstr>Candara</vt:lpstr>
      <vt:lpstr>Corbel</vt:lpstr>
      <vt:lpstr>Segoe UI</vt:lpstr>
      <vt:lpstr>Times New Roman</vt:lpstr>
      <vt:lpstr>Personalizado</vt:lpstr>
      <vt:lpstr>Testes de Software</vt:lpstr>
      <vt:lpstr>Teste de Software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Levantamento de Requisitos</dc:title>
  <dc:creator>Nanda Fretes</dc:creator>
  <cp:lastModifiedBy>FERNANDA MILITAO SILVA FRETES</cp:lastModifiedBy>
  <cp:revision>37</cp:revision>
  <dcterms:created xsi:type="dcterms:W3CDTF">2024-06-11T13:39:06Z</dcterms:created>
  <dcterms:modified xsi:type="dcterms:W3CDTF">2025-04-25T12:14:06Z</dcterms:modified>
</cp:coreProperties>
</file>