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8"/>
  </p:notesMasterIdLst>
  <p:handoutMasterIdLst>
    <p:handoutMasterId r:id="rId29"/>
  </p:handoutMasterIdLst>
  <p:sldIdLst>
    <p:sldId id="298" r:id="rId4"/>
    <p:sldId id="299" r:id="rId5"/>
    <p:sldId id="300" r:id="rId6"/>
    <p:sldId id="308" r:id="rId7"/>
    <p:sldId id="321" r:id="rId8"/>
    <p:sldId id="323" r:id="rId9"/>
    <p:sldId id="324" r:id="rId10"/>
    <p:sldId id="301" r:id="rId11"/>
    <p:sldId id="325" r:id="rId12"/>
    <p:sldId id="303" r:id="rId13"/>
    <p:sldId id="326" r:id="rId14"/>
    <p:sldId id="327" r:id="rId15"/>
    <p:sldId id="329" r:id="rId16"/>
    <p:sldId id="337" r:id="rId17"/>
    <p:sldId id="328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282" r:id="rId26"/>
    <p:sldId id="280" r:id="rId2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29/01/2025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29/01/2025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Levantamento de Requisitos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8FFDC7-31E5-4B8D-954A-8D0015141D89}"/>
              </a:ext>
            </a:extLst>
          </p:cNvPr>
          <p:cNvSpPr txBox="1"/>
          <p:nvPr/>
        </p:nvSpPr>
        <p:spPr>
          <a:xfrm>
            <a:off x="551915" y="1684730"/>
            <a:ext cx="7199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	O teste é uma prática fundamental no desenvolvimento de software que visa avaliar e validar a qualidade, o desempenho e a funcionalidade de um programa de computador.</a:t>
            </a:r>
          </a:p>
          <a:p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	Ele envolve a execução controlada do software sob condições específicas para verificar se ele se comporta conforme o esperado e atende aos requisitos estabelecidos.</a:t>
            </a:r>
          </a:p>
        </p:txBody>
      </p:sp>
      <p:pic>
        <p:nvPicPr>
          <p:cNvPr id="2050" name="Picture 2" descr="Teste de software - ícones de segurança grátis">
            <a:extLst>
              <a:ext uri="{FF2B5EF4-FFF2-40B4-BE49-F238E27FC236}">
                <a16:creationId xmlns:a16="http://schemas.microsoft.com/office/drawing/2014/main" id="{08256BFE-C9D2-439A-94F6-08B579E52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545" y="2318856"/>
            <a:ext cx="3179428" cy="317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553298" y="89816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</a:t>
            </a:r>
          </a:p>
        </p:txBody>
      </p:sp>
    </p:spTree>
    <p:extLst>
      <p:ext uri="{BB962C8B-B14F-4D97-AF65-F5344CB8AC3E}">
        <p14:creationId xmlns:p14="http://schemas.microsoft.com/office/powerpoint/2010/main" val="273410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553298" y="89816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</a:t>
            </a:r>
          </a:p>
        </p:txBody>
      </p:sp>
      <p:pic>
        <p:nvPicPr>
          <p:cNvPr id="9" name="Picture 2" descr="O que é Teste de Software? Por que é necessário? | CWI Software">
            <a:extLst>
              <a:ext uri="{FF2B5EF4-FFF2-40B4-BE49-F238E27FC236}">
                <a16:creationId xmlns:a16="http://schemas.microsoft.com/office/drawing/2014/main" id="{279E0686-F569-4D99-9C6B-F965FDD5F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76" y="1748761"/>
            <a:ext cx="7309320" cy="40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5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58FFDC7-31E5-4B8D-954A-8D0015141D89}"/>
              </a:ext>
            </a:extLst>
          </p:cNvPr>
          <p:cNvSpPr txBox="1"/>
          <p:nvPr/>
        </p:nvSpPr>
        <p:spPr>
          <a:xfrm>
            <a:off x="551915" y="1684730"/>
            <a:ext cx="11100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	Todos os projetos deve ter uma etapa de testes, seja ele de software ou não. </a:t>
            </a:r>
          </a:p>
        </p:txBody>
      </p:sp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553298" y="89816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F9A4F01-C450-407B-BAFD-740555AE1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63" y="3231603"/>
            <a:ext cx="3088066" cy="2507700"/>
          </a:xfrm>
          <a:prstGeom prst="rect">
            <a:avLst/>
          </a:prstGeom>
        </p:spPr>
      </p:pic>
      <p:pic>
        <p:nvPicPr>
          <p:cNvPr id="5124" name="Picture 4" descr="TOP 5 TESTES DE BATIDAS COM CARROS SUV">
            <a:extLst>
              <a:ext uri="{FF2B5EF4-FFF2-40B4-BE49-F238E27FC236}">
                <a16:creationId xmlns:a16="http://schemas.microsoft.com/office/drawing/2014/main" id="{D5B87EB8-7C8F-43F6-AD08-18AE0069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79" y="3322284"/>
            <a:ext cx="4296922" cy="241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9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553298" y="89816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</a:t>
            </a:r>
          </a:p>
        </p:txBody>
      </p:sp>
      <p:pic>
        <p:nvPicPr>
          <p:cNvPr id="11266" name="Picture 2" descr="Mãos à Obra EWQ! | Vaquinhas online">
            <a:extLst>
              <a:ext uri="{FF2B5EF4-FFF2-40B4-BE49-F238E27FC236}">
                <a16:creationId xmlns:a16="http://schemas.microsoft.com/office/drawing/2014/main" id="{C68DF717-8237-420F-8BA5-F58242936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" t="3267" r="1698" b="1360"/>
          <a:stretch/>
        </p:blipFill>
        <p:spPr bwMode="auto">
          <a:xfrm>
            <a:off x="1652631" y="1569262"/>
            <a:ext cx="8079198" cy="467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251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595025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</a:t>
            </a:r>
          </a:p>
        </p:txBody>
      </p:sp>
      <p:pic>
        <p:nvPicPr>
          <p:cNvPr id="1026" name="Picture 2" descr="Travelpedia — Seu Portal de Viagem">
            <a:extLst>
              <a:ext uri="{FF2B5EF4-FFF2-40B4-BE49-F238E27FC236}">
                <a16:creationId xmlns:a16="http://schemas.microsoft.com/office/drawing/2014/main" id="{B4F752B2-E530-4C2B-A17B-BEA0168FF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053" y="3347680"/>
            <a:ext cx="3818418" cy="205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to de Casa De Lego e mais fotos de stock de Lego - Lego, Casa, Bloco -  iStock">
            <a:extLst>
              <a:ext uri="{FF2B5EF4-FFF2-40B4-BE49-F238E27FC236}">
                <a16:creationId xmlns:a16="http://schemas.microsoft.com/office/drawing/2014/main" id="{65C651CF-9FF6-49E0-9C8D-10C65E014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53" y="103253"/>
            <a:ext cx="4447318" cy="223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8FD8CA2-2554-4BC2-8F02-3D5A982B749E}"/>
              </a:ext>
            </a:extLst>
          </p:cNvPr>
          <p:cNvSpPr txBox="1"/>
          <p:nvPr/>
        </p:nvSpPr>
        <p:spPr>
          <a:xfrm>
            <a:off x="509296" y="1330168"/>
            <a:ext cx="72958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De acordo com os projetos distribuídos em sala, faça um protótipo que possam atender as necessidades do cliente.</a:t>
            </a:r>
          </a:p>
          <a:p>
            <a:pPr algn="just"/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Lembre-se que o cliente, nunca passa todos os detalhes, por isso, pesquisem, existe alguma legislação para o tema? </a:t>
            </a:r>
          </a:p>
          <a:p>
            <a:pPr algn="just"/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Existe já um mercado para o tema?</a:t>
            </a:r>
          </a:p>
          <a:p>
            <a:pPr algn="just"/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O que já é esperado?</a:t>
            </a:r>
          </a:p>
        </p:txBody>
      </p:sp>
    </p:spTree>
    <p:extLst>
      <p:ext uri="{BB962C8B-B14F-4D97-AF65-F5344CB8AC3E}">
        <p14:creationId xmlns:p14="http://schemas.microsoft.com/office/powerpoint/2010/main" val="35370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553298" y="89816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Mercado de trabalho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2A3D763-5306-4F8E-8ADF-4AE4EF61C627}"/>
              </a:ext>
            </a:extLst>
          </p:cNvPr>
          <p:cNvSpPr txBox="1">
            <a:spLocks/>
          </p:cNvSpPr>
          <p:nvPr/>
        </p:nvSpPr>
        <p:spPr>
          <a:xfrm>
            <a:off x="641981" y="2828080"/>
            <a:ext cx="10908038" cy="3237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O mercado de trabalho para testadores de software é robusto e em crescimento.</a:t>
            </a: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Empresas de tecnologia, desenvolvedoras de software e até mesmo outros setores demandam profissionais de teste.</a:t>
            </a: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A automação de testes está em alta, com oportunidades para aqueles que dominam ferramentas de automação.</a:t>
            </a:r>
          </a:p>
          <a:p>
            <a:pPr algn="l"/>
            <a:r>
              <a:rPr lang="pt-BR" sz="2400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Podem atuar em equipes ágeis, garantindo a qualidade em ciclos de desenvolvimento rápidos.</a:t>
            </a:r>
          </a:p>
        </p:txBody>
      </p:sp>
      <p:pic>
        <p:nvPicPr>
          <p:cNvPr id="10242" name="Picture 2" descr="8 dicas para acelerar seu crescimento profissional">
            <a:extLst>
              <a:ext uri="{FF2B5EF4-FFF2-40B4-BE49-F238E27FC236}">
                <a16:creationId xmlns:a16="http://schemas.microsoft.com/office/drawing/2014/main" id="{81CE40B0-ED57-48C0-9969-65B57702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92" y="317101"/>
            <a:ext cx="3510399" cy="233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45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A34AC23F-45F4-48FB-9FE0-4549217BFD1D}"/>
              </a:ext>
            </a:extLst>
          </p:cNvPr>
          <p:cNvSpPr txBox="1">
            <a:spLocks/>
          </p:cNvSpPr>
          <p:nvPr/>
        </p:nvSpPr>
        <p:spPr>
          <a:xfrm>
            <a:off x="1032386" y="1367766"/>
            <a:ext cx="1946787" cy="535858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Funcionais</a:t>
            </a:r>
          </a:p>
          <a:p>
            <a:pPr algn="l"/>
            <a:endParaRPr lang="pt-BR" sz="2400" dirty="0"/>
          </a:p>
          <a:p>
            <a:pPr algn="l"/>
            <a:r>
              <a:rPr lang="pt-BR" dirty="0"/>
              <a:t>Não Funcionais</a:t>
            </a:r>
          </a:p>
          <a:p>
            <a:pPr algn="l"/>
            <a:endParaRPr lang="pt-BR" sz="600" dirty="0"/>
          </a:p>
          <a:p>
            <a:pPr algn="l"/>
            <a:r>
              <a:rPr lang="pt-BR" dirty="0"/>
              <a:t>Caixa Branca</a:t>
            </a:r>
            <a:endParaRPr lang="pt-BR" sz="4800" dirty="0"/>
          </a:p>
          <a:p>
            <a:pPr algn="l"/>
            <a:endParaRPr lang="pt-BR" sz="1800" dirty="0"/>
          </a:p>
          <a:p>
            <a:pPr algn="l"/>
            <a:r>
              <a:rPr lang="pt-BR" dirty="0"/>
              <a:t>Caixa Preta</a:t>
            </a:r>
          </a:p>
          <a:p>
            <a:pPr algn="l"/>
            <a:endParaRPr lang="pt-BR" sz="3600" dirty="0"/>
          </a:p>
          <a:p>
            <a:pPr algn="l"/>
            <a:r>
              <a:rPr lang="pt-BR" dirty="0"/>
              <a:t>Caixa Cinza</a:t>
            </a:r>
          </a:p>
        </p:txBody>
      </p:sp>
      <p:sp>
        <p:nvSpPr>
          <p:cNvPr id="11" name="Espaço Reservado para Conteúdo 3">
            <a:extLst>
              <a:ext uri="{FF2B5EF4-FFF2-40B4-BE49-F238E27FC236}">
                <a16:creationId xmlns:a16="http://schemas.microsoft.com/office/drawing/2014/main" id="{57DA3032-6742-4088-AAF2-529FDD81553B}"/>
              </a:ext>
            </a:extLst>
          </p:cNvPr>
          <p:cNvSpPr txBox="1">
            <a:spLocks/>
          </p:cNvSpPr>
          <p:nvPr/>
        </p:nvSpPr>
        <p:spPr>
          <a:xfrm>
            <a:off x="2979174" y="1272904"/>
            <a:ext cx="8622891" cy="525679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/>
              <a:t>Verifica se o software cumpre os requisitos especificados, focando nas funcionalidades.</a:t>
            </a:r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2400" dirty="0"/>
              <a:t>Avalia características de qualidade, como desempenho, segurança e usabilidade, além das funcionalidades.</a:t>
            </a:r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2400" dirty="0"/>
              <a:t>O software é testado com acesso total ao código para verificar a lógica interna.</a:t>
            </a:r>
            <a:endParaRPr lang="pt-BR" sz="1400" dirty="0"/>
          </a:p>
          <a:p>
            <a:pPr algn="l"/>
            <a:endParaRPr lang="pt-BR" sz="1400" dirty="0"/>
          </a:p>
          <a:p>
            <a:pPr algn="l"/>
            <a:r>
              <a:rPr lang="pt-BR" sz="2400" dirty="0"/>
              <a:t>Testa-se as funcionalidades do sistema sem conhecer o código-fonte.</a:t>
            </a:r>
            <a:endParaRPr lang="pt-BR" sz="1400" dirty="0"/>
          </a:p>
          <a:p>
            <a:pPr algn="l"/>
            <a:endParaRPr lang="pt-BR" sz="14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pt-BR" sz="2400" dirty="0"/>
              <a:t>Combina-se o conhecimento parcial do código com a verificação das funcionalidades.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6362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B6E84BFB-EB98-4643-815F-5C7C84D56DB7}"/>
              </a:ext>
            </a:extLst>
          </p:cNvPr>
          <p:cNvSpPr txBox="1">
            <a:spLocks/>
          </p:cNvSpPr>
          <p:nvPr/>
        </p:nvSpPr>
        <p:spPr>
          <a:xfrm>
            <a:off x="838199" y="1455174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Para cada funcionalidade, é importante pensar em dois cenários: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sucesso</a:t>
            </a:r>
            <a:r>
              <a:rPr lang="pt-BR" dirty="0"/>
              <a:t>, quando a funcionalidade realiza o que foi planejado corretamente, e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b="1" dirty="0"/>
              <a:t>falha</a:t>
            </a:r>
            <a:r>
              <a:rPr lang="pt-BR" dirty="0"/>
              <a:t>, quando algo dá errado. 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Ou seja, precisamos testar tanto quando tudo funciona como esperado, quanto quando ocorrem erros, falhas de validação, entradas inválidas, ou comportamentos inesperados. </a:t>
            </a:r>
          </a:p>
          <a:p>
            <a:pPr algn="l"/>
            <a:r>
              <a:rPr lang="pt-BR" dirty="0"/>
              <a:t>Isso garante que a funcionalidade lide bem com ambos os casos.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618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3C3E3FE4-514A-4181-9BD2-285F3C3F28F6}"/>
              </a:ext>
            </a:extLst>
          </p:cNvPr>
          <p:cNvSpPr txBox="1">
            <a:spLocks/>
          </p:cNvSpPr>
          <p:nvPr/>
        </p:nvSpPr>
        <p:spPr>
          <a:xfrm>
            <a:off x="556751" y="1311675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latin typeface="Vernada"/>
              </a:rPr>
              <a:t>Requisito Funcional: </a:t>
            </a:r>
          </a:p>
          <a:p>
            <a:pPr algn="l"/>
            <a:r>
              <a:rPr lang="pt-BR" dirty="0">
                <a:latin typeface="Vernada"/>
              </a:rPr>
              <a:t>	"O sistema deve permitir que o usuário faça login com e-mail e senha válidos.“</a:t>
            </a:r>
          </a:p>
          <a:p>
            <a:pPr algn="l"/>
            <a:endParaRPr lang="pt-BR" sz="1200" dirty="0">
              <a:latin typeface="Vernada"/>
            </a:endParaRPr>
          </a:p>
          <a:p>
            <a:pPr algn="l"/>
            <a:endParaRPr lang="pt-BR" sz="1200" dirty="0">
              <a:latin typeface="Vernada"/>
            </a:endParaRPr>
          </a:p>
          <a:p>
            <a:pPr algn="l"/>
            <a:r>
              <a:rPr lang="pt-BR" sz="2000" b="1" dirty="0">
                <a:latin typeface="Vernada"/>
              </a:rPr>
              <a:t>Cenário de </a:t>
            </a:r>
            <a:r>
              <a:rPr lang="pt-BR" sz="2000" b="1" dirty="0">
                <a:solidFill>
                  <a:schemeClr val="accent3">
                    <a:lumMod val="50000"/>
                  </a:schemeClr>
                </a:solidFill>
                <a:latin typeface="Vernada"/>
              </a:rPr>
              <a:t>Sucesso</a:t>
            </a:r>
            <a:r>
              <a:rPr lang="pt-BR" sz="2000" b="1" dirty="0">
                <a:latin typeface="Vernada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Vernada"/>
              </a:rPr>
              <a:t>Título</a:t>
            </a:r>
            <a:r>
              <a:rPr lang="pt-BR" sz="2000" dirty="0">
                <a:latin typeface="Vernada"/>
              </a:rPr>
              <a:t>: Login com credenciais válidas.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Vernada"/>
              </a:rPr>
              <a:t>Pré-condição</a:t>
            </a:r>
            <a:r>
              <a:rPr lang="pt-BR" sz="2000" dirty="0">
                <a:latin typeface="Vernada"/>
              </a:rPr>
              <a:t>: O usuário já tem uma conta criada no sistema.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Vernada"/>
              </a:rPr>
              <a:t>Passos</a:t>
            </a:r>
            <a:r>
              <a:rPr lang="pt-BR" sz="2000" dirty="0">
                <a:latin typeface="Vernada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Vernada"/>
              </a:rPr>
              <a:t>O usuário acessa a página de login.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Vernada"/>
              </a:rPr>
              <a:t>O usuário insere seu e-mail e senha corretos.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Vernada"/>
              </a:rPr>
              <a:t>O usuário clica no botão "Entrar".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dirty="0">
                <a:latin typeface="Vernada"/>
              </a:rPr>
              <a:t>Resultado Esperado</a:t>
            </a:r>
            <a:r>
              <a:rPr lang="pt-BR" sz="2000" dirty="0">
                <a:latin typeface="Vernada"/>
              </a:rPr>
              <a:t>: O sistema autentica o usuário e o redireciona para a página inicial.</a:t>
            </a:r>
            <a:endParaRPr lang="pt-BR" sz="2400" dirty="0">
              <a:latin typeface="Vernada"/>
            </a:endParaRPr>
          </a:p>
        </p:txBody>
      </p:sp>
    </p:spTree>
    <p:extLst>
      <p:ext uri="{BB962C8B-B14F-4D97-AF65-F5344CB8AC3E}">
        <p14:creationId xmlns:p14="http://schemas.microsoft.com/office/powerpoint/2010/main" val="4119396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4BF1BD91-C33C-4A07-A758-04A36EF18FD3}"/>
              </a:ext>
            </a:extLst>
          </p:cNvPr>
          <p:cNvSpPr txBox="1">
            <a:spLocks/>
          </p:cNvSpPr>
          <p:nvPr/>
        </p:nvSpPr>
        <p:spPr>
          <a:xfrm>
            <a:off x="762698" y="1130866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>
                <a:latin typeface="Vernada"/>
              </a:rPr>
              <a:t>Requisito Funcional: </a:t>
            </a:r>
          </a:p>
          <a:p>
            <a:pPr algn="l"/>
            <a:r>
              <a:rPr lang="pt-BR" sz="2400" dirty="0">
                <a:latin typeface="Vernada"/>
              </a:rPr>
              <a:t>	"O sistema deve permitir que o usuário faça login com e-mail e senha válidos.“</a:t>
            </a:r>
          </a:p>
          <a:p>
            <a:pPr algn="l"/>
            <a:endParaRPr lang="pt-BR" sz="2400" dirty="0">
              <a:latin typeface="Vernada"/>
            </a:endParaRPr>
          </a:p>
          <a:p>
            <a:pPr algn="l"/>
            <a:r>
              <a:rPr lang="pt-BR" sz="2400" dirty="0">
                <a:latin typeface="Vernada"/>
              </a:rPr>
              <a:t>Cenário de </a:t>
            </a:r>
            <a:r>
              <a:rPr lang="pt-BR" sz="2400" dirty="0">
                <a:solidFill>
                  <a:srgbClr val="C00000"/>
                </a:solidFill>
                <a:latin typeface="Vernada"/>
              </a:rPr>
              <a:t>Falha</a:t>
            </a:r>
            <a:r>
              <a:rPr lang="pt-BR" sz="2400" dirty="0">
                <a:latin typeface="Vernada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Vernada"/>
              </a:rPr>
              <a:t>Título</a:t>
            </a:r>
            <a:r>
              <a:rPr lang="pt-BR" sz="2400" dirty="0">
                <a:latin typeface="Vernada"/>
              </a:rPr>
              <a:t>: Login com credenciais inválidas.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Vernada"/>
              </a:rPr>
              <a:t>Pré-condição</a:t>
            </a:r>
            <a:r>
              <a:rPr lang="pt-BR" sz="2400" dirty="0">
                <a:latin typeface="Vernada"/>
              </a:rPr>
              <a:t>: O usuário tenta </a:t>
            </a:r>
            <a:r>
              <a:rPr lang="pt-BR" sz="2400" dirty="0" err="1">
                <a:latin typeface="Vernada"/>
              </a:rPr>
              <a:t>logar</a:t>
            </a:r>
            <a:r>
              <a:rPr lang="pt-BR" sz="2400" dirty="0">
                <a:latin typeface="Vernada"/>
              </a:rPr>
              <a:t> com e-mail ou senha incorretos.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Vernada"/>
              </a:rPr>
              <a:t>Passos</a:t>
            </a:r>
            <a:r>
              <a:rPr lang="pt-BR" sz="2400" dirty="0">
                <a:latin typeface="Vernada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nada"/>
              </a:rPr>
              <a:t>O usuário acessa a página de login.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nada"/>
              </a:rPr>
              <a:t>O usuário insere um e-mail ou senha incorretos.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Vernada"/>
              </a:rPr>
              <a:t>O usuário clica no botão "Entrar".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Vernada"/>
              </a:rPr>
              <a:t>Resultado Esperado</a:t>
            </a:r>
            <a:r>
              <a:rPr lang="pt-BR" sz="2400" dirty="0">
                <a:latin typeface="Vernada"/>
              </a:rPr>
              <a:t>: O sistema exibe uma mensagem de erro informando que o e-mail ou senha estão incorretos e não permite o login.</a:t>
            </a:r>
          </a:p>
          <a:p>
            <a:pPr algn="l"/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17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24808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94ACE238-4A04-412D-B6AB-6BB6EB770D02}"/>
              </a:ext>
            </a:extLst>
          </p:cNvPr>
          <p:cNvSpPr txBox="1">
            <a:spLocks/>
          </p:cNvSpPr>
          <p:nvPr/>
        </p:nvSpPr>
        <p:spPr>
          <a:xfrm>
            <a:off x="1221659" y="809724"/>
            <a:ext cx="5139812" cy="5383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 Funcionais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 Não funcionais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Níveis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1.3.1. Unitário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1.3.2. De integração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1.3.3. De sistema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1.3.4. De aceitação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Técnicas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 Regressão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 Estresse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 Recuperação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 Performance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1.4.5. Segurança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1.4.6. Paralelo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8842B0F3-D97B-46EE-BBE4-F4415B299BFD}"/>
              </a:ext>
            </a:extLst>
          </p:cNvPr>
          <p:cNvSpPr txBox="1">
            <a:spLocks/>
          </p:cNvSpPr>
          <p:nvPr/>
        </p:nvSpPr>
        <p:spPr>
          <a:xfrm>
            <a:off x="6361471" y="809724"/>
            <a:ext cx="5139812" cy="497572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Planejamento de 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Análise de risco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Plano de teste 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Execução de testes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 Ambiente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3.1.1. Configuração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3.2. Equipe de testes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3.3. Casos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 Ferramentas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3.4.1. Gestão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3.4.2. Gestão de defeitos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3.5. Relatório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3.6. Normalização </a:t>
            </a:r>
          </a:p>
        </p:txBody>
      </p:sp>
    </p:spTree>
    <p:extLst>
      <p:ext uri="{BB962C8B-B14F-4D97-AF65-F5344CB8AC3E}">
        <p14:creationId xmlns:p14="http://schemas.microsoft.com/office/powerpoint/2010/main" val="3628510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C1554FB0-0F1F-4E67-976E-6830A97D01CC}"/>
              </a:ext>
            </a:extLst>
          </p:cNvPr>
          <p:cNvSpPr txBox="1">
            <a:spLocks/>
          </p:cNvSpPr>
          <p:nvPr/>
        </p:nvSpPr>
        <p:spPr>
          <a:xfrm>
            <a:off x="681502" y="1385082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Testes de software </a:t>
            </a:r>
            <a:r>
              <a:rPr lang="pt-BR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não funcionais 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avalia características que não estão relacionadas diretamente com o funcionamento do programa:</a:t>
            </a:r>
          </a:p>
          <a:p>
            <a:pPr algn="l"/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Desempenho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Confiabilidade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Segurança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Usabilidade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Compatibilidade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Eficiência de recursos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Escalabilidade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Manutenibilidade</a:t>
            </a:r>
          </a:p>
        </p:txBody>
      </p:sp>
    </p:spTree>
    <p:extLst>
      <p:ext uri="{BB962C8B-B14F-4D97-AF65-F5344CB8AC3E}">
        <p14:creationId xmlns:p14="http://schemas.microsoft.com/office/powerpoint/2010/main" val="219797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5A954948-14B4-44D9-839F-2EFC1F8B2250}"/>
              </a:ext>
            </a:extLst>
          </p:cNvPr>
          <p:cNvSpPr txBox="1">
            <a:spLocks/>
          </p:cNvSpPr>
          <p:nvPr/>
        </p:nvSpPr>
        <p:spPr>
          <a:xfrm>
            <a:off x="681502" y="1311675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Testes </a:t>
            </a:r>
            <a:r>
              <a:rPr lang="pt-BR" sz="2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não funcionais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algn="l"/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Verdana" panose="020B0604030504040204" pitchFamily="34" charset="0"/>
                <a:ea typeface="Verdana" panose="020B0604030504040204" pitchFamily="34" charset="0"/>
              </a:rPr>
              <a:t>Desempenho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: Isso se refere a quão rápido o software funciona. Podemos medir o tempo que ele leva para responder a comandos e realizar tarefas.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Verdana" panose="020B0604030504040204" pitchFamily="34" charset="0"/>
                <a:ea typeface="Verdana" panose="020B0604030504040204" pitchFamily="34" charset="0"/>
              </a:rPr>
              <a:t>Confiabilidade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: Isso envolve quão estável e livre de erros o software é. Queremos ter certeza de que ele não vai travar ou causar problemas inesperados. Tempo de uso sem bugs ou interrupção de serviço.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Verdana" panose="020B0604030504040204" pitchFamily="34" charset="0"/>
                <a:ea typeface="Verdana" panose="020B0604030504040204" pitchFamily="34" charset="0"/>
              </a:rPr>
              <a:t>Segurança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: Aqui, estamos interessados em garantir que o software seja à prova de invasões e protegido contra ameaças cibernéticas. Isso é crucial para manter os dados dos usuários seguros.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Verdana" panose="020B0604030504040204" pitchFamily="34" charset="0"/>
                <a:ea typeface="Verdana" panose="020B0604030504040204" pitchFamily="34" charset="0"/>
              </a:rPr>
              <a:t>Usabilidade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: Avaliamos o quão fácil é usar o software. Isso inclui a interface do usuário, menus e recursos de acessibilidade.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10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432000" y="69886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– Tipos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FD1A6F2-C51C-4B9C-8AE6-75BFBC465292}"/>
              </a:ext>
            </a:extLst>
          </p:cNvPr>
          <p:cNvSpPr txBox="1">
            <a:spLocks/>
          </p:cNvSpPr>
          <p:nvPr/>
        </p:nvSpPr>
        <p:spPr>
          <a:xfrm>
            <a:off x="556751" y="1273135"/>
            <a:ext cx="11078498" cy="543119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Verdana" panose="020B0604030504040204" pitchFamily="34" charset="0"/>
                <a:ea typeface="Verdana" panose="020B0604030504040204" pitchFamily="34" charset="0"/>
              </a:rPr>
              <a:t>Compatibilidade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: Verificamos se o software funciona em diferentes dispositivos e sistemas operacionais. É importante que ele seja versátil e funcione em vários cenários.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Verdana" panose="020B0604030504040204" pitchFamily="34" charset="0"/>
                <a:ea typeface="Verdana" panose="020B0604030504040204" pitchFamily="34" charset="0"/>
              </a:rPr>
              <a:t>Eficiência de recursos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: Isso se refere a quanto de recursos, como memória e processamento, o software consome. Um software eficiente usa recursos de forma inteligente.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Verdana" panose="020B0604030504040204" pitchFamily="34" charset="0"/>
                <a:ea typeface="Verdana" panose="020B0604030504040204" pitchFamily="34" charset="0"/>
              </a:rPr>
              <a:t>Escalabilidade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: Avaliamos se o software pode lidar com um grande número de usuários e dados. Isso é importante para aplicativos que podem crescer ao longo do tempo.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200" b="1" dirty="0">
                <a:latin typeface="Verdana" panose="020B0604030504040204" pitchFamily="34" charset="0"/>
                <a:ea typeface="Verdana" panose="020B0604030504040204" pitchFamily="34" charset="0"/>
              </a:rPr>
              <a:t>Manutenibilidade</a:t>
            </a:r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: Verificamos se o software é fácil de manter e atualizar. Um software de qualidade deve ser flexível para futuras melhorias.</a:t>
            </a:r>
          </a:p>
          <a:p>
            <a:pPr algn="l"/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19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CE171A4A-8167-B16D-92B6-CA96033F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5350"/>
            <a:ext cx="10515600" cy="568939"/>
          </a:xfrm>
        </p:spPr>
        <p:txBody>
          <a:bodyPr/>
          <a:lstStyle/>
          <a:p>
            <a:r>
              <a:rPr lang="pt-BR" sz="4000" dirty="0"/>
              <a:t>Testes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8EA943F5-7825-A241-98F5-534E6A5ACC7E}"/>
              </a:ext>
            </a:extLst>
          </p:cNvPr>
          <p:cNvSpPr txBox="1">
            <a:spLocks/>
          </p:cNvSpPr>
          <p:nvPr/>
        </p:nvSpPr>
        <p:spPr>
          <a:xfrm>
            <a:off x="472861" y="913290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1) Testar uma função específica que calcula a soma de dois números inteiros para garantir que ela produza o resultado correto. </a:t>
            </a:r>
          </a:p>
          <a:p>
            <a:pPr algn="l"/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2) Verificar se o módulo de login de um aplicativo web se integra adequadamente com o módulo de autenticação do banco de dados.</a:t>
            </a:r>
            <a:endParaRPr lang="pt-BR" sz="2200" b="1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3) Avaliar o tempo de resposta de um site quando 100 usuários acessam simultaneamente para garantir que ele seja rápido o suficiente. </a:t>
            </a:r>
            <a:endParaRPr lang="pt-BR" sz="2200" b="1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4) Realizar testes com grupos de usuários para avaliar a facilidade de uso de um aplicativo móvel, incluindo a intuitividade da interface do usuário. </a:t>
            </a:r>
          </a:p>
          <a:p>
            <a:pPr algn="l"/>
            <a:endParaRPr lang="pt-BR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pt-BR" sz="2200" dirty="0">
                <a:latin typeface="Verdana" panose="020B0604030504040204" pitchFamily="34" charset="0"/>
                <a:ea typeface="Verdana" panose="020B0604030504040204" pitchFamily="34" charset="0"/>
              </a:rPr>
              <a:t>5) Avaliar a capacidade de um banco de dados para lidar com um grande volume de dados, como registros de clientes, sem perda de desempenho.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10560C-24C4-25F9-6CF3-F87907F21243}"/>
              </a:ext>
            </a:extLst>
          </p:cNvPr>
          <p:cNvSpPr txBox="1">
            <a:spLocks/>
          </p:cNvSpPr>
          <p:nvPr/>
        </p:nvSpPr>
        <p:spPr>
          <a:xfrm>
            <a:off x="7151925" y="6348128"/>
            <a:ext cx="220142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4">
                    <a:lumMod val="75000"/>
                  </a:schemeClr>
                </a:solidFill>
              </a:rPr>
              <a:t>Teste Não Funcional</a:t>
            </a:r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F07E18D1-3F34-BA5B-7164-1C7C63E17AB1}"/>
              </a:ext>
            </a:extLst>
          </p:cNvPr>
          <p:cNvSpPr txBox="1">
            <a:spLocks/>
          </p:cNvSpPr>
          <p:nvPr/>
        </p:nvSpPr>
        <p:spPr>
          <a:xfrm>
            <a:off x="9589953" y="1351943"/>
            <a:ext cx="1719755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5">
                    <a:lumMod val="75000"/>
                  </a:schemeClr>
                </a:solidFill>
              </a:rPr>
              <a:t>Teste Funcional</a:t>
            </a:r>
          </a:p>
          <a:p>
            <a:pPr algn="l"/>
            <a:endParaRPr lang="pt-BR" dirty="0"/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59767071-92F6-0F3F-2F79-BA12747C8B9D}"/>
              </a:ext>
            </a:extLst>
          </p:cNvPr>
          <p:cNvSpPr txBox="1">
            <a:spLocks/>
          </p:cNvSpPr>
          <p:nvPr/>
        </p:nvSpPr>
        <p:spPr>
          <a:xfrm>
            <a:off x="9589953" y="2649309"/>
            <a:ext cx="1719755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5">
                    <a:lumMod val="75000"/>
                  </a:schemeClr>
                </a:solidFill>
              </a:rPr>
              <a:t>Teste Funcional</a:t>
            </a:r>
          </a:p>
          <a:p>
            <a:pPr algn="l"/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C1592FA9-F341-3E5F-4725-13CACEB20343}"/>
              </a:ext>
            </a:extLst>
          </p:cNvPr>
          <p:cNvSpPr txBox="1">
            <a:spLocks/>
          </p:cNvSpPr>
          <p:nvPr/>
        </p:nvSpPr>
        <p:spPr>
          <a:xfrm>
            <a:off x="9218765" y="3822656"/>
            <a:ext cx="220142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4">
                    <a:lumMod val="75000"/>
                  </a:schemeClr>
                </a:solidFill>
              </a:rPr>
              <a:t>Teste Não Funcional</a:t>
            </a:r>
            <a:endParaRPr lang="pt-BR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4ECE76D4-7E57-74A0-90CF-CD7AD6681DE6}"/>
              </a:ext>
            </a:extLst>
          </p:cNvPr>
          <p:cNvSpPr txBox="1">
            <a:spLocks/>
          </p:cNvSpPr>
          <p:nvPr/>
        </p:nvSpPr>
        <p:spPr>
          <a:xfrm>
            <a:off x="9055426" y="5059194"/>
            <a:ext cx="220142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4">
                    <a:lumMod val="75000"/>
                  </a:schemeClr>
                </a:solidFill>
              </a:rPr>
              <a:t>Teste Não Funcional</a:t>
            </a:r>
            <a:endParaRPr lang="pt-BR" dirty="0"/>
          </a:p>
        </p:txBody>
      </p:sp>
      <p:pic>
        <p:nvPicPr>
          <p:cNvPr id="10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404D744-3F44-4E30-B08C-9B2D8B1B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2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CE171A4A-8167-B16D-92B6-CA96033F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5350"/>
            <a:ext cx="10515600" cy="568939"/>
          </a:xfrm>
        </p:spPr>
        <p:txBody>
          <a:bodyPr/>
          <a:lstStyle/>
          <a:p>
            <a:r>
              <a:rPr lang="pt-BR" sz="4000" dirty="0"/>
              <a:t>Testes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8EA943F5-7825-A241-98F5-534E6A5ACC7E}"/>
              </a:ext>
            </a:extLst>
          </p:cNvPr>
          <p:cNvSpPr txBox="1">
            <a:spLocks/>
          </p:cNvSpPr>
          <p:nvPr/>
        </p:nvSpPr>
        <p:spPr>
          <a:xfrm>
            <a:off x="645252" y="913290"/>
            <a:ext cx="11078498" cy="531925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/>
              <a:t>6) Usuários reais testam um aplicativo de e-commerce para verificar se conseguem navegar pelo site, adicionar produtos ao carrinho e concluir uma compra com sucesso.</a:t>
            </a:r>
          </a:p>
          <a:p>
            <a:pPr algn="l"/>
            <a:endParaRPr lang="pt-BR" sz="1200" dirty="0"/>
          </a:p>
          <a:p>
            <a:pPr algn="l"/>
            <a:r>
              <a:rPr lang="pt-BR" sz="2400" dirty="0"/>
              <a:t>7) Tentar invadir um sistema de software para identificar vulnerabilidades e garantir que medidas de segurança adequadas estejam em vigor.</a:t>
            </a:r>
          </a:p>
          <a:p>
            <a:pPr algn="l"/>
            <a:endParaRPr lang="pt-BR" sz="1200" dirty="0"/>
          </a:p>
          <a:p>
            <a:pPr algn="l"/>
            <a:r>
              <a:rPr lang="pt-BR" sz="2400" dirty="0"/>
              <a:t>8) Verificar se um site funciona corretamente em diferentes navegadores, como Chrome, Firefox e Internet Explorer.</a:t>
            </a:r>
          </a:p>
          <a:p>
            <a:pPr algn="l"/>
            <a:endParaRPr lang="pt-BR" sz="1200" dirty="0"/>
          </a:p>
          <a:p>
            <a:pPr algn="l"/>
            <a:r>
              <a:rPr lang="pt-BR" sz="2400" dirty="0"/>
              <a:t>9) Após uma atualização de software, garantir que todas as funcionalidades existentes ainda funcionem como antes.</a:t>
            </a:r>
          </a:p>
          <a:p>
            <a:pPr algn="l"/>
            <a:endParaRPr lang="pt-BR" sz="12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10560C-24C4-25F9-6CF3-F87907F21243}"/>
              </a:ext>
            </a:extLst>
          </p:cNvPr>
          <p:cNvSpPr txBox="1">
            <a:spLocks/>
          </p:cNvSpPr>
          <p:nvPr/>
        </p:nvSpPr>
        <p:spPr>
          <a:xfrm>
            <a:off x="9152371" y="4076084"/>
            <a:ext cx="220142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4">
                    <a:lumMod val="75000"/>
                  </a:schemeClr>
                </a:solidFill>
              </a:rPr>
              <a:t>Teste Não Funcional</a:t>
            </a:r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F07E18D1-3F34-BA5B-7164-1C7C63E17AB1}"/>
              </a:ext>
            </a:extLst>
          </p:cNvPr>
          <p:cNvSpPr txBox="1">
            <a:spLocks/>
          </p:cNvSpPr>
          <p:nvPr/>
        </p:nvSpPr>
        <p:spPr>
          <a:xfrm>
            <a:off x="9435270" y="1919627"/>
            <a:ext cx="211147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5">
                    <a:lumMod val="75000"/>
                  </a:schemeClr>
                </a:solidFill>
              </a:rPr>
              <a:t>Teste Funcional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59767071-92F6-0F3F-2F79-BA12747C8B9D}"/>
              </a:ext>
            </a:extLst>
          </p:cNvPr>
          <p:cNvSpPr txBox="1">
            <a:spLocks/>
          </p:cNvSpPr>
          <p:nvPr/>
        </p:nvSpPr>
        <p:spPr>
          <a:xfrm>
            <a:off x="9631131" y="5395332"/>
            <a:ext cx="1719755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5">
                    <a:lumMod val="75000"/>
                  </a:schemeClr>
                </a:solidFill>
              </a:rPr>
              <a:t>Teste Funcional</a:t>
            </a:r>
          </a:p>
          <a:p>
            <a:pPr algn="l"/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C1592FA9-F341-3E5F-4725-13CACEB20343}"/>
              </a:ext>
            </a:extLst>
          </p:cNvPr>
          <p:cNvSpPr txBox="1">
            <a:spLocks/>
          </p:cNvSpPr>
          <p:nvPr/>
        </p:nvSpPr>
        <p:spPr>
          <a:xfrm>
            <a:off x="9152371" y="3062748"/>
            <a:ext cx="2201428" cy="36625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b="1" dirty="0">
                <a:solidFill>
                  <a:schemeClr val="accent4">
                    <a:lumMod val="75000"/>
                  </a:schemeClr>
                </a:solidFill>
              </a:rPr>
              <a:t>Teste Não Funcional</a:t>
            </a:r>
            <a:endParaRPr lang="pt-BR" dirty="0"/>
          </a:p>
        </p:txBody>
      </p:sp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322288-9936-4230-968C-2BF0FE8E9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57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D648598-503E-4AC2-9E81-B0A2CB883683}"/>
              </a:ext>
            </a:extLst>
          </p:cNvPr>
          <p:cNvSpPr/>
          <p:nvPr/>
        </p:nvSpPr>
        <p:spPr>
          <a:xfrm>
            <a:off x="657137" y="206814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pt-BR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Testes</a:t>
            </a: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/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marL="450215"/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marL="900430"/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1.2.1. Funcionais </a:t>
            </a:r>
          </a:p>
          <a:p>
            <a:pPr marL="900430"/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1.2.2. Não funcionais </a:t>
            </a:r>
          </a:p>
        </p:txBody>
      </p:sp>
      <p:pic>
        <p:nvPicPr>
          <p:cNvPr id="1026" name="Picture 2" descr="Produto Teste">
            <a:extLst>
              <a:ext uri="{FF2B5EF4-FFF2-40B4-BE49-F238E27FC236}">
                <a16:creationId xmlns:a16="http://schemas.microsoft.com/office/drawing/2014/main" id="{914C1EA0-FD70-4EB9-A35F-94444F20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49" y="1659365"/>
            <a:ext cx="4377622" cy="3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0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56987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584400" y="66248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 um projeto?</a:t>
            </a:r>
            <a:endParaRPr lang="pt-BR" dirty="0">
              <a:solidFill>
                <a:srgbClr val="C00000"/>
              </a:solidFill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9679A0-EC67-D86C-16D9-C6CE4E63E878}"/>
              </a:ext>
            </a:extLst>
          </p:cNvPr>
          <p:cNvSpPr txBox="1"/>
          <p:nvPr/>
        </p:nvSpPr>
        <p:spPr>
          <a:xfrm>
            <a:off x="1044869" y="5138373"/>
            <a:ext cx="103448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um esforço TEMPORÁRIO para criar um produto, serviço ou resultado ÚNICO/ EXCLUSIVO . 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Modelo de projeto: como construir um para a agência">
            <a:extLst>
              <a:ext uri="{FF2B5EF4-FFF2-40B4-BE49-F238E27FC236}">
                <a16:creationId xmlns:a16="http://schemas.microsoft.com/office/drawing/2014/main" id="{52FF13FA-6F63-293E-EFC6-5C3546AA4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28" y="1320519"/>
            <a:ext cx="5533344" cy="368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35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553298" y="89816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Tipos de requisitos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553298" y="1719626"/>
            <a:ext cx="1120670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Funcionais; </a:t>
            </a:r>
          </a:p>
          <a:p>
            <a:pPr lvl="1"/>
            <a:endParaRPr lang="pt-BR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Não-Funcionais;</a:t>
            </a:r>
          </a:p>
        </p:txBody>
      </p:sp>
    </p:spTree>
    <p:extLst>
      <p:ext uri="{BB962C8B-B14F-4D97-AF65-F5344CB8AC3E}">
        <p14:creationId xmlns:p14="http://schemas.microsoft.com/office/powerpoint/2010/main" val="136220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553298" y="89816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Funcionais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553298" y="1719626"/>
            <a:ext cx="112067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São as características funcionais de um projeto.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É a descrição do que o sistema deve fazer.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Por exemplo: cadastro de cliente, emitir nota fiscal, controlar estoque.</a:t>
            </a: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5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553298" y="89816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Não - Funcionais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553298" y="1719626"/>
            <a:ext cx="112067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Dizem respeito aos requisitos não diretamente ligados a execução do sistemas, mas, trazem características das restrições do sistema.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Por exemplo: Confiabilidade, eficácia, eficiência, usabilidade..</a:t>
            </a:r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6">
            <a:extLst>
              <a:ext uri="{FF2B5EF4-FFF2-40B4-BE49-F238E27FC236}">
                <a16:creationId xmlns:a16="http://schemas.microsoft.com/office/drawing/2014/main" id="{EAAEA121-18F8-4ADC-9B0A-CB161B4FA394}"/>
              </a:ext>
            </a:extLst>
          </p:cNvPr>
          <p:cNvSpPr txBox="1">
            <a:spLocks/>
          </p:cNvSpPr>
          <p:nvPr/>
        </p:nvSpPr>
        <p:spPr>
          <a:xfrm>
            <a:off x="490384" y="674069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Ciclo de Vida de um Projeto</a:t>
            </a:r>
          </a:p>
        </p:txBody>
      </p:sp>
      <p:pic>
        <p:nvPicPr>
          <p:cNvPr id="11" name="Picture 2" descr="Quais são as principais funções, responsabilidades e preocupações da equipe  de desenvolvimento no Ciclo de Vida do Desenvolvimento de Software (SDLC) -  Ubiminds">
            <a:extLst>
              <a:ext uri="{FF2B5EF4-FFF2-40B4-BE49-F238E27FC236}">
                <a16:creationId xmlns:a16="http://schemas.microsoft.com/office/drawing/2014/main" id="{AFD1729B-82BA-49F2-B2D4-60722D7BB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4" y="1047035"/>
            <a:ext cx="5605616" cy="560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F528B60-0696-4E0C-A1D9-42C13F9CCA0C}"/>
              </a:ext>
            </a:extLst>
          </p:cNvPr>
          <p:cNvGrpSpPr/>
          <p:nvPr/>
        </p:nvGrpSpPr>
        <p:grpSpPr>
          <a:xfrm>
            <a:off x="6624277" y="1735844"/>
            <a:ext cx="5073446" cy="3676814"/>
            <a:chOff x="6624277" y="1735844"/>
            <a:chExt cx="5073446" cy="3676814"/>
          </a:xfrm>
        </p:grpSpPr>
        <p:pic>
          <p:nvPicPr>
            <p:cNvPr id="13" name="Picture 2" descr="Metodologia Ágil x Metodologia Tradicional | Sunsetti">
              <a:extLst>
                <a:ext uri="{FF2B5EF4-FFF2-40B4-BE49-F238E27FC236}">
                  <a16:creationId xmlns:a16="http://schemas.microsoft.com/office/drawing/2014/main" id="{5B68E1AC-EE76-40A1-9393-EBCD79029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4277" y="2558844"/>
              <a:ext cx="5073446" cy="2853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925F8B9-0B99-4F5F-8017-4BB33FAE5B3D}"/>
                </a:ext>
              </a:extLst>
            </p:cNvPr>
            <p:cNvSpPr/>
            <p:nvPr/>
          </p:nvSpPr>
          <p:spPr>
            <a:xfrm>
              <a:off x="8678920" y="1735844"/>
              <a:ext cx="11464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5400" b="1" cap="none" spc="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???</a:t>
              </a:r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28759B3C-A6B4-43C1-83C3-AAD14FB249B7}"/>
              </a:ext>
            </a:extLst>
          </p:cNvPr>
          <p:cNvSpPr/>
          <p:nvPr/>
        </p:nvSpPr>
        <p:spPr>
          <a:xfrm>
            <a:off x="4769716" y="6050992"/>
            <a:ext cx="3446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1D35"/>
                </a:solidFill>
                <a:latin typeface="Google Sans"/>
              </a:rPr>
              <a:t>*Software </a:t>
            </a:r>
            <a:r>
              <a:rPr lang="pt-BR" b="1" dirty="0" err="1">
                <a:solidFill>
                  <a:srgbClr val="001D35"/>
                </a:solidFill>
                <a:latin typeface="Google Sans"/>
              </a:rPr>
              <a:t>Development</a:t>
            </a:r>
            <a:r>
              <a:rPr lang="pt-BR" b="1" dirty="0">
                <a:solidFill>
                  <a:srgbClr val="001D35"/>
                </a:solidFill>
                <a:latin typeface="Google Sans"/>
              </a:rPr>
              <a:t> Life </a:t>
            </a:r>
            <a:r>
              <a:rPr lang="pt-BR" b="1" dirty="0" err="1">
                <a:solidFill>
                  <a:srgbClr val="001D35"/>
                </a:solidFill>
                <a:latin typeface="Google Sans"/>
              </a:rPr>
              <a:t>Cycle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8747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6">
            <a:extLst>
              <a:ext uri="{FF2B5EF4-FFF2-40B4-BE49-F238E27FC236}">
                <a16:creationId xmlns:a16="http://schemas.microsoft.com/office/drawing/2014/main" id="{9F4F356E-994C-459F-8691-2FC49E566AC1}"/>
              </a:ext>
            </a:extLst>
          </p:cNvPr>
          <p:cNvSpPr txBox="1">
            <a:spLocks/>
          </p:cNvSpPr>
          <p:nvPr/>
        </p:nvSpPr>
        <p:spPr>
          <a:xfrm>
            <a:off x="553298" y="89816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469E9CD-C000-4EE7-8D2F-43B8377E575C}"/>
              </a:ext>
            </a:extLst>
          </p:cNvPr>
          <p:cNvSpPr txBox="1">
            <a:spLocks/>
          </p:cNvSpPr>
          <p:nvPr/>
        </p:nvSpPr>
        <p:spPr>
          <a:xfrm>
            <a:off x="838199" y="205350"/>
            <a:ext cx="10515600" cy="5689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pt-BR" sz="4000" dirty="0"/>
              <a:t>Testes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E8ED613-AB61-4261-8E87-5A927F0C4DFF}"/>
              </a:ext>
            </a:extLst>
          </p:cNvPr>
          <p:cNvGrpSpPr/>
          <p:nvPr/>
        </p:nvGrpSpPr>
        <p:grpSpPr>
          <a:xfrm>
            <a:off x="492535" y="1996580"/>
            <a:ext cx="5766423" cy="4454554"/>
            <a:chOff x="492535" y="2528784"/>
            <a:chExt cx="4905375" cy="4329216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EB07FE6-4C77-441E-9763-AF03AF913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535" y="3086100"/>
              <a:ext cx="4905375" cy="3771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CBBA552-F285-4CC0-9B6C-000AD7C06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535" y="2528784"/>
              <a:ext cx="1562235" cy="365792"/>
            </a:xfrm>
            <a:prstGeom prst="rect">
              <a:avLst/>
            </a:prstGeom>
          </p:spPr>
        </p:pic>
        <p:sp>
          <p:nvSpPr>
            <p:cNvPr id="14" name="Seta: para Baixo 13">
              <a:extLst>
                <a:ext uri="{FF2B5EF4-FFF2-40B4-BE49-F238E27FC236}">
                  <a16:creationId xmlns:a16="http://schemas.microsoft.com/office/drawing/2014/main" id="{AFB25A09-354B-4671-9773-E50E33546019}"/>
                </a:ext>
              </a:extLst>
            </p:cNvPr>
            <p:cNvSpPr/>
            <p:nvPr/>
          </p:nvSpPr>
          <p:spPr>
            <a:xfrm rot="15138577">
              <a:off x="2261419" y="5345297"/>
              <a:ext cx="403123" cy="116691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EB56519-9847-4630-B696-1FA8DC36420B}"/>
              </a:ext>
            </a:extLst>
          </p:cNvPr>
          <p:cNvGrpSpPr/>
          <p:nvPr/>
        </p:nvGrpSpPr>
        <p:grpSpPr>
          <a:xfrm>
            <a:off x="4862682" y="368543"/>
            <a:ext cx="7083240" cy="4651896"/>
            <a:chOff x="3780503" y="129829"/>
            <a:chExt cx="8205020" cy="5330425"/>
          </a:xfrm>
        </p:grpSpPr>
        <p:pic>
          <p:nvPicPr>
            <p:cNvPr id="16" name="Picture 4" descr="Guía rápida para aprender Scrum | OpenWebinars">
              <a:extLst>
                <a:ext uri="{FF2B5EF4-FFF2-40B4-BE49-F238E27FC236}">
                  <a16:creationId xmlns:a16="http://schemas.microsoft.com/office/drawing/2014/main" id="{1CE074FF-2F78-4CA7-B0D1-001D2F8D8F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0503" y="489819"/>
              <a:ext cx="8205020" cy="4102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167B869-83C0-4EA0-9249-3F8725645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9323" y="129829"/>
              <a:ext cx="823031" cy="480102"/>
            </a:xfrm>
            <a:prstGeom prst="rect">
              <a:avLst/>
            </a:prstGeom>
          </p:spPr>
        </p:pic>
        <p:sp>
          <p:nvSpPr>
            <p:cNvPr id="18" name="Seta: para Baixo 17">
              <a:extLst>
                <a:ext uri="{FF2B5EF4-FFF2-40B4-BE49-F238E27FC236}">
                  <a16:creationId xmlns:a16="http://schemas.microsoft.com/office/drawing/2014/main" id="{A67793F5-50F0-4629-947F-34E7F5EBCAAB}"/>
                </a:ext>
              </a:extLst>
            </p:cNvPr>
            <p:cNvSpPr/>
            <p:nvPr/>
          </p:nvSpPr>
          <p:spPr>
            <a:xfrm rot="10164774">
              <a:off x="8490155" y="4293342"/>
              <a:ext cx="403123" cy="116691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995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6dc4bcd6-49db-4c07-9060-8acfc67cef9f"/>
    <ds:schemaRef ds:uri="http://schemas.microsoft.com/office/2006/documentManagement/types"/>
    <ds:schemaRef ds:uri="fb0879af-3eba-417a-a55a-ffe6dcd6ca77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299</TotalTime>
  <Words>1376</Words>
  <Application>Microsoft Office PowerPoint</Application>
  <PresentationFormat>Widescreen</PresentationFormat>
  <Paragraphs>215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6" baseType="lpstr">
      <vt:lpstr>Aharoni</vt:lpstr>
      <vt:lpstr>Arial</vt:lpstr>
      <vt:lpstr>Calibri</vt:lpstr>
      <vt:lpstr>Cambria</vt:lpstr>
      <vt:lpstr>Candara</vt:lpstr>
      <vt:lpstr>Corbel</vt:lpstr>
      <vt:lpstr>Google Sans</vt:lpstr>
      <vt:lpstr>Söhne</vt:lpstr>
      <vt:lpstr>Times New Roman</vt:lpstr>
      <vt:lpstr>Verdana</vt:lpstr>
      <vt:lpstr>Vernada</vt:lpstr>
      <vt:lpstr>Personalizado</vt:lpstr>
      <vt:lpstr>Levantamento de Requisitos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Apresentação do PowerPoint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 de Software</vt:lpstr>
      <vt:lpstr>Testes</vt:lpstr>
      <vt:lpstr>Testes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</dc:title>
  <dc:creator>Nanda Fretes</dc:creator>
  <cp:lastModifiedBy>FERNANDA MILITAO SILVA FRETES</cp:lastModifiedBy>
  <cp:revision>11</cp:revision>
  <dcterms:created xsi:type="dcterms:W3CDTF">2024-06-11T13:39:06Z</dcterms:created>
  <dcterms:modified xsi:type="dcterms:W3CDTF">2025-01-29T11:05:11Z</dcterms:modified>
</cp:coreProperties>
</file>