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3"/>
  </p:notesMasterIdLst>
  <p:handoutMasterIdLst>
    <p:handoutMasterId r:id="rId24"/>
  </p:handoutMasterIdLst>
  <p:sldIdLst>
    <p:sldId id="298" r:id="rId4"/>
    <p:sldId id="299" r:id="rId5"/>
    <p:sldId id="300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282" r:id="rId15"/>
    <p:sldId id="280" r:id="rId16"/>
    <p:sldId id="337" r:id="rId17"/>
    <p:sldId id="338" r:id="rId18"/>
    <p:sldId id="342" r:id="rId19"/>
    <p:sldId id="339" r:id="rId20"/>
    <p:sldId id="340" r:id="rId21"/>
    <p:sldId id="341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05/02/2025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05/02/2025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5A954948-14B4-44D9-839F-2EFC1F8B2250}"/>
              </a:ext>
            </a:extLst>
          </p:cNvPr>
          <p:cNvSpPr txBox="1">
            <a:spLocks/>
          </p:cNvSpPr>
          <p:nvPr/>
        </p:nvSpPr>
        <p:spPr>
          <a:xfrm>
            <a:off x="681502" y="1311675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Testes </a:t>
            </a:r>
            <a:r>
              <a:rPr lang="pt-BR" sz="2200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não funcionais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Desempenho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Isso se refere a quão rápido o software funciona. Podemos medir o tempo que ele leva para responder a comandos e realizar tarefas.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Confiabilidade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Isso envolve quão estável e livre de erros o software é. Queremos ter certeza de que ele não vai travar ou causar problemas inesperados. Tempo de uso sem bugs ou interrupção de serviço.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Segurança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Aqui, estamos interessados em garantir que o software seja à prova de invasões e protegido contra ameaças cibernéticas. Isso é crucial para manter os dados dos usuários seguros.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Usabilidade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Avaliamos o quão fácil é usar o software. Isso inclui a interface do usuário, menus e recursos de acessibilidade.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BDC6E9-D664-43B2-BE8D-1DBA28BE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463" y="227074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FD1A6F2-C51C-4B9C-8AE6-75BFBC465292}"/>
              </a:ext>
            </a:extLst>
          </p:cNvPr>
          <p:cNvSpPr txBox="1">
            <a:spLocks/>
          </p:cNvSpPr>
          <p:nvPr/>
        </p:nvSpPr>
        <p:spPr>
          <a:xfrm>
            <a:off x="556751" y="1273135"/>
            <a:ext cx="11078498" cy="543119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Compatibilidade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Verificamos se o software funciona em diferentes dispositivos e sistemas operacionais. É importante que ele seja versátil e funcione em vários cenários.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Eficiência de recursos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Isso se refere a quanto de recursos, como memória e processamento, o software consome. Um software eficiente usa recursos de forma inteligente.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Escalabilidade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Avaliamos se o software pode lidar com um grande número de usuários e dados. Isso é importante para aplicativos que podem crescer ao longo do tempo.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Manutenibilidade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Verificamos se o software é fácil de manter e atualizar. Um software de qualidade deve ser flexível para futuras melhorias.</a:t>
            </a: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B0767F-0C82-430F-808F-308DC72D6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408" y="153667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1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EA943F5-7825-A241-98F5-534E6A5ACC7E}"/>
              </a:ext>
            </a:extLst>
          </p:cNvPr>
          <p:cNvSpPr txBox="1">
            <a:spLocks/>
          </p:cNvSpPr>
          <p:nvPr/>
        </p:nvSpPr>
        <p:spPr>
          <a:xfrm>
            <a:off x="472861" y="913290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1) Testar uma função específica que calcula a soma de dois números inteiros para garantir que ela produza o resultado correto. </a:t>
            </a: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2) Verificar se o módulo de login de um aplicativo web se integra adequadamente com o módulo de autenticação do banco de dados.</a:t>
            </a:r>
            <a:endParaRPr lang="pt-BR" sz="2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3) Avaliar o tempo de resposta de um site quando 100 usuários acessam simultaneamente para garantir que ele seja rápido o suficiente. </a:t>
            </a:r>
            <a:endParaRPr lang="pt-BR" sz="22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4) Realizar testes com grupos de usuários para avaliar a facilidade de uso de um aplicativo móvel, incluindo a intuitividade da interface do usuário. </a:t>
            </a: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5) Avaliar a capacidade de um banco de dados para lidar com um grande volume de dados, como registros de clientes, sem perda de desempenho.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0560C-24C4-25F9-6CF3-F87907F21243}"/>
              </a:ext>
            </a:extLst>
          </p:cNvPr>
          <p:cNvSpPr txBox="1">
            <a:spLocks/>
          </p:cNvSpPr>
          <p:nvPr/>
        </p:nvSpPr>
        <p:spPr>
          <a:xfrm>
            <a:off x="7151925" y="6348128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F07E18D1-3F34-BA5B-7164-1C7C63E17AB1}"/>
              </a:ext>
            </a:extLst>
          </p:cNvPr>
          <p:cNvSpPr txBox="1">
            <a:spLocks/>
          </p:cNvSpPr>
          <p:nvPr/>
        </p:nvSpPr>
        <p:spPr>
          <a:xfrm>
            <a:off x="9589953" y="1351943"/>
            <a:ext cx="1719755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  <a:p>
            <a:pPr algn="l"/>
            <a:endParaRPr lang="pt-BR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59767071-92F6-0F3F-2F79-BA12747C8B9D}"/>
              </a:ext>
            </a:extLst>
          </p:cNvPr>
          <p:cNvSpPr txBox="1">
            <a:spLocks/>
          </p:cNvSpPr>
          <p:nvPr/>
        </p:nvSpPr>
        <p:spPr>
          <a:xfrm>
            <a:off x="9589953" y="2649309"/>
            <a:ext cx="1719755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  <a:p>
            <a:pPr algn="l"/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1592FA9-F341-3E5F-4725-13CACEB20343}"/>
              </a:ext>
            </a:extLst>
          </p:cNvPr>
          <p:cNvSpPr txBox="1">
            <a:spLocks/>
          </p:cNvSpPr>
          <p:nvPr/>
        </p:nvSpPr>
        <p:spPr>
          <a:xfrm>
            <a:off x="9218765" y="3822656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ECE76D4-7E57-74A0-90CF-CD7AD6681DE6}"/>
              </a:ext>
            </a:extLst>
          </p:cNvPr>
          <p:cNvSpPr txBox="1">
            <a:spLocks/>
          </p:cNvSpPr>
          <p:nvPr/>
        </p:nvSpPr>
        <p:spPr>
          <a:xfrm>
            <a:off x="9055426" y="5059194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pic>
        <p:nvPicPr>
          <p:cNvPr id="10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404D744-3F44-4E30-B08C-9B2D8B1B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6">
            <a:extLst>
              <a:ext uri="{FF2B5EF4-FFF2-40B4-BE49-F238E27FC236}">
                <a16:creationId xmlns:a16="http://schemas.microsoft.com/office/drawing/2014/main" id="{881CCA3F-B1AA-4AD3-A91E-BE9ABE2340D2}"/>
              </a:ext>
            </a:extLst>
          </p:cNvPr>
          <p:cNvSpPr txBox="1">
            <a:spLocks/>
          </p:cNvSpPr>
          <p:nvPr/>
        </p:nvSpPr>
        <p:spPr>
          <a:xfrm>
            <a:off x="432000" y="17367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</p:spTree>
    <p:extLst>
      <p:ext uri="{BB962C8B-B14F-4D97-AF65-F5344CB8AC3E}">
        <p14:creationId xmlns:p14="http://schemas.microsoft.com/office/powerpoint/2010/main" val="18282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EA943F5-7825-A241-98F5-534E6A5ACC7E}"/>
              </a:ext>
            </a:extLst>
          </p:cNvPr>
          <p:cNvSpPr txBox="1">
            <a:spLocks/>
          </p:cNvSpPr>
          <p:nvPr/>
        </p:nvSpPr>
        <p:spPr>
          <a:xfrm>
            <a:off x="645252" y="913290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6) Usuários reais testam um aplicativo de e-commerce para verificar se conseguem navegar pelo site, adicionar produtos ao carrinho e concluir uma compra com sucesso.</a:t>
            </a:r>
          </a:p>
          <a:p>
            <a:pPr algn="l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7) Tentar invadir um sistema de software para identificar vulnerabilidades e garantir que medidas de segurança adequadas estejam em vigor.</a:t>
            </a:r>
          </a:p>
          <a:p>
            <a:pPr algn="l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8) Verificar se um site funciona corretamente em diferentes navegadores, como Chrome, Firefox e Internet Explorer.</a:t>
            </a:r>
          </a:p>
          <a:p>
            <a:pPr algn="l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9) Após uma atualização de software, garantir que todas as funcionalidades existentes ainda funcionem como antes.</a:t>
            </a:r>
          </a:p>
          <a:p>
            <a:pPr algn="l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0560C-24C4-25F9-6CF3-F87907F21243}"/>
              </a:ext>
            </a:extLst>
          </p:cNvPr>
          <p:cNvSpPr txBox="1">
            <a:spLocks/>
          </p:cNvSpPr>
          <p:nvPr/>
        </p:nvSpPr>
        <p:spPr>
          <a:xfrm>
            <a:off x="9152371" y="4076084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F07E18D1-3F34-BA5B-7164-1C7C63E17AB1}"/>
              </a:ext>
            </a:extLst>
          </p:cNvPr>
          <p:cNvSpPr txBox="1">
            <a:spLocks/>
          </p:cNvSpPr>
          <p:nvPr/>
        </p:nvSpPr>
        <p:spPr>
          <a:xfrm>
            <a:off x="9435270" y="1919627"/>
            <a:ext cx="211147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59767071-92F6-0F3F-2F79-BA12747C8B9D}"/>
              </a:ext>
            </a:extLst>
          </p:cNvPr>
          <p:cNvSpPr txBox="1">
            <a:spLocks/>
          </p:cNvSpPr>
          <p:nvPr/>
        </p:nvSpPr>
        <p:spPr>
          <a:xfrm>
            <a:off x="9631131" y="5395332"/>
            <a:ext cx="1719755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  <a:p>
            <a:pPr algn="l"/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1592FA9-F341-3E5F-4725-13CACEB20343}"/>
              </a:ext>
            </a:extLst>
          </p:cNvPr>
          <p:cNvSpPr txBox="1">
            <a:spLocks/>
          </p:cNvSpPr>
          <p:nvPr/>
        </p:nvSpPr>
        <p:spPr>
          <a:xfrm>
            <a:off x="9152371" y="3062748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</p:spTree>
    <p:extLst>
      <p:ext uri="{BB962C8B-B14F-4D97-AF65-F5344CB8AC3E}">
        <p14:creationId xmlns:p14="http://schemas.microsoft.com/office/powerpoint/2010/main" val="21775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pic>
        <p:nvPicPr>
          <p:cNvPr id="10" name="Picture 2" descr="Teste de software e seus principais níveis de teste">
            <a:extLst>
              <a:ext uri="{FF2B5EF4-FFF2-40B4-BE49-F238E27FC236}">
                <a16:creationId xmlns:a16="http://schemas.microsoft.com/office/drawing/2014/main" id="{71D8DC42-ECD3-4D86-95C1-25C84213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18" y="1263183"/>
            <a:ext cx="8465164" cy="49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543886" y="1197516"/>
            <a:ext cx="11104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Primeiro nível de teste em desenvolvimento de software.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 concentra na verificação de unidades individuais de código, como funções ou métodos, para garantir que funcionem corretamente de forma isolada.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desenvolvedores testam pequenas partes do código para identificar bugs e garantir que cada unidade funcione conforme o esperado.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lvl="1"/>
            <a:r>
              <a:rPr lang="pt-BR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um sistema de gerenciamento de contas bancário, um teste unitário pode ser testar a função que calcula o saldo de uma conta verificando se ela retorna o valor correto quando fornecido o histórico de transações.</a:t>
            </a:r>
          </a:p>
        </p:txBody>
      </p:sp>
    </p:spTree>
    <p:extLst>
      <p:ext uri="{BB962C8B-B14F-4D97-AF65-F5344CB8AC3E}">
        <p14:creationId xmlns:p14="http://schemas.microsoft.com/office/powerpoint/2010/main" val="264487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1391174" y="2813343"/>
            <a:ext cx="103688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https://demoqa.com/automation-practice-form</a:t>
            </a:r>
            <a:endParaRPr lang="pt-BR" sz="3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543886" y="1197516"/>
            <a:ext cx="111042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Aluguel de Carros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empresa de aluguel de carros deseja implementar um sistema para gerenciar o aluguel de veículos. Clientes podem alugar e devolver carros, enquanto funcionários da empresa gerenciam a frota e verificam a disponibilidade. O sistema deve garantir que um cliente não alugue mais de dois veículos simultaneamente e que os veículos sejam inspecionados após a devolução.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Realizar Aluguel: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cliente pode alugar até dois carros simultaneamente.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 disponibilidade do veículo antes de confirmar o aluguel.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pagamento deve ser realizado antes da retirada do carro.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7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B0BAD6-DEDF-455C-A31B-C375D53044A8}"/>
              </a:ext>
            </a:extLst>
          </p:cNvPr>
          <p:cNvSpPr/>
          <p:nvPr/>
        </p:nvSpPr>
        <p:spPr>
          <a:xfrm>
            <a:off x="431999" y="570451"/>
            <a:ext cx="116649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Devolver Carro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cliente devolve o carro e o sistema atualiza o status do veículo.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se há danos e, se necessário, calcula taxas extras.</a:t>
            </a:r>
          </a:p>
          <a:p>
            <a:pPr algn="just"/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Consultar Histórico de Aluguéis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cliente pode visualizar os veículos que alugou anteriormente e seus respectivos períodos de uso.</a:t>
            </a:r>
          </a:p>
          <a:p>
            <a:pPr algn="just"/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Registrar Veículo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funcionário cadastra novos veículos na frota e define a disponibilidade.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Gerenciar Clientes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funcionário pode cadastrar novos clientes e verificar suas informações de aluguel.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Processar Pagamento (Opcional)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sistema de pagamento processa transações e confirma pagamentos antes da liberação do veículo.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1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B0BAD6-DEDF-455C-A31B-C375D53044A8}"/>
              </a:ext>
            </a:extLst>
          </p:cNvPr>
          <p:cNvSpPr/>
          <p:nvPr/>
        </p:nvSpPr>
        <p:spPr>
          <a:xfrm>
            <a:off x="532668" y="2239861"/>
            <a:ext cx="997873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1) Desenhe o diagrama de caso de uso.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2) Faça a especificação funcional. 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3)Desenvolva o cenário de teste. </a:t>
            </a:r>
          </a:p>
          <a:p>
            <a:pPr algn="just"/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to Teste">
            <a:extLst>
              <a:ext uri="{FF2B5EF4-FFF2-40B4-BE49-F238E27FC236}">
                <a16:creationId xmlns:a16="http://schemas.microsoft.com/office/drawing/2014/main" id="{914C1EA0-FD70-4EB9-A35F-94444F20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9" y="1659365"/>
            <a:ext cx="4377622" cy="3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0A1B6F-19FA-4009-9DB1-C267E49F4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5" y="1333324"/>
            <a:ext cx="6395163" cy="3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Mercado de trabalho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2A3D763-5306-4F8E-8ADF-4AE4EF61C627}"/>
              </a:ext>
            </a:extLst>
          </p:cNvPr>
          <p:cNvSpPr txBox="1">
            <a:spLocks/>
          </p:cNvSpPr>
          <p:nvPr/>
        </p:nvSpPr>
        <p:spPr>
          <a:xfrm>
            <a:off x="641981" y="2828080"/>
            <a:ext cx="10908038" cy="3237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O mercado de trabalho para testadores de software é robusto e em crescimento.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Empresas de tecnologia, desenvolvedoras de software e até mesmo outros setores demandam profissionais de teste.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A automação de testes está em alta, com oportunidades para aqueles que dominam ferramentas de automação.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Podem atuar em equipes ágeis, garantindo a qualidade em ciclos de desenvolvimento rápidos.</a:t>
            </a:r>
          </a:p>
        </p:txBody>
      </p:sp>
      <p:pic>
        <p:nvPicPr>
          <p:cNvPr id="10242" name="Picture 2" descr="8 dicas para acelerar seu crescimento profissional">
            <a:extLst>
              <a:ext uri="{FF2B5EF4-FFF2-40B4-BE49-F238E27FC236}">
                <a16:creationId xmlns:a16="http://schemas.microsoft.com/office/drawing/2014/main" id="{81CE40B0-ED57-48C0-9969-65B57702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49" y="532568"/>
            <a:ext cx="3510399" cy="233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F708A22-EA04-463D-87B7-C8A6CD312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79" y="51304"/>
            <a:ext cx="1950026" cy="20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A34AC23F-45F4-48FB-9FE0-4549217BFD1D}"/>
              </a:ext>
            </a:extLst>
          </p:cNvPr>
          <p:cNvSpPr txBox="1">
            <a:spLocks/>
          </p:cNvSpPr>
          <p:nvPr/>
        </p:nvSpPr>
        <p:spPr>
          <a:xfrm>
            <a:off x="1032387" y="1619436"/>
            <a:ext cx="1946787" cy="53585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Funcionais</a:t>
            </a:r>
          </a:p>
          <a:p>
            <a:pPr algn="l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Não Funcionais</a:t>
            </a:r>
          </a:p>
          <a:p>
            <a:pPr algn="l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Caixa Branca</a:t>
            </a:r>
          </a:p>
          <a:p>
            <a:pPr algn="l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Caixa Preta</a:t>
            </a:r>
          </a:p>
          <a:p>
            <a:pPr algn="l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Caixa Cinza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57DA3032-6742-4088-AAF2-529FDD81553B}"/>
              </a:ext>
            </a:extLst>
          </p:cNvPr>
          <p:cNvSpPr txBox="1">
            <a:spLocks/>
          </p:cNvSpPr>
          <p:nvPr/>
        </p:nvSpPr>
        <p:spPr>
          <a:xfrm>
            <a:off x="2979174" y="1272904"/>
            <a:ext cx="8622891" cy="525679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Verifica se o software cumpre os requisitos especificados, focando nas funcionalidades.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Avalia características de qualidade, como desempenho, segurança e usabilidade, além das funcionalidades.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software é testado com acesso total ao código para verificar a lógica interna.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Testa-se as funcionalidades do sistema sem conhecer o código-fonte.</a:t>
            </a:r>
          </a:p>
          <a:p>
            <a:pPr algn="l"/>
            <a:endParaRPr lang="pt-BR" sz="20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Combina-se o conhecimento parcial do código com a verificação das funcionalidades.</a:t>
            </a:r>
            <a:endParaRPr lang="pt-BR" sz="20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10A13F-3C6B-470F-A382-46AC11809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241" y="28585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6E84BFB-EB98-4643-815F-5C7C84D56DB7}"/>
              </a:ext>
            </a:extLst>
          </p:cNvPr>
          <p:cNvSpPr txBox="1">
            <a:spLocks/>
          </p:cNvSpPr>
          <p:nvPr/>
        </p:nvSpPr>
        <p:spPr>
          <a:xfrm>
            <a:off x="813032" y="1841068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cada funcionalidade, é importante pensar em dois cenários: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sucesso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quando a funcionalidade realiza o que foi planejado corretamente, 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falha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quando algo dá errado. 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 seja, precisamos testar tanto quando tudo funciona como esperado, quanto quando ocorrem erros, falhas de validação, entradas inválidas, ou comportamentos inesperados. </a:t>
            </a: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Isso garante que a funcionalidade lide bem com ambos os casos.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F6B580-2A21-4B8A-ABA1-FFDB90291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852" y="226517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8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3C3E3FE4-514A-4181-9BD2-285F3C3F28F6}"/>
              </a:ext>
            </a:extLst>
          </p:cNvPr>
          <p:cNvSpPr txBox="1">
            <a:spLocks/>
          </p:cNvSpPr>
          <p:nvPr/>
        </p:nvSpPr>
        <p:spPr>
          <a:xfrm>
            <a:off x="556751" y="1311675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latin typeface="Vernada"/>
              </a:rPr>
              <a:t>Requisito Funcional: </a:t>
            </a:r>
          </a:p>
          <a:p>
            <a:pPr algn="l"/>
            <a:r>
              <a:rPr lang="pt-BR" dirty="0">
                <a:latin typeface="Vernada"/>
              </a:rPr>
              <a:t>	"O sistema deve permitir que o usuário faça login com e-mail e senha válidos.“</a:t>
            </a:r>
          </a:p>
          <a:p>
            <a:pPr algn="l"/>
            <a:endParaRPr lang="pt-BR" sz="1200" dirty="0">
              <a:latin typeface="Vernada"/>
            </a:endParaRPr>
          </a:p>
          <a:p>
            <a:pPr algn="l"/>
            <a:endParaRPr lang="pt-BR" sz="1200" dirty="0">
              <a:latin typeface="Vernada"/>
            </a:endParaRPr>
          </a:p>
          <a:p>
            <a:pPr algn="l"/>
            <a:r>
              <a:rPr lang="pt-BR" sz="2000" b="1" dirty="0">
                <a:latin typeface="Vernada"/>
              </a:rPr>
              <a:t>Cenário de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Vernada"/>
              </a:rPr>
              <a:t>Sucesso</a:t>
            </a:r>
            <a:r>
              <a:rPr lang="pt-BR" sz="2000" b="1" dirty="0">
                <a:latin typeface="Vernad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Título</a:t>
            </a:r>
            <a:r>
              <a:rPr lang="pt-BR" sz="2000" dirty="0">
                <a:latin typeface="Vernada"/>
              </a:rPr>
              <a:t>: Login com credenciais válidas.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Pré-condição</a:t>
            </a:r>
            <a:r>
              <a:rPr lang="pt-BR" sz="2000" dirty="0">
                <a:latin typeface="Vernada"/>
              </a:rPr>
              <a:t>: O usuário já tem uma conta criada no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Passos</a:t>
            </a:r>
            <a:r>
              <a:rPr lang="pt-BR" sz="2000" dirty="0">
                <a:latin typeface="Vernad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Vernada"/>
              </a:rPr>
              <a:t>O usuário acessa a página de login.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Vernada"/>
              </a:rPr>
              <a:t>O usuário insere seu e-mail e senha corretos.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Vernada"/>
              </a:rPr>
              <a:t>O usuário clica no botão "Entrar".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Resultado Esperado</a:t>
            </a:r>
            <a:r>
              <a:rPr lang="pt-BR" sz="2000" dirty="0">
                <a:latin typeface="Vernada"/>
              </a:rPr>
              <a:t>: O sistema autentica o usuário e o redireciona para a página inicial.</a:t>
            </a:r>
            <a:endParaRPr lang="pt-BR" sz="2400" dirty="0">
              <a:latin typeface="Vernada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9F44A9-8796-412D-8AD9-16827316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630" y="227074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4BF1BD91-C33C-4A07-A758-04A36EF18FD3}"/>
              </a:ext>
            </a:extLst>
          </p:cNvPr>
          <p:cNvSpPr txBox="1">
            <a:spLocks/>
          </p:cNvSpPr>
          <p:nvPr/>
        </p:nvSpPr>
        <p:spPr>
          <a:xfrm>
            <a:off x="762698" y="1130866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latin typeface="Vernada"/>
              </a:rPr>
              <a:t>Requisito Funcional: </a:t>
            </a:r>
          </a:p>
          <a:p>
            <a:pPr algn="l"/>
            <a:r>
              <a:rPr lang="pt-BR" sz="2400" dirty="0">
                <a:latin typeface="Vernada"/>
              </a:rPr>
              <a:t>	"O sistema deve permitir que o usuário faça login com e-mail e senha válidos.“</a:t>
            </a:r>
          </a:p>
          <a:p>
            <a:pPr algn="l"/>
            <a:endParaRPr lang="pt-BR" sz="2400" dirty="0">
              <a:latin typeface="Vernada"/>
            </a:endParaRPr>
          </a:p>
          <a:p>
            <a:pPr algn="l"/>
            <a:r>
              <a:rPr lang="pt-BR" sz="2400" dirty="0">
                <a:latin typeface="Vernada"/>
              </a:rPr>
              <a:t>Cenário de </a:t>
            </a:r>
            <a:r>
              <a:rPr lang="pt-BR" sz="2400" dirty="0">
                <a:solidFill>
                  <a:srgbClr val="C00000"/>
                </a:solidFill>
                <a:latin typeface="Vernada"/>
              </a:rPr>
              <a:t>Falha</a:t>
            </a:r>
            <a:r>
              <a:rPr lang="pt-BR" sz="2400" dirty="0">
                <a:latin typeface="Vernad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Título</a:t>
            </a:r>
            <a:r>
              <a:rPr lang="pt-BR" sz="2400" dirty="0">
                <a:latin typeface="Vernada"/>
              </a:rPr>
              <a:t>: Login com credenciais inválidas.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Pré-condição</a:t>
            </a:r>
            <a:r>
              <a:rPr lang="pt-BR" sz="2400" dirty="0">
                <a:latin typeface="Vernada"/>
              </a:rPr>
              <a:t>: O usuário tenta </a:t>
            </a:r>
            <a:r>
              <a:rPr lang="pt-BR" sz="2400" dirty="0" err="1">
                <a:latin typeface="Vernada"/>
              </a:rPr>
              <a:t>logar</a:t>
            </a:r>
            <a:r>
              <a:rPr lang="pt-BR" sz="2400" dirty="0">
                <a:latin typeface="Vernada"/>
              </a:rPr>
              <a:t> com e-mail ou senha incorretos.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Passos</a:t>
            </a:r>
            <a:r>
              <a:rPr lang="pt-BR" sz="2400" dirty="0">
                <a:latin typeface="Vernad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nada"/>
              </a:rPr>
              <a:t>O usuário acessa a página de login.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nada"/>
              </a:rPr>
              <a:t>O usuário insere um e-mail ou senha incorretos.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nada"/>
              </a:rPr>
              <a:t>O usuário clica no botão "Entrar".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Resultado Esperado</a:t>
            </a:r>
            <a:r>
              <a:rPr lang="pt-BR" sz="2400" dirty="0">
                <a:latin typeface="Vernada"/>
              </a:rPr>
              <a:t>: O sistema exibe uma mensagem de erro informando que o e-mail ou senha estão incorretos e não permite o login.</a:t>
            </a:r>
          </a:p>
          <a:p>
            <a:pPr algn="l"/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208A97-F6A7-437D-A85B-B1899279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637" y="218020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C1554FB0-0F1F-4E67-976E-6830A97D01CC}"/>
              </a:ext>
            </a:extLst>
          </p:cNvPr>
          <p:cNvSpPr txBox="1">
            <a:spLocks/>
          </p:cNvSpPr>
          <p:nvPr/>
        </p:nvSpPr>
        <p:spPr>
          <a:xfrm>
            <a:off x="681502" y="1385082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Testes de software </a:t>
            </a:r>
            <a:r>
              <a:rPr lang="pt-BR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não funcionais 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avalia características que não estão relacionadas diretamente com o funcionamento do programa: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Desempenho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Confiabilidade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Segurança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Usabilidade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Compatibilidade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Eficiência de recursos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Escalabilidade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Manutenibilidade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A2B008-9367-46B6-9ACF-7F4683DD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241" y="153667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7024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fb0879af-3eba-417a-a55a-ffe6dcd6ca77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6dc4bcd6-49db-4c07-9060-8acfc67cef9f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579</TotalTime>
  <Words>1427</Words>
  <Application>Microsoft Office PowerPoint</Application>
  <PresentationFormat>Widescreen</PresentationFormat>
  <Paragraphs>202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Candara</vt:lpstr>
      <vt:lpstr>Corbel</vt:lpstr>
      <vt:lpstr>Times New Roman</vt:lpstr>
      <vt:lpstr>Verdana</vt:lpstr>
      <vt:lpstr>Vernada</vt:lpstr>
      <vt:lpstr>Personalizado</vt:lpstr>
      <vt:lpstr>Testes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MILITAO SILVA FRETES</cp:lastModifiedBy>
  <cp:revision>16</cp:revision>
  <dcterms:created xsi:type="dcterms:W3CDTF">2024-06-11T13:39:06Z</dcterms:created>
  <dcterms:modified xsi:type="dcterms:W3CDTF">2025-02-05T14:22:38Z</dcterms:modified>
</cp:coreProperties>
</file>