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98" r:id="rId4"/>
    <p:sldId id="299" r:id="rId5"/>
    <p:sldId id="300" r:id="rId6"/>
    <p:sldId id="340" r:id="rId7"/>
    <p:sldId id="341" r:id="rId8"/>
    <p:sldId id="342" r:id="rId9"/>
    <p:sldId id="346" r:id="rId10"/>
    <p:sldId id="347" r:id="rId11"/>
    <p:sldId id="348" r:id="rId12"/>
    <p:sldId id="343" r:id="rId13"/>
    <p:sldId id="349" r:id="rId14"/>
    <p:sldId id="344" r:id="rId15"/>
    <p:sldId id="345" r:id="rId16"/>
    <p:sldId id="350" r:id="rId17"/>
    <p:sldId id="351" r:id="rId18"/>
    <p:sldId id="352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14/02/2025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14/02/2025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F4CC-184F-DF82-D0C4-4D9786FF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B16E2B6-A99C-5B59-198B-7F2C8039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A26E3283-5DA6-FF95-4BA8-4E5125075D3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0BADA1-CB79-C8AA-5176-FA1A525883C1}"/>
              </a:ext>
            </a:extLst>
          </p:cNvPr>
          <p:cNvSpPr txBox="1"/>
          <p:nvPr/>
        </p:nvSpPr>
        <p:spPr>
          <a:xfrm>
            <a:off x="506962" y="1829381"/>
            <a:ext cx="11178075" cy="3995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25"/>
              </a:spcAft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Funcionais: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Verificar se o sistema faz o que foi especificado nos requisitos funcionais.</a:t>
            </a: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Tipos:</a:t>
            </a:r>
          </a:p>
          <a:p>
            <a:pPr marL="742950" lvl="1" indent="-28575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Caixa Preta: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Testar o sistema sem conhecimento da sua estrutura interna.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de Equivalência de Classes: Dividir os dados de entrada em classes equivalentes e testar apenas um valor de cada classe.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de Valor Limite: Testar os valores nos limites das classes equivalentes.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de Tabela de Decisão: Criar tabelas para combinar diferentes condições e ações e testar todas as combinações possíveis.</a:t>
            </a:r>
          </a:p>
          <a:p>
            <a:pPr algn="just"/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4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6136-60FA-98A7-8298-DFC679CDC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A2FDE8E-6D62-B46F-0717-3666F462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0F00FE28-A71F-7195-1E86-AA8BE2A3558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41B861-1428-B8A0-818B-F1A77F04DDAC}"/>
              </a:ext>
            </a:extLst>
          </p:cNvPr>
          <p:cNvSpPr txBox="1"/>
          <p:nvPr/>
        </p:nvSpPr>
        <p:spPr>
          <a:xfrm>
            <a:off x="317240" y="2230597"/>
            <a:ext cx="11178075" cy="324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Caixa Branca: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Testar o sistema com conhecimento da sua estrutura interna (geralmente realizado por desenvolvedores).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 de Sentenças: Garantir que todas as sentenças do código sejam executadas pelo menos uma vez.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 de Decisões: Garantir que todas as decisões (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do código sejam executadas em ambos os caminhos (verdadeiro e falso).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 de Condições: Garantir que todas as condições dentro de uma decisão sejam testadas em todas as combinações possíveis.</a:t>
            </a:r>
          </a:p>
          <a:p>
            <a:pPr algn="just"/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F8CE-9F43-25BB-7B82-51C782EF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ADB89D5-8D9A-29D5-33D8-5AD3106E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A867C13-147A-92B1-9DFF-C4C05ABC1BD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– Teste não funcional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917178C-CFA9-E98D-D6C4-C6CCE0863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77834"/>
              </p:ext>
            </p:extLst>
          </p:nvPr>
        </p:nvGraphicFramePr>
        <p:xfrm>
          <a:off x="431601" y="1752820"/>
          <a:ext cx="11328399" cy="3718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08559">
                  <a:extLst>
                    <a:ext uri="{9D8B030D-6E8A-4147-A177-3AD203B41FA5}">
                      <a16:colId xmlns:a16="http://schemas.microsoft.com/office/drawing/2014/main" val="2593378754"/>
                    </a:ext>
                  </a:extLst>
                </a:gridCol>
                <a:gridCol w="4643707">
                  <a:extLst>
                    <a:ext uri="{9D8B030D-6E8A-4147-A177-3AD203B41FA5}">
                      <a16:colId xmlns:a16="http://schemas.microsoft.com/office/drawing/2014/main" val="4045311502"/>
                    </a:ext>
                  </a:extLst>
                </a:gridCol>
                <a:gridCol w="3776133">
                  <a:extLst>
                    <a:ext uri="{9D8B030D-6E8A-4147-A177-3AD203B41FA5}">
                      <a16:colId xmlns:a16="http://schemas.microsoft.com/office/drawing/2014/main" val="682772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Desempenho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Verificam como o sistema se comporta sob carga ou estresse.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Simular 1.000 usuários acessando o site ao mesmo tempo.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743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Segurança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Avaliam vulnerabilidades e proteção de dados.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se o sistema bloqueia tentativas de SQL Injection.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88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Usabilidade</a:t>
                      </a:r>
                      <a:endParaRPr lang="pt-BR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Verificam a experiência do usuário.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Avaliar se o sistema é intuitivo e fácil de usar.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9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Compatibilidade</a:t>
                      </a:r>
                      <a:endParaRPr lang="pt-BR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Verificam se o sistema funciona em diferentes dispositivos e navegadores.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o site em Chrome, Firefox e mobile.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40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3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80F4-228E-0B0B-7BF9-FB4946FC6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6A90E6C-2F09-2DDA-9628-B614CC3A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4ED5AA6E-549B-6DA6-CB4A-DA0750E758D6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E868DE-49DE-CCC8-3AE1-37E90508B081}"/>
              </a:ext>
            </a:extLst>
          </p:cNvPr>
          <p:cNvSpPr txBox="1"/>
          <p:nvPr/>
        </p:nvSpPr>
        <p:spPr>
          <a:xfrm>
            <a:off x="432000" y="848981"/>
            <a:ext cx="11209494" cy="5107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Planejamento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Definição dos objetivos, escopo e estratégia de teste.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Criação de Casos de Teste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Desenvolver cenários detalhados para execução.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Execução dos Testes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Rodar os casos de teste e registrar os resultados.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Análise dos Resultados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Identificar falhas e reportar problemas.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Correção e Reavaliação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Ajustar o sistema e retestar conforme necessário.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Validação Final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Garantir que o sistema está pronto para produção.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Exemplo de mercado: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ERP Empresarial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Testar todos os módulos antes de implantação para evitar falhas nos processos internos.</a:t>
            </a:r>
          </a:p>
        </p:txBody>
      </p:sp>
    </p:spTree>
    <p:extLst>
      <p:ext uri="{BB962C8B-B14F-4D97-AF65-F5344CB8AC3E}">
        <p14:creationId xmlns:p14="http://schemas.microsoft.com/office/powerpoint/2010/main" val="137919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53811-5124-8A5D-8F42-32F4D4C5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9CA468E9-BEBB-6FF1-A277-C82E12A7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C18B420B-1F8D-BEF0-0810-9CD78CF00D7E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ACA3FB-B85C-0827-F1C6-CCC232536AF4}"/>
              </a:ext>
            </a:extLst>
          </p:cNvPr>
          <p:cNvSpPr txBox="1"/>
          <p:nvPr/>
        </p:nvSpPr>
        <p:spPr>
          <a:xfrm>
            <a:off x="432000" y="848981"/>
            <a:ext cx="11209494" cy="477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de Testes: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Identificar os casos de teste (situações específicas que serão testadas).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Escrever os passos de teste (instruções detalhadas para executar cada teste).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os dados de entrada esperados.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os resultados esperados.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Priorizar os testes (testar primeiro as funcionalidades mais críticas).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Técnicas de design de testes: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Particionamento de equivalência.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de valor limite.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Tabelas de decisão.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baseados em casos de uso.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exploratórios.</a:t>
            </a:r>
          </a:p>
        </p:txBody>
      </p:sp>
    </p:spTree>
    <p:extLst>
      <p:ext uri="{BB962C8B-B14F-4D97-AF65-F5344CB8AC3E}">
        <p14:creationId xmlns:p14="http://schemas.microsoft.com/office/powerpoint/2010/main" val="167888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E6FD-660E-6F17-23D4-D9535AE8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A524A23-AAC8-0463-E912-3C2ADA90F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FADA09AC-6135-8559-D159-6F14EBF1FADD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1BD349-4567-0071-32CF-4CD28ACEB785}"/>
              </a:ext>
            </a:extLst>
          </p:cNvPr>
          <p:cNvSpPr txBox="1"/>
          <p:nvPr/>
        </p:nvSpPr>
        <p:spPr>
          <a:xfrm>
            <a:off x="432000" y="848981"/>
            <a:ext cx="11209494" cy="3404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Aft>
                <a:spcPts val="225"/>
              </a:spcAft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Documentação de Testes: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Plano de testes.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Casos de teste.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Scripts de teste.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Relatórios de teste.</a:t>
            </a:r>
          </a:p>
        </p:txBody>
      </p:sp>
    </p:spTree>
    <p:extLst>
      <p:ext uri="{BB962C8B-B14F-4D97-AF65-F5344CB8AC3E}">
        <p14:creationId xmlns:p14="http://schemas.microsoft.com/office/powerpoint/2010/main" val="62656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B20E7B8-A8D5-7A2E-7772-B62CC0FAF428}"/>
              </a:ext>
            </a:extLst>
          </p:cNvPr>
          <p:cNvSpPr/>
          <p:nvPr/>
        </p:nvSpPr>
        <p:spPr>
          <a:xfrm>
            <a:off x="1726163" y="3554963"/>
            <a:ext cx="4637315" cy="70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338532" y="2097769"/>
            <a:ext cx="111042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 </a:t>
            </a: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de sistema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são uma fase crítica no ciclo de vida do desenvolvimento de software. Eles avaliam o sistema como um todo, garantindo que todas as funcionalidades estejam funcionando conforme os requisitos especificados. Diferente dos testes unitários (que focam em partes específicas do código) e dos testes de integração (que verificam a interação entre módulos), os testes de sistema simulam o ambiente real de uso, validando o comportamento do software em cenários completos.</a:t>
            </a: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2E3FB-A592-D3FA-4FA1-8E363082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605C718-BDC3-E763-F53A-2D2655BA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5693A3D-0706-8B09-2925-0A7CEDD0201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EE1696-322C-33BE-23FD-804F2236CCA3}"/>
              </a:ext>
            </a:extLst>
          </p:cNvPr>
          <p:cNvSpPr/>
          <p:nvPr/>
        </p:nvSpPr>
        <p:spPr>
          <a:xfrm>
            <a:off x="833054" y="2172413"/>
            <a:ext cx="11104228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b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um sistema de e-commerce. Os testes de sistema verificam se o usuário consegue: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Navegar pelo catálogo de produtos.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Adicionar itens ao carrinho.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Finalizar a compra com sucesso.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Receber um e-mail de confirmação.</a:t>
            </a:r>
          </a:p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6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E833F-2DD4-5E88-7A68-D1C8DA61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32DF89C-E4D8-E307-785E-E3403B6D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B72C99C-4804-D2FA-F92D-2284AD5EFAE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C9F9116-BBD8-DCE6-081A-285A2D6C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20658"/>
              </p:ext>
            </p:extLst>
          </p:nvPr>
        </p:nvGraphicFramePr>
        <p:xfrm>
          <a:off x="282548" y="929834"/>
          <a:ext cx="11328400" cy="5059680"/>
        </p:xfrm>
        <a:graphic>
          <a:graphicData uri="http://schemas.openxmlformats.org/drawingml/2006/table">
            <a:tbl>
              <a:tblPr/>
              <a:tblGrid>
                <a:gridCol w="2832100">
                  <a:extLst>
                    <a:ext uri="{9D8B030D-6E8A-4147-A177-3AD203B41FA5}">
                      <a16:colId xmlns:a16="http://schemas.microsoft.com/office/drawing/2014/main" val="2195564160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1666719842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2693976229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048834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Teste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Escopo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5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Unitários</a:t>
                      </a:r>
                      <a:endParaRPr lang="pt-BR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 individuais de código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se cada função ou método funciona corretamente.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uma função que calcula o preço total.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1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Integração</a:t>
                      </a:r>
                      <a:endParaRPr lang="pt-BR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Interação entre módulos ou serviços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se os componentes funcionam juntos corretamente.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a integração entre o carrinho e o pagamento.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41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Sistema</a:t>
                      </a:r>
                      <a:endParaRPr lang="pt-BR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completo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 o comportamento do sistema como um todo, simulando o ambiente real.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o fluxo completo de compra no e-commerce.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7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9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3A1BE-5EEE-3017-201D-8A345DFE9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D1BFE2D6-D091-4912-2A7B-E441D1CA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4EC9A9B2-E70C-C43A-4ACE-4BB10D5AEF67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7B5075-DB1B-7087-7AD1-9A29DF4514BC}"/>
              </a:ext>
            </a:extLst>
          </p:cNvPr>
          <p:cNvSpPr txBox="1"/>
          <p:nvPr/>
        </p:nvSpPr>
        <p:spPr>
          <a:xfrm>
            <a:off x="643811" y="1232584"/>
            <a:ext cx="10752294" cy="385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350"/>
              </a:spcAft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Teste de Unidade vs. Teste de Integração vs. Teste de Sistemas </a:t>
            </a:r>
          </a:p>
          <a:p>
            <a:pPr algn="l">
              <a:spcAft>
                <a:spcPts val="1350"/>
              </a:spcAft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Unidade: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Testar unidades individuais de código (funções, métodos, classes) de forma isolada.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testa: Geralmente, os desenvolvedores.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Foco: Verificar a lógica interna e o comportamento individual das unidades.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Exemplo: Testar se uma função que calcula a média de dois números retorna o valor correto para diferentes entradas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pedido.</a:t>
            </a:r>
          </a:p>
        </p:txBody>
      </p:sp>
    </p:spTree>
    <p:extLst>
      <p:ext uri="{BB962C8B-B14F-4D97-AF65-F5344CB8AC3E}">
        <p14:creationId xmlns:p14="http://schemas.microsoft.com/office/powerpoint/2010/main" val="307731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CB49-8875-2B52-A0A2-099260845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3A2D70E6-AAB7-28F0-D5DD-DEDD693D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EA5E78E6-F455-B128-FFFB-8F088727CD7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C4B00F-8B63-3C7D-BBE7-7E477B7A395E}"/>
              </a:ext>
            </a:extLst>
          </p:cNvPr>
          <p:cNvSpPr txBox="1"/>
          <p:nvPr/>
        </p:nvSpPr>
        <p:spPr>
          <a:xfrm>
            <a:off x="635877" y="1259603"/>
            <a:ext cx="10752294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Integração: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Testar a interação entre diferentes unidades ou módulos do software.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testa: Testadores ou desenvolvedores.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Foco: Verificar a correta comunicação e troca de dados entre os módulos.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Tipos: Top-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big-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</a:t>
            </a:r>
            <a:r>
              <a:rPr lang="pt-BR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Testar os módulos de alto nível primeiro, integrando gradualmente os módulos de baixo nível.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Testar os módulos de baixo nível primeiro, integrando gradualmente os módulos de alto nível.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Big-</a:t>
            </a:r>
            <a:r>
              <a:rPr lang="pt-BR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Integrar todos os módulos de uma vez e testar o sistema completo (geralmente não recomendado).</a:t>
            </a:r>
          </a:p>
          <a:p>
            <a:pPr lvl="2" algn="l">
              <a:spcAft>
                <a:spcPts val="225"/>
              </a:spcAft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Exemplo: Testar se o módulo de login consegue se comunicar corretamente com o módulo de gerenciamento de usuários.</a:t>
            </a:r>
          </a:p>
        </p:txBody>
      </p:sp>
    </p:spTree>
    <p:extLst>
      <p:ext uri="{BB962C8B-B14F-4D97-AF65-F5344CB8AC3E}">
        <p14:creationId xmlns:p14="http://schemas.microsoft.com/office/powerpoint/2010/main" val="94959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B106-E086-D63E-3A0A-59AF08242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195D275-8DB3-90BF-4A48-D63FAF8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696506B6-81F9-06DF-4EB7-008BE5820EA9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252400-D359-B57D-6350-49D5A55D5F79}"/>
              </a:ext>
            </a:extLst>
          </p:cNvPr>
          <p:cNvSpPr txBox="1"/>
          <p:nvPr/>
        </p:nvSpPr>
        <p:spPr>
          <a:xfrm>
            <a:off x="1007706" y="1054359"/>
            <a:ext cx="10752294" cy="292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Sistemas: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Testar o sistema como um todo, simulando o ambiente real de uso.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testa: Testadores.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Foco: Verificar se o sistema atende aos requisitos funcionais e não funcionais, e se ele interage corretamente com outros sistemas (se houver).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Exemplo: Testar todo o fluxo de compra em um e-commerce, desde a seleção dos produtos até o pagamento e a confirmação</a:t>
            </a:r>
          </a:p>
        </p:txBody>
      </p:sp>
    </p:spTree>
    <p:extLst>
      <p:ext uri="{BB962C8B-B14F-4D97-AF65-F5344CB8AC3E}">
        <p14:creationId xmlns:p14="http://schemas.microsoft.com/office/powerpoint/2010/main" val="207999038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fb0879af-3eba-417a-a55a-ffe6dcd6ca77"/>
    <ds:schemaRef ds:uri="6dc4bcd6-49db-4c07-9060-8acfc67cef9f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620</TotalTime>
  <Words>1125</Words>
  <Application>Microsoft Office PowerPoint</Application>
  <PresentationFormat>Widescreen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Fretes</cp:lastModifiedBy>
  <cp:revision>20</cp:revision>
  <dcterms:created xsi:type="dcterms:W3CDTF">2024-06-11T13:39:06Z</dcterms:created>
  <dcterms:modified xsi:type="dcterms:W3CDTF">2025-02-14T17:24:40Z</dcterms:modified>
</cp:coreProperties>
</file>