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16"/>
  </p:notesMasterIdLst>
  <p:handoutMasterIdLst>
    <p:handoutMasterId r:id="rId17"/>
  </p:handoutMasterIdLst>
  <p:sldIdLst>
    <p:sldId id="298" r:id="rId4"/>
    <p:sldId id="299" r:id="rId5"/>
    <p:sldId id="300" r:id="rId6"/>
    <p:sldId id="340" r:id="rId7"/>
    <p:sldId id="353" r:id="rId8"/>
    <p:sldId id="341" r:id="rId9"/>
    <p:sldId id="342" r:id="rId10"/>
    <p:sldId id="348" r:id="rId11"/>
    <p:sldId id="343" r:id="rId12"/>
    <p:sldId id="349" r:id="rId13"/>
    <p:sldId id="350" r:id="rId14"/>
    <p:sldId id="352" r:id="rId15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5" autoAdjust="0"/>
    <p:restoredTop sz="94574" autoAdjust="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4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9696519-77A5-42E9-9F7C-68841B76CE9F}" type="datetime1">
              <a:rPr lang="pt-BR" smtClean="0"/>
              <a:t>20/02/2025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1C0E-6041-40BD-877C-FB9FBD0CE1C9}" type="datetime1">
              <a:rPr lang="pt-BR" smtClean="0"/>
              <a:pPr/>
              <a:t>20/02/2025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012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ct val="120000"/>
              </a:lnSpc>
              <a:defRPr lang="en-ZA" sz="4400" b="1" spc="-300" dirty="0"/>
            </a:lvl1pPr>
          </a:lstStyle>
          <a:p>
            <a:pPr lvl="0" algn="r" rtl="0"/>
            <a:r>
              <a:rPr lang="pt-BR" dirty="0"/>
              <a:t>Clique para editar o título da apresentação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pt-BR" dirty="0"/>
              <a:t>Clique para editar o estilo de subtítulo Mestre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Tex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3" name="Espaço Reservado para Tex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5" name="Espaço Reservado para Tex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7" name="Espaço Reservado para Tex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53FC6-79AE-97AF-D969-1DCD8F832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8092CC-35A1-6FA1-46D7-2447509FE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0A6521-DAC6-DF82-1717-81EB280E9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57B06E-53DA-0685-E95E-F2F9599069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B09755-C293-4A33-93C2-79B01653C9ED}" type="datetimeFigureOut">
              <a:rPr lang="pt-BR" smtClean="0"/>
              <a:t>20/02/2025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F50C6F-4219-4C54-6995-6D4B5AEAA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E0CDB9-B794-FA8E-56A9-D9B389D1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EBFB-768C-4B89-B21B-7F36B30B4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1806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sor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</a:t>
            </a:r>
            <a:br>
              <a:rPr lang="pt-BR" dirty="0"/>
            </a:br>
            <a:r>
              <a:rPr lang="pt-BR" dirty="0"/>
              <a:t>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pt-BR" dirty="0"/>
              <a:t>Clique para editar o divisor de seção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dirty="0"/>
              <a:t>Clique para editar o estilo de subtítulo Mestre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sor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</a:t>
            </a:r>
            <a:br>
              <a:rPr lang="pt-BR" dirty="0"/>
            </a:br>
            <a:r>
              <a:rPr lang="pt-BR" dirty="0"/>
              <a:t>sua Foto Aqui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BR" dirty="0"/>
              <a:t>Clique para editar o divisor de seção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dirty="0"/>
              <a:t>Clique para editar o estilo de subtítulo Mestre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Imagem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defRPr sz="42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Editar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Imagem de 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defRPr sz="39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mparação à Esquerda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2" name="Espaço Reservado para Comparação à Esquerda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tex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dirty="0"/>
              <a:t>Insira sua legenda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pt-BR" dirty="0"/>
              <a:t>Obrigado</a:t>
            </a:r>
          </a:p>
        </p:txBody>
      </p:sp>
      <p:sp>
        <p:nvSpPr>
          <p:cNvPr id="9" name="Espaço Reservado para Texto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Nome completo</a:t>
            </a:r>
          </a:p>
        </p:txBody>
      </p:sp>
      <p:sp>
        <p:nvSpPr>
          <p:cNvPr id="10" name="Espaço Reservado para Texto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Número do telefone</a:t>
            </a:r>
          </a:p>
        </p:txBody>
      </p:sp>
      <p:sp>
        <p:nvSpPr>
          <p:cNvPr id="11" name="Espaço Reservado para Texto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lnSpc>
                <a:spcPct val="70000"/>
              </a:lnSpc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Contato por </a:t>
            </a:r>
            <a:r>
              <a:rPr lang="pt-BR" dirty="0" err="1"/>
              <a:t>Email</a:t>
            </a:r>
            <a:r>
              <a:rPr lang="pt-BR" dirty="0"/>
              <a:t> ou Mídia Social</a:t>
            </a:r>
          </a:p>
        </p:txBody>
      </p:sp>
      <p:sp>
        <p:nvSpPr>
          <p:cNvPr id="12" name="Espaço Reservado para Texto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Site da empresa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Caixa de texto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 rtl="0">
              <a:lnSpc>
                <a:spcPts val="1000"/>
              </a:lnSpc>
            </a:pPr>
            <a:r>
              <a:rPr lang="pt-BR" sz="2500" b="1" i="0" spc="-10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pt-BR" sz="1600" b="1" i="0" spc="-10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pt-BR" sz="1600" b="1" i="0" spc="-100" baseline="0" dirty="0">
                <a:solidFill>
                  <a:schemeClr val="accent1"/>
                </a:solidFill>
                <a:latin typeface="+mj-lt"/>
              </a:rPr>
            </a:br>
            <a:r>
              <a:rPr lang="pt-BR" sz="1200" b="0" i="0" spc="14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  <a:endParaRPr lang="pt-BR" sz="1200" b="0" i="0" spc="14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  <p:sldLayoutId id="2147483667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ola e Faculdade de Tecnologia SENAI “Roberto Mange” e Núcleo de Inovação  e Design SENAI “Roberto Mange” | Semana Municipal de Ciência e Tecnologia  de Campinas">
            <a:extLst>
              <a:ext uri="{FF2B5EF4-FFF2-40B4-BE49-F238E27FC236}">
                <a16:creationId xmlns:a16="http://schemas.microsoft.com/office/drawing/2014/main" id="{C11072DF-7E4B-23D7-F0BF-835E4E141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645"/>
            <a:ext cx="12344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 rtlCol="0"/>
          <a:lstStyle/>
          <a:p>
            <a:pPr rtl="0">
              <a:lnSpc>
                <a:spcPct val="90000"/>
              </a:lnSpc>
            </a:pPr>
            <a:r>
              <a:rPr lang="pt-BR" sz="6000" dirty="0"/>
              <a:t>Testes de Software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rgbClr val="C00000">
              <a:alpha val="80000"/>
            </a:srgbClr>
          </a:solidFill>
        </p:spPr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26136-60FA-98A7-8298-DFC679CDC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7A2FDE8E-6D62-B46F-0717-3666F4628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0F00FE28-A71F-7195-1E86-AA8BE2A35581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de Sistema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D41B861-1428-B8A0-818B-F1A77F04DDAC}"/>
              </a:ext>
            </a:extLst>
          </p:cNvPr>
          <p:cNvSpPr txBox="1"/>
          <p:nvPr/>
        </p:nvSpPr>
        <p:spPr>
          <a:xfrm>
            <a:off x="266906" y="1634978"/>
            <a:ext cx="11178075" cy="4334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just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pt-BR" sz="2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Teste de Caixa Branca:</a:t>
            </a:r>
            <a:r>
              <a:rPr lang="pt-BR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Testar o sistema com conhecimento da sua estrutura interna (geralmente realizado por desenvolvedores).</a:t>
            </a:r>
          </a:p>
          <a:p>
            <a:pPr marL="742950" lvl="1" indent="-285750" algn="just">
              <a:spcAft>
                <a:spcPts val="225"/>
              </a:spcAft>
              <a:buFont typeface="Arial" panose="020B0604020202020204" pitchFamily="34" charset="0"/>
              <a:buChar char="•"/>
            </a:pPr>
            <a:endParaRPr lang="pt-BR" sz="22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lvl="2" indent="-228600" algn="just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pt-BR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Cobertura de Sentenças: Garantir que todas as sentenças do código sejam executadas pelo menos uma vez.</a:t>
            </a:r>
          </a:p>
          <a:p>
            <a:pPr marL="1143000" lvl="2" indent="-228600" algn="just">
              <a:spcAft>
                <a:spcPts val="225"/>
              </a:spcAft>
              <a:buFont typeface="Arial" panose="020B0604020202020204" pitchFamily="34" charset="0"/>
              <a:buChar char="•"/>
            </a:pPr>
            <a:endParaRPr lang="pt-BR" sz="22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lvl="2" indent="-228600" algn="just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pt-BR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Cobertura de Decisões: Garantir que todas as decisões (</a:t>
            </a:r>
            <a:r>
              <a:rPr lang="pt-BR" sz="2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pt-BR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pt-BR" sz="2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pt-BR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do código sejam executadas em ambos os caminhos (verdadeiro e falso).</a:t>
            </a:r>
          </a:p>
          <a:p>
            <a:pPr marL="1143000" lvl="2" indent="-228600" algn="just">
              <a:spcAft>
                <a:spcPts val="225"/>
              </a:spcAft>
              <a:buFont typeface="Arial" panose="020B0604020202020204" pitchFamily="34" charset="0"/>
              <a:buChar char="•"/>
            </a:pPr>
            <a:endParaRPr lang="pt-BR" sz="22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lvl="2" indent="-228600" algn="just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pt-BR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Cobertura de Condições: Garantir que todas as condições dentro de uma decisão sejam testadas em todas as combinações possíveis.</a:t>
            </a:r>
          </a:p>
          <a:p>
            <a:pPr algn="just"/>
            <a:endParaRPr lang="pt-BR" sz="22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84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F53811-5124-8A5D-8F42-32F4D4C59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9CA468E9-BEBB-6FF1-A277-C82E12A75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C18B420B-1F8D-BEF0-0810-9CD78CF00D7E}"/>
              </a:ext>
            </a:extLst>
          </p:cNvPr>
          <p:cNvSpPr txBox="1">
            <a:spLocks/>
          </p:cNvSpPr>
          <p:nvPr/>
        </p:nvSpPr>
        <p:spPr>
          <a:xfrm>
            <a:off x="432000" y="279138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de Sistema - Processo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8ACA3FB-B85C-0827-F1C6-CCC232536AF4}"/>
              </a:ext>
            </a:extLst>
          </p:cNvPr>
          <p:cNvSpPr txBox="1"/>
          <p:nvPr/>
        </p:nvSpPr>
        <p:spPr>
          <a:xfrm>
            <a:off x="432000" y="848981"/>
            <a:ext cx="11209494" cy="4775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pt-BR" sz="2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Design de Testes:</a:t>
            </a:r>
            <a:endParaRPr lang="pt-BR" sz="22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pt-BR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Identificar os casos de teste (situações específicas que serão testadas).</a:t>
            </a: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pt-BR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Escrever os passos de teste (instruções detalhadas para executar cada teste).</a:t>
            </a: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pt-BR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Definir os dados de entrada esperados.</a:t>
            </a: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pt-BR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Definir os resultados esperados.</a:t>
            </a: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pt-BR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Priorizar os testes (testar primeiro as funcionalidades mais críticas).</a:t>
            </a: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pt-BR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Técnicas de design de testes:</a:t>
            </a:r>
          </a:p>
          <a:p>
            <a:pPr marL="1143000" lvl="2" indent="-22860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pt-BR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Particionamento de equivalência.</a:t>
            </a:r>
          </a:p>
          <a:p>
            <a:pPr marL="1143000" lvl="2" indent="-22860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pt-BR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Análise de valor limite.</a:t>
            </a:r>
          </a:p>
          <a:p>
            <a:pPr marL="1143000" lvl="2" indent="-22860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pt-BR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Tabelas de decisão.</a:t>
            </a:r>
          </a:p>
          <a:p>
            <a:pPr marL="1143000" lvl="2" indent="-22860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pt-BR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Testes baseados em casos de uso.</a:t>
            </a:r>
          </a:p>
          <a:p>
            <a:pPr marL="1143000" lvl="2" indent="-22860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pt-BR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Testes exploratórios.</a:t>
            </a:r>
          </a:p>
        </p:txBody>
      </p:sp>
    </p:spTree>
    <p:extLst>
      <p:ext uri="{BB962C8B-B14F-4D97-AF65-F5344CB8AC3E}">
        <p14:creationId xmlns:p14="http://schemas.microsoft.com/office/powerpoint/2010/main" val="1678886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B5902-66EC-75EA-FF08-058FEAA09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BC1BB7B0-E938-6B17-5396-17528F536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749F5C73-4E54-1E0F-FDD5-7D1272900B08}"/>
              </a:ext>
            </a:extLst>
          </p:cNvPr>
          <p:cNvSpPr txBox="1">
            <a:spLocks/>
          </p:cNvSpPr>
          <p:nvPr/>
        </p:nvSpPr>
        <p:spPr>
          <a:xfrm>
            <a:off x="432000" y="279138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de Sistema - Processo</a:t>
            </a:r>
          </a:p>
        </p:txBody>
      </p:sp>
      <p:pic>
        <p:nvPicPr>
          <p:cNvPr id="4098" name="Picture 2" descr="Animação S.A.: Cinesystem+ S01E34 - Isso é Tudo Pessoal">
            <a:extLst>
              <a:ext uri="{FF2B5EF4-FFF2-40B4-BE49-F238E27FC236}">
                <a16:creationId xmlns:a16="http://schemas.microsoft.com/office/drawing/2014/main" id="{27FEA8F6-9602-1B5D-4D88-2BD033DCA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881063"/>
            <a:ext cx="9048750" cy="509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903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2707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Teste de Software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40209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248087"/>
            <a:ext cx="7732286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0" name="Espaço Reservado para Conteúdo 3">
            <a:extLst>
              <a:ext uri="{FF2B5EF4-FFF2-40B4-BE49-F238E27FC236}">
                <a16:creationId xmlns:a16="http://schemas.microsoft.com/office/drawing/2014/main" id="{94ACE238-4A04-412D-B6AB-6BB6EB770D02}"/>
              </a:ext>
            </a:extLst>
          </p:cNvPr>
          <p:cNvSpPr txBox="1">
            <a:spLocks/>
          </p:cNvSpPr>
          <p:nvPr/>
        </p:nvSpPr>
        <p:spPr>
          <a:xfrm>
            <a:off x="1221659" y="809724"/>
            <a:ext cx="5139812" cy="538316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 </a:t>
            </a:r>
            <a:r>
              <a:rPr lang="pt-BR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Testes</a:t>
            </a: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1.1. Definição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1.2. Tipos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1.2.1. Funcionais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1.2.2. Não funcionais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1.3. Níveis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1.3.1. Unitário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1.3.2. De integração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1.3.3. De sistema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1.3.4. De aceitação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 Técnicas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1.4.1. Regressão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1.4.2. Estresse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1.4.3. Recuperação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1.4.4. Performance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1.4.5. Segurança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1.4.6. Paralelo</a:t>
            </a:r>
          </a:p>
        </p:txBody>
      </p:sp>
      <p:sp>
        <p:nvSpPr>
          <p:cNvPr id="12" name="Espaço Reservado para Conteúdo 3">
            <a:extLst>
              <a:ext uri="{FF2B5EF4-FFF2-40B4-BE49-F238E27FC236}">
                <a16:creationId xmlns:a16="http://schemas.microsoft.com/office/drawing/2014/main" id="{8842B0F3-D97B-46EE-BBE4-F4415B299BFD}"/>
              </a:ext>
            </a:extLst>
          </p:cNvPr>
          <p:cNvSpPr txBox="1">
            <a:spLocks/>
          </p:cNvSpPr>
          <p:nvPr/>
        </p:nvSpPr>
        <p:spPr>
          <a:xfrm>
            <a:off x="6361471" y="809724"/>
            <a:ext cx="5139812" cy="497572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 </a:t>
            </a:r>
            <a:r>
              <a:rPr lang="pt-BR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Planejamento de testes</a:t>
            </a: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2.1. Análise de risco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2.2. Plano de teste </a:t>
            </a:r>
          </a:p>
          <a:p>
            <a:pPr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</a:p>
          <a:p>
            <a:pPr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 </a:t>
            </a:r>
            <a:r>
              <a:rPr lang="pt-BR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Execução de testes </a:t>
            </a:r>
            <a:endParaRPr lang="pt-BR" sz="14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3.1. Ambiente de teste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3.1.1. Configuração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3.2. Equipe de testes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3.3. Casos de teste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3.4. Ferramentas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3.4.1. Gestão de teste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3.4.2. Gestão de defeitos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3.5. Relatório de teste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3.6. Normalização </a:t>
            </a:r>
          </a:p>
        </p:txBody>
      </p:sp>
    </p:spTree>
    <p:extLst>
      <p:ext uri="{BB962C8B-B14F-4D97-AF65-F5344CB8AC3E}">
        <p14:creationId xmlns:p14="http://schemas.microsoft.com/office/powerpoint/2010/main" val="3628510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2707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Teste de Software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40209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roduto Teste">
            <a:extLst>
              <a:ext uri="{FF2B5EF4-FFF2-40B4-BE49-F238E27FC236}">
                <a16:creationId xmlns:a16="http://schemas.microsoft.com/office/drawing/2014/main" id="{914C1EA0-FD70-4EB9-A35F-94444F209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849" y="1659365"/>
            <a:ext cx="4377622" cy="306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70A1B6F-19FA-4009-9DB1-C267E49F4A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815" y="1333324"/>
            <a:ext cx="6395163" cy="3716847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3B20E7B8-A8D5-7A2E-7772-B62CC0FAF428}"/>
              </a:ext>
            </a:extLst>
          </p:cNvPr>
          <p:cNvSpPr/>
          <p:nvPr/>
        </p:nvSpPr>
        <p:spPr>
          <a:xfrm>
            <a:off x="1726163" y="3554963"/>
            <a:ext cx="4637315" cy="7091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027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CD9414-F9F8-1376-5AAD-0E307D375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68F05980-C4B1-58B6-5278-DCFDB037E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280C12CD-608F-44F8-B05D-0D4DB60EE216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de Sistema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1DEF1C4-2197-3B5A-B987-CCA7710573C4}"/>
              </a:ext>
            </a:extLst>
          </p:cNvPr>
          <p:cNvSpPr/>
          <p:nvPr/>
        </p:nvSpPr>
        <p:spPr>
          <a:xfrm>
            <a:off x="338532" y="2097769"/>
            <a:ext cx="1110422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 </a:t>
            </a:r>
            <a:r>
              <a:rPr lang="pt-B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testes de sistema</a:t>
            </a: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são uma fase crítica no ciclo de vida do desenvolvimento de software. Eles avaliam o sistema como um todo, garantindo que todas as funcionalidades estejam funcionando conforme os requisitos especificados.</a:t>
            </a:r>
          </a:p>
          <a:p>
            <a:pPr algn="l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Diferente dos testes unitários (que focam em partes específicas do código) e dos testes de integração (que verificam a interação entre módulos), os testes de sistema simulam o ambiente real de uso, validando o comportamento do software em cenários completos.</a:t>
            </a:r>
          </a:p>
        </p:txBody>
      </p:sp>
    </p:spTree>
    <p:extLst>
      <p:ext uri="{BB962C8B-B14F-4D97-AF65-F5344CB8AC3E}">
        <p14:creationId xmlns:p14="http://schemas.microsoft.com/office/powerpoint/2010/main" val="457183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CD9414-F9F8-1376-5AAD-0E307D375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68F05980-C4B1-58B6-5278-DCFDB037E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280C12CD-608F-44F8-B05D-0D4DB60EE216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de Sistema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1DEF1C4-2197-3B5A-B987-CCA7710573C4}"/>
              </a:ext>
            </a:extLst>
          </p:cNvPr>
          <p:cNvSpPr/>
          <p:nvPr/>
        </p:nvSpPr>
        <p:spPr>
          <a:xfrm>
            <a:off x="432000" y="982176"/>
            <a:ext cx="1110422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Validar a funcionalidade do sistema: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Garantir que todas as funcionalidades operem corretamente e conforme as especificações.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Verificar a conformidade com os requisitos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: Assegurar que o sistema atende a todos os requisitos definidos, tanto funcionais (o que o sistema faz) quanto não funcionais (desempenho, segurança, usabilidade, etc.).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Avaliar a qualidade geral do sistema: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Identificar problemas que podem afetar a experiência do usuário, como bugs, erros de desempenho ou problemas de usabilidade.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Construir confiança no sistema: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Fornecer evidências de que o sistema está pronto para ser lançado e utilizado em produção.</a:t>
            </a:r>
            <a:endParaRPr lang="pt-BR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608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B2E3FB-A592-D3FA-4FA1-8E3630828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B605C718-BDC3-E763-F53A-2D2655BA0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85693A3D-0706-8B09-2925-0A7CEDD02012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de Sistema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8EE1696-322C-33BE-23FD-804F2236CCA3}"/>
              </a:ext>
            </a:extLst>
          </p:cNvPr>
          <p:cNvSpPr/>
          <p:nvPr/>
        </p:nvSpPr>
        <p:spPr>
          <a:xfrm>
            <a:off x="740775" y="1341903"/>
            <a:ext cx="11104228" cy="4716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t-B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Exemplo:</a:t>
            </a:r>
            <a:b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Imagine um sistema de e-commerce. Os testes de sistema verificam se o usuário consegue:</a:t>
            </a:r>
          </a:p>
          <a:p>
            <a:pPr algn="l"/>
            <a:endParaRPr lang="pt-BR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Navegar pelo catálogo de produtos.</a:t>
            </a:r>
          </a:p>
          <a:p>
            <a:pPr algn="l">
              <a:buFont typeface="+mj-lt"/>
              <a:buAutoNum type="arabicPeriod"/>
            </a:pPr>
            <a:endParaRPr lang="pt-BR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Adicionar itens ao carrinho.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endParaRPr lang="pt-BR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Finalizar a compra com sucesso.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endParaRPr lang="pt-BR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Receber um e-mail de confirmação.</a:t>
            </a:r>
          </a:p>
          <a:p>
            <a:pPr algn="l"/>
            <a:endParaRPr lang="pt-BR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965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CE833F-2DD4-5E88-7A68-D1C8DA614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832DF89C-E4D8-E307-785E-E3403B6D4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7B72C99C-4804-D2FA-F92D-2284AD5EFAE1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de Sistema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DC9F9116-BBD8-DCE6-081A-285A2D6C6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374564"/>
              </p:ext>
            </p:extLst>
          </p:nvPr>
        </p:nvGraphicFramePr>
        <p:xfrm>
          <a:off x="282548" y="1234440"/>
          <a:ext cx="11328400" cy="4389120"/>
        </p:xfrm>
        <a:graphic>
          <a:graphicData uri="http://schemas.openxmlformats.org/drawingml/2006/table">
            <a:tbl>
              <a:tblPr/>
              <a:tblGrid>
                <a:gridCol w="2832100">
                  <a:extLst>
                    <a:ext uri="{9D8B030D-6E8A-4147-A177-3AD203B41FA5}">
                      <a16:colId xmlns:a16="http://schemas.microsoft.com/office/drawing/2014/main" val="2195564160"/>
                    </a:ext>
                  </a:extLst>
                </a:gridCol>
                <a:gridCol w="2153638">
                  <a:extLst>
                    <a:ext uri="{9D8B030D-6E8A-4147-A177-3AD203B41FA5}">
                      <a16:colId xmlns:a16="http://schemas.microsoft.com/office/drawing/2014/main" val="1666719842"/>
                    </a:ext>
                  </a:extLst>
                </a:gridCol>
                <a:gridCol w="3246540">
                  <a:extLst>
                    <a:ext uri="{9D8B030D-6E8A-4147-A177-3AD203B41FA5}">
                      <a16:colId xmlns:a16="http://schemas.microsoft.com/office/drawing/2014/main" val="2693976229"/>
                    </a:ext>
                  </a:extLst>
                </a:gridCol>
                <a:gridCol w="3096122">
                  <a:extLst>
                    <a:ext uri="{9D8B030D-6E8A-4147-A177-3AD203B41FA5}">
                      <a16:colId xmlns:a16="http://schemas.microsoft.com/office/drawing/2014/main" val="30488349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pt-BR" sz="2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Tipo de Teste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Escopo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Objetivo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Exemplo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74583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2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Testes Unitários</a:t>
                      </a:r>
                      <a:endParaRPr lang="pt-BR" sz="2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Unidades individuais de código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Verificar se cada função ou método funciona corretamente.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Testar uma função que calcula o preço total.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951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2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Testes de Integração</a:t>
                      </a:r>
                      <a:endParaRPr lang="pt-BR" sz="2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Interação entre módulos ou serviços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Verificar se os componentes funcionam juntos corretamente.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Testar a integração entre o carrinho e o pagamento.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419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22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Testes de Sistema</a:t>
                      </a:r>
                      <a:endParaRPr lang="pt-BR" sz="2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Sistema completo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Validar o comportamento do sistema como um todo, simulando o ambiente real.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Testar o fluxo completo de compra no e-commerce.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676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197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3B106-E086-D63E-3A0A-59AF08242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2195D275-8DB3-90BF-4A48-D63FAF89F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696506B6-81F9-06DF-4EB7-008BE5820EA9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de Sistema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E252400-D359-B57D-6350-49D5A55D5F79}"/>
              </a:ext>
            </a:extLst>
          </p:cNvPr>
          <p:cNvSpPr txBox="1"/>
          <p:nvPr/>
        </p:nvSpPr>
        <p:spPr>
          <a:xfrm>
            <a:off x="1007706" y="1054359"/>
            <a:ext cx="10752294" cy="4021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endParaRPr lang="pt-BR" sz="22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pt-BR" sz="2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Teste de Sistemas:</a:t>
            </a:r>
            <a:endParaRPr lang="pt-BR" sz="22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pt-BR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Objetivo: Testar o sistema como um todo, simulando o ambiente real de uso.</a:t>
            </a: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endParaRPr lang="pt-BR" sz="22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pt-BR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Quem testa: </a:t>
            </a:r>
            <a:r>
              <a:rPr lang="pt-BR" sz="2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Testers</a:t>
            </a:r>
            <a:endParaRPr lang="pt-BR" sz="22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endParaRPr lang="pt-BR" sz="22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pt-BR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Foco: Verificar se o sistema atende aos requisitos funcionais e não funcionais, e se ele interage corretamente com outros sistemas (se houver).</a:t>
            </a: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endParaRPr lang="pt-BR" sz="22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pt-BR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Exemplo: Testar todo o fluxo de compra em um e-commerce, desde a seleção dos produtos até o pagamento e a confirmação</a:t>
            </a:r>
          </a:p>
        </p:txBody>
      </p:sp>
    </p:spTree>
    <p:extLst>
      <p:ext uri="{BB962C8B-B14F-4D97-AF65-F5344CB8AC3E}">
        <p14:creationId xmlns:p14="http://schemas.microsoft.com/office/powerpoint/2010/main" val="2079990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DF4CC-184F-DF82-D0C4-4D9786FFC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4B16E2B6-A99C-5B59-198B-7F2C80397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A26E3283-5DA6-FF95-4BA8-4E5125075D3C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de Sistema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70BADA1-CB79-C8AA-5176-FA1A525883C1}"/>
              </a:ext>
            </a:extLst>
          </p:cNvPr>
          <p:cNvSpPr txBox="1"/>
          <p:nvPr/>
        </p:nvSpPr>
        <p:spPr>
          <a:xfrm>
            <a:off x="506962" y="1829381"/>
            <a:ext cx="11178075" cy="3995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225"/>
              </a:spcAft>
            </a:pPr>
            <a:r>
              <a:rPr lang="pt-BR" sz="2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Testes Funcionais:</a:t>
            </a:r>
            <a:endParaRPr lang="pt-BR" sz="22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pt-BR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Objetivo: Verificar se o sistema faz o que foi especificado nos requisitos funcionais.</a:t>
            </a:r>
          </a:p>
          <a:p>
            <a:pPr algn="just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pt-BR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Tipos:</a:t>
            </a:r>
          </a:p>
          <a:p>
            <a:pPr marL="742950" lvl="1" indent="-285750" algn="just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pt-BR" sz="2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Teste de Caixa Preta:</a:t>
            </a:r>
            <a:r>
              <a:rPr lang="pt-BR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Testar o sistema sem conhecimento da sua estrutura interna.</a:t>
            </a:r>
          </a:p>
          <a:p>
            <a:pPr marL="1143000" lvl="2" indent="-228600" algn="just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pt-BR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Testes de Equivalência de Classes: Dividir os dados de entrada em classes equivalentes e testar apenas um valor de cada classe.</a:t>
            </a:r>
          </a:p>
          <a:p>
            <a:pPr marL="1143000" lvl="2" indent="-228600" algn="just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pt-BR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Análise de Valor Limite: Testar os valores nos limites das classes equivalentes.</a:t>
            </a:r>
          </a:p>
          <a:p>
            <a:pPr marL="1143000" lvl="2" indent="-228600" algn="just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pt-BR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Testes de Tabela de Decisão: Criar tabelas para combinar diferentes condições e ações e testar todas as combinações possíveis.</a:t>
            </a:r>
          </a:p>
          <a:p>
            <a:pPr algn="just"/>
            <a:endParaRPr lang="pt-BR" sz="22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247947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358_TF16411250.potx" id="{675E8371-EC70-4345-8B64-A71003B56298}" vid="{0F92AA19-00D6-4C71-B13F-219D7994A0B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2218FC-8412-44B9-9E82-D51F1F531141}">
  <ds:schemaRefs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fb0879af-3eba-417a-a55a-ffe6dcd6ca77"/>
    <ds:schemaRef ds:uri="6dc4bcd6-49db-4c07-9060-8acfc67cef9f"/>
    <ds:schemaRef ds:uri="http://schemas.microsoft.com/sharepoint/v3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B64A4C9D-F801-4923-BC6D-E0006F512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{8BC5A152-D1DA-4E65-9C9B-368BD7F81D9C}tf16411250_win32</Template>
  <TotalTime>675</TotalTime>
  <Words>812</Words>
  <Application>Microsoft Office PowerPoint</Application>
  <PresentationFormat>Widescreen</PresentationFormat>
  <Paragraphs>116</Paragraphs>
  <Slides>12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Cambria</vt:lpstr>
      <vt:lpstr>Candara</vt:lpstr>
      <vt:lpstr>Corbel</vt:lpstr>
      <vt:lpstr>Times New Roman</vt:lpstr>
      <vt:lpstr>Personalizado</vt:lpstr>
      <vt:lpstr>Testes de Software</vt:lpstr>
      <vt:lpstr>Teste de Software</vt:lpstr>
      <vt:lpstr>Teste de Software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Levantamento de Requisitos</dc:title>
  <dc:creator>Nanda Fretes</dc:creator>
  <cp:lastModifiedBy>FERNANDA MILITAO SILVA FRETES</cp:lastModifiedBy>
  <cp:revision>22</cp:revision>
  <dcterms:created xsi:type="dcterms:W3CDTF">2024-06-11T13:39:06Z</dcterms:created>
  <dcterms:modified xsi:type="dcterms:W3CDTF">2025-02-20T19:58:04Z</dcterms:modified>
</cp:coreProperties>
</file>