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3"/>
  </p:sldMasterIdLst>
  <p:notesMasterIdLst>
    <p:notesMasterId r:id="rId22"/>
  </p:notesMasterIdLst>
  <p:handoutMasterIdLst>
    <p:handoutMasterId r:id="rId23"/>
  </p:handoutMasterIdLst>
  <p:sldIdLst>
    <p:sldId id="298" r:id="rId4"/>
    <p:sldId id="299" r:id="rId5"/>
    <p:sldId id="340" r:id="rId6"/>
    <p:sldId id="354" r:id="rId7"/>
    <p:sldId id="353" r:id="rId8"/>
    <p:sldId id="358" r:id="rId9"/>
    <p:sldId id="355" r:id="rId10"/>
    <p:sldId id="356" r:id="rId11"/>
    <p:sldId id="357" r:id="rId12"/>
    <p:sldId id="359" r:id="rId13"/>
    <p:sldId id="360" r:id="rId14"/>
    <p:sldId id="361" r:id="rId15"/>
    <p:sldId id="362" r:id="rId16"/>
    <p:sldId id="363" r:id="rId17"/>
    <p:sldId id="364" r:id="rId18"/>
    <p:sldId id="365" r:id="rId19"/>
    <p:sldId id="366" r:id="rId20"/>
    <p:sldId id="352" r:id="rId21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5" autoAdjust="0"/>
    <p:restoredTop sz="94574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0" d="100"/>
          <a:sy n="90" d="100"/>
        </p:scale>
        <p:origin x="374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9696519-77A5-42E9-9F7C-68841B76CE9F}" type="datetime1">
              <a:rPr lang="pt-BR" smtClean="0"/>
              <a:t>26/03/2025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01C0E-6041-40BD-877C-FB9FBD0CE1C9}" type="datetime1">
              <a:rPr lang="pt-BR" smtClean="0"/>
              <a:pPr/>
              <a:t>26/03/2025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dirty="0"/>
              <a:t>Editar estilos de texto Mestre</a:t>
            </a:r>
          </a:p>
          <a:p>
            <a:pPr lvl="1" rtl="0"/>
            <a:r>
              <a:rPr lang="pt-BR" dirty="0"/>
              <a:t>Segundo nível</a:t>
            </a:r>
          </a:p>
          <a:p>
            <a:pPr lvl="2" rtl="0"/>
            <a:r>
              <a:rPr lang="pt-BR" dirty="0"/>
              <a:t>Terceiro nível</a:t>
            </a:r>
          </a:p>
          <a:p>
            <a:pPr lvl="3" rtl="0"/>
            <a:r>
              <a:rPr lang="pt-BR" dirty="0"/>
              <a:t>Quarto nível</a:t>
            </a:r>
          </a:p>
          <a:p>
            <a:pPr lvl="4" rtl="0"/>
            <a:r>
              <a:rPr lang="pt-BR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530193B-564F-4854-8A52-728F3FB19C8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5012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paço Reservado para Imagem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804025"/>
          </a:xfrm>
          <a:solidFill>
            <a:schemeClr val="bg1">
              <a:lumMod val="85000"/>
            </a:schemeClr>
          </a:solidFill>
        </p:spPr>
        <p:txBody>
          <a:bodyPr tIns="1728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sua Foto Aqui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lnSpc>
                <a:spcPct val="120000"/>
              </a:lnSpc>
              <a:defRPr lang="en-ZA" sz="4400" b="1" spc="-300" dirty="0"/>
            </a:lvl1pPr>
          </a:lstStyle>
          <a:p>
            <a:pPr lvl="0" algn="r" rtl="0"/>
            <a:r>
              <a:rPr lang="pt-BR" dirty="0"/>
              <a:t>Clique para editar o título da apresentação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 rtl="0"/>
            <a:r>
              <a:rPr lang="pt-BR" dirty="0"/>
              <a:t>Clique para editar o estilo de subtítulo Mestre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2000"/>
            <a:ext cx="5472000" cy="4680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6" name="Espaço Reservado para Texto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1511250"/>
            <a:ext cx="5472113" cy="4680000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511476"/>
            <a:ext cx="3600450" cy="4679249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11" name="Espaço Reservado para Texto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511475"/>
            <a:ext cx="3600450" cy="4679250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13" name="Espaço Reservado para Texto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15" name="Espaço Reservado para Texto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17" name="Espaço Reservado para Texto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853CF994-8B2C-443F-B695-7378DD360DA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dirty="0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753FC6-79AE-97AF-D969-1DCD8F832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8092CC-35A1-6FA1-46D7-2447509FED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70A6521-DAC6-DF82-1717-81EB280E9D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C57B06E-53DA-0685-E95E-F2F9599069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0B09755-C293-4A33-93C2-79B01653C9ED}" type="datetimeFigureOut">
              <a:rPr lang="pt-BR" smtClean="0"/>
              <a:t>26/03/2025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AF50C6F-4219-4C54-6995-6D4B5AEAA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4E0CDB9-B794-FA8E-56A9-D9B389D1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AEBFB-768C-4B89-B21B-7F36B30B41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1806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ivisor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paço Reservado para Imagem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</a:t>
            </a:r>
            <a:br>
              <a:rPr lang="pt-BR" dirty="0"/>
            </a:br>
            <a:r>
              <a:rPr lang="pt-BR" dirty="0"/>
              <a:t>sua Foto Aqui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5700" y="2204792"/>
            <a:ext cx="5956300" cy="1944000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 rtl="0"/>
            <a:r>
              <a:rPr lang="pt-BR" dirty="0"/>
              <a:t>Clique para editar o divisor de seção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5700" y="41488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180000" tIns="180000" rIns="252000" bIns="180000"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dirty="0"/>
              <a:t>Clique para editar o estilo de subtítulo Mestre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524778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7159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ivisor 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paço Reservado para Imagem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411412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</a:t>
            </a:r>
            <a:br>
              <a:rPr lang="pt-BR" dirty="0"/>
            </a:br>
            <a:r>
              <a:rPr lang="pt-BR" dirty="0"/>
              <a:t>sua Foto Aqui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 rtlCol="0"/>
          <a:lstStyle>
            <a:lvl1pPr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pt-BR" dirty="0"/>
              <a:t>Clique para editar o divisor de seção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1107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252000" tIns="180000" rIns="180000" bIns="180000" rtlCol="0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dirty="0"/>
              <a:t>Clique para editar o estilo de subtítulo Mestre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2858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e Imagem de Tex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Imagem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sua foto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1800" y="3802899"/>
            <a:ext cx="4648200" cy="985000"/>
          </a:xfrm>
          <a:solidFill>
            <a:schemeClr val="bg1"/>
          </a:solidFill>
        </p:spPr>
        <p:txBody>
          <a:bodyPr lIns="180000" tIns="180000" rIns="180000" bIns="180000" rtlCol="0"/>
          <a:lstStyle>
            <a:lvl1pPr algn="r">
              <a:defRPr sz="42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Editar título da página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111800" y="4787900"/>
            <a:ext cx="4648200" cy="1162800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 rtlCol="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668686"/>
            <a:ext cx="5472000" cy="2999426"/>
          </a:xfrm>
        </p:spPr>
        <p:txBody>
          <a:bodyPr rtlCol="0"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1508F53F-6AA2-4060-904A-BC90211DC043}"/>
              </a:ext>
            </a:extLst>
          </p:cNvPr>
          <p:cNvSpPr/>
          <p:nvPr userDrawn="1"/>
        </p:nvSpPr>
        <p:spPr>
          <a:xfrm>
            <a:off x="9348588" y="3700775"/>
            <a:ext cx="2411412" cy="114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e Imagem de Tex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Imagem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sua foto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8100" y="1869795"/>
            <a:ext cx="6641900" cy="1124345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rtlCol="0"/>
          <a:lstStyle>
            <a:lvl1pPr algn="l">
              <a:defRPr sz="39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8334" y="2994141"/>
            <a:ext cx="6641626" cy="590155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 rtlCol="0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8000" y="3763648"/>
            <a:ext cx="5472000" cy="2428351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A5285E0-8F27-49C4-AADF-92A3B72D41FD}"/>
              </a:ext>
            </a:extLst>
          </p:cNvPr>
          <p:cNvSpPr/>
          <p:nvPr userDrawn="1"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438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mparação à Esquerda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5834"/>
            <a:ext cx="5472000" cy="360000"/>
          </a:xfrm>
        </p:spPr>
        <p:txBody>
          <a:bodyPr rtlCol="0"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5472000" cy="4168332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12" name="Espaço Reservado para Comparação à Esquerda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1516359"/>
            <a:ext cx="5472000" cy="358775"/>
          </a:xfrm>
        </p:spPr>
        <p:txBody>
          <a:bodyPr rtlCol="0"/>
          <a:lstStyle>
            <a:lvl1pPr marL="0" indent="0">
              <a:buNone/>
              <a:defRPr sz="2400" b="1"/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8" name="Espaço reservado para texto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020359"/>
            <a:ext cx="5472113" cy="4170891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Imagem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12192000" cy="6371350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sua foto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96000" y="5359400"/>
            <a:ext cx="5664000" cy="565899"/>
          </a:xfrm>
          <a:solidFill>
            <a:schemeClr val="tx1"/>
          </a:solidFill>
        </p:spPr>
        <p:txBody>
          <a:bodyPr lIns="180000" tIns="180000" rIns="180000" bIns="180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 dirty="0"/>
              <a:t>Insira sua legenda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2" name="Espaço Reservado para o Número do Slide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7F8E7C83-06D7-4C5B-85B7-0E5713B4FA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dirty="0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igad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paço Reservado para Imagem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102" cy="6804025"/>
          </a:xfrm>
          <a:solidFill>
            <a:schemeClr val="bg1">
              <a:lumMod val="85000"/>
            </a:schemeClr>
          </a:solidFill>
        </p:spPr>
        <p:txBody>
          <a:bodyPr tIns="0"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sua Foto Aqui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58200" y="2798354"/>
            <a:ext cx="3733800" cy="1013684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 rtl="0"/>
            <a:r>
              <a:rPr lang="pt-BR" dirty="0"/>
              <a:t>Obrigado</a:t>
            </a:r>
          </a:p>
        </p:txBody>
      </p:sp>
      <p:sp>
        <p:nvSpPr>
          <p:cNvPr id="9" name="Espaço Reservado para Texto 5">
            <a:extLst>
              <a:ext uri="{FF2B5EF4-FFF2-40B4-BE49-F238E27FC236}">
                <a16:creationId xmlns:a16="http://schemas.microsoft.com/office/drawing/2014/main" id="{52FA7FC9-E40E-4144-84E4-34E3722E9A6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58200" y="3957705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Nome completo</a:t>
            </a:r>
          </a:p>
        </p:txBody>
      </p:sp>
      <p:sp>
        <p:nvSpPr>
          <p:cNvPr id="10" name="Espaço Reservado para Texto 6">
            <a:extLst>
              <a:ext uri="{FF2B5EF4-FFF2-40B4-BE49-F238E27FC236}">
                <a16:creationId xmlns:a16="http://schemas.microsoft.com/office/drawing/2014/main" id="{97289182-4FE6-4A18-9775-4588D5801C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58200" y="4306722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Número do telefone</a:t>
            </a:r>
          </a:p>
        </p:txBody>
      </p:sp>
      <p:sp>
        <p:nvSpPr>
          <p:cNvPr id="11" name="Espaço Reservado para Texto 7">
            <a:extLst>
              <a:ext uri="{FF2B5EF4-FFF2-40B4-BE49-F238E27FC236}">
                <a16:creationId xmlns:a16="http://schemas.microsoft.com/office/drawing/2014/main" id="{BD4E94C7-6CAF-4FEE-9E02-D3D3A2AC5EA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58200" y="4655739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lnSpc>
                <a:spcPct val="70000"/>
              </a:lnSpc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Contato por </a:t>
            </a:r>
            <a:r>
              <a:rPr lang="pt-BR" dirty="0" err="1"/>
              <a:t>Email</a:t>
            </a:r>
            <a:r>
              <a:rPr lang="pt-BR" dirty="0"/>
              <a:t> ou Mídia Social</a:t>
            </a:r>
          </a:p>
        </p:txBody>
      </p:sp>
      <p:sp>
        <p:nvSpPr>
          <p:cNvPr id="12" name="Espaço Reservado para Texto 8">
            <a:extLst>
              <a:ext uri="{FF2B5EF4-FFF2-40B4-BE49-F238E27FC236}">
                <a16:creationId xmlns:a16="http://schemas.microsoft.com/office/drawing/2014/main" id="{0DE421A3-3C59-48FC-BC3B-007ADFBEB4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58200" y="5004756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Site da empresa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8458200" y="2685912"/>
            <a:ext cx="3733800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222FB6A7-1E80-487C-93E6-DCAA8751EF2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966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3EB0D177-9AA4-42F4-9CD7-CD206217CA6D}"/>
              </a:ext>
            </a:extLst>
          </p:cNvPr>
          <p:cNvSpPr/>
          <p:nvPr userDrawn="1"/>
        </p:nvSpPr>
        <p:spPr>
          <a:xfrm>
            <a:off x="9780101" y="6371351"/>
            <a:ext cx="1979897" cy="431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C825DB53-D610-4A40-AFDC-EBC47DB613CE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31" name="Forma livre: Forma 30">
            <a:extLst>
              <a:ext uri="{FF2B5EF4-FFF2-40B4-BE49-F238E27FC236}">
                <a16:creationId xmlns:a16="http://schemas.microsoft.com/office/drawing/2014/main" id="{C2B9A6A4-83D0-40B1-8B15-964C84BF0705}"/>
              </a:ext>
            </a:extLst>
          </p:cNvPr>
          <p:cNvSpPr/>
          <p:nvPr userDrawn="1"/>
        </p:nvSpPr>
        <p:spPr>
          <a:xfrm>
            <a:off x="0" y="6371351"/>
            <a:ext cx="9780102" cy="432000"/>
          </a:xfrm>
          <a:custGeom>
            <a:avLst/>
            <a:gdLst>
              <a:gd name="connsiteX0" fmla="*/ 0 w 9780102"/>
              <a:gd name="connsiteY0" fmla="*/ 0 h 432000"/>
              <a:gd name="connsiteX1" fmla="*/ 9780102 w 9780102"/>
              <a:gd name="connsiteY1" fmla="*/ 0 h 432000"/>
              <a:gd name="connsiteX2" fmla="*/ 9780102 w 9780102"/>
              <a:gd name="connsiteY2" fmla="*/ 432000 h 432000"/>
              <a:gd name="connsiteX3" fmla="*/ 0 w 9780102"/>
              <a:gd name="connsiteY3" fmla="*/ 43200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0102" h="432000">
                <a:moveTo>
                  <a:pt x="0" y="0"/>
                </a:moveTo>
                <a:lnTo>
                  <a:pt x="9780102" y="0"/>
                </a:lnTo>
                <a:lnTo>
                  <a:pt x="9780102" y="432000"/>
                </a:lnTo>
                <a:lnTo>
                  <a:pt x="0" y="432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pt-BR" dirty="0"/>
              <a:t>Editar estilos de texto Mestre</a:t>
            </a:r>
          </a:p>
          <a:p>
            <a:pPr lvl="1" rtl="0"/>
            <a:r>
              <a:rPr lang="pt-BR" dirty="0"/>
              <a:t>Segundo nível</a:t>
            </a:r>
          </a:p>
          <a:p>
            <a:pPr lvl="2" rtl="0"/>
            <a:r>
              <a:rPr lang="pt-BR" dirty="0"/>
              <a:t>Terceiro nível</a:t>
            </a:r>
          </a:p>
          <a:p>
            <a:pPr lvl="3" rtl="0"/>
            <a:r>
              <a:rPr lang="pt-BR" dirty="0"/>
              <a:t>Quarto nível</a:t>
            </a:r>
          </a:p>
          <a:p>
            <a:pPr lvl="4" rtl="0"/>
            <a:r>
              <a:rPr lang="pt-BR" dirty="0"/>
              <a:t>Quinto nível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4" name="Caixa de texto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10243100" y="6422491"/>
            <a:ext cx="1053900" cy="380860"/>
          </a:xfrm>
          <a:prstGeom prst="rect">
            <a:avLst/>
          </a:prstGeom>
          <a:noFill/>
        </p:spPr>
        <p:txBody>
          <a:bodyPr wrap="square" tIns="108000" bIns="0" rtlCol="0" anchor="ctr">
            <a:spAutoFit/>
          </a:bodyPr>
          <a:lstStyle/>
          <a:p>
            <a:pPr algn="r" rtl="0">
              <a:lnSpc>
                <a:spcPts val="1000"/>
              </a:lnSpc>
            </a:pPr>
            <a:r>
              <a:rPr lang="pt-BR" sz="2500" b="1" i="0" spc="-100" dirty="0">
                <a:solidFill>
                  <a:schemeClr val="accent1"/>
                </a:solidFill>
                <a:latin typeface="+mj-lt"/>
              </a:rPr>
              <a:t>TREY</a:t>
            </a:r>
            <a:r>
              <a:rPr lang="pt-BR" sz="1600" b="1" i="0" spc="-100" dirty="0">
                <a:solidFill>
                  <a:schemeClr val="accent1"/>
                </a:solidFill>
                <a:latin typeface="+mj-lt"/>
              </a:rPr>
              <a:t> </a:t>
            </a:r>
            <a:br>
              <a:rPr lang="pt-BR" sz="1600" b="1" i="0" spc="-100" baseline="0" dirty="0">
                <a:solidFill>
                  <a:schemeClr val="accent1"/>
                </a:solidFill>
                <a:latin typeface="+mj-lt"/>
              </a:rPr>
            </a:br>
            <a:r>
              <a:rPr lang="pt-BR" sz="1200" b="0" i="0" spc="14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research</a:t>
            </a:r>
            <a:endParaRPr lang="pt-BR" sz="1200" b="0" i="0" spc="14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9B49670D-8F18-44A8-B217-67B412095C0D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030FA059-EC32-4FFF-9673-48849B2FA43A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6371351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6" r:id="rId5"/>
    <p:sldLayoutId id="2147483659" r:id="rId6"/>
    <p:sldLayoutId id="2147483660" r:id="rId7"/>
    <p:sldLayoutId id="2147483664" r:id="rId8"/>
    <p:sldLayoutId id="2147483650" r:id="rId9"/>
    <p:sldLayoutId id="2147483652" r:id="rId10"/>
    <p:sldLayoutId id="2147483656" r:id="rId11"/>
    <p:sldLayoutId id="2147483657" r:id="rId12"/>
    <p:sldLayoutId id="2147483654" r:id="rId13"/>
    <p:sldLayoutId id="2147483655" r:id="rId14"/>
    <p:sldLayoutId id="2147483667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ola e Faculdade de Tecnologia SENAI “Roberto Mange” e Núcleo de Inovação  e Design SENAI “Roberto Mange” | Semana Municipal de Ciência e Tecnologia  de Campinas">
            <a:extLst>
              <a:ext uri="{FF2B5EF4-FFF2-40B4-BE49-F238E27FC236}">
                <a16:creationId xmlns:a16="http://schemas.microsoft.com/office/drawing/2014/main" id="{C11072DF-7E4B-23D7-F0BF-835E4E141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8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4645"/>
            <a:ext cx="123444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400" y="2811053"/>
            <a:ext cx="8991600" cy="1261295"/>
          </a:xfrm>
        </p:spPr>
        <p:txBody>
          <a:bodyPr rtlCol="0"/>
          <a:lstStyle/>
          <a:p>
            <a:pPr rtl="0">
              <a:lnSpc>
                <a:spcPct val="90000"/>
              </a:lnSpc>
            </a:pPr>
            <a:r>
              <a:rPr lang="pt-BR" sz="6000" dirty="0"/>
              <a:t>Testes de Software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rgbClr val="C00000">
              <a:alpha val="80000"/>
            </a:srgbClr>
          </a:solidFill>
        </p:spPr>
        <p:txBody>
          <a:bodyPr rtlCol="0"/>
          <a:lstStyle/>
          <a:p>
            <a:pPr rtl="0"/>
            <a:r>
              <a:rPr lang="pt-BR" dirty="0"/>
              <a:t>Prof. Fernanda Fretes</a:t>
            </a:r>
          </a:p>
        </p:txBody>
      </p:sp>
    </p:spTree>
    <p:extLst>
      <p:ext uri="{BB962C8B-B14F-4D97-AF65-F5344CB8AC3E}">
        <p14:creationId xmlns:p14="http://schemas.microsoft.com/office/powerpoint/2010/main" val="3989923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70580E-DC2B-1A00-CE20-BFD5AA7095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Não perca: nova turma do curso de Mestre de Obras em Campinas | Sinduscon-SP">
            <a:extLst>
              <a:ext uri="{FF2B5EF4-FFF2-40B4-BE49-F238E27FC236}">
                <a16:creationId xmlns:a16="http://schemas.microsoft.com/office/drawing/2014/main" id="{1FFB2290-DEEF-FEEC-1D3B-CB8C96C9D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6232541"/>
            <a:ext cx="2460171" cy="6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ítulo 6">
            <a:extLst>
              <a:ext uri="{FF2B5EF4-FFF2-40B4-BE49-F238E27FC236}">
                <a16:creationId xmlns:a16="http://schemas.microsoft.com/office/drawing/2014/main" id="{1F646A6F-AE31-E9F4-FCE8-FBECFB4A0DA4}"/>
              </a:ext>
            </a:extLst>
          </p:cNvPr>
          <p:cNvSpPr txBox="1">
            <a:spLocks/>
          </p:cNvSpPr>
          <p:nvPr/>
        </p:nvSpPr>
        <p:spPr>
          <a:xfrm>
            <a:off x="432000" y="254807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Níveis de Testes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6E2C604-6731-1C4E-F13B-1029C087D131}"/>
              </a:ext>
            </a:extLst>
          </p:cNvPr>
          <p:cNvSpPr txBox="1"/>
          <p:nvPr/>
        </p:nvSpPr>
        <p:spPr>
          <a:xfrm>
            <a:off x="366686" y="692563"/>
            <a:ext cx="11585828" cy="58426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algn="l">
              <a:spcAft>
                <a:spcPts val="225"/>
              </a:spcAft>
              <a:buFont typeface="+mj-lt"/>
              <a:buAutoNum type="arabicPeriod"/>
            </a:pPr>
            <a:endParaRPr lang="pt-BR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Aft>
                <a:spcPts val="225"/>
              </a:spcAft>
              <a:buFont typeface="+mj-lt"/>
              <a:buAutoNum type="arabicPeriod"/>
            </a:pPr>
            <a:r>
              <a:rPr lang="pt-B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cliente preenche o formulário com dados válidos.</a:t>
            </a:r>
          </a:p>
          <a:p>
            <a:pPr algn="l">
              <a:spcAft>
                <a:spcPts val="225"/>
              </a:spcAft>
              <a:buFont typeface="+mj-lt"/>
              <a:buAutoNum type="arabicPeriod"/>
            </a:pPr>
            <a:r>
              <a:rPr lang="pt-B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cliente aceita os termos e condições de uso.</a:t>
            </a:r>
          </a:p>
          <a:p>
            <a:pPr algn="l">
              <a:spcAft>
                <a:spcPts val="225"/>
              </a:spcAft>
              <a:buFont typeface="+mj-lt"/>
              <a:buAutoNum type="arabicPeriod"/>
            </a:pPr>
            <a:r>
              <a:rPr lang="pt-B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cliente clica em "Cadastrar".</a:t>
            </a:r>
          </a:p>
          <a:p>
            <a:pPr algn="l">
              <a:spcAft>
                <a:spcPts val="225"/>
              </a:spcAft>
              <a:buFont typeface="+mj-lt"/>
              <a:buAutoNum type="arabicPeriod"/>
            </a:pPr>
            <a:r>
              <a:rPr lang="pt-B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sistema valida os dados.</a:t>
            </a:r>
          </a:p>
          <a:p>
            <a:pPr algn="l">
              <a:spcAft>
                <a:spcPts val="225"/>
              </a:spcAft>
              <a:buFont typeface="+mj-lt"/>
              <a:buAutoNum type="arabicPeriod"/>
            </a:pPr>
            <a:r>
              <a:rPr lang="pt-B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sistema cadastra o cliente no banco de dados.</a:t>
            </a:r>
          </a:p>
          <a:p>
            <a:pPr algn="l">
              <a:spcAft>
                <a:spcPts val="225"/>
              </a:spcAft>
              <a:buFont typeface="+mj-lt"/>
              <a:buAutoNum type="arabicPeriod"/>
            </a:pPr>
            <a:r>
              <a:rPr lang="pt-B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sistema exibe uma mensagem de sucesso e redireciona o cliente para a página de login.</a:t>
            </a:r>
          </a:p>
          <a:p>
            <a:pPr algn="l">
              <a:spcAft>
                <a:spcPts val="225"/>
              </a:spcAft>
              <a:buFont typeface="+mj-lt"/>
              <a:buAutoNum type="arabicPeriod"/>
            </a:pPr>
            <a:r>
              <a:rPr lang="pt-B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sistema envia um e-mail de confirmação de cadastro para o cliente.</a:t>
            </a:r>
          </a:p>
          <a:p>
            <a:pPr algn="l">
              <a:spcAft>
                <a:spcPts val="225"/>
              </a:spcAft>
            </a:pPr>
            <a:endParaRPr lang="pt-BR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Aft>
                <a:spcPts val="1350"/>
              </a:spcAft>
              <a:buNone/>
            </a:pPr>
            <a:r>
              <a:rPr lang="pt-BR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Fluxos Alternativos:</a:t>
            </a:r>
            <a:endParaRPr lang="pt-BR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pt-BR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A.1: CPF já cadastrado:</a:t>
            </a:r>
            <a:r>
              <a:rPr lang="pt-B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No passo 7, se o CPF já estiver cadastrado, o sistema exibe uma mensagem informando que o CPF já existe e orienta o cliente a recuperar a senha ou entrar em contato com o suporte.</a:t>
            </a:r>
          </a:p>
          <a:p>
            <a:pPr algn="l"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pt-BR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A.2: Dados inválidos:</a:t>
            </a:r>
            <a:r>
              <a:rPr lang="pt-B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No passo 6, se algum dado for inválido (</a:t>
            </a:r>
            <a:r>
              <a:rPr lang="pt-BR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</a:t>
            </a:r>
            <a:r>
              <a:rPr lang="pt-B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CPF inválido, e-mail inválido, data de nascimento futura), o sistema exibe uma mensagem de erro informando o problema e solicitando a correção dos dados.</a:t>
            </a:r>
          </a:p>
          <a:p>
            <a:pPr algn="l"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pt-BR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A.3: Senhas não coincidem:</a:t>
            </a:r>
            <a:r>
              <a:rPr lang="pt-B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No passo 5, se as senhas não coincidirem, o sistema exibe uma mensagem de erro informando o problema e solicitando a correção das senhas.</a:t>
            </a:r>
          </a:p>
          <a:p>
            <a:pPr algn="l"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pt-BR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A.4: Termos não aceitos:</a:t>
            </a:r>
            <a:r>
              <a:rPr lang="pt-B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No passo 4, se o cliente não aceitar os termos e condições, o sistema impede o cadastro e exibe uma mensagem solicitando a aceitação dos termos.</a:t>
            </a:r>
          </a:p>
        </p:txBody>
      </p:sp>
    </p:spTree>
    <p:extLst>
      <p:ext uri="{BB962C8B-B14F-4D97-AF65-F5344CB8AC3E}">
        <p14:creationId xmlns:p14="http://schemas.microsoft.com/office/powerpoint/2010/main" val="1457635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18B5F1-777F-C58B-22C9-B74685FDDC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Não perca: nova turma do curso de Mestre de Obras em Campinas | Sinduscon-SP">
            <a:extLst>
              <a:ext uri="{FF2B5EF4-FFF2-40B4-BE49-F238E27FC236}">
                <a16:creationId xmlns:a16="http://schemas.microsoft.com/office/drawing/2014/main" id="{0DE1DF1C-9237-974E-26FE-E5CE6F7F7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6232541"/>
            <a:ext cx="2460171" cy="6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ítulo 6">
            <a:extLst>
              <a:ext uri="{FF2B5EF4-FFF2-40B4-BE49-F238E27FC236}">
                <a16:creationId xmlns:a16="http://schemas.microsoft.com/office/drawing/2014/main" id="{59879CD6-4E96-2697-3F5C-A4046A056BBC}"/>
              </a:ext>
            </a:extLst>
          </p:cNvPr>
          <p:cNvSpPr txBox="1">
            <a:spLocks/>
          </p:cNvSpPr>
          <p:nvPr/>
        </p:nvSpPr>
        <p:spPr>
          <a:xfrm>
            <a:off x="432000" y="254807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Níveis de Testes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EDEDCF6-5653-8E08-2557-7AFE1D2A2A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838" y="1011249"/>
            <a:ext cx="10242946" cy="5221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4970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8A7634-1D40-C611-034D-D89A561B52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Não perca: nova turma do curso de Mestre de Obras em Campinas | Sinduscon-SP">
            <a:extLst>
              <a:ext uri="{FF2B5EF4-FFF2-40B4-BE49-F238E27FC236}">
                <a16:creationId xmlns:a16="http://schemas.microsoft.com/office/drawing/2014/main" id="{1B6979E0-7F99-4DE4-23B2-2A96B3DA4E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6232541"/>
            <a:ext cx="2460171" cy="6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ítulo 6">
            <a:extLst>
              <a:ext uri="{FF2B5EF4-FFF2-40B4-BE49-F238E27FC236}">
                <a16:creationId xmlns:a16="http://schemas.microsoft.com/office/drawing/2014/main" id="{E1048FF7-D476-3088-9FAA-6213CB5ACDD3}"/>
              </a:ext>
            </a:extLst>
          </p:cNvPr>
          <p:cNvSpPr txBox="1">
            <a:spLocks/>
          </p:cNvSpPr>
          <p:nvPr/>
        </p:nvSpPr>
        <p:spPr>
          <a:xfrm>
            <a:off x="432000" y="254807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Níveis de Testes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6ACE870-2772-5876-44DD-78D10749D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2982" y="686807"/>
            <a:ext cx="8906716" cy="562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672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EF41D2-A245-B321-9195-542D60BEB3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Não perca: nova turma do curso de Mestre de Obras em Campinas | Sinduscon-SP">
            <a:extLst>
              <a:ext uri="{FF2B5EF4-FFF2-40B4-BE49-F238E27FC236}">
                <a16:creationId xmlns:a16="http://schemas.microsoft.com/office/drawing/2014/main" id="{07163E95-ED1A-1F54-0FAF-B380E21D3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6232541"/>
            <a:ext cx="2460171" cy="6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ítulo 6">
            <a:extLst>
              <a:ext uri="{FF2B5EF4-FFF2-40B4-BE49-F238E27FC236}">
                <a16:creationId xmlns:a16="http://schemas.microsoft.com/office/drawing/2014/main" id="{0DE7BD78-BE1B-0F9C-D86E-09506BEA8AE3}"/>
              </a:ext>
            </a:extLst>
          </p:cNvPr>
          <p:cNvSpPr txBox="1">
            <a:spLocks/>
          </p:cNvSpPr>
          <p:nvPr/>
        </p:nvSpPr>
        <p:spPr>
          <a:xfrm>
            <a:off x="432000" y="254807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Níveis de Testes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C13F89A-7733-0887-6F94-56F99E5525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760" y="2138332"/>
            <a:ext cx="10746282" cy="107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638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55F498-82B4-F4B4-EE55-B1501D54CD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Não perca: nova turma do curso de Mestre de Obras em Campinas | Sinduscon-SP">
            <a:extLst>
              <a:ext uri="{FF2B5EF4-FFF2-40B4-BE49-F238E27FC236}">
                <a16:creationId xmlns:a16="http://schemas.microsoft.com/office/drawing/2014/main" id="{2218B681-E738-8928-5CBD-B84B32C11D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6232541"/>
            <a:ext cx="2460171" cy="6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ítulo 6">
            <a:extLst>
              <a:ext uri="{FF2B5EF4-FFF2-40B4-BE49-F238E27FC236}">
                <a16:creationId xmlns:a16="http://schemas.microsoft.com/office/drawing/2014/main" id="{01365D96-A289-05F4-740B-965FDD981294}"/>
              </a:ext>
            </a:extLst>
          </p:cNvPr>
          <p:cNvSpPr txBox="1">
            <a:spLocks/>
          </p:cNvSpPr>
          <p:nvPr/>
        </p:nvSpPr>
        <p:spPr>
          <a:xfrm>
            <a:off x="432000" y="254807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Níveis de Testes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3C0BCA7-EF5A-A066-0CBF-53A17A6502DB}"/>
              </a:ext>
            </a:extLst>
          </p:cNvPr>
          <p:cNvSpPr txBox="1"/>
          <p:nvPr/>
        </p:nvSpPr>
        <p:spPr>
          <a:xfrm>
            <a:off x="431999" y="783771"/>
            <a:ext cx="11660473" cy="5611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1500"/>
              </a:lnSpc>
              <a:spcAft>
                <a:spcPts val="1350"/>
              </a:spcAft>
              <a:buNone/>
            </a:pPr>
            <a:r>
              <a:rPr lang="pt-BR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Caso de Uso: Cadastrar Veículo</a:t>
            </a:r>
            <a:endParaRPr lang="pt-BR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ts val="1500"/>
              </a:lnSpc>
              <a:spcAft>
                <a:spcPts val="1350"/>
              </a:spcAft>
              <a:buNone/>
            </a:pPr>
            <a:r>
              <a:rPr lang="pt-BR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Descrição:</a:t>
            </a:r>
            <a:r>
              <a:rPr lang="pt-B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Permite que um funcionário cadastre um novo veículo no sistema.</a:t>
            </a:r>
          </a:p>
          <a:p>
            <a:pPr algn="l">
              <a:lnSpc>
                <a:spcPts val="1500"/>
              </a:lnSpc>
              <a:spcAft>
                <a:spcPts val="1350"/>
              </a:spcAft>
              <a:buNone/>
            </a:pPr>
            <a:r>
              <a:rPr lang="pt-BR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Ator Principal:</a:t>
            </a:r>
            <a:r>
              <a:rPr lang="pt-B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Funcionário (com permissão de cadastro de veículos)</a:t>
            </a:r>
          </a:p>
          <a:p>
            <a:pPr algn="l">
              <a:lnSpc>
                <a:spcPts val="1500"/>
              </a:lnSpc>
              <a:spcAft>
                <a:spcPts val="1350"/>
              </a:spcAft>
              <a:buNone/>
            </a:pPr>
            <a:r>
              <a:rPr lang="pt-BR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Pré-condições: </a:t>
            </a:r>
            <a:r>
              <a:rPr lang="pt-B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funcionário deve estar logado no sistema, funcionário deve ter permissão para cadastrar veículos.</a:t>
            </a:r>
          </a:p>
          <a:p>
            <a:pPr algn="l">
              <a:lnSpc>
                <a:spcPts val="1500"/>
              </a:lnSpc>
              <a:spcAft>
                <a:spcPts val="1350"/>
              </a:spcAft>
              <a:buNone/>
            </a:pPr>
            <a:r>
              <a:rPr lang="pt-BR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Fluxo Principal (Caminho Feliz):</a:t>
            </a:r>
            <a:endParaRPr lang="pt-BR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ts val="1500"/>
              </a:lnSpc>
              <a:spcAft>
                <a:spcPts val="225"/>
              </a:spcAft>
              <a:buFont typeface="+mj-lt"/>
              <a:buAutoNum type="arabicPeriod"/>
            </a:pPr>
            <a:r>
              <a:rPr lang="pt-B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funcionário seleciona a opção "Cadastrar Veículo".</a:t>
            </a:r>
          </a:p>
          <a:p>
            <a:pPr algn="l">
              <a:lnSpc>
                <a:spcPts val="1500"/>
              </a:lnSpc>
              <a:spcAft>
                <a:spcPts val="225"/>
              </a:spcAft>
              <a:buFont typeface="+mj-lt"/>
              <a:buAutoNum type="arabicPeriod"/>
            </a:pPr>
            <a:r>
              <a:rPr lang="pt-B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sistema exibe um formulário com os seguintes campos obrigatórios:</a:t>
            </a:r>
          </a:p>
          <a:p>
            <a:pPr marL="742950" lvl="1" indent="-285750" algn="l">
              <a:lnSpc>
                <a:spcPts val="1500"/>
              </a:lnSpc>
              <a:spcAft>
                <a:spcPts val="225"/>
              </a:spcAft>
              <a:buFont typeface="+mj-lt"/>
              <a:buAutoNum type="arabicPeriod"/>
            </a:pPr>
            <a:r>
              <a:rPr lang="pt-B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Marca</a:t>
            </a:r>
          </a:p>
          <a:p>
            <a:pPr marL="742950" lvl="1" indent="-285750" algn="l">
              <a:lnSpc>
                <a:spcPts val="1500"/>
              </a:lnSpc>
              <a:spcAft>
                <a:spcPts val="225"/>
              </a:spcAft>
              <a:buFont typeface="+mj-lt"/>
              <a:buAutoNum type="arabicPeriod"/>
            </a:pPr>
            <a:r>
              <a:rPr lang="pt-B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Modelo</a:t>
            </a:r>
          </a:p>
          <a:p>
            <a:pPr marL="742950" lvl="1" indent="-285750" algn="l">
              <a:lnSpc>
                <a:spcPts val="1500"/>
              </a:lnSpc>
              <a:spcAft>
                <a:spcPts val="225"/>
              </a:spcAft>
              <a:buFont typeface="+mj-lt"/>
              <a:buAutoNum type="arabicPeriod"/>
            </a:pPr>
            <a:r>
              <a:rPr lang="pt-B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Ano</a:t>
            </a:r>
          </a:p>
          <a:p>
            <a:pPr marL="742950" lvl="1" indent="-285750" algn="l">
              <a:lnSpc>
                <a:spcPts val="1500"/>
              </a:lnSpc>
              <a:spcAft>
                <a:spcPts val="225"/>
              </a:spcAft>
              <a:buFont typeface="+mj-lt"/>
              <a:buAutoNum type="arabicPeriod"/>
            </a:pPr>
            <a:r>
              <a:rPr lang="pt-B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Placa</a:t>
            </a:r>
          </a:p>
          <a:p>
            <a:pPr marL="742950" lvl="1" indent="-285750" algn="l">
              <a:lnSpc>
                <a:spcPts val="1500"/>
              </a:lnSpc>
              <a:spcAft>
                <a:spcPts val="225"/>
              </a:spcAft>
              <a:buFont typeface="+mj-lt"/>
              <a:buAutoNum type="arabicPeriod"/>
            </a:pPr>
            <a:r>
              <a:rPr lang="pt-B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Categoria (</a:t>
            </a:r>
            <a:r>
              <a:rPr lang="pt-BR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</a:t>
            </a:r>
            <a:r>
              <a:rPr lang="pt-B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Econômico, Sedan, SUV)</a:t>
            </a:r>
          </a:p>
          <a:p>
            <a:pPr marL="742950" lvl="1" indent="-285750" algn="l">
              <a:lnSpc>
                <a:spcPts val="1500"/>
              </a:lnSpc>
              <a:spcAft>
                <a:spcPts val="225"/>
              </a:spcAft>
              <a:buFont typeface="+mj-lt"/>
              <a:buAutoNum type="arabicPeriod"/>
            </a:pPr>
            <a:r>
              <a:rPr lang="pt-B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Número do Chassi</a:t>
            </a:r>
          </a:p>
          <a:p>
            <a:pPr marL="742950" lvl="1" indent="-285750" algn="l">
              <a:lnSpc>
                <a:spcPts val="1500"/>
              </a:lnSpc>
              <a:spcAft>
                <a:spcPts val="225"/>
              </a:spcAft>
              <a:buFont typeface="+mj-lt"/>
              <a:buAutoNum type="arabicPeriod"/>
            </a:pPr>
            <a:r>
              <a:rPr lang="pt-B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Quilometragem Atual</a:t>
            </a:r>
          </a:p>
          <a:p>
            <a:pPr marL="742950" lvl="1" indent="-285750" algn="l">
              <a:lnSpc>
                <a:spcPts val="1500"/>
              </a:lnSpc>
              <a:spcAft>
                <a:spcPts val="225"/>
              </a:spcAft>
              <a:buFont typeface="+mj-lt"/>
              <a:buAutoNum type="arabicPeriod"/>
            </a:pPr>
            <a:r>
              <a:rPr lang="pt-B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Disponibilidade (Sim/Não)</a:t>
            </a:r>
          </a:p>
          <a:p>
            <a:pPr marL="742950" lvl="1" indent="-285750" algn="l">
              <a:lnSpc>
                <a:spcPts val="1500"/>
              </a:lnSpc>
              <a:spcAft>
                <a:spcPts val="225"/>
              </a:spcAft>
              <a:buFont typeface="+mj-lt"/>
              <a:buAutoNum type="arabicPeriod"/>
            </a:pPr>
            <a:r>
              <a:rPr lang="pt-B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Localização Atual</a:t>
            </a:r>
          </a:p>
          <a:p>
            <a:pPr algn="l">
              <a:lnSpc>
                <a:spcPts val="1500"/>
              </a:lnSpc>
              <a:spcAft>
                <a:spcPts val="225"/>
              </a:spcAft>
              <a:buFont typeface="+mj-lt"/>
              <a:buAutoNum type="arabicPeriod"/>
            </a:pPr>
            <a:r>
              <a:rPr lang="pt-B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funcionário preenche o formulário com dados válidos.</a:t>
            </a:r>
          </a:p>
          <a:p>
            <a:pPr algn="l">
              <a:lnSpc>
                <a:spcPts val="1500"/>
              </a:lnSpc>
              <a:spcAft>
                <a:spcPts val="225"/>
              </a:spcAft>
              <a:buFont typeface="+mj-lt"/>
              <a:buAutoNum type="arabicPeriod"/>
            </a:pPr>
            <a:r>
              <a:rPr lang="pt-B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funcionário clica em "Cadastrar".</a:t>
            </a:r>
          </a:p>
          <a:p>
            <a:pPr algn="l">
              <a:lnSpc>
                <a:spcPts val="1500"/>
              </a:lnSpc>
              <a:spcAft>
                <a:spcPts val="225"/>
              </a:spcAft>
              <a:buFont typeface="+mj-lt"/>
              <a:buAutoNum type="arabicPeriod"/>
            </a:pPr>
            <a:r>
              <a:rPr lang="pt-B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sistema valida os dados.</a:t>
            </a:r>
          </a:p>
          <a:p>
            <a:pPr algn="l">
              <a:lnSpc>
                <a:spcPts val="1500"/>
              </a:lnSpc>
              <a:spcAft>
                <a:spcPts val="225"/>
              </a:spcAft>
              <a:buFont typeface="+mj-lt"/>
              <a:buAutoNum type="arabicPeriod"/>
            </a:pPr>
            <a:r>
              <a:rPr lang="pt-B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sistema cadastra o veículo no banco de dados.</a:t>
            </a:r>
          </a:p>
          <a:p>
            <a:pPr algn="l">
              <a:lnSpc>
                <a:spcPts val="1500"/>
              </a:lnSpc>
              <a:spcAft>
                <a:spcPts val="225"/>
              </a:spcAft>
              <a:buFont typeface="+mj-lt"/>
              <a:buAutoNum type="arabicPeriod"/>
            </a:pPr>
            <a:r>
              <a:rPr lang="pt-B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sistema exibe uma mensagem de sucesso.</a:t>
            </a:r>
          </a:p>
        </p:txBody>
      </p:sp>
    </p:spTree>
    <p:extLst>
      <p:ext uri="{BB962C8B-B14F-4D97-AF65-F5344CB8AC3E}">
        <p14:creationId xmlns:p14="http://schemas.microsoft.com/office/powerpoint/2010/main" val="10701771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A61198-1614-623D-ADDF-8BB198EA2C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Não perca: nova turma do curso de Mestre de Obras em Campinas | Sinduscon-SP">
            <a:extLst>
              <a:ext uri="{FF2B5EF4-FFF2-40B4-BE49-F238E27FC236}">
                <a16:creationId xmlns:a16="http://schemas.microsoft.com/office/drawing/2014/main" id="{272D2A69-1519-89DA-0EF2-5763A0A56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6232541"/>
            <a:ext cx="2460171" cy="6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ítulo 6">
            <a:extLst>
              <a:ext uri="{FF2B5EF4-FFF2-40B4-BE49-F238E27FC236}">
                <a16:creationId xmlns:a16="http://schemas.microsoft.com/office/drawing/2014/main" id="{6666783B-D3B6-21E4-5508-36C243D7FFA5}"/>
              </a:ext>
            </a:extLst>
          </p:cNvPr>
          <p:cNvSpPr txBox="1">
            <a:spLocks/>
          </p:cNvSpPr>
          <p:nvPr/>
        </p:nvSpPr>
        <p:spPr>
          <a:xfrm>
            <a:off x="432000" y="254807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Níveis de Testes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86A2AA2-2E35-797A-3D27-04CA46D675A6}"/>
              </a:ext>
            </a:extLst>
          </p:cNvPr>
          <p:cNvSpPr txBox="1"/>
          <p:nvPr/>
        </p:nvSpPr>
        <p:spPr>
          <a:xfrm>
            <a:off x="541176" y="1268963"/>
            <a:ext cx="11218824" cy="4806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1350"/>
              </a:spcAft>
              <a:buNone/>
            </a:pPr>
            <a:r>
              <a:rPr lang="pt-BR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Fluxos Alternativos:</a:t>
            </a:r>
            <a:endParaRPr lang="pt-BR" sz="24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pt-BR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A.1: Placa já cadastrada:</a:t>
            </a:r>
            <a:r>
              <a:rPr lang="pt-BR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No passo 6, se a placa já estiver cadastrada, o sistema exibe uma mensagem informando que a placa já existe e impede o cadastro.</a:t>
            </a:r>
          </a:p>
          <a:p>
            <a:pPr algn="l">
              <a:spcAft>
                <a:spcPts val="225"/>
              </a:spcAft>
              <a:buFont typeface="Arial" panose="020B0604020202020204" pitchFamily="34" charset="0"/>
              <a:buChar char="•"/>
            </a:pPr>
            <a:endParaRPr lang="pt-BR" sz="24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pt-BR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A.2: Dados inválidos:</a:t>
            </a:r>
            <a:r>
              <a:rPr lang="pt-BR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No passo 5, se algum dado for inválido (</a:t>
            </a:r>
            <a:r>
              <a:rPr lang="pt-BR" sz="2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</a:t>
            </a:r>
            <a:r>
              <a:rPr lang="pt-BR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ano inválido, placa inválida, categoria inexistente), o sistema exibe uma mensagem de erro informando o problema e solicitando a correção dos dados.</a:t>
            </a:r>
          </a:p>
          <a:p>
            <a:pPr algn="l">
              <a:spcAft>
                <a:spcPts val="225"/>
              </a:spcAft>
              <a:buFont typeface="Arial" panose="020B0604020202020204" pitchFamily="34" charset="0"/>
              <a:buChar char="•"/>
            </a:pPr>
            <a:endParaRPr lang="pt-BR" sz="24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pt-BR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A.3: Funcionário sem permissão:</a:t>
            </a:r>
            <a:r>
              <a:rPr lang="pt-BR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No passo 1, se o funcionário não tiver permissão para cadastrar veículos, o sistema exibe uma mensagem de erro informando que ele não tem permissão para acessar essa funcionalidade.</a:t>
            </a:r>
          </a:p>
        </p:txBody>
      </p:sp>
    </p:spTree>
    <p:extLst>
      <p:ext uri="{BB962C8B-B14F-4D97-AF65-F5344CB8AC3E}">
        <p14:creationId xmlns:p14="http://schemas.microsoft.com/office/powerpoint/2010/main" val="13741441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BBEA29-3307-D177-72F3-6F72FB2EA1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Não perca: nova turma do curso de Mestre de Obras em Campinas | Sinduscon-SP">
            <a:extLst>
              <a:ext uri="{FF2B5EF4-FFF2-40B4-BE49-F238E27FC236}">
                <a16:creationId xmlns:a16="http://schemas.microsoft.com/office/drawing/2014/main" id="{62D662FD-C4CE-7D85-3DEA-AE72F1639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6232541"/>
            <a:ext cx="2460171" cy="6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ítulo 6">
            <a:extLst>
              <a:ext uri="{FF2B5EF4-FFF2-40B4-BE49-F238E27FC236}">
                <a16:creationId xmlns:a16="http://schemas.microsoft.com/office/drawing/2014/main" id="{66153540-BEA2-FE43-E4B0-7EEAD5F42489}"/>
              </a:ext>
            </a:extLst>
          </p:cNvPr>
          <p:cNvSpPr txBox="1">
            <a:spLocks/>
          </p:cNvSpPr>
          <p:nvPr/>
        </p:nvSpPr>
        <p:spPr>
          <a:xfrm>
            <a:off x="432000" y="254807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Níveis de Testes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0592F78-4B71-BD0A-710B-59EC22E6C4F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141" t="1473" b="544"/>
          <a:stretch/>
        </p:blipFill>
        <p:spPr>
          <a:xfrm>
            <a:off x="1250302" y="774441"/>
            <a:ext cx="9804618" cy="5828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5359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6A0C39-6BCB-6F51-F83F-C0FAC47EA4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Não perca: nova turma do curso de Mestre de Obras em Campinas | Sinduscon-SP">
            <a:extLst>
              <a:ext uri="{FF2B5EF4-FFF2-40B4-BE49-F238E27FC236}">
                <a16:creationId xmlns:a16="http://schemas.microsoft.com/office/drawing/2014/main" id="{2A5C1FBE-46A5-70D1-2CD5-A5C3DCD2E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6232541"/>
            <a:ext cx="2460171" cy="6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ítulo 6">
            <a:extLst>
              <a:ext uri="{FF2B5EF4-FFF2-40B4-BE49-F238E27FC236}">
                <a16:creationId xmlns:a16="http://schemas.microsoft.com/office/drawing/2014/main" id="{10A201B2-1D96-9966-64A6-30FA431EB19C}"/>
              </a:ext>
            </a:extLst>
          </p:cNvPr>
          <p:cNvSpPr txBox="1">
            <a:spLocks/>
          </p:cNvSpPr>
          <p:nvPr/>
        </p:nvSpPr>
        <p:spPr>
          <a:xfrm>
            <a:off x="432000" y="254807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Níveis de Testes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D234AB8-EC91-4AC4-1758-0AC9FBED92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755" y="2029224"/>
            <a:ext cx="11067998" cy="2799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685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FB5902-66EC-75EA-FF08-058FEAA09F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Não perca: nova turma do curso de Mestre de Obras em Campinas | Sinduscon-SP">
            <a:extLst>
              <a:ext uri="{FF2B5EF4-FFF2-40B4-BE49-F238E27FC236}">
                <a16:creationId xmlns:a16="http://schemas.microsoft.com/office/drawing/2014/main" id="{BC1BB7B0-E938-6B17-5396-17528F536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6232541"/>
            <a:ext cx="2460171" cy="6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ítulo 6">
            <a:extLst>
              <a:ext uri="{FF2B5EF4-FFF2-40B4-BE49-F238E27FC236}">
                <a16:creationId xmlns:a16="http://schemas.microsoft.com/office/drawing/2014/main" id="{749F5C73-4E54-1E0F-FDD5-7D1272900B08}"/>
              </a:ext>
            </a:extLst>
          </p:cNvPr>
          <p:cNvSpPr txBox="1">
            <a:spLocks/>
          </p:cNvSpPr>
          <p:nvPr/>
        </p:nvSpPr>
        <p:spPr>
          <a:xfrm>
            <a:off x="432000" y="279138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Teste de Sistema - Processo</a:t>
            </a:r>
          </a:p>
        </p:txBody>
      </p:sp>
      <p:pic>
        <p:nvPicPr>
          <p:cNvPr id="4098" name="Picture 2" descr="Animação S.A.: Cinesystem+ S01E34 - Isso é Tudo Pessoal">
            <a:extLst>
              <a:ext uri="{FF2B5EF4-FFF2-40B4-BE49-F238E27FC236}">
                <a16:creationId xmlns:a16="http://schemas.microsoft.com/office/drawing/2014/main" id="{27FEA8F6-9602-1B5D-4D88-2BD033DCA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881063"/>
            <a:ext cx="9048750" cy="509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9903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8AC82EC1-9CD3-3228-899C-71B4EE45C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227074"/>
            <a:ext cx="11328000" cy="432000"/>
          </a:xfrm>
        </p:spPr>
        <p:txBody>
          <a:bodyPr/>
          <a:lstStyle/>
          <a:p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Teste de Software</a:t>
            </a:r>
          </a:p>
        </p:txBody>
      </p:sp>
      <p:pic>
        <p:nvPicPr>
          <p:cNvPr id="2052" name="Picture 4" descr="Não perca: nova turma do curso de Mestre de Obras em Campinas | Sinduscon-SP">
            <a:extLst>
              <a:ext uri="{FF2B5EF4-FFF2-40B4-BE49-F238E27FC236}">
                <a16:creationId xmlns:a16="http://schemas.microsoft.com/office/drawing/2014/main" id="{C57120DB-F3C1-16AF-BC0B-68D1066BB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6240209"/>
            <a:ext cx="2460171" cy="6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ítulo 6">
            <a:extLst>
              <a:ext uri="{FF2B5EF4-FFF2-40B4-BE49-F238E27FC236}">
                <a16:creationId xmlns:a16="http://schemas.microsoft.com/office/drawing/2014/main" id="{078621CE-201C-E4F2-5CC4-FC9F56D2B2E6}"/>
              </a:ext>
            </a:extLst>
          </p:cNvPr>
          <p:cNvSpPr txBox="1">
            <a:spLocks/>
          </p:cNvSpPr>
          <p:nvPr/>
        </p:nvSpPr>
        <p:spPr>
          <a:xfrm>
            <a:off x="432000" y="1248087"/>
            <a:ext cx="7732286" cy="453736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dirty="0"/>
          </a:p>
        </p:txBody>
      </p:sp>
      <p:sp>
        <p:nvSpPr>
          <p:cNvPr id="10" name="Espaço Reservado para Conteúdo 3">
            <a:extLst>
              <a:ext uri="{FF2B5EF4-FFF2-40B4-BE49-F238E27FC236}">
                <a16:creationId xmlns:a16="http://schemas.microsoft.com/office/drawing/2014/main" id="{94ACE238-4A04-412D-B6AB-6BB6EB770D02}"/>
              </a:ext>
            </a:extLst>
          </p:cNvPr>
          <p:cNvSpPr txBox="1">
            <a:spLocks/>
          </p:cNvSpPr>
          <p:nvPr/>
        </p:nvSpPr>
        <p:spPr>
          <a:xfrm>
            <a:off x="1221659" y="809724"/>
            <a:ext cx="5139812" cy="5383161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 </a:t>
            </a:r>
            <a:r>
              <a:rPr lang="pt-BR" sz="1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Testes</a:t>
            </a:r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</a:p>
          <a:p>
            <a:pPr marL="450215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1.1. Definição </a:t>
            </a:r>
          </a:p>
          <a:p>
            <a:pPr marL="450215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1.2. Tipos </a:t>
            </a:r>
          </a:p>
          <a:p>
            <a:pPr marL="900430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1.2.1. Funcionais </a:t>
            </a:r>
          </a:p>
          <a:p>
            <a:pPr marL="900430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1.2.2. Não funcionais </a:t>
            </a:r>
          </a:p>
          <a:p>
            <a:pPr marL="450215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1.3. Níveis </a:t>
            </a:r>
          </a:p>
          <a:p>
            <a:pPr marL="900430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1.3.1. Unitário </a:t>
            </a:r>
          </a:p>
          <a:p>
            <a:pPr marL="900430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1.3.2. De integração </a:t>
            </a:r>
          </a:p>
          <a:p>
            <a:pPr marL="900430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1.3.3. De sistema </a:t>
            </a:r>
          </a:p>
          <a:p>
            <a:pPr marL="900430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1.3.4. De aceitação </a:t>
            </a:r>
          </a:p>
          <a:p>
            <a:pPr marL="450215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1.4. Técnicas </a:t>
            </a:r>
          </a:p>
          <a:p>
            <a:pPr marL="900430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1.4.1. Regressão </a:t>
            </a:r>
          </a:p>
          <a:p>
            <a:pPr marL="900430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1.4.2. Estresse </a:t>
            </a:r>
          </a:p>
          <a:p>
            <a:pPr marL="900430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1.4.3. Recuperação </a:t>
            </a:r>
          </a:p>
          <a:p>
            <a:pPr marL="900430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1.4.4. Performance </a:t>
            </a:r>
          </a:p>
          <a:p>
            <a:pPr marL="900430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1.4.5. Segurança </a:t>
            </a:r>
          </a:p>
          <a:p>
            <a:pPr marL="900430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1.4.6. Paralelo</a:t>
            </a:r>
          </a:p>
        </p:txBody>
      </p:sp>
      <p:sp>
        <p:nvSpPr>
          <p:cNvPr id="12" name="Espaço Reservado para Conteúdo 3">
            <a:extLst>
              <a:ext uri="{FF2B5EF4-FFF2-40B4-BE49-F238E27FC236}">
                <a16:creationId xmlns:a16="http://schemas.microsoft.com/office/drawing/2014/main" id="{8842B0F3-D97B-46EE-BBE4-F4415B299BFD}"/>
              </a:ext>
            </a:extLst>
          </p:cNvPr>
          <p:cNvSpPr txBox="1">
            <a:spLocks/>
          </p:cNvSpPr>
          <p:nvPr/>
        </p:nvSpPr>
        <p:spPr>
          <a:xfrm>
            <a:off x="6361471" y="809724"/>
            <a:ext cx="5139812" cy="4975723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2. </a:t>
            </a:r>
            <a:r>
              <a:rPr lang="pt-BR" sz="1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Planejamento de testes</a:t>
            </a:r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</a:p>
          <a:p>
            <a:pPr marL="450215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2.1. Análise de risco </a:t>
            </a:r>
          </a:p>
          <a:p>
            <a:pPr marL="450215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2.2. Plano de teste </a:t>
            </a:r>
          </a:p>
          <a:p>
            <a:pPr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 </a:t>
            </a:r>
          </a:p>
          <a:p>
            <a:pPr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3. </a:t>
            </a:r>
            <a:r>
              <a:rPr lang="pt-BR" sz="1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Execução de testes </a:t>
            </a:r>
            <a:endParaRPr lang="pt-BR" sz="14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450215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3.1. Ambiente de teste </a:t>
            </a:r>
          </a:p>
          <a:p>
            <a:pPr marL="900430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3.1.1. Configuração </a:t>
            </a:r>
          </a:p>
          <a:p>
            <a:pPr marL="450215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3.2. Equipe de testes </a:t>
            </a:r>
          </a:p>
          <a:p>
            <a:pPr marL="450215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3.3. Casos de teste </a:t>
            </a:r>
          </a:p>
          <a:p>
            <a:pPr marL="450215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3.4. Ferramentas </a:t>
            </a:r>
          </a:p>
          <a:p>
            <a:pPr marL="900430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3.4.1. Gestão de teste </a:t>
            </a:r>
          </a:p>
          <a:p>
            <a:pPr marL="900430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3.4.2. Gestão de defeitos </a:t>
            </a:r>
          </a:p>
          <a:p>
            <a:pPr marL="450215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3.5. Relatório de teste </a:t>
            </a:r>
          </a:p>
          <a:p>
            <a:pPr marL="450215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3.6. Normalização 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E863FDDD-4915-233E-8D75-07D5D250A0ED}"/>
              </a:ext>
            </a:extLst>
          </p:cNvPr>
          <p:cNvSpPr/>
          <p:nvPr/>
        </p:nvSpPr>
        <p:spPr>
          <a:xfrm>
            <a:off x="1221659" y="659074"/>
            <a:ext cx="3434317" cy="334375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8510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CD9414-F9F8-1376-5AAD-0E307D3759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Não perca: nova turma do curso de Mestre de Obras em Campinas | Sinduscon-SP">
            <a:extLst>
              <a:ext uri="{FF2B5EF4-FFF2-40B4-BE49-F238E27FC236}">
                <a16:creationId xmlns:a16="http://schemas.microsoft.com/office/drawing/2014/main" id="{68F05980-C4B1-58B6-5278-DCFDB037EE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6232541"/>
            <a:ext cx="2460171" cy="6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ítulo 6">
            <a:extLst>
              <a:ext uri="{FF2B5EF4-FFF2-40B4-BE49-F238E27FC236}">
                <a16:creationId xmlns:a16="http://schemas.microsoft.com/office/drawing/2014/main" id="{280C12CD-608F-44F8-B05D-0D4DB60EE216}"/>
              </a:ext>
            </a:extLst>
          </p:cNvPr>
          <p:cNvSpPr txBox="1">
            <a:spLocks/>
          </p:cNvSpPr>
          <p:nvPr/>
        </p:nvSpPr>
        <p:spPr>
          <a:xfrm>
            <a:off x="432000" y="254807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Níveis de Testes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9D5FFF9-12D3-AC21-4BC6-1D20B89A0030}"/>
              </a:ext>
            </a:extLst>
          </p:cNvPr>
          <p:cNvSpPr txBox="1"/>
          <p:nvPr/>
        </p:nvSpPr>
        <p:spPr>
          <a:xfrm>
            <a:off x="354563" y="951722"/>
            <a:ext cx="11112759" cy="55348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1350"/>
              </a:spcAft>
              <a:buNone/>
            </a:pPr>
            <a:r>
              <a:rPr lang="pt-BR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mercado de locação de veículos é altamente competitivo, com empresas como Localiza, Movida e Unidas dominando o cenário. Clientes buscam cada vez mais conveniência, preços competitivos, transparência e uma experiência de aluguel simplificada. No entanto, diversas problemáticas persistem, impactando a satisfação do cliente e a eficiência das operações das locadoras.</a:t>
            </a:r>
          </a:p>
          <a:p>
            <a:pPr algn="just">
              <a:spcAft>
                <a:spcPts val="1350"/>
              </a:spcAft>
              <a:buNone/>
            </a:pPr>
            <a:r>
              <a:rPr lang="pt-BR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Problema:</a:t>
            </a:r>
            <a:endParaRPr lang="pt-BR" sz="24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Aft>
                <a:spcPts val="1350"/>
              </a:spcAft>
              <a:buNone/>
            </a:pPr>
            <a:r>
              <a:rPr lang="pt-BR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Apesar da existência de grandes players, o processo de locação de veículos frequentemente apresenta fricções para o cliente, incluindo:</a:t>
            </a:r>
          </a:p>
          <a:p>
            <a:pPr algn="just"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pt-BR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Complexidade e Falta de Transparência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pt-BR" sz="24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pt-BR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Disponibilidade e Escolha Limitada:</a:t>
            </a:r>
            <a:r>
              <a:rPr lang="pt-BR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algn="just"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pt-BR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Processos Burocráticos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algn="just"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pt-BR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Atendimento ao Cliente Ineficiente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pt-BR" sz="24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pt-BR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Custos Imprevistos</a:t>
            </a:r>
            <a:r>
              <a:rPr lang="pt-BR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57183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7B0E89-3CBE-3FCC-5FFE-3908BE5E71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Não perca: nova turma do curso de Mestre de Obras em Campinas | Sinduscon-SP">
            <a:extLst>
              <a:ext uri="{FF2B5EF4-FFF2-40B4-BE49-F238E27FC236}">
                <a16:creationId xmlns:a16="http://schemas.microsoft.com/office/drawing/2014/main" id="{0D8A7B47-3765-526D-3BB9-E2D4002CE5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6232541"/>
            <a:ext cx="2460171" cy="6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ítulo 6">
            <a:extLst>
              <a:ext uri="{FF2B5EF4-FFF2-40B4-BE49-F238E27FC236}">
                <a16:creationId xmlns:a16="http://schemas.microsoft.com/office/drawing/2014/main" id="{8554B69C-5A28-37AC-4719-9FEBE0AD6591}"/>
              </a:ext>
            </a:extLst>
          </p:cNvPr>
          <p:cNvSpPr txBox="1">
            <a:spLocks/>
          </p:cNvSpPr>
          <p:nvPr/>
        </p:nvSpPr>
        <p:spPr>
          <a:xfrm>
            <a:off x="432000" y="254807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Níveis de Testes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F03564B-F474-1EDB-AC4C-2EF0F97AEC16}"/>
              </a:ext>
            </a:extLst>
          </p:cNvPr>
          <p:cNvSpPr txBox="1"/>
          <p:nvPr/>
        </p:nvSpPr>
        <p:spPr>
          <a:xfrm>
            <a:off x="671804" y="1505419"/>
            <a:ext cx="9993086" cy="3226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1350"/>
              </a:spcAft>
              <a:buNone/>
            </a:pPr>
            <a:r>
              <a:rPr lang="pt-BR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Objetivo:</a:t>
            </a:r>
            <a:endParaRPr lang="pt-BR" sz="24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Aft>
                <a:spcPts val="1350"/>
              </a:spcAft>
              <a:buNone/>
            </a:pPr>
            <a:r>
              <a:rPr lang="pt-BR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Desenvolver um sistema de locação de veículos inovador que supere essas problemáticas, oferecendo uma experiência de aluguel superior, mais transparente, conveniente e personalizada para o cliente, posicionando a empresa como uma concorrente forte no mercado. O sistema deve otimizar processos, garantir a disponibilidade de veículos, fornecer informações claras e precisas, e oferecer um atendimento ao cliente excepcional.</a:t>
            </a:r>
          </a:p>
        </p:txBody>
      </p:sp>
    </p:spTree>
    <p:extLst>
      <p:ext uri="{BB962C8B-B14F-4D97-AF65-F5344CB8AC3E}">
        <p14:creationId xmlns:p14="http://schemas.microsoft.com/office/powerpoint/2010/main" val="3658105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802923-FDDD-FADC-BBE7-024A51583B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Não perca: nova turma do curso de Mestre de Obras em Campinas | Sinduscon-SP">
            <a:extLst>
              <a:ext uri="{FF2B5EF4-FFF2-40B4-BE49-F238E27FC236}">
                <a16:creationId xmlns:a16="http://schemas.microsoft.com/office/drawing/2014/main" id="{1EF80DC0-9C0F-9440-67B4-445AEA4CDD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6232541"/>
            <a:ext cx="2460171" cy="6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ítulo 6">
            <a:extLst>
              <a:ext uri="{FF2B5EF4-FFF2-40B4-BE49-F238E27FC236}">
                <a16:creationId xmlns:a16="http://schemas.microsoft.com/office/drawing/2014/main" id="{210C33D9-1D1C-17A9-5B39-BB60ECFAF05A}"/>
              </a:ext>
            </a:extLst>
          </p:cNvPr>
          <p:cNvSpPr txBox="1">
            <a:spLocks/>
          </p:cNvSpPr>
          <p:nvPr/>
        </p:nvSpPr>
        <p:spPr>
          <a:xfrm>
            <a:off x="432000" y="254807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Níveis de Testes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B8E6C4A-BD95-81FB-A545-ECB8F2FBA00F}"/>
              </a:ext>
            </a:extLst>
          </p:cNvPr>
          <p:cNvSpPr txBox="1"/>
          <p:nvPr/>
        </p:nvSpPr>
        <p:spPr>
          <a:xfrm>
            <a:off x="432000" y="802433"/>
            <a:ext cx="11328000" cy="5609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1350"/>
              </a:spcAft>
              <a:buNone/>
            </a:pPr>
            <a:r>
              <a:rPr lang="pt-BR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Implicações:</a:t>
            </a:r>
            <a:endParaRPr lang="pt-BR" sz="24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Aft>
                <a:spcPts val="1350"/>
              </a:spcAft>
              <a:buNone/>
            </a:pPr>
            <a:r>
              <a:rPr lang="pt-BR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solução para essa problemática implica em:</a:t>
            </a:r>
          </a:p>
          <a:p>
            <a:pPr algn="l">
              <a:lnSpc>
                <a:spcPct val="2000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pt-BR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Desenvolvimento de uma plataforma digital intuitiva e fácil de usar.</a:t>
            </a:r>
          </a:p>
          <a:p>
            <a:pPr algn="l">
              <a:lnSpc>
                <a:spcPct val="2000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pt-BR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Implementação de processos de reserva, retirada e devolução eficientes.</a:t>
            </a:r>
          </a:p>
          <a:p>
            <a:pPr algn="l">
              <a:lnSpc>
                <a:spcPct val="2000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pt-BR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Criação de um sistema de preços transparente e competitivo.</a:t>
            </a:r>
          </a:p>
          <a:p>
            <a:pPr algn="l">
              <a:lnSpc>
                <a:spcPct val="2000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pt-BR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Investimento em um atendimento ao cliente multicanal e de alta qualidade.</a:t>
            </a:r>
          </a:p>
          <a:p>
            <a:pPr algn="l">
              <a:lnSpc>
                <a:spcPct val="2000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pt-BR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Utilização de tecnologias inovadoras para otimizar a gestão da frota e a experiência do cliente.</a:t>
            </a:r>
          </a:p>
        </p:txBody>
      </p:sp>
    </p:spTree>
    <p:extLst>
      <p:ext uri="{BB962C8B-B14F-4D97-AF65-F5344CB8AC3E}">
        <p14:creationId xmlns:p14="http://schemas.microsoft.com/office/powerpoint/2010/main" val="1141583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7410F7-3649-5479-A5E3-C40DEF2101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Não perca: nova turma do curso de Mestre de Obras em Campinas | Sinduscon-SP">
            <a:extLst>
              <a:ext uri="{FF2B5EF4-FFF2-40B4-BE49-F238E27FC236}">
                <a16:creationId xmlns:a16="http://schemas.microsoft.com/office/drawing/2014/main" id="{DDC11268-73AC-0E5D-66A2-33E2C3B4B9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6232541"/>
            <a:ext cx="2460171" cy="6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ítulo 6">
            <a:extLst>
              <a:ext uri="{FF2B5EF4-FFF2-40B4-BE49-F238E27FC236}">
                <a16:creationId xmlns:a16="http://schemas.microsoft.com/office/drawing/2014/main" id="{16C19B4A-0EB5-9472-5396-2F5419583218}"/>
              </a:ext>
            </a:extLst>
          </p:cNvPr>
          <p:cNvSpPr txBox="1">
            <a:spLocks/>
          </p:cNvSpPr>
          <p:nvPr/>
        </p:nvSpPr>
        <p:spPr>
          <a:xfrm>
            <a:off x="432000" y="254807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Níveis de Testes</a:t>
            </a:r>
          </a:p>
        </p:txBody>
      </p:sp>
      <p:pic>
        <p:nvPicPr>
          <p:cNvPr id="6" name="Imagem 5" descr="Diagrama&#10;&#10;O conteúdo gerado por IA pode estar incorreto.">
            <a:extLst>
              <a:ext uri="{FF2B5EF4-FFF2-40B4-BE49-F238E27FC236}">
                <a16:creationId xmlns:a16="http://schemas.microsoft.com/office/drawing/2014/main" id="{1D4E6A40-8FA6-ECC6-89B0-415B10EE1C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0787" y="323850"/>
            <a:ext cx="7210425" cy="621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112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2783D8-6571-0BB2-6A80-49EED2688A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Não perca: nova turma do curso de Mestre de Obras em Campinas | Sinduscon-SP">
            <a:extLst>
              <a:ext uri="{FF2B5EF4-FFF2-40B4-BE49-F238E27FC236}">
                <a16:creationId xmlns:a16="http://schemas.microsoft.com/office/drawing/2014/main" id="{046336A9-8BC8-76DF-9568-7CDB37F78D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6232541"/>
            <a:ext cx="2460171" cy="6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ítulo 6">
            <a:extLst>
              <a:ext uri="{FF2B5EF4-FFF2-40B4-BE49-F238E27FC236}">
                <a16:creationId xmlns:a16="http://schemas.microsoft.com/office/drawing/2014/main" id="{BA5E1854-6AA7-0B60-CBCB-0150C4BFB53A}"/>
              </a:ext>
            </a:extLst>
          </p:cNvPr>
          <p:cNvSpPr txBox="1">
            <a:spLocks/>
          </p:cNvSpPr>
          <p:nvPr/>
        </p:nvSpPr>
        <p:spPr>
          <a:xfrm>
            <a:off x="432000" y="254807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Níveis de Testes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B2CEB15-8B49-E4CA-B051-CFD24D27A74C}"/>
              </a:ext>
            </a:extLst>
          </p:cNvPr>
          <p:cNvSpPr txBox="1"/>
          <p:nvPr/>
        </p:nvSpPr>
        <p:spPr>
          <a:xfrm>
            <a:off x="683927" y="1189925"/>
            <a:ext cx="11328000" cy="44781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1350"/>
              </a:spcAft>
              <a:buNone/>
            </a:pPr>
            <a:r>
              <a:rPr lang="pt-BR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Sucesso:</a:t>
            </a:r>
            <a:endParaRPr lang="pt-BR" sz="24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Aft>
                <a:spcPts val="1350"/>
              </a:spcAft>
              <a:buNone/>
            </a:pPr>
            <a:r>
              <a:rPr lang="pt-BR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sucesso será medido pela:</a:t>
            </a:r>
          </a:p>
          <a:p>
            <a:pPr algn="l">
              <a:spcAft>
                <a:spcPts val="1350"/>
              </a:spcAft>
              <a:buNone/>
            </a:pPr>
            <a:endParaRPr lang="pt-BR" sz="24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pt-BR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Aumento da satisfação do cliente.</a:t>
            </a:r>
          </a:p>
          <a:p>
            <a:pPr algn="l">
              <a:spcAft>
                <a:spcPts val="225"/>
              </a:spcAft>
              <a:buFont typeface="Arial" panose="020B0604020202020204" pitchFamily="34" charset="0"/>
              <a:buChar char="•"/>
            </a:pPr>
            <a:endParaRPr lang="pt-BR" sz="24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pt-BR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Crescimento da participação de mercado.</a:t>
            </a:r>
          </a:p>
          <a:p>
            <a:pPr algn="l">
              <a:spcAft>
                <a:spcPts val="225"/>
              </a:spcAft>
              <a:buFont typeface="Arial" panose="020B0604020202020204" pitchFamily="34" charset="0"/>
              <a:buChar char="•"/>
            </a:pPr>
            <a:endParaRPr lang="pt-BR" sz="24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pt-BR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Otimização dos custos operacionais.</a:t>
            </a:r>
          </a:p>
          <a:p>
            <a:pPr algn="l">
              <a:spcAft>
                <a:spcPts val="225"/>
              </a:spcAft>
              <a:buFont typeface="Arial" panose="020B0604020202020204" pitchFamily="34" charset="0"/>
              <a:buChar char="•"/>
            </a:pPr>
            <a:endParaRPr lang="pt-BR" sz="24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pt-BR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Fortalecimento da reputação da marca.</a:t>
            </a:r>
          </a:p>
        </p:txBody>
      </p:sp>
    </p:spTree>
    <p:extLst>
      <p:ext uri="{BB962C8B-B14F-4D97-AF65-F5344CB8AC3E}">
        <p14:creationId xmlns:p14="http://schemas.microsoft.com/office/powerpoint/2010/main" val="541688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C8867F-5306-D973-FE26-452748A695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Não perca: nova turma do curso de Mestre de Obras em Campinas | Sinduscon-SP">
            <a:extLst>
              <a:ext uri="{FF2B5EF4-FFF2-40B4-BE49-F238E27FC236}">
                <a16:creationId xmlns:a16="http://schemas.microsoft.com/office/drawing/2014/main" id="{45C61D3D-1A60-BCDE-863F-DF88D28FBA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6232541"/>
            <a:ext cx="2460171" cy="6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ítulo 6">
            <a:extLst>
              <a:ext uri="{FF2B5EF4-FFF2-40B4-BE49-F238E27FC236}">
                <a16:creationId xmlns:a16="http://schemas.microsoft.com/office/drawing/2014/main" id="{D3074D94-CD3D-4387-70A2-73412A759023}"/>
              </a:ext>
            </a:extLst>
          </p:cNvPr>
          <p:cNvSpPr txBox="1">
            <a:spLocks/>
          </p:cNvSpPr>
          <p:nvPr/>
        </p:nvSpPr>
        <p:spPr>
          <a:xfrm>
            <a:off x="432000" y="254807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Níveis de Testes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DE10F63-6DE5-3E15-3796-0ED31C1FAC06}"/>
              </a:ext>
            </a:extLst>
          </p:cNvPr>
          <p:cNvSpPr txBox="1"/>
          <p:nvPr/>
        </p:nvSpPr>
        <p:spPr>
          <a:xfrm>
            <a:off x="590621" y="686807"/>
            <a:ext cx="11328000" cy="59811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1350"/>
              </a:spcAft>
              <a:buNone/>
            </a:pPr>
            <a:r>
              <a:rPr lang="pt-BR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Cadastrar Cliente</a:t>
            </a:r>
            <a:endParaRPr lang="pt-BR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Aft>
                <a:spcPts val="1350"/>
              </a:spcAft>
              <a:buNone/>
            </a:pPr>
            <a:r>
              <a:rPr lang="pt-BR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Descrição:</a:t>
            </a:r>
            <a:r>
              <a:rPr lang="pt-B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Permite que um novo cliente se registre no sistema.</a:t>
            </a:r>
          </a:p>
          <a:p>
            <a:pPr algn="l">
              <a:spcAft>
                <a:spcPts val="1350"/>
              </a:spcAft>
              <a:buNone/>
            </a:pPr>
            <a:r>
              <a:rPr lang="pt-BR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Ator Principal:</a:t>
            </a:r>
            <a:r>
              <a:rPr lang="pt-B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Cliente (ou atendente, se o cliente estiver presente fisicamente)</a:t>
            </a:r>
          </a:p>
          <a:p>
            <a:pPr algn="l">
              <a:spcAft>
                <a:spcPts val="1350"/>
              </a:spcAft>
              <a:buNone/>
            </a:pPr>
            <a:r>
              <a:rPr lang="pt-BR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Pré-condições:</a:t>
            </a:r>
            <a:endParaRPr lang="pt-BR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cliente não deve estar cadastrado no sistema, sendo validado pelo seu número de CPF.</a:t>
            </a:r>
          </a:p>
          <a:p>
            <a:pPr algn="l">
              <a:spcAft>
                <a:spcPts val="225"/>
              </a:spcAft>
            </a:pPr>
            <a:r>
              <a:rPr lang="pt-B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l">
              <a:spcAft>
                <a:spcPts val="1350"/>
              </a:spcAft>
              <a:buNone/>
            </a:pPr>
            <a:r>
              <a:rPr lang="pt-BR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Fluxo Principal (Caminho Feliz):</a:t>
            </a:r>
            <a:endParaRPr lang="pt-BR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Aft>
                <a:spcPts val="225"/>
              </a:spcAft>
              <a:buFont typeface="+mj-lt"/>
              <a:buAutoNum type="arabicPeriod"/>
            </a:pPr>
            <a:r>
              <a:rPr lang="pt-B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cliente acessa a página de cadastro.</a:t>
            </a:r>
          </a:p>
          <a:p>
            <a:pPr algn="l">
              <a:spcAft>
                <a:spcPts val="225"/>
              </a:spcAft>
              <a:buFont typeface="+mj-lt"/>
              <a:buAutoNum type="arabicPeriod"/>
            </a:pPr>
            <a:r>
              <a:rPr lang="pt-B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sistema exibe um formulário com os seguintes campos obrigatórios:</a:t>
            </a:r>
          </a:p>
          <a:p>
            <a:pPr marL="742950" lvl="1" indent="-285750" algn="l">
              <a:spcAft>
                <a:spcPts val="225"/>
              </a:spcAft>
              <a:buFont typeface="+mj-lt"/>
              <a:buAutoNum type="arabicPeriod"/>
            </a:pPr>
            <a:r>
              <a:rPr lang="pt-B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Nome Completo</a:t>
            </a:r>
          </a:p>
          <a:p>
            <a:pPr marL="742950" lvl="1" indent="-285750" algn="l">
              <a:spcAft>
                <a:spcPts val="225"/>
              </a:spcAft>
              <a:buFont typeface="+mj-lt"/>
              <a:buAutoNum type="arabicPeriod"/>
            </a:pPr>
            <a:r>
              <a:rPr lang="pt-B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 de Nascimento</a:t>
            </a:r>
          </a:p>
          <a:p>
            <a:pPr marL="742950" lvl="1" indent="-285750" algn="l">
              <a:spcAft>
                <a:spcPts val="225"/>
              </a:spcAft>
              <a:buFont typeface="+mj-lt"/>
              <a:buAutoNum type="arabicPeriod"/>
            </a:pPr>
            <a:r>
              <a:rPr lang="pt-B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CPF</a:t>
            </a:r>
          </a:p>
          <a:p>
            <a:pPr marL="742950" lvl="1" indent="-285750" algn="l">
              <a:spcAft>
                <a:spcPts val="225"/>
              </a:spcAft>
              <a:buFont typeface="+mj-lt"/>
              <a:buAutoNum type="arabicPeriod"/>
            </a:pPr>
            <a:r>
              <a:rPr lang="pt-B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CNH (Número e Data de Validade)</a:t>
            </a:r>
          </a:p>
          <a:p>
            <a:pPr marL="742950" lvl="1" indent="-285750" algn="l">
              <a:spcAft>
                <a:spcPts val="225"/>
              </a:spcAft>
              <a:buFont typeface="+mj-lt"/>
              <a:buAutoNum type="arabicPeriod"/>
            </a:pPr>
            <a:r>
              <a:rPr lang="pt-B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Endereço Completo</a:t>
            </a:r>
          </a:p>
          <a:p>
            <a:pPr marL="742950" lvl="1" indent="-285750" algn="l">
              <a:spcAft>
                <a:spcPts val="225"/>
              </a:spcAft>
              <a:buFont typeface="+mj-lt"/>
              <a:buAutoNum type="arabicPeriod"/>
            </a:pPr>
            <a:r>
              <a:rPr lang="pt-B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Telefone</a:t>
            </a:r>
          </a:p>
          <a:p>
            <a:pPr marL="742950" lvl="1" indent="-285750" algn="l">
              <a:spcAft>
                <a:spcPts val="225"/>
              </a:spcAft>
              <a:buFont typeface="+mj-lt"/>
              <a:buAutoNum type="arabicPeriod"/>
            </a:pPr>
            <a:r>
              <a:rPr lang="pt-B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E-mail</a:t>
            </a:r>
          </a:p>
          <a:p>
            <a:pPr marL="742950" lvl="1" indent="-285750" algn="l">
              <a:spcAft>
                <a:spcPts val="225"/>
              </a:spcAft>
              <a:buFont typeface="+mj-lt"/>
              <a:buAutoNum type="arabicPeriod"/>
            </a:pPr>
            <a:r>
              <a:rPr lang="pt-B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Senha (e confirmação da senha)</a:t>
            </a:r>
          </a:p>
        </p:txBody>
      </p:sp>
    </p:spTree>
    <p:extLst>
      <p:ext uri="{BB962C8B-B14F-4D97-AF65-F5344CB8AC3E}">
        <p14:creationId xmlns:p14="http://schemas.microsoft.com/office/powerpoint/2010/main" val="1843030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0AE4E4-7EFA-FE33-5940-E91DC63417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Não perca: nova turma do curso de Mestre de Obras em Campinas | Sinduscon-SP">
            <a:extLst>
              <a:ext uri="{FF2B5EF4-FFF2-40B4-BE49-F238E27FC236}">
                <a16:creationId xmlns:a16="http://schemas.microsoft.com/office/drawing/2014/main" id="{EC8254BB-AB70-3122-2FC5-68CD236997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6232541"/>
            <a:ext cx="2460171" cy="6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ítulo 6">
            <a:extLst>
              <a:ext uri="{FF2B5EF4-FFF2-40B4-BE49-F238E27FC236}">
                <a16:creationId xmlns:a16="http://schemas.microsoft.com/office/drawing/2014/main" id="{02457F5C-5AD9-5DB4-5190-81456B6362D2}"/>
              </a:ext>
            </a:extLst>
          </p:cNvPr>
          <p:cNvSpPr txBox="1">
            <a:spLocks/>
          </p:cNvSpPr>
          <p:nvPr/>
        </p:nvSpPr>
        <p:spPr>
          <a:xfrm>
            <a:off x="432000" y="254807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Níveis de Testes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2450A22-AD55-8906-3648-A5F4B66ED596}"/>
              </a:ext>
            </a:extLst>
          </p:cNvPr>
          <p:cNvSpPr txBox="1"/>
          <p:nvPr/>
        </p:nvSpPr>
        <p:spPr>
          <a:xfrm>
            <a:off x="366686" y="692563"/>
            <a:ext cx="11585828" cy="58426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algn="l">
              <a:spcAft>
                <a:spcPts val="225"/>
              </a:spcAft>
              <a:buFont typeface="+mj-lt"/>
              <a:buAutoNum type="arabicPeriod"/>
            </a:pPr>
            <a:endParaRPr lang="pt-BR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Aft>
                <a:spcPts val="225"/>
              </a:spcAft>
              <a:buFont typeface="+mj-lt"/>
              <a:buAutoNum type="arabicPeriod"/>
            </a:pPr>
            <a:r>
              <a:rPr lang="pt-B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cliente preenche o formulário com dados válidos.</a:t>
            </a:r>
          </a:p>
          <a:p>
            <a:pPr algn="l">
              <a:spcAft>
                <a:spcPts val="225"/>
              </a:spcAft>
              <a:buFont typeface="+mj-lt"/>
              <a:buAutoNum type="arabicPeriod"/>
            </a:pPr>
            <a:r>
              <a:rPr lang="pt-B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cliente aceita os termos e condições de uso.</a:t>
            </a:r>
          </a:p>
          <a:p>
            <a:pPr algn="l">
              <a:spcAft>
                <a:spcPts val="225"/>
              </a:spcAft>
              <a:buFont typeface="+mj-lt"/>
              <a:buAutoNum type="arabicPeriod"/>
            </a:pPr>
            <a:r>
              <a:rPr lang="pt-B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cliente clica em "Cadastrar".</a:t>
            </a:r>
          </a:p>
          <a:p>
            <a:pPr algn="l">
              <a:spcAft>
                <a:spcPts val="225"/>
              </a:spcAft>
              <a:buFont typeface="+mj-lt"/>
              <a:buAutoNum type="arabicPeriod"/>
            </a:pPr>
            <a:r>
              <a:rPr lang="pt-B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sistema valida os dados.</a:t>
            </a:r>
          </a:p>
          <a:p>
            <a:pPr algn="l">
              <a:spcAft>
                <a:spcPts val="225"/>
              </a:spcAft>
              <a:buFont typeface="+mj-lt"/>
              <a:buAutoNum type="arabicPeriod"/>
            </a:pPr>
            <a:r>
              <a:rPr lang="pt-B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sistema cadastra o cliente no banco de dados.</a:t>
            </a:r>
          </a:p>
          <a:p>
            <a:pPr algn="l">
              <a:spcAft>
                <a:spcPts val="225"/>
              </a:spcAft>
              <a:buFont typeface="+mj-lt"/>
              <a:buAutoNum type="arabicPeriod"/>
            </a:pPr>
            <a:r>
              <a:rPr lang="pt-B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sistema exibe uma mensagem de sucesso e redireciona o cliente para a página de login.</a:t>
            </a:r>
          </a:p>
          <a:p>
            <a:pPr algn="l">
              <a:spcAft>
                <a:spcPts val="225"/>
              </a:spcAft>
              <a:buFont typeface="+mj-lt"/>
              <a:buAutoNum type="arabicPeriod"/>
            </a:pPr>
            <a:r>
              <a:rPr lang="pt-B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sistema envia um e-mail de confirmação de cadastro para o cliente.</a:t>
            </a:r>
          </a:p>
          <a:p>
            <a:pPr algn="l">
              <a:spcAft>
                <a:spcPts val="225"/>
              </a:spcAft>
            </a:pPr>
            <a:endParaRPr lang="pt-BR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Aft>
                <a:spcPts val="1350"/>
              </a:spcAft>
              <a:buNone/>
            </a:pPr>
            <a:r>
              <a:rPr lang="pt-BR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Fluxos Alternativos:</a:t>
            </a:r>
            <a:endParaRPr lang="pt-BR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pt-BR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A.1: CPF já cadastrado:</a:t>
            </a:r>
            <a:r>
              <a:rPr lang="pt-B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No passo 7, se o CPF já estiver cadastrado, o sistema exibe uma mensagem informando que o CPF já existe e orienta o cliente a recuperar a senha ou entrar em contato com o suporte.</a:t>
            </a:r>
          </a:p>
          <a:p>
            <a:pPr algn="l"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pt-BR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A.2: Dados inválidos:</a:t>
            </a:r>
            <a:r>
              <a:rPr lang="pt-B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No passo 6, se algum dado for inválido (</a:t>
            </a:r>
            <a:r>
              <a:rPr lang="pt-BR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</a:t>
            </a:r>
            <a:r>
              <a:rPr lang="pt-B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CPF inválido, e-mail inválido, data de nascimento futura), o sistema exibe uma mensagem de erro informando o problema e solicitando a correção dos dados.</a:t>
            </a:r>
          </a:p>
          <a:p>
            <a:pPr algn="l"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pt-BR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A.3: Senhas não coincidem:</a:t>
            </a:r>
            <a:r>
              <a:rPr lang="pt-B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No passo 5, se as senhas não coincidirem, o sistema exibe uma mensagem de erro informando o problema e solicitando a correção das senhas.</a:t>
            </a:r>
          </a:p>
          <a:p>
            <a:pPr algn="l"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pt-BR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A.4: Termos não aceitos:</a:t>
            </a:r>
            <a:r>
              <a:rPr lang="pt-BR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No passo 4, se o cliente não aceitar os termos e condições, o sistema impede o cadastro e exibe uma mensagem solicitando a aceitação dos termos.</a:t>
            </a:r>
          </a:p>
        </p:txBody>
      </p:sp>
    </p:spTree>
    <p:extLst>
      <p:ext uri="{BB962C8B-B14F-4D97-AF65-F5344CB8AC3E}">
        <p14:creationId xmlns:p14="http://schemas.microsoft.com/office/powerpoint/2010/main" val="358884538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do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9">
      <a:majorFont>
        <a:latin typeface="Corbel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19715358_TF16411250.potx" id="{675E8371-EC70-4345-8B64-A71003B56298}" vid="{0F92AA19-00D6-4C71-B13F-219D7994A0BF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9" ma:contentTypeDescription="Create a new document." ma:contentTypeScope="" ma:versionID="76e25e1730b4532ab1d5e5b131a96a5a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d1e9281a84c4949647088091c718de3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B64A4C9D-F801-4923-BC6D-E0006F5123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B2218FC-8412-44B9-9E82-D51F1F531141}">
  <ds:schemaRefs>
    <ds:schemaRef ds:uri="http://schemas.microsoft.com/sharepoint/v3"/>
    <ds:schemaRef ds:uri="http://www.w3.org/XML/1998/namespace"/>
    <ds:schemaRef ds:uri="http://purl.org/dc/dcmitype/"/>
    <ds:schemaRef ds:uri="http://schemas.microsoft.com/office/2006/documentManagement/types"/>
    <ds:schemaRef ds:uri="6dc4bcd6-49db-4c07-9060-8acfc67cef9f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fb0879af-3eba-417a-a55a-ffe6dcd6ca77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{8BC5A152-D1DA-4E65-9C9B-368BD7F81D9C}tf16411250_win32</Template>
  <TotalTime>1008</TotalTime>
  <Words>1295</Words>
  <Application>Microsoft Office PowerPoint</Application>
  <PresentationFormat>Widescreen</PresentationFormat>
  <Paragraphs>150</Paragraphs>
  <Slides>18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Candara</vt:lpstr>
      <vt:lpstr>Corbel</vt:lpstr>
      <vt:lpstr>Times New Roman</vt:lpstr>
      <vt:lpstr>Personalizado</vt:lpstr>
      <vt:lpstr>Testes de Software</vt:lpstr>
      <vt:lpstr>Teste de Software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Levantamento de Requisitos</dc:title>
  <dc:creator>Nanda Fretes</dc:creator>
  <cp:lastModifiedBy>Fernanda Fretes</cp:lastModifiedBy>
  <cp:revision>34</cp:revision>
  <dcterms:created xsi:type="dcterms:W3CDTF">2024-06-11T13:39:06Z</dcterms:created>
  <dcterms:modified xsi:type="dcterms:W3CDTF">2025-03-26T13:03:49Z</dcterms:modified>
</cp:coreProperties>
</file>