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ink/ink1.xml" ContentType="application/inkml+xml"/>
  <Override PartName="/ppt/media/image18.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6" r:id="rId23"/>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0" d="100"/>
          <a:sy n="90" d="100"/>
        </p:scale>
        <p:origin x="1140"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23T15:34:00.344"/>
    </inkml:context>
    <inkml:brush xml:id="br0">
      <inkml:brushProperty name="width" value="0.05" units="cm"/>
      <inkml:brushProperty name="height" value="0.05" units="cm"/>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600" b="0" i="0">
                <a:solidFill>
                  <a:srgbClr val="FF0000"/>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400" b="1" i="0">
                <a:solidFill>
                  <a:schemeClr val="tx1"/>
                </a:solidFill>
                <a:latin typeface="Calibri"/>
                <a:cs typeface="Calibri"/>
              </a:defRPr>
            </a:lvl1p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400" b="1" i="0">
                <a:solidFill>
                  <a:schemeClr val="tx1"/>
                </a:solidFill>
                <a:latin typeface="Calibri"/>
                <a:cs typeface="Calibri"/>
              </a:defRPr>
            </a:lvl1p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1" i="0">
                <a:solidFill>
                  <a:schemeClr val="tx1"/>
                </a:solidFill>
                <a:latin typeface="Calibri"/>
                <a:cs typeface="Calibri"/>
              </a:defRPr>
            </a:lvl1p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FF00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400" b="1" i="0">
                <a:solidFill>
                  <a:schemeClr val="tx1"/>
                </a:solidFill>
                <a:latin typeface="Calibri"/>
                <a:cs typeface="Calibri"/>
              </a:defRPr>
            </a:lvl1p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1" i="0">
                <a:solidFill>
                  <a:schemeClr val="tx1"/>
                </a:solidFill>
                <a:latin typeface="Calibri"/>
                <a:cs typeface="Calibri"/>
              </a:defRPr>
            </a:lvl1p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74107" y="786104"/>
            <a:ext cx="7795785" cy="574040"/>
          </a:xfrm>
          <a:prstGeom prst="rect">
            <a:avLst/>
          </a:prstGeom>
        </p:spPr>
        <p:txBody>
          <a:bodyPr wrap="square" lIns="0" tIns="0" rIns="0" bIns="0">
            <a:spAutoFit/>
          </a:bodyPr>
          <a:lstStyle>
            <a:lvl1pPr>
              <a:defRPr sz="3600" b="0" i="0">
                <a:solidFill>
                  <a:srgbClr val="FF0000"/>
                </a:solidFill>
                <a:latin typeface="Calibri"/>
                <a:cs typeface="Calibri"/>
              </a:defRPr>
            </a:lvl1pPr>
          </a:lstStyle>
          <a:p>
            <a:endParaRPr/>
          </a:p>
        </p:txBody>
      </p:sp>
      <p:sp>
        <p:nvSpPr>
          <p:cNvPr id="3" name="Holder 3"/>
          <p:cNvSpPr>
            <a:spLocks noGrp="1"/>
          </p:cNvSpPr>
          <p:nvPr>
            <p:ph type="body" idx="1"/>
          </p:nvPr>
        </p:nvSpPr>
        <p:spPr>
          <a:xfrm>
            <a:off x="567075" y="2310244"/>
            <a:ext cx="4215765" cy="2082800"/>
          </a:xfrm>
          <a:prstGeom prst="rect">
            <a:avLst/>
          </a:prstGeom>
        </p:spPr>
        <p:txBody>
          <a:bodyPr wrap="square" lIns="0" tIns="0" rIns="0" bIns="0">
            <a:spAutoFit/>
          </a:bodyPr>
          <a:lstStyle>
            <a:lvl1pPr>
              <a:defRPr sz="25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1219200" y="6517192"/>
            <a:ext cx="6235065" cy="203200"/>
          </a:xfrm>
          <a:prstGeom prst="rect">
            <a:avLst/>
          </a:prstGeom>
        </p:spPr>
        <p:txBody>
          <a:bodyPr wrap="square" lIns="0" tIns="0" rIns="0" bIns="0">
            <a:spAutoFit/>
          </a:bodyPr>
          <a:lstStyle>
            <a:lvl1pPr>
              <a:defRPr sz="1400" b="1" i="0">
                <a:solidFill>
                  <a:schemeClr val="tx1"/>
                </a:solidFill>
                <a:latin typeface="Calibri"/>
                <a:cs typeface="Calibri"/>
              </a:defRPr>
            </a:lvl1p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4/29/2024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customXml" Target="../ink/ink1.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18.jp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2.jp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1987" y="0"/>
            <a:ext cx="6685280" cy="617855"/>
          </a:xfrm>
          <a:prstGeom prst="rect">
            <a:avLst/>
          </a:prstGeom>
          <a:solidFill>
            <a:srgbClr val="7F63A1"/>
          </a:solidFill>
        </p:spPr>
        <p:txBody>
          <a:bodyPr vert="horz" wrap="square" lIns="0" tIns="160655" rIns="0" bIns="0" rtlCol="0">
            <a:spAutoFit/>
          </a:bodyPr>
          <a:lstStyle/>
          <a:p>
            <a:pPr marL="515620">
              <a:lnSpc>
                <a:spcPct val="100000"/>
              </a:lnSpc>
              <a:spcBef>
                <a:spcPts val="1265"/>
              </a:spcBef>
            </a:pPr>
            <a:r>
              <a:rPr sz="1800" b="1" dirty="0">
                <a:solidFill>
                  <a:srgbClr val="FFFFFF"/>
                </a:solidFill>
                <a:latin typeface="Calibri"/>
                <a:cs typeface="Calibri"/>
              </a:rPr>
              <a:t>II</a:t>
            </a:r>
            <a:r>
              <a:rPr sz="1800" b="1" spc="-50" dirty="0">
                <a:solidFill>
                  <a:srgbClr val="FFFFFF"/>
                </a:solidFill>
                <a:latin typeface="Calibri"/>
                <a:cs typeface="Calibri"/>
              </a:rPr>
              <a:t> </a:t>
            </a:r>
            <a:r>
              <a:rPr sz="1800" b="1" spc="-25" dirty="0">
                <a:solidFill>
                  <a:srgbClr val="FFFFFF"/>
                </a:solidFill>
                <a:latin typeface="Calibri"/>
                <a:cs typeface="Calibri"/>
              </a:rPr>
              <a:t>Year</a:t>
            </a:r>
            <a:r>
              <a:rPr sz="1800" b="1" spc="-50" dirty="0">
                <a:solidFill>
                  <a:srgbClr val="FFFFFF"/>
                </a:solidFill>
                <a:latin typeface="Calibri"/>
                <a:cs typeface="Calibri"/>
              </a:rPr>
              <a:t> </a:t>
            </a:r>
            <a:r>
              <a:rPr sz="1800" b="1" spc="-40" dirty="0">
                <a:solidFill>
                  <a:srgbClr val="FFFFFF"/>
                </a:solidFill>
                <a:latin typeface="Calibri"/>
                <a:cs typeface="Calibri"/>
              </a:rPr>
              <a:t>B.Tech</a:t>
            </a:r>
            <a:r>
              <a:rPr sz="1800" b="1" spc="-45" dirty="0">
                <a:solidFill>
                  <a:srgbClr val="FFFFFF"/>
                </a:solidFill>
                <a:latin typeface="Calibri"/>
                <a:cs typeface="Calibri"/>
              </a:rPr>
              <a:t> </a:t>
            </a:r>
            <a:r>
              <a:rPr sz="1800" b="1" dirty="0">
                <a:solidFill>
                  <a:srgbClr val="FFFFFF"/>
                </a:solidFill>
                <a:latin typeface="Calibri"/>
                <a:cs typeface="Calibri"/>
              </a:rPr>
              <a:t>Industry</a:t>
            </a:r>
            <a:r>
              <a:rPr sz="1800" b="1" spc="-50" dirty="0">
                <a:solidFill>
                  <a:srgbClr val="FFFFFF"/>
                </a:solidFill>
                <a:latin typeface="Calibri"/>
                <a:cs typeface="Calibri"/>
              </a:rPr>
              <a:t> </a:t>
            </a:r>
            <a:r>
              <a:rPr sz="1800" b="1" dirty="0">
                <a:solidFill>
                  <a:srgbClr val="FFFFFF"/>
                </a:solidFill>
                <a:latin typeface="Calibri"/>
                <a:cs typeface="Calibri"/>
              </a:rPr>
              <a:t>Oriented</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dirty="0">
                <a:solidFill>
                  <a:srgbClr val="FFFFFF"/>
                </a:solidFill>
                <a:latin typeface="Calibri"/>
                <a:cs typeface="Calibri"/>
              </a:rPr>
              <a:t>(IoP)</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spc="-10" dirty="0">
                <a:solidFill>
                  <a:srgbClr val="FFFFFF"/>
                </a:solidFill>
                <a:latin typeface="Calibri"/>
                <a:cs typeface="Calibri"/>
              </a:rPr>
              <a:t>Review</a:t>
            </a:r>
            <a:endParaRPr sz="1800">
              <a:latin typeface="Calibri"/>
              <a:cs typeface="Calibri"/>
            </a:endParaRPr>
          </a:p>
        </p:txBody>
      </p:sp>
      <p:sp>
        <p:nvSpPr>
          <p:cNvPr id="3" name="object 3"/>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4" name="object 4"/>
          <p:cNvGrpSpPr/>
          <p:nvPr/>
        </p:nvGrpSpPr>
        <p:grpSpPr>
          <a:xfrm>
            <a:off x="0" y="6199187"/>
            <a:ext cx="9144000" cy="659130"/>
            <a:chOff x="0" y="6199187"/>
            <a:chExt cx="9144000" cy="659130"/>
          </a:xfrm>
        </p:grpSpPr>
        <p:sp>
          <p:nvSpPr>
            <p:cNvPr id="5" name="object 5"/>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6" name="object 6"/>
            <p:cNvPicPr/>
            <p:nvPr/>
          </p:nvPicPr>
          <p:blipFill>
            <a:blip r:embed="rId2" cstate="print"/>
            <a:stretch>
              <a:fillRect/>
            </a:stretch>
          </p:blipFill>
          <p:spPr>
            <a:xfrm>
              <a:off x="8472487" y="6199187"/>
              <a:ext cx="671512" cy="658812"/>
            </a:xfrm>
            <a:prstGeom prst="rect">
              <a:avLst/>
            </a:prstGeom>
          </p:spPr>
        </p:pic>
      </p:grpSp>
      <p:pic>
        <p:nvPicPr>
          <p:cNvPr id="7" name="object 7"/>
          <p:cNvPicPr/>
          <p:nvPr/>
        </p:nvPicPr>
        <p:blipFill>
          <a:blip r:embed="rId3" cstate="print"/>
          <a:stretch>
            <a:fillRect/>
          </a:stretch>
        </p:blipFill>
        <p:spPr>
          <a:xfrm>
            <a:off x="0" y="0"/>
            <a:ext cx="658812" cy="620712"/>
          </a:xfrm>
          <a:prstGeom prst="rect">
            <a:avLst/>
          </a:prstGeom>
        </p:spPr>
      </p:pic>
      <p:pic>
        <p:nvPicPr>
          <p:cNvPr id="8" name="object 8"/>
          <p:cNvPicPr/>
          <p:nvPr/>
        </p:nvPicPr>
        <p:blipFill>
          <a:blip r:embed="rId4" cstate="print"/>
          <a:stretch>
            <a:fillRect/>
          </a:stretch>
        </p:blipFill>
        <p:spPr>
          <a:xfrm>
            <a:off x="7612062" y="2462212"/>
            <a:ext cx="1268412" cy="1267431"/>
          </a:xfrm>
          <a:prstGeom prst="rect">
            <a:avLst/>
          </a:prstGeom>
        </p:spPr>
      </p:pic>
      <p:pic>
        <p:nvPicPr>
          <p:cNvPr id="9" name="object 9"/>
          <p:cNvPicPr/>
          <p:nvPr/>
        </p:nvPicPr>
        <p:blipFill>
          <a:blip r:embed="rId5" cstate="print"/>
          <a:stretch>
            <a:fillRect/>
          </a:stretch>
        </p:blipFill>
        <p:spPr>
          <a:xfrm>
            <a:off x="323850" y="2293937"/>
            <a:ext cx="1608137" cy="1608137"/>
          </a:xfrm>
          <a:prstGeom prst="rect">
            <a:avLst/>
          </a:prstGeom>
        </p:spPr>
      </p:pic>
      <p:sp>
        <p:nvSpPr>
          <p:cNvPr id="10" name="object 10"/>
          <p:cNvSpPr txBox="1"/>
          <p:nvPr/>
        </p:nvSpPr>
        <p:spPr>
          <a:xfrm>
            <a:off x="1063000" y="704000"/>
            <a:ext cx="7091680" cy="5189220"/>
          </a:xfrm>
          <a:prstGeom prst="rect">
            <a:avLst/>
          </a:prstGeom>
        </p:spPr>
        <p:txBody>
          <a:bodyPr vert="horz" wrap="square" lIns="0" tIns="113664" rIns="0" bIns="0" rtlCol="0">
            <a:spAutoFit/>
          </a:bodyPr>
          <a:lstStyle/>
          <a:p>
            <a:pPr marL="255904" algn="ctr">
              <a:lnSpc>
                <a:spcPct val="100000"/>
              </a:lnSpc>
              <a:spcBef>
                <a:spcPts val="894"/>
              </a:spcBef>
            </a:pPr>
            <a:r>
              <a:rPr sz="2000" b="1" dirty="0">
                <a:solidFill>
                  <a:srgbClr val="C00000"/>
                </a:solidFill>
                <a:latin typeface="Calibri"/>
                <a:cs typeface="Calibri"/>
              </a:rPr>
              <a:t>II</a:t>
            </a:r>
            <a:r>
              <a:rPr sz="2000" b="1" spc="-75" dirty="0">
                <a:solidFill>
                  <a:srgbClr val="C00000"/>
                </a:solidFill>
                <a:latin typeface="Calibri"/>
                <a:cs typeface="Calibri"/>
              </a:rPr>
              <a:t> </a:t>
            </a:r>
            <a:r>
              <a:rPr sz="2000" b="1" spc="-30" dirty="0">
                <a:solidFill>
                  <a:srgbClr val="C00000"/>
                </a:solidFill>
                <a:latin typeface="Calibri"/>
                <a:cs typeface="Calibri"/>
              </a:rPr>
              <a:t>Year</a:t>
            </a:r>
            <a:r>
              <a:rPr sz="2000" b="1" spc="-65" dirty="0">
                <a:solidFill>
                  <a:srgbClr val="C00000"/>
                </a:solidFill>
                <a:latin typeface="Calibri"/>
                <a:cs typeface="Calibri"/>
              </a:rPr>
              <a:t> </a:t>
            </a:r>
            <a:r>
              <a:rPr sz="2000" b="1" spc="-60" dirty="0">
                <a:solidFill>
                  <a:srgbClr val="C00000"/>
                </a:solidFill>
                <a:latin typeface="Calibri"/>
                <a:cs typeface="Calibri"/>
              </a:rPr>
              <a:t>B.Tech</a:t>
            </a:r>
            <a:r>
              <a:rPr sz="2000" b="1" spc="-50" dirty="0">
                <a:solidFill>
                  <a:srgbClr val="C00000"/>
                </a:solidFill>
                <a:latin typeface="Calibri"/>
                <a:cs typeface="Calibri"/>
              </a:rPr>
              <a:t> </a:t>
            </a:r>
            <a:r>
              <a:rPr sz="2000" b="1" dirty="0">
                <a:solidFill>
                  <a:srgbClr val="C00000"/>
                </a:solidFill>
                <a:latin typeface="Calibri"/>
                <a:cs typeface="Calibri"/>
              </a:rPr>
              <a:t>Industry</a:t>
            </a:r>
            <a:r>
              <a:rPr sz="2000" b="1" spc="-65" dirty="0">
                <a:solidFill>
                  <a:srgbClr val="C00000"/>
                </a:solidFill>
                <a:latin typeface="Calibri"/>
                <a:cs typeface="Calibri"/>
              </a:rPr>
              <a:t> </a:t>
            </a:r>
            <a:r>
              <a:rPr sz="2000" b="1" dirty="0">
                <a:solidFill>
                  <a:srgbClr val="C00000"/>
                </a:solidFill>
                <a:latin typeface="Calibri"/>
                <a:cs typeface="Calibri"/>
              </a:rPr>
              <a:t>Oriented</a:t>
            </a:r>
            <a:r>
              <a:rPr sz="2000" b="1" spc="-60" dirty="0">
                <a:solidFill>
                  <a:srgbClr val="C00000"/>
                </a:solidFill>
                <a:latin typeface="Calibri"/>
                <a:cs typeface="Calibri"/>
              </a:rPr>
              <a:t> </a:t>
            </a:r>
            <a:r>
              <a:rPr sz="2000" b="1" dirty="0">
                <a:solidFill>
                  <a:srgbClr val="C00000"/>
                </a:solidFill>
                <a:latin typeface="Calibri"/>
                <a:cs typeface="Calibri"/>
              </a:rPr>
              <a:t>Project</a:t>
            </a:r>
            <a:r>
              <a:rPr sz="2000" b="1" spc="-65" dirty="0">
                <a:solidFill>
                  <a:srgbClr val="C00000"/>
                </a:solidFill>
                <a:latin typeface="Calibri"/>
                <a:cs typeface="Calibri"/>
              </a:rPr>
              <a:t> </a:t>
            </a:r>
            <a:r>
              <a:rPr sz="2000" b="1" dirty="0">
                <a:solidFill>
                  <a:srgbClr val="C00000"/>
                </a:solidFill>
                <a:latin typeface="Calibri"/>
                <a:cs typeface="Calibri"/>
              </a:rPr>
              <a:t>(IoP)</a:t>
            </a:r>
            <a:r>
              <a:rPr sz="2000" b="1" spc="-60" dirty="0">
                <a:solidFill>
                  <a:srgbClr val="C00000"/>
                </a:solidFill>
                <a:latin typeface="Calibri"/>
                <a:cs typeface="Calibri"/>
              </a:rPr>
              <a:t> </a:t>
            </a:r>
            <a:r>
              <a:rPr sz="2000" b="1" dirty="0">
                <a:solidFill>
                  <a:srgbClr val="C00000"/>
                </a:solidFill>
                <a:latin typeface="Calibri"/>
                <a:cs typeface="Calibri"/>
              </a:rPr>
              <a:t>Project</a:t>
            </a:r>
            <a:r>
              <a:rPr sz="2000" b="1" spc="-65" dirty="0">
                <a:solidFill>
                  <a:srgbClr val="C00000"/>
                </a:solidFill>
                <a:latin typeface="Calibri"/>
                <a:cs typeface="Calibri"/>
              </a:rPr>
              <a:t> </a:t>
            </a:r>
            <a:r>
              <a:rPr sz="2000" b="1" spc="-10" dirty="0">
                <a:solidFill>
                  <a:srgbClr val="C00000"/>
                </a:solidFill>
                <a:latin typeface="Calibri"/>
                <a:cs typeface="Calibri"/>
              </a:rPr>
              <a:t>Review</a:t>
            </a:r>
            <a:endParaRPr sz="2000" dirty="0">
              <a:latin typeface="Calibri"/>
              <a:cs typeface="Calibri"/>
            </a:endParaRPr>
          </a:p>
          <a:p>
            <a:pPr marL="1355725" marR="99695" indent="-1343660">
              <a:lnSpc>
                <a:spcPct val="100000"/>
              </a:lnSpc>
              <a:spcBef>
                <a:spcPts val="1430"/>
              </a:spcBef>
            </a:pPr>
            <a:r>
              <a:rPr sz="3600" b="1" spc="-10" dirty="0">
                <a:latin typeface="Calibri"/>
                <a:cs typeface="Calibri"/>
              </a:rPr>
              <a:t>LOAN</a:t>
            </a:r>
            <a:r>
              <a:rPr sz="3600" b="1" spc="-155" dirty="0">
                <a:latin typeface="Calibri"/>
                <a:cs typeface="Calibri"/>
              </a:rPr>
              <a:t> </a:t>
            </a:r>
            <a:r>
              <a:rPr sz="3600" b="1" spc="-30" dirty="0">
                <a:latin typeface="Calibri"/>
                <a:cs typeface="Calibri"/>
              </a:rPr>
              <a:t>APPROVAL</a:t>
            </a:r>
            <a:r>
              <a:rPr sz="3600" b="1" spc="-150" dirty="0">
                <a:latin typeface="Calibri"/>
                <a:cs typeface="Calibri"/>
              </a:rPr>
              <a:t> </a:t>
            </a:r>
            <a:r>
              <a:rPr sz="3600" b="1" dirty="0">
                <a:latin typeface="Calibri"/>
                <a:cs typeface="Calibri"/>
              </a:rPr>
              <a:t>PREDICTION</a:t>
            </a:r>
            <a:r>
              <a:rPr sz="3600" b="1" spc="-150" dirty="0">
                <a:latin typeface="Calibri"/>
                <a:cs typeface="Calibri"/>
              </a:rPr>
              <a:t> </a:t>
            </a:r>
            <a:r>
              <a:rPr sz="3600" b="1" spc="-10" dirty="0">
                <a:latin typeface="Calibri"/>
                <a:cs typeface="Calibri"/>
              </a:rPr>
              <a:t>USING </a:t>
            </a:r>
            <a:r>
              <a:rPr sz="3600" b="1" dirty="0">
                <a:latin typeface="Calibri"/>
                <a:cs typeface="Calibri"/>
              </a:rPr>
              <a:t>MACHINE</a:t>
            </a:r>
            <a:r>
              <a:rPr sz="3600" b="1" spc="-155" dirty="0">
                <a:latin typeface="Calibri"/>
                <a:cs typeface="Calibri"/>
              </a:rPr>
              <a:t> </a:t>
            </a:r>
            <a:r>
              <a:rPr sz="3600" b="1" spc="-10" dirty="0">
                <a:latin typeface="Calibri"/>
                <a:cs typeface="Calibri"/>
              </a:rPr>
              <a:t>LEARNING</a:t>
            </a:r>
            <a:endParaRPr sz="3600" dirty="0">
              <a:latin typeface="Calibri"/>
              <a:cs typeface="Calibri"/>
            </a:endParaRPr>
          </a:p>
          <a:p>
            <a:pPr marR="16510" algn="ctr">
              <a:lnSpc>
                <a:spcPct val="100000"/>
              </a:lnSpc>
              <a:spcBef>
                <a:spcPts val="2020"/>
              </a:spcBef>
            </a:pPr>
            <a:r>
              <a:rPr sz="1850" b="1" dirty="0">
                <a:solidFill>
                  <a:srgbClr val="C00000"/>
                </a:solidFill>
                <a:latin typeface="Calibri"/>
                <a:cs typeface="Calibri"/>
              </a:rPr>
              <a:t>Batch</a:t>
            </a:r>
            <a:r>
              <a:rPr sz="1850" b="1" spc="-50" dirty="0">
                <a:solidFill>
                  <a:srgbClr val="C00000"/>
                </a:solidFill>
                <a:latin typeface="Calibri"/>
                <a:cs typeface="Calibri"/>
              </a:rPr>
              <a:t> </a:t>
            </a:r>
            <a:r>
              <a:rPr sz="1850" b="1" spc="-10" dirty="0">
                <a:solidFill>
                  <a:srgbClr val="C00000"/>
                </a:solidFill>
                <a:latin typeface="Calibri"/>
                <a:cs typeface="Calibri"/>
              </a:rPr>
              <a:t>Details</a:t>
            </a:r>
            <a:endParaRPr sz="1850" dirty="0">
              <a:latin typeface="Calibri"/>
              <a:cs typeface="Calibri"/>
            </a:endParaRPr>
          </a:p>
          <a:p>
            <a:pPr marL="1453515" marR="1310005" algn="ctr">
              <a:lnSpc>
                <a:spcPct val="140800"/>
              </a:lnSpc>
            </a:pPr>
            <a:r>
              <a:rPr sz="1850" b="1" dirty="0">
                <a:latin typeface="Calibri"/>
                <a:cs typeface="Calibri"/>
              </a:rPr>
              <a:t>VENNA</a:t>
            </a:r>
            <a:r>
              <a:rPr sz="1850" b="1" spc="-15" dirty="0">
                <a:latin typeface="Calibri"/>
                <a:cs typeface="Calibri"/>
              </a:rPr>
              <a:t> </a:t>
            </a:r>
            <a:r>
              <a:rPr sz="1850" b="1" dirty="0">
                <a:latin typeface="Calibri"/>
                <a:cs typeface="Calibri"/>
              </a:rPr>
              <a:t>NANDA</a:t>
            </a:r>
            <a:r>
              <a:rPr sz="1850" b="1" spc="-10" dirty="0">
                <a:latin typeface="Calibri"/>
                <a:cs typeface="Calibri"/>
              </a:rPr>
              <a:t> </a:t>
            </a:r>
            <a:r>
              <a:rPr sz="1850" b="1" spc="-85" dirty="0">
                <a:latin typeface="Calibri"/>
                <a:cs typeface="Calibri"/>
              </a:rPr>
              <a:t>JAYA</a:t>
            </a:r>
            <a:r>
              <a:rPr sz="1850" b="1" spc="-10" dirty="0">
                <a:latin typeface="Calibri"/>
                <a:cs typeface="Calibri"/>
              </a:rPr>
              <a:t> </a:t>
            </a:r>
            <a:r>
              <a:rPr sz="1850" b="1" dirty="0">
                <a:latin typeface="Calibri"/>
                <a:cs typeface="Calibri"/>
              </a:rPr>
              <a:t>KRISHNA</a:t>
            </a:r>
            <a:r>
              <a:rPr sz="1850" b="1" spc="-10" dirty="0">
                <a:latin typeface="Calibri"/>
                <a:cs typeface="Calibri"/>
              </a:rPr>
              <a:t> </a:t>
            </a:r>
            <a:r>
              <a:rPr sz="1850" b="1" dirty="0">
                <a:latin typeface="Calibri"/>
                <a:cs typeface="Calibri"/>
              </a:rPr>
              <a:t>:</a:t>
            </a:r>
            <a:r>
              <a:rPr sz="1850" b="1" spc="-10" dirty="0">
                <a:latin typeface="Calibri"/>
                <a:cs typeface="Calibri"/>
              </a:rPr>
              <a:t> 22N31A67J1 </a:t>
            </a:r>
            <a:r>
              <a:rPr sz="1850" b="1" dirty="0">
                <a:latin typeface="Calibri"/>
                <a:cs typeface="Calibri"/>
              </a:rPr>
              <a:t>POSHETTY</a:t>
            </a:r>
            <a:r>
              <a:rPr sz="1850" b="1" spc="-20" dirty="0">
                <a:latin typeface="Calibri"/>
                <a:cs typeface="Calibri"/>
              </a:rPr>
              <a:t> </a:t>
            </a:r>
            <a:r>
              <a:rPr sz="1850" b="1" dirty="0">
                <a:latin typeface="Calibri"/>
                <a:cs typeface="Calibri"/>
              </a:rPr>
              <a:t>SAI</a:t>
            </a:r>
            <a:r>
              <a:rPr sz="1850" b="1" spc="-15" dirty="0">
                <a:latin typeface="Calibri"/>
                <a:cs typeface="Calibri"/>
              </a:rPr>
              <a:t> </a:t>
            </a:r>
            <a:r>
              <a:rPr sz="1850" b="1" dirty="0">
                <a:latin typeface="Calibri"/>
                <a:cs typeface="Calibri"/>
              </a:rPr>
              <a:t>TEJA</a:t>
            </a:r>
            <a:r>
              <a:rPr sz="1850" b="1" spc="-15" dirty="0">
                <a:latin typeface="Calibri"/>
                <a:cs typeface="Calibri"/>
              </a:rPr>
              <a:t> </a:t>
            </a:r>
            <a:r>
              <a:rPr sz="1850" b="1" dirty="0">
                <a:latin typeface="Calibri"/>
                <a:cs typeface="Calibri"/>
              </a:rPr>
              <a:t>:</a:t>
            </a:r>
            <a:r>
              <a:rPr sz="1850" b="1" spc="-20" dirty="0">
                <a:latin typeface="Calibri"/>
                <a:cs typeface="Calibri"/>
              </a:rPr>
              <a:t> </a:t>
            </a:r>
            <a:r>
              <a:rPr sz="1850" b="1" spc="-10" dirty="0">
                <a:latin typeface="Calibri"/>
                <a:cs typeface="Calibri"/>
              </a:rPr>
              <a:t>22N31A67D7</a:t>
            </a:r>
            <a:endParaRPr sz="1850" dirty="0">
              <a:latin typeface="Calibri"/>
              <a:cs typeface="Calibri"/>
            </a:endParaRPr>
          </a:p>
          <a:p>
            <a:pPr marL="187325" algn="ctr">
              <a:lnSpc>
                <a:spcPct val="100000"/>
              </a:lnSpc>
              <a:spcBef>
                <a:spcPts val="905"/>
              </a:spcBef>
            </a:pPr>
            <a:r>
              <a:rPr sz="1850" b="1" dirty="0">
                <a:latin typeface="Calibri"/>
                <a:cs typeface="Calibri"/>
              </a:rPr>
              <a:t>MOHD</a:t>
            </a:r>
            <a:r>
              <a:rPr sz="1850" b="1" spc="-10" dirty="0">
                <a:latin typeface="Calibri"/>
                <a:cs typeface="Calibri"/>
              </a:rPr>
              <a:t> </a:t>
            </a:r>
            <a:r>
              <a:rPr sz="1850" b="1" dirty="0">
                <a:latin typeface="Calibri"/>
                <a:cs typeface="Calibri"/>
              </a:rPr>
              <a:t>ALI</a:t>
            </a:r>
            <a:r>
              <a:rPr sz="1850" b="1" spc="-5" dirty="0">
                <a:latin typeface="Calibri"/>
                <a:cs typeface="Calibri"/>
              </a:rPr>
              <a:t> </a:t>
            </a:r>
            <a:r>
              <a:rPr sz="1850" b="1" dirty="0">
                <a:latin typeface="Calibri"/>
                <a:cs typeface="Calibri"/>
              </a:rPr>
              <a:t>:</a:t>
            </a:r>
            <a:r>
              <a:rPr sz="1850" b="1" spc="-5" dirty="0">
                <a:latin typeface="Calibri"/>
                <a:cs typeface="Calibri"/>
              </a:rPr>
              <a:t> </a:t>
            </a:r>
            <a:r>
              <a:rPr sz="1850" b="1" spc="-10" dirty="0">
                <a:latin typeface="Calibri"/>
                <a:cs typeface="Calibri"/>
              </a:rPr>
              <a:t>23N35A6715</a:t>
            </a:r>
            <a:endParaRPr sz="1850" dirty="0">
              <a:latin typeface="Calibri"/>
              <a:cs typeface="Calibri"/>
            </a:endParaRPr>
          </a:p>
          <a:p>
            <a:pPr>
              <a:lnSpc>
                <a:spcPct val="100000"/>
              </a:lnSpc>
              <a:spcBef>
                <a:spcPts val="250"/>
              </a:spcBef>
            </a:pPr>
            <a:endParaRPr sz="1850" dirty="0">
              <a:latin typeface="Calibri"/>
              <a:cs typeface="Calibri"/>
            </a:endParaRPr>
          </a:p>
          <a:p>
            <a:pPr marL="203200" algn="ctr">
              <a:lnSpc>
                <a:spcPts val="2280"/>
              </a:lnSpc>
              <a:spcBef>
                <a:spcPts val="5"/>
              </a:spcBef>
            </a:pPr>
            <a:r>
              <a:rPr sz="2000" i="1" dirty="0">
                <a:latin typeface="Calibri"/>
                <a:cs typeface="Calibri"/>
              </a:rPr>
              <a:t>Under</a:t>
            </a:r>
            <a:r>
              <a:rPr sz="2000" i="1" spc="-25" dirty="0">
                <a:latin typeface="Calibri"/>
                <a:cs typeface="Calibri"/>
              </a:rPr>
              <a:t> </a:t>
            </a:r>
            <a:r>
              <a:rPr sz="2000" i="1" dirty="0">
                <a:latin typeface="Calibri"/>
                <a:cs typeface="Calibri"/>
              </a:rPr>
              <a:t>the</a:t>
            </a:r>
            <a:r>
              <a:rPr sz="2000" i="1" spc="-25" dirty="0">
                <a:latin typeface="Calibri"/>
                <a:cs typeface="Calibri"/>
              </a:rPr>
              <a:t> </a:t>
            </a:r>
            <a:r>
              <a:rPr sz="2000" i="1" dirty="0">
                <a:latin typeface="Calibri"/>
                <a:cs typeface="Calibri"/>
              </a:rPr>
              <a:t>guidance</a:t>
            </a:r>
            <a:r>
              <a:rPr sz="2000" i="1" spc="-25" dirty="0">
                <a:latin typeface="Calibri"/>
                <a:cs typeface="Calibri"/>
              </a:rPr>
              <a:t> of</a:t>
            </a:r>
            <a:endParaRPr sz="2000" dirty="0">
              <a:latin typeface="Calibri"/>
              <a:cs typeface="Calibri"/>
            </a:endParaRPr>
          </a:p>
          <a:p>
            <a:pPr marL="227965" algn="ctr">
              <a:lnSpc>
                <a:spcPts val="2160"/>
              </a:lnSpc>
            </a:pPr>
            <a:r>
              <a:rPr sz="2000" b="1" dirty="0">
                <a:solidFill>
                  <a:srgbClr val="C00000"/>
                </a:solidFill>
                <a:latin typeface="Calibri"/>
                <a:cs typeface="Calibri"/>
              </a:rPr>
              <a:t>Mr</a:t>
            </a:r>
            <a:r>
              <a:rPr sz="2000" b="1" spc="385" dirty="0">
                <a:solidFill>
                  <a:srgbClr val="C00000"/>
                </a:solidFill>
                <a:latin typeface="Calibri"/>
                <a:cs typeface="Calibri"/>
              </a:rPr>
              <a:t> </a:t>
            </a:r>
            <a:r>
              <a:rPr sz="2000" b="1" dirty="0">
                <a:solidFill>
                  <a:srgbClr val="C00000"/>
                </a:solidFill>
                <a:latin typeface="Calibri"/>
                <a:cs typeface="Calibri"/>
              </a:rPr>
              <a:t>M</a:t>
            </a:r>
            <a:r>
              <a:rPr sz="2000" b="1" spc="-35" dirty="0">
                <a:solidFill>
                  <a:srgbClr val="C00000"/>
                </a:solidFill>
                <a:latin typeface="Calibri"/>
                <a:cs typeface="Calibri"/>
              </a:rPr>
              <a:t> </a:t>
            </a:r>
            <a:r>
              <a:rPr sz="2000" b="1" dirty="0">
                <a:solidFill>
                  <a:srgbClr val="C00000"/>
                </a:solidFill>
                <a:latin typeface="Calibri"/>
                <a:cs typeface="Calibri"/>
              </a:rPr>
              <a:t>SURESH</a:t>
            </a:r>
            <a:r>
              <a:rPr sz="2000" b="1" spc="-35" dirty="0">
                <a:solidFill>
                  <a:srgbClr val="C00000"/>
                </a:solidFill>
                <a:latin typeface="Calibri"/>
                <a:cs typeface="Calibri"/>
              </a:rPr>
              <a:t> </a:t>
            </a:r>
            <a:r>
              <a:rPr sz="2000" b="1" spc="-20" dirty="0">
                <a:solidFill>
                  <a:srgbClr val="C00000"/>
                </a:solidFill>
                <a:latin typeface="Calibri"/>
                <a:cs typeface="Calibri"/>
              </a:rPr>
              <a:t>BABU</a:t>
            </a:r>
            <a:r>
              <a:rPr lang="en-IN" sz="2000" b="1" spc="-20" dirty="0">
                <a:solidFill>
                  <a:srgbClr val="C00000"/>
                </a:solidFill>
                <a:latin typeface="Calibri"/>
                <a:cs typeface="Calibri"/>
              </a:rPr>
              <a:t> , </a:t>
            </a:r>
            <a:r>
              <a:rPr lang="en-IN" sz="2000" b="1" spc="-20" dirty="0" err="1">
                <a:solidFill>
                  <a:srgbClr val="C00000"/>
                </a:solidFill>
                <a:latin typeface="Calibri"/>
                <a:cs typeface="Calibri"/>
              </a:rPr>
              <a:t>Asst.Professor</a:t>
            </a:r>
            <a:endParaRPr sz="2000" dirty="0">
              <a:latin typeface="Calibri"/>
              <a:cs typeface="Calibri"/>
            </a:endParaRPr>
          </a:p>
          <a:p>
            <a:pPr marL="312420" algn="ctr">
              <a:lnSpc>
                <a:spcPts val="2120"/>
              </a:lnSpc>
            </a:pPr>
            <a:r>
              <a:rPr sz="2000" b="1" dirty="0">
                <a:solidFill>
                  <a:srgbClr val="001F5F"/>
                </a:solidFill>
                <a:latin typeface="Calibri"/>
                <a:cs typeface="Calibri"/>
              </a:rPr>
              <a:t>School</a:t>
            </a:r>
            <a:r>
              <a:rPr sz="2000" b="1" spc="-50" dirty="0">
                <a:solidFill>
                  <a:srgbClr val="001F5F"/>
                </a:solidFill>
                <a:latin typeface="Calibri"/>
                <a:cs typeface="Calibri"/>
              </a:rPr>
              <a:t> </a:t>
            </a:r>
            <a:r>
              <a:rPr sz="2000" b="1" dirty="0">
                <a:solidFill>
                  <a:srgbClr val="001F5F"/>
                </a:solidFill>
                <a:latin typeface="Calibri"/>
                <a:cs typeface="Calibri"/>
              </a:rPr>
              <a:t>of</a:t>
            </a:r>
            <a:r>
              <a:rPr sz="2000" b="1" spc="-50" dirty="0">
                <a:solidFill>
                  <a:srgbClr val="001F5F"/>
                </a:solidFill>
                <a:latin typeface="Calibri"/>
                <a:cs typeface="Calibri"/>
              </a:rPr>
              <a:t> </a:t>
            </a:r>
            <a:r>
              <a:rPr sz="2000" b="1" dirty="0">
                <a:solidFill>
                  <a:srgbClr val="001F5F"/>
                </a:solidFill>
                <a:latin typeface="Calibri"/>
                <a:cs typeface="Calibri"/>
              </a:rPr>
              <a:t>Emerging</a:t>
            </a:r>
            <a:r>
              <a:rPr sz="2000" b="1" spc="-50" dirty="0">
                <a:solidFill>
                  <a:srgbClr val="001F5F"/>
                </a:solidFill>
                <a:latin typeface="Calibri"/>
                <a:cs typeface="Calibri"/>
              </a:rPr>
              <a:t> </a:t>
            </a:r>
            <a:r>
              <a:rPr sz="2000" b="1" spc="-20" dirty="0">
                <a:solidFill>
                  <a:srgbClr val="001F5F"/>
                </a:solidFill>
                <a:latin typeface="Calibri"/>
                <a:cs typeface="Calibri"/>
              </a:rPr>
              <a:t>Technologies</a:t>
            </a:r>
            <a:r>
              <a:rPr sz="2000" b="1" spc="-45" dirty="0">
                <a:solidFill>
                  <a:srgbClr val="001F5F"/>
                </a:solidFill>
                <a:latin typeface="Calibri"/>
                <a:cs typeface="Calibri"/>
              </a:rPr>
              <a:t> </a:t>
            </a:r>
            <a:r>
              <a:rPr sz="2000" b="1" spc="-25" dirty="0">
                <a:solidFill>
                  <a:srgbClr val="001F5F"/>
                </a:solidFill>
                <a:latin typeface="Calibri"/>
                <a:cs typeface="Calibri"/>
              </a:rPr>
              <a:t>(CSE-</a:t>
            </a:r>
            <a:r>
              <a:rPr sz="2000" b="1" dirty="0">
                <a:solidFill>
                  <a:srgbClr val="001F5F"/>
                </a:solidFill>
                <a:latin typeface="Calibri"/>
                <a:cs typeface="Calibri"/>
              </a:rPr>
              <a:t>Data</a:t>
            </a:r>
            <a:r>
              <a:rPr sz="2000" b="1" spc="-50" dirty="0">
                <a:solidFill>
                  <a:srgbClr val="001F5F"/>
                </a:solidFill>
                <a:latin typeface="Calibri"/>
                <a:cs typeface="Calibri"/>
              </a:rPr>
              <a:t> </a:t>
            </a:r>
            <a:r>
              <a:rPr sz="2000" b="1" spc="-10" dirty="0">
                <a:solidFill>
                  <a:srgbClr val="001F5F"/>
                </a:solidFill>
                <a:latin typeface="Calibri"/>
                <a:cs typeface="Calibri"/>
              </a:rPr>
              <a:t>Science)</a:t>
            </a:r>
            <a:endParaRPr sz="2000" dirty="0">
              <a:latin typeface="Calibri"/>
              <a:cs typeface="Calibri"/>
            </a:endParaRPr>
          </a:p>
          <a:p>
            <a:pPr marL="311785" algn="ctr">
              <a:lnSpc>
                <a:spcPts val="2870"/>
              </a:lnSpc>
            </a:pPr>
            <a:r>
              <a:rPr sz="2600" b="1" dirty="0">
                <a:solidFill>
                  <a:srgbClr val="C00000"/>
                </a:solidFill>
                <a:latin typeface="Calibri"/>
                <a:cs typeface="Calibri"/>
              </a:rPr>
              <a:t>Malla</a:t>
            </a:r>
            <a:r>
              <a:rPr sz="2600" b="1" spc="-70" dirty="0">
                <a:solidFill>
                  <a:srgbClr val="C00000"/>
                </a:solidFill>
                <a:latin typeface="Calibri"/>
                <a:cs typeface="Calibri"/>
              </a:rPr>
              <a:t> </a:t>
            </a:r>
            <a:r>
              <a:rPr sz="2600" b="1" dirty="0">
                <a:solidFill>
                  <a:srgbClr val="C00000"/>
                </a:solidFill>
                <a:latin typeface="Calibri"/>
                <a:cs typeface="Calibri"/>
              </a:rPr>
              <a:t>Reddy</a:t>
            </a:r>
            <a:r>
              <a:rPr sz="2600" b="1" spc="-65" dirty="0">
                <a:solidFill>
                  <a:srgbClr val="C00000"/>
                </a:solidFill>
                <a:latin typeface="Calibri"/>
                <a:cs typeface="Calibri"/>
              </a:rPr>
              <a:t> </a:t>
            </a:r>
            <a:r>
              <a:rPr sz="2600" b="1" dirty="0">
                <a:solidFill>
                  <a:srgbClr val="C00000"/>
                </a:solidFill>
                <a:latin typeface="Calibri"/>
                <a:cs typeface="Calibri"/>
              </a:rPr>
              <a:t>College</a:t>
            </a:r>
            <a:r>
              <a:rPr sz="2600" b="1" spc="-65" dirty="0">
                <a:solidFill>
                  <a:srgbClr val="C00000"/>
                </a:solidFill>
                <a:latin typeface="Calibri"/>
                <a:cs typeface="Calibri"/>
              </a:rPr>
              <a:t> </a:t>
            </a:r>
            <a:r>
              <a:rPr sz="2600" b="1" dirty="0">
                <a:solidFill>
                  <a:srgbClr val="C00000"/>
                </a:solidFill>
                <a:latin typeface="Calibri"/>
                <a:cs typeface="Calibri"/>
              </a:rPr>
              <a:t>of</a:t>
            </a:r>
            <a:r>
              <a:rPr sz="2600" b="1" spc="-65" dirty="0">
                <a:solidFill>
                  <a:srgbClr val="C00000"/>
                </a:solidFill>
                <a:latin typeface="Calibri"/>
                <a:cs typeface="Calibri"/>
              </a:rPr>
              <a:t> </a:t>
            </a:r>
            <a:r>
              <a:rPr sz="2600" b="1" spc="-10" dirty="0">
                <a:solidFill>
                  <a:srgbClr val="C00000"/>
                </a:solidFill>
                <a:latin typeface="Calibri"/>
                <a:cs typeface="Calibri"/>
              </a:rPr>
              <a:t>Engineering</a:t>
            </a:r>
            <a:r>
              <a:rPr sz="2600" b="1" spc="-65" dirty="0">
                <a:solidFill>
                  <a:srgbClr val="C00000"/>
                </a:solidFill>
                <a:latin typeface="Calibri"/>
                <a:cs typeface="Calibri"/>
              </a:rPr>
              <a:t> </a:t>
            </a:r>
            <a:r>
              <a:rPr sz="2600" b="1" dirty="0">
                <a:solidFill>
                  <a:srgbClr val="C00000"/>
                </a:solidFill>
                <a:latin typeface="Calibri"/>
                <a:cs typeface="Calibri"/>
              </a:rPr>
              <a:t>&amp;</a:t>
            </a:r>
            <a:r>
              <a:rPr sz="2600" b="1" spc="-65" dirty="0">
                <a:solidFill>
                  <a:srgbClr val="C00000"/>
                </a:solidFill>
                <a:latin typeface="Calibri"/>
                <a:cs typeface="Calibri"/>
              </a:rPr>
              <a:t> </a:t>
            </a:r>
            <a:r>
              <a:rPr sz="2600" b="1" spc="-10" dirty="0">
                <a:solidFill>
                  <a:srgbClr val="C00000"/>
                </a:solidFill>
                <a:latin typeface="Calibri"/>
                <a:cs typeface="Calibri"/>
              </a:rPr>
              <a:t>Technology</a:t>
            </a:r>
            <a:endParaRPr sz="2600" dirty="0">
              <a:latin typeface="Calibri"/>
              <a:cs typeface="Calibri"/>
            </a:endParaRPr>
          </a:p>
          <a:p>
            <a:pPr marL="309880" algn="ctr">
              <a:lnSpc>
                <a:spcPts val="1830"/>
              </a:lnSpc>
            </a:pPr>
            <a:r>
              <a:rPr sz="1600" b="1" dirty="0">
                <a:solidFill>
                  <a:srgbClr val="001F5F"/>
                </a:solidFill>
                <a:latin typeface="Calibri"/>
                <a:cs typeface="Calibri"/>
              </a:rPr>
              <a:t>(UGC</a:t>
            </a:r>
            <a:r>
              <a:rPr sz="1600" b="1" spc="-30" dirty="0">
                <a:solidFill>
                  <a:srgbClr val="001F5F"/>
                </a:solidFill>
                <a:latin typeface="Calibri"/>
                <a:cs typeface="Calibri"/>
              </a:rPr>
              <a:t> </a:t>
            </a:r>
            <a:r>
              <a:rPr sz="1600" b="1" spc="-10" dirty="0">
                <a:solidFill>
                  <a:srgbClr val="001F5F"/>
                </a:solidFill>
                <a:latin typeface="Calibri"/>
                <a:cs typeface="Calibri"/>
              </a:rPr>
              <a:t>Autonomous</a:t>
            </a:r>
            <a:r>
              <a:rPr sz="1600" b="1" spc="-25" dirty="0">
                <a:solidFill>
                  <a:srgbClr val="001F5F"/>
                </a:solidFill>
                <a:latin typeface="Calibri"/>
                <a:cs typeface="Calibri"/>
              </a:rPr>
              <a:t> </a:t>
            </a:r>
            <a:r>
              <a:rPr sz="1600" b="1" spc="-10" dirty="0">
                <a:solidFill>
                  <a:srgbClr val="001F5F"/>
                </a:solidFill>
                <a:latin typeface="Calibri"/>
                <a:cs typeface="Calibri"/>
              </a:rPr>
              <a:t>Institution</a:t>
            </a:r>
            <a:r>
              <a:rPr sz="1600" b="1" spc="-25" dirty="0">
                <a:solidFill>
                  <a:srgbClr val="001F5F"/>
                </a:solidFill>
                <a:latin typeface="Calibri"/>
                <a:cs typeface="Calibri"/>
              </a:rPr>
              <a:t> </a:t>
            </a:r>
            <a:r>
              <a:rPr sz="1600" b="1" dirty="0">
                <a:solidFill>
                  <a:srgbClr val="001F5F"/>
                </a:solidFill>
                <a:latin typeface="Calibri"/>
                <a:cs typeface="Calibri"/>
              </a:rPr>
              <a:t>–</a:t>
            </a:r>
            <a:r>
              <a:rPr sz="1600" b="1" spc="-25" dirty="0">
                <a:solidFill>
                  <a:srgbClr val="001F5F"/>
                </a:solidFill>
                <a:latin typeface="Calibri"/>
                <a:cs typeface="Calibri"/>
              </a:rPr>
              <a:t> </a:t>
            </a:r>
            <a:r>
              <a:rPr sz="1600" b="1" dirty="0">
                <a:solidFill>
                  <a:srgbClr val="001F5F"/>
                </a:solidFill>
                <a:latin typeface="Calibri"/>
                <a:cs typeface="Calibri"/>
              </a:rPr>
              <a:t>Govt.</a:t>
            </a:r>
            <a:r>
              <a:rPr sz="1600" b="1" spc="-25" dirty="0">
                <a:solidFill>
                  <a:srgbClr val="001F5F"/>
                </a:solidFill>
                <a:latin typeface="Calibri"/>
                <a:cs typeface="Calibri"/>
              </a:rPr>
              <a:t> </a:t>
            </a:r>
            <a:r>
              <a:rPr sz="1600" b="1" dirty="0">
                <a:solidFill>
                  <a:srgbClr val="001F5F"/>
                </a:solidFill>
                <a:latin typeface="Calibri"/>
                <a:cs typeface="Calibri"/>
              </a:rPr>
              <a:t>of</a:t>
            </a:r>
            <a:r>
              <a:rPr sz="1600" b="1" spc="-25" dirty="0">
                <a:solidFill>
                  <a:srgbClr val="001F5F"/>
                </a:solidFill>
                <a:latin typeface="Calibri"/>
                <a:cs typeface="Calibri"/>
              </a:rPr>
              <a:t> </a:t>
            </a:r>
            <a:r>
              <a:rPr sz="1600" b="1" spc="-10" dirty="0">
                <a:solidFill>
                  <a:srgbClr val="001F5F"/>
                </a:solidFill>
                <a:latin typeface="Calibri"/>
                <a:cs typeface="Calibri"/>
              </a:rPr>
              <a:t>India)</a:t>
            </a:r>
            <a:endParaRPr sz="1600" dirty="0">
              <a:latin typeface="Calibri"/>
              <a:cs typeface="Calibri"/>
            </a:endParaRPr>
          </a:p>
        </p:txBody>
      </p:sp>
      <p:sp>
        <p:nvSpPr>
          <p:cNvPr id="11" name="object 11"/>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4845" y="-3334"/>
            <a:ext cx="6685280" cy="617855"/>
          </a:xfrm>
          <a:prstGeom prst="rect">
            <a:avLst/>
          </a:prstGeom>
          <a:solidFill>
            <a:srgbClr val="7F63A1"/>
          </a:solidFill>
        </p:spPr>
        <p:txBody>
          <a:bodyPr vert="horz" wrap="square" lIns="0" tIns="160655" rIns="0" bIns="0" rtlCol="0">
            <a:spAutoFit/>
          </a:bodyPr>
          <a:lstStyle/>
          <a:p>
            <a:pPr marL="515620">
              <a:lnSpc>
                <a:spcPct val="100000"/>
              </a:lnSpc>
              <a:spcBef>
                <a:spcPts val="1265"/>
              </a:spcBef>
            </a:pPr>
            <a:r>
              <a:rPr sz="1800" b="1" dirty="0">
                <a:solidFill>
                  <a:srgbClr val="FFFFFF"/>
                </a:solidFill>
                <a:latin typeface="Calibri"/>
                <a:cs typeface="Calibri"/>
              </a:rPr>
              <a:t>II</a:t>
            </a:r>
            <a:r>
              <a:rPr sz="1800" b="1" spc="-50" dirty="0">
                <a:solidFill>
                  <a:srgbClr val="FFFFFF"/>
                </a:solidFill>
                <a:latin typeface="Calibri"/>
                <a:cs typeface="Calibri"/>
              </a:rPr>
              <a:t> </a:t>
            </a:r>
            <a:r>
              <a:rPr sz="1800" b="1" spc="-25" dirty="0">
                <a:solidFill>
                  <a:srgbClr val="FFFFFF"/>
                </a:solidFill>
                <a:latin typeface="Calibri"/>
                <a:cs typeface="Calibri"/>
              </a:rPr>
              <a:t>Year</a:t>
            </a:r>
            <a:r>
              <a:rPr sz="1800" b="1" spc="-50" dirty="0">
                <a:solidFill>
                  <a:srgbClr val="FFFFFF"/>
                </a:solidFill>
                <a:latin typeface="Calibri"/>
                <a:cs typeface="Calibri"/>
              </a:rPr>
              <a:t> </a:t>
            </a:r>
            <a:r>
              <a:rPr sz="1800" b="1" spc="-40" dirty="0">
                <a:solidFill>
                  <a:srgbClr val="FFFFFF"/>
                </a:solidFill>
                <a:latin typeface="Calibri"/>
                <a:cs typeface="Calibri"/>
              </a:rPr>
              <a:t>B.Tech</a:t>
            </a:r>
            <a:r>
              <a:rPr sz="1800" b="1" spc="-45" dirty="0">
                <a:solidFill>
                  <a:srgbClr val="FFFFFF"/>
                </a:solidFill>
                <a:latin typeface="Calibri"/>
                <a:cs typeface="Calibri"/>
              </a:rPr>
              <a:t> </a:t>
            </a:r>
            <a:r>
              <a:rPr sz="1800" b="1" dirty="0">
                <a:solidFill>
                  <a:srgbClr val="FFFFFF"/>
                </a:solidFill>
                <a:latin typeface="Calibri"/>
                <a:cs typeface="Calibri"/>
              </a:rPr>
              <a:t>Industry</a:t>
            </a:r>
            <a:r>
              <a:rPr sz="1800" b="1" spc="-50" dirty="0">
                <a:solidFill>
                  <a:srgbClr val="FFFFFF"/>
                </a:solidFill>
                <a:latin typeface="Calibri"/>
                <a:cs typeface="Calibri"/>
              </a:rPr>
              <a:t> </a:t>
            </a:r>
            <a:r>
              <a:rPr sz="1800" b="1" dirty="0">
                <a:solidFill>
                  <a:srgbClr val="FFFFFF"/>
                </a:solidFill>
                <a:latin typeface="Calibri"/>
                <a:cs typeface="Calibri"/>
              </a:rPr>
              <a:t>Oriented</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dirty="0">
                <a:solidFill>
                  <a:srgbClr val="FFFFFF"/>
                </a:solidFill>
                <a:latin typeface="Calibri"/>
                <a:cs typeface="Calibri"/>
              </a:rPr>
              <a:t>(IoP)</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spc="-10" dirty="0">
                <a:solidFill>
                  <a:srgbClr val="FFFFFF"/>
                </a:solidFill>
                <a:latin typeface="Calibri"/>
                <a:cs typeface="Calibri"/>
              </a:rPr>
              <a:t>Review</a:t>
            </a:r>
            <a:endParaRPr sz="1800" dirty="0">
              <a:latin typeface="Calibri"/>
              <a:cs typeface="Calibri"/>
            </a:endParaRPr>
          </a:p>
        </p:txBody>
      </p:sp>
      <p:sp>
        <p:nvSpPr>
          <p:cNvPr id="3" name="object 3"/>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4" name="object 4"/>
          <p:cNvGrpSpPr/>
          <p:nvPr/>
        </p:nvGrpSpPr>
        <p:grpSpPr>
          <a:xfrm>
            <a:off x="0" y="6199187"/>
            <a:ext cx="9144000" cy="659130"/>
            <a:chOff x="0" y="6199187"/>
            <a:chExt cx="9144000" cy="659130"/>
          </a:xfrm>
        </p:grpSpPr>
        <p:sp>
          <p:nvSpPr>
            <p:cNvPr id="5" name="object 5"/>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6" name="object 6"/>
            <p:cNvPicPr/>
            <p:nvPr/>
          </p:nvPicPr>
          <p:blipFill>
            <a:blip r:embed="rId2" cstate="print"/>
            <a:stretch>
              <a:fillRect/>
            </a:stretch>
          </p:blipFill>
          <p:spPr>
            <a:xfrm>
              <a:off x="8472487" y="6199187"/>
              <a:ext cx="671512" cy="658812"/>
            </a:xfrm>
            <a:prstGeom prst="rect">
              <a:avLst/>
            </a:prstGeom>
          </p:spPr>
        </p:pic>
      </p:grpSp>
      <p:pic>
        <p:nvPicPr>
          <p:cNvPr id="7" name="object 7"/>
          <p:cNvPicPr/>
          <p:nvPr/>
        </p:nvPicPr>
        <p:blipFill>
          <a:blip r:embed="rId3" cstate="print"/>
          <a:stretch>
            <a:fillRect/>
          </a:stretch>
        </p:blipFill>
        <p:spPr>
          <a:xfrm>
            <a:off x="0" y="16925"/>
            <a:ext cx="658812" cy="620712"/>
          </a:xfrm>
          <a:prstGeom prst="rect">
            <a:avLst/>
          </a:prstGeom>
        </p:spPr>
      </p:pic>
      <p:sp>
        <p:nvSpPr>
          <p:cNvPr id="8" name="object 8"/>
          <p:cNvSpPr txBox="1">
            <a:spLocks noGrp="1"/>
          </p:cNvSpPr>
          <p:nvPr>
            <p:ph type="title"/>
          </p:nvPr>
        </p:nvSpPr>
        <p:spPr>
          <a:xfrm>
            <a:off x="637601" y="799995"/>
            <a:ext cx="8021320" cy="574040"/>
          </a:xfrm>
          <a:prstGeom prst="rect">
            <a:avLst/>
          </a:prstGeom>
        </p:spPr>
        <p:txBody>
          <a:bodyPr vert="horz" wrap="square" lIns="0" tIns="12700" rIns="0" bIns="0" rtlCol="0">
            <a:spAutoFit/>
          </a:bodyPr>
          <a:lstStyle/>
          <a:p>
            <a:pPr marL="12700">
              <a:lnSpc>
                <a:spcPct val="100000"/>
              </a:lnSpc>
              <a:spcBef>
                <a:spcPts val="100"/>
              </a:spcBef>
            </a:pPr>
            <a:r>
              <a:rPr dirty="0">
                <a:solidFill>
                  <a:srgbClr val="7030A0"/>
                </a:solidFill>
              </a:rPr>
              <a:t>Hardware</a:t>
            </a:r>
            <a:r>
              <a:rPr spc="-175" dirty="0">
                <a:solidFill>
                  <a:srgbClr val="7030A0"/>
                </a:solidFill>
              </a:rPr>
              <a:t> </a:t>
            </a:r>
            <a:r>
              <a:rPr dirty="0">
                <a:solidFill>
                  <a:srgbClr val="7030A0"/>
                </a:solidFill>
              </a:rPr>
              <a:t>Requirements</a:t>
            </a:r>
            <a:r>
              <a:rPr spc="-170" dirty="0">
                <a:solidFill>
                  <a:srgbClr val="7030A0"/>
                </a:solidFill>
              </a:rPr>
              <a:t> </a:t>
            </a:r>
            <a:r>
              <a:rPr spc="-10" dirty="0">
                <a:solidFill>
                  <a:srgbClr val="7030A0"/>
                </a:solidFill>
              </a:rPr>
              <a:t>Specification(HRS)</a:t>
            </a: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
        <p:nvSpPr>
          <p:cNvPr id="9" name="object 9"/>
          <p:cNvSpPr txBox="1">
            <a:spLocks noGrp="1"/>
          </p:cNvSpPr>
          <p:nvPr>
            <p:ph type="body" idx="1"/>
          </p:nvPr>
        </p:nvSpPr>
        <p:spPr>
          <a:xfrm>
            <a:off x="627389" y="1539867"/>
            <a:ext cx="6989906" cy="2995692"/>
          </a:xfrm>
          <a:prstGeom prst="rect">
            <a:avLst/>
          </a:prstGeom>
        </p:spPr>
        <p:txBody>
          <a:bodyPr vert="horz" wrap="square" lIns="0" tIns="12700" rIns="0" bIns="0" rtlCol="0">
            <a:spAutoFit/>
          </a:bodyPr>
          <a:lstStyle/>
          <a:p>
            <a:pPr marL="457200" indent="-457200" algn="just" defTabSz="914400">
              <a:lnSpc>
                <a:spcPct val="100000"/>
              </a:lnSpc>
              <a:spcBef>
                <a:spcPts val="0"/>
              </a:spcBef>
              <a:buFont typeface="+mj-lt"/>
              <a:buAutoNum type="arabicPeriod"/>
              <a:defRPr sz="2100"/>
            </a:pPr>
            <a:r>
              <a:rPr lang="en-US" dirty="0"/>
              <a:t>Recommended Hardware Requirements</a:t>
            </a:r>
          </a:p>
          <a:p>
            <a:pPr marL="457200" indent="-457200" algn="just" defTabSz="914400">
              <a:lnSpc>
                <a:spcPct val="100000"/>
              </a:lnSpc>
              <a:spcBef>
                <a:spcPts val="0"/>
              </a:spcBef>
              <a:buFont typeface="+mj-lt"/>
              <a:buAutoNum type="arabicPeriod"/>
              <a:defRPr sz="2100"/>
            </a:pPr>
            <a:r>
              <a:rPr lang="en-US" dirty="0"/>
              <a:t>Operating System : Windows, MacOS, Linux</a:t>
            </a:r>
          </a:p>
          <a:p>
            <a:pPr marL="457200" indent="-457200" algn="just" defTabSz="914400">
              <a:lnSpc>
                <a:spcPct val="100000"/>
              </a:lnSpc>
              <a:spcBef>
                <a:spcPts val="0"/>
              </a:spcBef>
              <a:buFont typeface="+mj-lt"/>
              <a:buAutoNum type="arabicPeriod"/>
              <a:defRPr sz="2100"/>
            </a:pPr>
            <a:r>
              <a:rPr lang="en-US" dirty="0"/>
              <a:t>Processor: 8 GB of RAM.</a:t>
            </a:r>
          </a:p>
          <a:p>
            <a:pPr marL="457200" indent="-457200" algn="just" defTabSz="914400">
              <a:lnSpc>
                <a:spcPct val="100000"/>
              </a:lnSpc>
              <a:spcBef>
                <a:spcPts val="0"/>
              </a:spcBef>
              <a:buFont typeface="+mj-lt"/>
              <a:buAutoNum type="arabicPeriod"/>
              <a:defRPr sz="2100"/>
            </a:pPr>
            <a:r>
              <a:rPr lang="en-US" dirty="0"/>
              <a:t>Storage: 20 GB or more of free disk space.</a:t>
            </a:r>
          </a:p>
          <a:p>
            <a:pPr marL="457200" indent="-457200" algn="just" defTabSz="914400">
              <a:lnSpc>
                <a:spcPct val="100000"/>
              </a:lnSpc>
              <a:spcBef>
                <a:spcPts val="0"/>
              </a:spcBef>
              <a:buFont typeface="+mj-lt"/>
              <a:buAutoNum type="arabicPeriod"/>
              <a:defRPr sz="2100"/>
            </a:pPr>
            <a:r>
              <a:rPr lang="en-US" dirty="0"/>
              <a:t>Display: A monitor with a resolution of 1920x1080 or higher.</a:t>
            </a:r>
          </a:p>
          <a:p>
            <a:pPr marL="457200" indent="-457200" algn="just" defTabSz="914400">
              <a:lnSpc>
                <a:spcPct val="100000"/>
              </a:lnSpc>
              <a:spcBef>
                <a:spcPts val="0"/>
              </a:spcBef>
              <a:buFont typeface="+mj-lt"/>
              <a:buAutoNum type="arabicPeriod"/>
              <a:defRPr sz="2100"/>
            </a:pPr>
            <a:r>
              <a:rPr lang="en-US" dirty="0"/>
              <a:t>Input Devices: A keyboard and a mouse or other pointing device.</a:t>
            </a:r>
          </a:p>
          <a:p>
            <a:pPr marL="432434" indent="-419734" algn="just">
              <a:lnSpc>
                <a:spcPct val="100000"/>
              </a:lnSpc>
              <a:spcBef>
                <a:spcPts val="100"/>
              </a:spcBef>
              <a:buFont typeface="Arial"/>
              <a:buChar char="●"/>
              <a:tabLst>
                <a:tab pos="432434" algn="l"/>
              </a:tabLst>
            </a:pPr>
            <a:endParaRPr spc="-2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45A3D8B-86D3-405F-A68A-0817DC9861C7}"/>
              </a:ext>
            </a:extLst>
          </p:cNvPr>
          <p:cNvSpPr>
            <a:spLocks noGrp="1"/>
          </p:cNvSpPr>
          <p:nvPr>
            <p:ph type="subTitle" idx="4"/>
          </p:nvPr>
        </p:nvSpPr>
        <p:spPr>
          <a:xfrm>
            <a:off x="1524000" y="1676400"/>
            <a:ext cx="6400800" cy="4231928"/>
          </a:xfrm>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4" name="object 7">
            <a:extLst>
              <a:ext uri="{FF2B5EF4-FFF2-40B4-BE49-F238E27FC236}">
                <a16:creationId xmlns:a16="http://schemas.microsoft.com/office/drawing/2014/main" id="{861A7360-0716-41D3-991E-B54F1D2545D2}"/>
              </a:ext>
            </a:extLst>
          </p:cNvPr>
          <p:cNvPicPr/>
          <p:nvPr/>
        </p:nvPicPr>
        <p:blipFill>
          <a:blip r:embed="rId2" cstate="print"/>
          <a:stretch>
            <a:fillRect/>
          </a:stretch>
        </p:blipFill>
        <p:spPr>
          <a:xfrm>
            <a:off x="0" y="16925"/>
            <a:ext cx="658812" cy="620712"/>
          </a:xfrm>
          <a:prstGeom prst="rect">
            <a:avLst/>
          </a:prstGeom>
        </p:spPr>
      </p:pic>
      <p:grpSp>
        <p:nvGrpSpPr>
          <p:cNvPr id="5" name="object 4">
            <a:extLst>
              <a:ext uri="{FF2B5EF4-FFF2-40B4-BE49-F238E27FC236}">
                <a16:creationId xmlns:a16="http://schemas.microsoft.com/office/drawing/2014/main" id="{54486EA2-7D4D-41F6-8BE4-923C9900D5C9}"/>
              </a:ext>
            </a:extLst>
          </p:cNvPr>
          <p:cNvGrpSpPr/>
          <p:nvPr/>
        </p:nvGrpSpPr>
        <p:grpSpPr>
          <a:xfrm>
            <a:off x="0" y="6199187"/>
            <a:ext cx="9144000" cy="659130"/>
            <a:chOff x="0" y="6199187"/>
            <a:chExt cx="9144000" cy="659130"/>
          </a:xfrm>
        </p:grpSpPr>
        <p:sp>
          <p:nvSpPr>
            <p:cNvPr id="6" name="object 5">
              <a:extLst>
                <a:ext uri="{FF2B5EF4-FFF2-40B4-BE49-F238E27FC236}">
                  <a16:creationId xmlns:a16="http://schemas.microsoft.com/office/drawing/2014/main" id="{85D41EE4-E7A2-4EAF-9B3B-28EDB0E01A01}"/>
                </a:ext>
              </a:extLst>
            </p:cNvPr>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7" name="object 6">
              <a:extLst>
                <a:ext uri="{FF2B5EF4-FFF2-40B4-BE49-F238E27FC236}">
                  <a16:creationId xmlns:a16="http://schemas.microsoft.com/office/drawing/2014/main" id="{0B7D0769-E23D-4F64-A8D1-4381027A4DC4}"/>
                </a:ext>
              </a:extLst>
            </p:cNvPr>
            <p:cNvPicPr/>
            <p:nvPr/>
          </p:nvPicPr>
          <p:blipFill>
            <a:blip r:embed="rId3" cstate="print"/>
            <a:stretch>
              <a:fillRect/>
            </a:stretch>
          </p:blipFill>
          <p:spPr>
            <a:xfrm>
              <a:off x="8472487" y="6199187"/>
              <a:ext cx="671512" cy="658812"/>
            </a:xfrm>
            <a:prstGeom prst="rect">
              <a:avLst/>
            </a:prstGeom>
          </p:spPr>
        </p:pic>
      </p:grpSp>
      <p:sp>
        <p:nvSpPr>
          <p:cNvPr id="9" name="TextBox 8">
            <a:extLst>
              <a:ext uri="{FF2B5EF4-FFF2-40B4-BE49-F238E27FC236}">
                <a16:creationId xmlns:a16="http://schemas.microsoft.com/office/drawing/2014/main" id="{A566F09F-849B-4CE8-9FDD-96620E15C3E9}"/>
              </a:ext>
            </a:extLst>
          </p:cNvPr>
          <p:cNvSpPr txBox="1"/>
          <p:nvPr/>
        </p:nvSpPr>
        <p:spPr>
          <a:xfrm>
            <a:off x="1101628" y="6459454"/>
            <a:ext cx="7391400" cy="279564"/>
          </a:xfrm>
          <a:prstGeom prst="rect">
            <a:avLst/>
          </a:prstGeom>
          <a:noFill/>
        </p:spPr>
        <p:txBody>
          <a:bodyPr wrap="square">
            <a:spAutoFit/>
          </a:bodyPr>
          <a:lstStyle/>
          <a:p>
            <a:pPr marL="12700">
              <a:lnSpc>
                <a:spcPts val="1430"/>
              </a:lnSpc>
            </a:pPr>
            <a:r>
              <a:rPr lang="en-US" sz="1400" dirty="0"/>
              <a:t>School</a:t>
            </a:r>
            <a:r>
              <a:rPr lang="en-US" sz="1400" spc="-40" dirty="0"/>
              <a:t> </a:t>
            </a:r>
            <a:r>
              <a:rPr lang="en-US" sz="1400" dirty="0"/>
              <a:t>of</a:t>
            </a:r>
            <a:r>
              <a:rPr lang="en-US" sz="1400" spc="-40" dirty="0"/>
              <a:t> </a:t>
            </a:r>
            <a:r>
              <a:rPr lang="en-US" sz="1400" dirty="0"/>
              <a:t>Emerging</a:t>
            </a:r>
            <a:r>
              <a:rPr lang="en-US" sz="1400" spc="-35" dirty="0"/>
              <a:t> </a:t>
            </a:r>
            <a:r>
              <a:rPr lang="en-US" sz="1400" spc="-10" dirty="0"/>
              <a:t>Technologies:</a:t>
            </a:r>
            <a:r>
              <a:rPr lang="en-US" sz="1400" spc="-40" dirty="0"/>
              <a:t> </a:t>
            </a:r>
            <a:r>
              <a:rPr lang="en-US" sz="1400" dirty="0"/>
              <a:t>CSE</a:t>
            </a:r>
            <a:r>
              <a:rPr lang="en-US" sz="1400" spc="-35" dirty="0"/>
              <a:t> </a:t>
            </a:r>
            <a:r>
              <a:rPr lang="en-US" sz="1400" dirty="0"/>
              <a:t>(DS),</a:t>
            </a:r>
            <a:r>
              <a:rPr lang="en-US" sz="1400" spc="-40" dirty="0"/>
              <a:t> </a:t>
            </a:r>
            <a:r>
              <a:rPr lang="en-US" sz="1400" dirty="0"/>
              <a:t>CSE(IoT)</a:t>
            </a:r>
            <a:r>
              <a:rPr lang="en-US" sz="1400" spc="-35" dirty="0"/>
              <a:t> </a:t>
            </a:r>
            <a:r>
              <a:rPr lang="en-US" sz="1400" dirty="0"/>
              <a:t>&amp;</a:t>
            </a:r>
            <a:r>
              <a:rPr lang="en-US" sz="1400" spc="-40" dirty="0"/>
              <a:t> </a:t>
            </a:r>
            <a:r>
              <a:rPr lang="en-US" sz="1400" dirty="0"/>
              <a:t>CSE(</a:t>
            </a:r>
            <a:r>
              <a:rPr lang="en-US" sz="1400" dirty="0" err="1"/>
              <a:t>CyS</a:t>
            </a:r>
            <a:r>
              <a:rPr lang="en-US" sz="1400" dirty="0"/>
              <a:t>)</a:t>
            </a:r>
            <a:r>
              <a:rPr lang="en-US" sz="1400" spc="-40" dirty="0"/>
              <a:t> </a:t>
            </a:r>
            <a:r>
              <a:rPr lang="en-US" sz="1400" dirty="0"/>
              <a:t>|</a:t>
            </a:r>
            <a:r>
              <a:rPr lang="en-US" sz="1400" spc="-35" dirty="0"/>
              <a:t> </a:t>
            </a:r>
            <a:r>
              <a:rPr lang="en-US" sz="1400" dirty="0"/>
              <a:t>MRCET</a:t>
            </a:r>
            <a:r>
              <a:rPr lang="en-US" sz="1400" spc="-40" dirty="0"/>
              <a:t> </a:t>
            </a:r>
            <a:r>
              <a:rPr lang="en-US" sz="1400" dirty="0"/>
              <a:t>(A)</a:t>
            </a:r>
            <a:r>
              <a:rPr lang="en-US" sz="1400" spc="-35" dirty="0"/>
              <a:t> </a:t>
            </a:r>
            <a:r>
              <a:rPr lang="en-US" sz="1400" spc="-10" dirty="0"/>
              <a:t>Campus</a:t>
            </a:r>
          </a:p>
        </p:txBody>
      </p:sp>
      <p:sp>
        <p:nvSpPr>
          <p:cNvPr id="12" name="object 3">
            <a:extLst>
              <a:ext uri="{FF2B5EF4-FFF2-40B4-BE49-F238E27FC236}">
                <a16:creationId xmlns:a16="http://schemas.microsoft.com/office/drawing/2014/main" id="{DDC24735-31E9-4388-A4AF-1C5B919600AF}"/>
              </a:ext>
            </a:extLst>
          </p:cNvPr>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sp>
        <p:nvSpPr>
          <p:cNvPr id="13" name="object 2">
            <a:extLst>
              <a:ext uri="{FF2B5EF4-FFF2-40B4-BE49-F238E27FC236}">
                <a16:creationId xmlns:a16="http://schemas.microsoft.com/office/drawing/2014/main" id="{8AF65437-DCB4-4B1A-83D0-957DC2F387EC}"/>
              </a:ext>
            </a:extLst>
          </p:cNvPr>
          <p:cNvSpPr txBox="1"/>
          <p:nvPr/>
        </p:nvSpPr>
        <p:spPr>
          <a:xfrm>
            <a:off x="664845" y="-3334"/>
            <a:ext cx="6685280" cy="617855"/>
          </a:xfrm>
          <a:prstGeom prst="rect">
            <a:avLst/>
          </a:prstGeom>
          <a:solidFill>
            <a:srgbClr val="7F63A1"/>
          </a:solidFill>
        </p:spPr>
        <p:txBody>
          <a:bodyPr vert="horz" wrap="square" lIns="0" tIns="160655" rIns="0" bIns="0" rtlCol="0">
            <a:spAutoFit/>
          </a:bodyPr>
          <a:lstStyle/>
          <a:p>
            <a:pPr marL="515620">
              <a:lnSpc>
                <a:spcPct val="100000"/>
              </a:lnSpc>
              <a:spcBef>
                <a:spcPts val="1265"/>
              </a:spcBef>
            </a:pPr>
            <a:r>
              <a:rPr sz="1800" b="1" dirty="0">
                <a:solidFill>
                  <a:srgbClr val="FFFFFF"/>
                </a:solidFill>
                <a:latin typeface="Calibri"/>
                <a:cs typeface="Calibri"/>
              </a:rPr>
              <a:t>II</a:t>
            </a:r>
            <a:r>
              <a:rPr sz="1800" b="1" spc="-50" dirty="0">
                <a:solidFill>
                  <a:srgbClr val="FFFFFF"/>
                </a:solidFill>
                <a:latin typeface="Calibri"/>
                <a:cs typeface="Calibri"/>
              </a:rPr>
              <a:t> </a:t>
            </a:r>
            <a:r>
              <a:rPr sz="1800" b="1" spc="-25" dirty="0">
                <a:solidFill>
                  <a:srgbClr val="FFFFFF"/>
                </a:solidFill>
                <a:latin typeface="Calibri"/>
                <a:cs typeface="Calibri"/>
              </a:rPr>
              <a:t>Year</a:t>
            </a:r>
            <a:r>
              <a:rPr sz="1800" b="1" spc="-50" dirty="0">
                <a:solidFill>
                  <a:srgbClr val="FFFFFF"/>
                </a:solidFill>
                <a:latin typeface="Calibri"/>
                <a:cs typeface="Calibri"/>
              </a:rPr>
              <a:t> </a:t>
            </a:r>
            <a:r>
              <a:rPr sz="1800" b="1" spc="-40" dirty="0">
                <a:solidFill>
                  <a:srgbClr val="FFFFFF"/>
                </a:solidFill>
                <a:latin typeface="Calibri"/>
                <a:cs typeface="Calibri"/>
              </a:rPr>
              <a:t>B.Tech</a:t>
            </a:r>
            <a:r>
              <a:rPr sz="1800" b="1" spc="-45" dirty="0">
                <a:solidFill>
                  <a:srgbClr val="FFFFFF"/>
                </a:solidFill>
                <a:latin typeface="Calibri"/>
                <a:cs typeface="Calibri"/>
              </a:rPr>
              <a:t> </a:t>
            </a:r>
            <a:r>
              <a:rPr sz="1800" b="1" dirty="0">
                <a:solidFill>
                  <a:srgbClr val="FFFFFF"/>
                </a:solidFill>
                <a:latin typeface="Calibri"/>
                <a:cs typeface="Calibri"/>
              </a:rPr>
              <a:t>Industry</a:t>
            </a:r>
            <a:r>
              <a:rPr sz="1800" b="1" spc="-50" dirty="0">
                <a:solidFill>
                  <a:srgbClr val="FFFFFF"/>
                </a:solidFill>
                <a:latin typeface="Calibri"/>
                <a:cs typeface="Calibri"/>
              </a:rPr>
              <a:t> </a:t>
            </a:r>
            <a:r>
              <a:rPr sz="1800" b="1" dirty="0">
                <a:solidFill>
                  <a:srgbClr val="FFFFFF"/>
                </a:solidFill>
                <a:latin typeface="Calibri"/>
                <a:cs typeface="Calibri"/>
              </a:rPr>
              <a:t>Oriented</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dirty="0">
                <a:solidFill>
                  <a:srgbClr val="FFFFFF"/>
                </a:solidFill>
                <a:latin typeface="Calibri"/>
                <a:cs typeface="Calibri"/>
              </a:rPr>
              <a:t>(IoP)</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spc="-10" dirty="0">
                <a:solidFill>
                  <a:srgbClr val="FFFFFF"/>
                </a:solidFill>
                <a:latin typeface="Calibri"/>
                <a:cs typeface="Calibri"/>
              </a:rPr>
              <a:t>Review</a:t>
            </a:r>
            <a:endParaRPr sz="1800" dirty="0">
              <a:latin typeface="Calibri"/>
              <a:cs typeface="Calibri"/>
            </a:endParaRPr>
          </a:p>
        </p:txBody>
      </p:sp>
      <p:sp>
        <p:nvSpPr>
          <p:cNvPr id="2" name="TextBox 1">
            <a:extLst>
              <a:ext uri="{FF2B5EF4-FFF2-40B4-BE49-F238E27FC236}">
                <a16:creationId xmlns:a16="http://schemas.microsoft.com/office/drawing/2014/main" id="{6079CDF9-A08E-242F-3C3A-B2B1A9810DCA}"/>
              </a:ext>
            </a:extLst>
          </p:cNvPr>
          <p:cNvSpPr txBox="1"/>
          <p:nvPr/>
        </p:nvSpPr>
        <p:spPr>
          <a:xfrm>
            <a:off x="329406" y="746584"/>
            <a:ext cx="4052713" cy="646331"/>
          </a:xfrm>
          <a:prstGeom prst="rect">
            <a:avLst/>
          </a:prstGeom>
          <a:noFill/>
        </p:spPr>
        <p:txBody>
          <a:bodyPr wrap="none" rtlCol="0">
            <a:spAutoFit/>
          </a:bodyPr>
          <a:lstStyle/>
          <a:p>
            <a:r>
              <a:rPr lang="en-US" altLang="en-US" sz="3600" dirty="0">
                <a:solidFill>
                  <a:srgbClr val="7030A0"/>
                </a:solidFill>
                <a:latin typeface="+mj-lt"/>
              </a:rPr>
              <a:t>Application Modules</a:t>
            </a:r>
            <a:endParaRPr lang="en-IN" sz="3600" dirty="0">
              <a:latin typeface="+mj-lt"/>
            </a:endParaRPr>
          </a:p>
        </p:txBody>
      </p:sp>
      <mc:AlternateContent xmlns:mc="http://schemas.openxmlformats.org/markup-compatibility/2006" xmlns:p14="http://schemas.microsoft.com/office/powerpoint/2010/main">
        <mc:Choice Requires="p14">
          <p:contentPart p14:bwMode="auto" r:id="rId4">
            <p14:nvContentPartPr>
              <p14:cNvPr id="10" name="Ink 9">
                <a:extLst>
                  <a:ext uri="{FF2B5EF4-FFF2-40B4-BE49-F238E27FC236}">
                    <a16:creationId xmlns:a16="http://schemas.microsoft.com/office/drawing/2014/main" id="{AF07A04D-CBC1-1AFD-2652-40AB41879FAF}"/>
                  </a:ext>
                </a:extLst>
              </p14:cNvPr>
              <p14:cNvContentPartPr/>
              <p14:nvPr/>
            </p14:nvContentPartPr>
            <p14:xfrm>
              <a:off x="1621488" y="1792296"/>
              <a:ext cx="360" cy="360"/>
            </p14:xfrm>
          </p:contentPart>
        </mc:Choice>
        <mc:Fallback xmlns="">
          <p:pic>
            <p:nvPicPr>
              <p:cNvPr id="10" name="Ink 9">
                <a:extLst>
                  <a:ext uri="{FF2B5EF4-FFF2-40B4-BE49-F238E27FC236}">
                    <a16:creationId xmlns:a16="http://schemas.microsoft.com/office/drawing/2014/main" id="{AF07A04D-CBC1-1AFD-2652-40AB41879FAF}"/>
                  </a:ext>
                </a:extLst>
              </p:cNvPr>
              <p:cNvPicPr/>
              <p:nvPr/>
            </p:nvPicPr>
            <p:blipFill>
              <a:blip r:embed="rId5"/>
              <a:stretch>
                <a:fillRect/>
              </a:stretch>
            </p:blipFill>
            <p:spPr>
              <a:xfrm>
                <a:off x="1612488" y="1783296"/>
                <a:ext cx="18000" cy="18000"/>
              </a:xfrm>
              <a:prstGeom prst="rect">
                <a:avLst/>
              </a:prstGeom>
            </p:spPr>
          </p:pic>
        </mc:Fallback>
      </mc:AlternateContent>
      <p:pic>
        <p:nvPicPr>
          <p:cNvPr id="14" name="Screenshot 2023-12-05 at 12.10.08 AM.png">
            <a:extLst>
              <a:ext uri="{FF2B5EF4-FFF2-40B4-BE49-F238E27FC236}">
                <a16:creationId xmlns:a16="http://schemas.microsoft.com/office/drawing/2014/main" id="{D9073408-14AF-A4B3-FBBB-AED9119811C2}"/>
              </a:ext>
            </a:extLst>
          </p:cNvPr>
          <p:cNvPicPr>
            <a:picLocks noChangeAspect="1"/>
          </p:cNvPicPr>
          <p:nvPr/>
        </p:nvPicPr>
        <p:blipFill>
          <a:blip r:embed="rId6"/>
          <a:srcRect l="3007" t="10731" r="2705" b="11239"/>
          <a:stretch>
            <a:fillRect/>
          </a:stretch>
        </p:blipFill>
        <p:spPr>
          <a:xfrm rot="161648">
            <a:off x="660626" y="1699014"/>
            <a:ext cx="7671106" cy="4172822"/>
          </a:xfrm>
          <a:custGeom>
            <a:avLst/>
            <a:gdLst/>
            <a:ahLst/>
            <a:cxnLst>
              <a:cxn ang="0">
                <a:pos x="wd2" y="hd2"/>
              </a:cxn>
              <a:cxn ang="5400000">
                <a:pos x="wd2" y="hd2"/>
              </a:cxn>
              <a:cxn ang="10800000">
                <a:pos x="wd2" y="hd2"/>
              </a:cxn>
              <a:cxn ang="16200000">
                <a:pos x="wd2" y="hd2"/>
              </a:cxn>
            </a:cxnLst>
            <a:rect l="0" t="0" r="r" b="b"/>
            <a:pathLst>
              <a:path w="21600" h="21600" extrusionOk="0">
                <a:moveTo>
                  <a:pt x="12908" y="0"/>
                </a:moveTo>
                <a:lnTo>
                  <a:pt x="12361" y="41"/>
                </a:lnTo>
                <a:cubicBezTo>
                  <a:pt x="11821" y="82"/>
                  <a:pt x="10003" y="194"/>
                  <a:pt x="7757" y="327"/>
                </a:cubicBezTo>
                <a:cubicBezTo>
                  <a:pt x="7122" y="365"/>
                  <a:pt x="6583" y="408"/>
                  <a:pt x="6558" y="423"/>
                </a:cubicBezTo>
                <a:cubicBezTo>
                  <a:pt x="6523" y="443"/>
                  <a:pt x="6516" y="556"/>
                  <a:pt x="6530" y="871"/>
                </a:cubicBezTo>
                <a:cubicBezTo>
                  <a:pt x="6541" y="1102"/>
                  <a:pt x="6558" y="1761"/>
                  <a:pt x="6570" y="2334"/>
                </a:cubicBezTo>
                <a:lnTo>
                  <a:pt x="6590" y="3376"/>
                </a:lnTo>
                <a:lnTo>
                  <a:pt x="6498" y="3300"/>
                </a:lnTo>
                <a:cubicBezTo>
                  <a:pt x="6423" y="3239"/>
                  <a:pt x="6400" y="3241"/>
                  <a:pt x="6375" y="3314"/>
                </a:cubicBezTo>
                <a:cubicBezTo>
                  <a:pt x="6351" y="3382"/>
                  <a:pt x="6228" y="3409"/>
                  <a:pt x="5841" y="3427"/>
                </a:cubicBezTo>
                <a:lnTo>
                  <a:pt x="5338" y="3450"/>
                </a:lnTo>
                <a:lnTo>
                  <a:pt x="5314" y="2311"/>
                </a:lnTo>
                <a:cubicBezTo>
                  <a:pt x="5301" y="1684"/>
                  <a:pt x="5283" y="1159"/>
                  <a:pt x="5274" y="1144"/>
                </a:cubicBezTo>
                <a:cubicBezTo>
                  <a:pt x="5265" y="1128"/>
                  <a:pt x="4734" y="1148"/>
                  <a:pt x="4094" y="1188"/>
                </a:cubicBezTo>
                <a:cubicBezTo>
                  <a:pt x="3454" y="1229"/>
                  <a:pt x="2498" y="1290"/>
                  <a:pt x="1969" y="1323"/>
                </a:cubicBezTo>
                <a:cubicBezTo>
                  <a:pt x="1440" y="1356"/>
                  <a:pt x="780" y="1401"/>
                  <a:pt x="503" y="1422"/>
                </a:cubicBezTo>
                <a:lnTo>
                  <a:pt x="0" y="1459"/>
                </a:lnTo>
                <a:lnTo>
                  <a:pt x="23" y="2712"/>
                </a:lnTo>
                <a:cubicBezTo>
                  <a:pt x="36" y="3401"/>
                  <a:pt x="57" y="4420"/>
                  <a:pt x="69" y="4976"/>
                </a:cubicBezTo>
                <a:lnTo>
                  <a:pt x="92" y="5987"/>
                </a:lnTo>
                <a:lnTo>
                  <a:pt x="392" y="5987"/>
                </a:lnTo>
                <a:cubicBezTo>
                  <a:pt x="557" y="5986"/>
                  <a:pt x="1086" y="5959"/>
                  <a:pt x="1567" y="5927"/>
                </a:cubicBezTo>
                <a:cubicBezTo>
                  <a:pt x="2048" y="5894"/>
                  <a:pt x="2922" y="5838"/>
                  <a:pt x="3509" y="5804"/>
                </a:cubicBezTo>
                <a:cubicBezTo>
                  <a:pt x="4095" y="5769"/>
                  <a:pt x="4757" y="5723"/>
                  <a:pt x="4979" y="5702"/>
                </a:cubicBezTo>
                <a:lnTo>
                  <a:pt x="5383" y="5663"/>
                </a:lnTo>
                <a:lnTo>
                  <a:pt x="5373" y="5313"/>
                </a:lnTo>
                <a:cubicBezTo>
                  <a:pt x="5368" y="5119"/>
                  <a:pt x="5358" y="4646"/>
                  <a:pt x="5352" y="4261"/>
                </a:cubicBezTo>
                <a:lnTo>
                  <a:pt x="5340" y="3561"/>
                </a:lnTo>
                <a:lnTo>
                  <a:pt x="5855" y="3561"/>
                </a:lnTo>
                <a:cubicBezTo>
                  <a:pt x="6211" y="3561"/>
                  <a:pt x="6374" y="3582"/>
                  <a:pt x="6384" y="3631"/>
                </a:cubicBezTo>
                <a:cubicBezTo>
                  <a:pt x="6393" y="3684"/>
                  <a:pt x="6418" y="3684"/>
                  <a:pt x="6477" y="3628"/>
                </a:cubicBezTo>
                <a:cubicBezTo>
                  <a:pt x="6521" y="3586"/>
                  <a:pt x="6564" y="3562"/>
                  <a:pt x="6572" y="3577"/>
                </a:cubicBezTo>
                <a:cubicBezTo>
                  <a:pt x="6580" y="3591"/>
                  <a:pt x="6595" y="4132"/>
                  <a:pt x="6606" y="4779"/>
                </a:cubicBezTo>
                <a:cubicBezTo>
                  <a:pt x="6616" y="5426"/>
                  <a:pt x="6632" y="6023"/>
                  <a:pt x="6642" y="6104"/>
                </a:cubicBezTo>
                <a:lnTo>
                  <a:pt x="6659" y="6252"/>
                </a:lnTo>
                <a:lnTo>
                  <a:pt x="7174" y="6211"/>
                </a:lnTo>
                <a:cubicBezTo>
                  <a:pt x="7895" y="6153"/>
                  <a:pt x="12615" y="5863"/>
                  <a:pt x="12838" y="5862"/>
                </a:cubicBezTo>
                <a:lnTo>
                  <a:pt x="13022" y="5862"/>
                </a:lnTo>
                <a:lnTo>
                  <a:pt x="13002" y="4697"/>
                </a:lnTo>
                <a:cubicBezTo>
                  <a:pt x="12992" y="4056"/>
                  <a:pt x="12977" y="3411"/>
                  <a:pt x="12969" y="3265"/>
                </a:cubicBezTo>
                <a:lnTo>
                  <a:pt x="12952" y="3000"/>
                </a:lnTo>
                <a:lnTo>
                  <a:pt x="13336" y="3000"/>
                </a:lnTo>
                <a:cubicBezTo>
                  <a:pt x="13596" y="3000"/>
                  <a:pt x="13720" y="3023"/>
                  <a:pt x="13720" y="3070"/>
                </a:cubicBezTo>
                <a:cubicBezTo>
                  <a:pt x="13720" y="3109"/>
                  <a:pt x="13749" y="3126"/>
                  <a:pt x="13785" y="3109"/>
                </a:cubicBezTo>
                <a:cubicBezTo>
                  <a:pt x="13845" y="3081"/>
                  <a:pt x="13852" y="3148"/>
                  <a:pt x="13874" y="4048"/>
                </a:cubicBezTo>
                <a:cubicBezTo>
                  <a:pt x="13886" y="4581"/>
                  <a:pt x="13902" y="5024"/>
                  <a:pt x="13908" y="5034"/>
                </a:cubicBezTo>
                <a:cubicBezTo>
                  <a:pt x="13918" y="5052"/>
                  <a:pt x="15136" y="4980"/>
                  <a:pt x="16278" y="4894"/>
                </a:cubicBezTo>
                <a:lnTo>
                  <a:pt x="16823" y="4853"/>
                </a:lnTo>
                <a:lnTo>
                  <a:pt x="16847" y="5591"/>
                </a:lnTo>
                <a:cubicBezTo>
                  <a:pt x="16860" y="5998"/>
                  <a:pt x="16879" y="6504"/>
                  <a:pt x="16891" y="6717"/>
                </a:cubicBezTo>
                <a:cubicBezTo>
                  <a:pt x="16909" y="7049"/>
                  <a:pt x="16903" y="7107"/>
                  <a:pt x="16855" y="7107"/>
                </a:cubicBezTo>
                <a:cubicBezTo>
                  <a:pt x="16783" y="7107"/>
                  <a:pt x="16784" y="7161"/>
                  <a:pt x="16857" y="7304"/>
                </a:cubicBezTo>
                <a:cubicBezTo>
                  <a:pt x="16912" y="7413"/>
                  <a:pt x="16906" y="7417"/>
                  <a:pt x="16726" y="7419"/>
                </a:cubicBezTo>
                <a:cubicBezTo>
                  <a:pt x="16582" y="7420"/>
                  <a:pt x="14041" y="7589"/>
                  <a:pt x="13969" y="7602"/>
                </a:cubicBezTo>
                <a:cubicBezTo>
                  <a:pt x="13961" y="7603"/>
                  <a:pt x="13965" y="7982"/>
                  <a:pt x="13978" y="8444"/>
                </a:cubicBezTo>
                <a:lnTo>
                  <a:pt x="14001" y="9283"/>
                </a:lnTo>
                <a:lnTo>
                  <a:pt x="13650" y="9283"/>
                </a:lnTo>
                <a:cubicBezTo>
                  <a:pt x="13360" y="9283"/>
                  <a:pt x="13301" y="9269"/>
                  <a:pt x="13301" y="9190"/>
                </a:cubicBezTo>
                <a:cubicBezTo>
                  <a:pt x="13301" y="9105"/>
                  <a:pt x="13290" y="9104"/>
                  <a:pt x="13196" y="9190"/>
                </a:cubicBezTo>
                <a:lnTo>
                  <a:pt x="13091" y="9287"/>
                </a:lnTo>
                <a:lnTo>
                  <a:pt x="13091" y="8991"/>
                </a:lnTo>
                <a:cubicBezTo>
                  <a:pt x="13091" y="8828"/>
                  <a:pt x="13080" y="8585"/>
                  <a:pt x="13068" y="8451"/>
                </a:cubicBezTo>
                <a:lnTo>
                  <a:pt x="13045" y="8210"/>
                </a:lnTo>
                <a:lnTo>
                  <a:pt x="12500" y="8249"/>
                </a:lnTo>
                <a:cubicBezTo>
                  <a:pt x="12200" y="8271"/>
                  <a:pt x="11491" y="8318"/>
                  <a:pt x="10923" y="8352"/>
                </a:cubicBezTo>
                <a:cubicBezTo>
                  <a:pt x="10356" y="8386"/>
                  <a:pt x="9246" y="8456"/>
                  <a:pt x="8457" y="8506"/>
                </a:cubicBezTo>
                <a:cubicBezTo>
                  <a:pt x="7669" y="8556"/>
                  <a:pt x="6472" y="8627"/>
                  <a:pt x="5799" y="8664"/>
                </a:cubicBezTo>
                <a:cubicBezTo>
                  <a:pt x="5126" y="8701"/>
                  <a:pt x="4507" y="8744"/>
                  <a:pt x="4426" y="8761"/>
                </a:cubicBezTo>
                <a:lnTo>
                  <a:pt x="4278" y="8794"/>
                </a:lnTo>
                <a:lnTo>
                  <a:pt x="4300" y="9895"/>
                </a:lnTo>
                <a:cubicBezTo>
                  <a:pt x="4312" y="10500"/>
                  <a:pt x="4331" y="11014"/>
                  <a:pt x="4344" y="11039"/>
                </a:cubicBezTo>
                <a:cubicBezTo>
                  <a:pt x="4356" y="11063"/>
                  <a:pt x="5027" y="11043"/>
                  <a:pt x="5834" y="10992"/>
                </a:cubicBezTo>
                <a:cubicBezTo>
                  <a:pt x="6642" y="10941"/>
                  <a:pt x="7657" y="10877"/>
                  <a:pt x="8090" y="10850"/>
                </a:cubicBezTo>
                <a:cubicBezTo>
                  <a:pt x="8523" y="10822"/>
                  <a:pt x="8879" y="10801"/>
                  <a:pt x="8882" y="10803"/>
                </a:cubicBezTo>
                <a:cubicBezTo>
                  <a:pt x="8885" y="10805"/>
                  <a:pt x="8892" y="11116"/>
                  <a:pt x="8896" y="11493"/>
                </a:cubicBezTo>
                <a:cubicBezTo>
                  <a:pt x="8902" y="11982"/>
                  <a:pt x="8893" y="12172"/>
                  <a:pt x="8865" y="12161"/>
                </a:cubicBezTo>
                <a:cubicBezTo>
                  <a:pt x="8816" y="12142"/>
                  <a:pt x="8813" y="12239"/>
                  <a:pt x="8858" y="12389"/>
                </a:cubicBezTo>
                <a:cubicBezTo>
                  <a:pt x="8889" y="12493"/>
                  <a:pt x="8845" y="12502"/>
                  <a:pt x="8097" y="12541"/>
                </a:cubicBezTo>
                <a:cubicBezTo>
                  <a:pt x="7661" y="12564"/>
                  <a:pt x="7102" y="12601"/>
                  <a:pt x="6855" y="12623"/>
                </a:cubicBezTo>
                <a:lnTo>
                  <a:pt x="6407" y="12662"/>
                </a:lnTo>
                <a:lnTo>
                  <a:pt x="6427" y="13478"/>
                </a:lnTo>
                <a:cubicBezTo>
                  <a:pt x="6439" y="13926"/>
                  <a:pt x="6457" y="14639"/>
                  <a:pt x="6468" y="15064"/>
                </a:cubicBezTo>
                <a:lnTo>
                  <a:pt x="6489" y="15835"/>
                </a:lnTo>
                <a:lnTo>
                  <a:pt x="7193" y="15794"/>
                </a:lnTo>
                <a:cubicBezTo>
                  <a:pt x="7581" y="15772"/>
                  <a:pt x="8230" y="15737"/>
                  <a:pt x="8636" y="15714"/>
                </a:cubicBezTo>
                <a:lnTo>
                  <a:pt x="9375" y="15673"/>
                </a:lnTo>
                <a:lnTo>
                  <a:pt x="9400" y="16560"/>
                </a:lnTo>
                <a:cubicBezTo>
                  <a:pt x="9419" y="17236"/>
                  <a:pt x="9416" y="17461"/>
                  <a:pt x="9383" y="17497"/>
                </a:cubicBezTo>
                <a:cubicBezTo>
                  <a:pt x="9360" y="17523"/>
                  <a:pt x="9349" y="17571"/>
                  <a:pt x="9361" y="17606"/>
                </a:cubicBezTo>
                <a:cubicBezTo>
                  <a:pt x="9389" y="17686"/>
                  <a:pt x="9064" y="17725"/>
                  <a:pt x="7636" y="17811"/>
                </a:cubicBezTo>
                <a:cubicBezTo>
                  <a:pt x="7030" y="17847"/>
                  <a:pt x="6530" y="17886"/>
                  <a:pt x="6524" y="17896"/>
                </a:cubicBezTo>
                <a:cubicBezTo>
                  <a:pt x="6518" y="17907"/>
                  <a:pt x="6529" y="18598"/>
                  <a:pt x="6549" y="19432"/>
                </a:cubicBezTo>
                <a:cubicBezTo>
                  <a:pt x="6569" y="20266"/>
                  <a:pt x="6586" y="21095"/>
                  <a:pt x="6586" y="21275"/>
                </a:cubicBezTo>
                <a:lnTo>
                  <a:pt x="6586" y="21600"/>
                </a:lnTo>
                <a:lnTo>
                  <a:pt x="6805" y="21600"/>
                </a:lnTo>
                <a:cubicBezTo>
                  <a:pt x="6925" y="21600"/>
                  <a:pt x="7629" y="21559"/>
                  <a:pt x="8370" y="21510"/>
                </a:cubicBezTo>
                <a:cubicBezTo>
                  <a:pt x="9110" y="21461"/>
                  <a:pt x="10299" y="21390"/>
                  <a:pt x="11011" y="21351"/>
                </a:cubicBezTo>
                <a:cubicBezTo>
                  <a:pt x="11722" y="21312"/>
                  <a:pt x="12341" y="21267"/>
                  <a:pt x="12385" y="21251"/>
                </a:cubicBezTo>
                <a:cubicBezTo>
                  <a:pt x="12441" y="21232"/>
                  <a:pt x="12460" y="21191"/>
                  <a:pt x="12449" y="21117"/>
                </a:cubicBezTo>
                <a:cubicBezTo>
                  <a:pt x="12439" y="21058"/>
                  <a:pt x="12421" y="20233"/>
                  <a:pt x="12408" y="19284"/>
                </a:cubicBezTo>
                <a:cubicBezTo>
                  <a:pt x="12395" y="18334"/>
                  <a:pt x="12374" y="17544"/>
                  <a:pt x="12361" y="17530"/>
                </a:cubicBezTo>
                <a:cubicBezTo>
                  <a:pt x="12349" y="17516"/>
                  <a:pt x="11764" y="17545"/>
                  <a:pt x="11062" y="17592"/>
                </a:cubicBezTo>
                <a:cubicBezTo>
                  <a:pt x="9410" y="17704"/>
                  <a:pt x="9561" y="17708"/>
                  <a:pt x="9584" y="17557"/>
                </a:cubicBezTo>
                <a:cubicBezTo>
                  <a:pt x="9598" y="17461"/>
                  <a:pt x="9589" y="17440"/>
                  <a:pt x="9545" y="17470"/>
                </a:cubicBezTo>
                <a:cubicBezTo>
                  <a:pt x="9497" y="17502"/>
                  <a:pt x="9489" y="17457"/>
                  <a:pt x="9488" y="17176"/>
                </a:cubicBezTo>
                <a:cubicBezTo>
                  <a:pt x="9488" y="16992"/>
                  <a:pt x="9479" y="16574"/>
                  <a:pt x="9466" y="16246"/>
                </a:cubicBezTo>
                <a:lnTo>
                  <a:pt x="9445" y="15652"/>
                </a:lnTo>
                <a:lnTo>
                  <a:pt x="10769" y="15578"/>
                </a:lnTo>
                <a:cubicBezTo>
                  <a:pt x="11498" y="15537"/>
                  <a:pt x="12148" y="15503"/>
                  <a:pt x="12212" y="15504"/>
                </a:cubicBezTo>
                <a:lnTo>
                  <a:pt x="12331" y="15504"/>
                </a:lnTo>
                <a:lnTo>
                  <a:pt x="12305" y="13934"/>
                </a:lnTo>
                <a:cubicBezTo>
                  <a:pt x="12292" y="13070"/>
                  <a:pt x="12270" y="12344"/>
                  <a:pt x="12257" y="12321"/>
                </a:cubicBezTo>
                <a:cubicBezTo>
                  <a:pt x="12245" y="12297"/>
                  <a:pt x="11872" y="12302"/>
                  <a:pt x="11430" y="12332"/>
                </a:cubicBezTo>
                <a:cubicBezTo>
                  <a:pt x="10987" y="12362"/>
                  <a:pt x="10265" y="12407"/>
                  <a:pt x="9825" y="12432"/>
                </a:cubicBezTo>
                <a:lnTo>
                  <a:pt x="9025" y="12476"/>
                </a:lnTo>
                <a:lnTo>
                  <a:pt x="9065" y="12346"/>
                </a:lnTo>
                <a:cubicBezTo>
                  <a:pt x="9116" y="12177"/>
                  <a:pt x="9114" y="12145"/>
                  <a:pt x="9056" y="12145"/>
                </a:cubicBezTo>
                <a:cubicBezTo>
                  <a:pt x="8997" y="12145"/>
                  <a:pt x="8965" y="11828"/>
                  <a:pt x="8964" y="11235"/>
                </a:cubicBezTo>
                <a:lnTo>
                  <a:pt x="8964" y="10793"/>
                </a:lnTo>
                <a:lnTo>
                  <a:pt x="9707" y="10748"/>
                </a:lnTo>
                <a:cubicBezTo>
                  <a:pt x="11766" y="10627"/>
                  <a:pt x="13067" y="10531"/>
                  <a:pt x="13086" y="10497"/>
                </a:cubicBezTo>
                <a:cubicBezTo>
                  <a:pt x="13097" y="10476"/>
                  <a:pt x="13101" y="10234"/>
                  <a:pt x="13095" y="9959"/>
                </a:cubicBezTo>
                <a:cubicBezTo>
                  <a:pt x="13085" y="9474"/>
                  <a:pt x="13087" y="9461"/>
                  <a:pt x="13156" y="9527"/>
                </a:cubicBezTo>
                <a:cubicBezTo>
                  <a:pt x="13253" y="9620"/>
                  <a:pt x="13301" y="9612"/>
                  <a:pt x="13301" y="9502"/>
                </a:cubicBezTo>
                <a:cubicBezTo>
                  <a:pt x="13301" y="9425"/>
                  <a:pt x="13363" y="9408"/>
                  <a:pt x="13646" y="9408"/>
                </a:cubicBezTo>
                <a:lnTo>
                  <a:pt x="13990" y="9408"/>
                </a:lnTo>
                <a:lnTo>
                  <a:pt x="14010" y="10193"/>
                </a:lnTo>
                <a:cubicBezTo>
                  <a:pt x="14022" y="10625"/>
                  <a:pt x="14041" y="10994"/>
                  <a:pt x="14052" y="11013"/>
                </a:cubicBezTo>
                <a:cubicBezTo>
                  <a:pt x="14070" y="11046"/>
                  <a:pt x="16130" y="10930"/>
                  <a:pt x="19981" y="10682"/>
                </a:cubicBezTo>
                <a:cubicBezTo>
                  <a:pt x="20741" y="10633"/>
                  <a:pt x="21417" y="10593"/>
                  <a:pt x="21482" y="10593"/>
                </a:cubicBezTo>
                <a:lnTo>
                  <a:pt x="21600" y="10591"/>
                </a:lnTo>
                <a:lnTo>
                  <a:pt x="21575" y="8896"/>
                </a:lnTo>
                <a:cubicBezTo>
                  <a:pt x="21561" y="7963"/>
                  <a:pt x="21541" y="7177"/>
                  <a:pt x="21531" y="7148"/>
                </a:cubicBezTo>
                <a:cubicBezTo>
                  <a:pt x="21521" y="7119"/>
                  <a:pt x="21369" y="7112"/>
                  <a:pt x="21193" y="7132"/>
                </a:cubicBezTo>
                <a:cubicBezTo>
                  <a:pt x="21017" y="7153"/>
                  <a:pt x="20134" y="7211"/>
                  <a:pt x="19230" y="7261"/>
                </a:cubicBezTo>
                <a:cubicBezTo>
                  <a:pt x="18325" y="7311"/>
                  <a:pt x="17455" y="7370"/>
                  <a:pt x="17295" y="7390"/>
                </a:cubicBezTo>
                <a:cubicBezTo>
                  <a:pt x="17012" y="7424"/>
                  <a:pt x="17005" y="7422"/>
                  <a:pt x="17041" y="7302"/>
                </a:cubicBezTo>
                <a:cubicBezTo>
                  <a:pt x="17092" y="7130"/>
                  <a:pt x="17087" y="7045"/>
                  <a:pt x="17025" y="7045"/>
                </a:cubicBezTo>
                <a:cubicBezTo>
                  <a:pt x="16996" y="7045"/>
                  <a:pt x="16973" y="6990"/>
                  <a:pt x="16973" y="6922"/>
                </a:cubicBezTo>
                <a:cubicBezTo>
                  <a:pt x="16973" y="6854"/>
                  <a:pt x="16956" y="6376"/>
                  <a:pt x="16935" y="5860"/>
                </a:cubicBezTo>
                <a:cubicBezTo>
                  <a:pt x="16913" y="5344"/>
                  <a:pt x="16904" y="4908"/>
                  <a:pt x="16913" y="4892"/>
                </a:cubicBezTo>
                <a:cubicBezTo>
                  <a:pt x="16927" y="4867"/>
                  <a:pt x="19420" y="4684"/>
                  <a:pt x="19780" y="4682"/>
                </a:cubicBezTo>
                <a:lnTo>
                  <a:pt x="19911" y="4682"/>
                </a:lnTo>
                <a:lnTo>
                  <a:pt x="19911" y="4011"/>
                </a:lnTo>
                <a:cubicBezTo>
                  <a:pt x="19911" y="3199"/>
                  <a:pt x="19845" y="374"/>
                  <a:pt x="19826" y="339"/>
                </a:cubicBezTo>
                <a:cubicBezTo>
                  <a:pt x="19818" y="325"/>
                  <a:pt x="19358" y="344"/>
                  <a:pt x="18804" y="382"/>
                </a:cubicBezTo>
                <a:cubicBezTo>
                  <a:pt x="18249" y="419"/>
                  <a:pt x="17095" y="492"/>
                  <a:pt x="16239" y="544"/>
                </a:cubicBezTo>
                <a:cubicBezTo>
                  <a:pt x="15383" y="595"/>
                  <a:pt x="14488" y="653"/>
                  <a:pt x="14251" y="674"/>
                </a:cubicBezTo>
                <a:lnTo>
                  <a:pt x="13820" y="713"/>
                </a:lnTo>
                <a:lnTo>
                  <a:pt x="13832" y="1730"/>
                </a:lnTo>
                <a:lnTo>
                  <a:pt x="13843" y="2747"/>
                </a:lnTo>
                <a:lnTo>
                  <a:pt x="13764" y="2712"/>
                </a:lnTo>
                <a:cubicBezTo>
                  <a:pt x="13702" y="2684"/>
                  <a:pt x="13689" y="2697"/>
                  <a:pt x="13706" y="2776"/>
                </a:cubicBezTo>
                <a:cubicBezTo>
                  <a:pt x="13725" y="2865"/>
                  <a:pt x="13683" y="2878"/>
                  <a:pt x="13344" y="2878"/>
                </a:cubicBezTo>
                <a:lnTo>
                  <a:pt x="12960" y="2878"/>
                </a:lnTo>
                <a:lnTo>
                  <a:pt x="12935" y="1438"/>
                </a:lnTo>
                <a:lnTo>
                  <a:pt x="12908" y="0"/>
                </a:lnTo>
                <a:close/>
              </a:path>
            </a:pathLst>
          </a:custGeom>
          <a:ln w="12700">
            <a:miter lim="400000"/>
          </a:ln>
        </p:spPr>
      </p:pic>
    </p:spTree>
    <p:extLst>
      <p:ext uri="{BB962C8B-B14F-4D97-AF65-F5344CB8AC3E}">
        <p14:creationId xmlns:p14="http://schemas.microsoft.com/office/powerpoint/2010/main" val="933335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9CC0-3C40-1B14-9BCA-AF606B5BD24E}"/>
              </a:ext>
            </a:extLst>
          </p:cNvPr>
          <p:cNvSpPr>
            <a:spLocks noGrp="1"/>
          </p:cNvSpPr>
          <p:nvPr>
            <p:ph type="title"/>
          </p:nvPr>
        </p:nvSpPr>
        <p:spPr/>
        <p:txBody>
          <a:bodyPr/>
          <a:lstStyle/>
          <a:p>
            <a:r>
              <a:rPr lang="en-US" altLang="en-US" dirty="0">
                <a:solidFill>
                  <a:srgbClr val="7030A0"/>
                </a:solidFill>
              </a:rPr>
              <a:t>Implementation</a:t>
            </a:r>
            <a:endParaRPr lang="en-IN" dirty="0"/>
          </a:p>
        </p:txBody>
      </p:sp>
      <p:sp>
        <p:nvSpPr>
          <p:cNvPr id="3" name="Text Placeholder 2">
            <a:extLst>
              <a:ext uri="{FF2B5EF4-FFF2-40B4-BE49-F238E27FC236}">
                <a16:creationId xmlns:a16="http://schemas.microsoft.com/office/drawing/2014/main" id="{93779A23-C01C-C4B2-2728-01F455A04E59}"/>
              </a:ext>
            </a:extLst>
          </p:cNvPr>
          <p:cNvSpPr>
            <a:spLocks noGrp="1"/>
          </p:cNvSpPr>
          <p:nvPr>
            <p:ph type="body" idx="1"/>
          </p:nvPr>
        </p:nvSpPr>
        <p:spPr>
          <a:xfrm>
            <a:off x="658812" y="1346199"/>
            <a:ext cx="8332788" cy="1923604"/>
          </a:xfrm>
        </p:spPr>
        <p:txBody>
          <a:bodyPr/>
          <a:lstStyle/>
          <a:p>
            <a:pPr algn="just"/>
            <a:r>
              <a:rPr lang="en-US" dirty="0"/>
              <a:t>These are simplified examples to give you an idea of how each module might be implemented. Depending on specific requirements and the libraries we choose, may need to adjust these code snippets.</a:t>
            </a:r>
          </a:p>
          <a:p>
            <a:endParaRPr lang="en-IN" dirty="0"/>
          </a:p>
        </p:txBody>
      </p:sp>
      <p:pic>
        <p:nvPicPr>
          <p:cNvPr id="4" name="object 7">
            <a:extLst>
              <a:ext uri="{FF2B5EF4-FFF2-40B4-BE49-F238E27FC236}">
                <a16:creationId xmlns:a16="http://schemas.microsoft.com/office/drawing/2014/main" id="{5FCB6735-CF03-81E1-8FB0-A47202DC4711}"/>
              </a:ext>
            </a:extLst>
          </p:cNvPr>
          <p:cNvPicPr/>
          <p:nvPr/>
        </p:nvPicPr>
        <p:blipFill>
          <a:blip r:embed="rId2" cstate="print"/>
          <a:stretch>
            <a:fillRect/>
          </a:stretch>
        </p:blipFill>
        <p:spPr>
          <a:xfrm>
            <a:off x="0" y="16925"/>
            <a:ext cx="658812" cy="620712"/>
          </a:xfrm>
          <a:prstGeom prst="rect">
            <a:avLst/>
          </a:prstGeom>
        </p:spPr>
      </p:pic>
      <p:sp>
        <p:nvSpPr>
          <p:cNvPr id="5" name="object 2">
            <a:extLst>
              <a:ext uri="{FF2B5EF4-FFF2-40B4-BE49-F238E27FC236}">
                <a16:creationId xmlns:a16="http://schemas.microsoft.com/office/drawing/2014/main" id="{6010E41C-199A-3952-A077-7F4D52913299}"/>
              </a:ext>
            </a:extLst>
          </p:cNvPr>
          <p:cNvSpPr txBox="1"/>
          <p:nvPr/>
        </p:nvSpPr>
        <p:spPr>
          <a:xfrm>
            <a:off x="664845" y="-3334"/>
            <a:ext cx="6685280" cy="617855"/>
          </a:xfrm>
          <a:prstGeom prst="rect">
            <a:avLst/>
          </a:prstGeom>
          <a:solidFill>
            <a:srgbClr val="7F63A1"/>
          </a:solidFill>
        </p:spPr>
        <p:txBody>
          <a:bodyPr vert="horz" wrap="square" lIns="0" tIns="160655" rIns="0" bIns="0" rtlCol="0">
            <a:spAutoFit/>
          </a:bodyPr>
          <a:lstStyle/>
          <a:p>
            <a:pPr marL="515620">
              <a:lnSpc>
                <a:spcPct val="100000"/>
              </a:lnSpc>
              <a:spcBef>
                <a:spcPts val="1265"/>
              </a:spcBef>
            </a:pPr>
            <a:r>
              <a:rPr sz="1800" b="1" dirty="0">
                <a:solidFill>
                  <a:srgbClr val="FFFFFF"/>
                </a:solidFill>
                <a:latin typeface="Calibri"/>
                <a:cs typeface="Calibri"/>
              </a:rPr>
              <a:t>II</a:t>
            </a:r>
            <a:r>
              <a:rPr sz="1800" b="1" spc="-50" dirty="0">
                <a:solidFill>
                  <a:srgbClr val="FFFFFF"/>
                </a:solidFill>
                <a:latin typeface="Calibri"/>
                <a:cs typeface="Calibri"/>
              </a:rPr>
              <a:t> </a:t>
            </a:r>
            <a:r>
              <a:rPr sz="1800" b="1" spc="-25" dirty="0">
                <a:solidFill>
                  <a:srgbClr val="FFFFFF"/>
                </a:solidFill>
                <a:latin typeface="Calibri"/>
                <a:cs typeface="Calibri"/>
              </a:rPr>
              <a:t>Year</a:t>
            </a:r>
            <a:r>
              <a:rPr sz="1800" b="1" spc="-50" dirty="0">
                <a:solidFill>
                  <a:srgbClr val="FFFFFF"/>
                </a:solidFill>
                <a:latin typeface="Calibri"/>
                <a:cs typeface="Calibri"/>
              </a:rPr>
              <a:t> </a:t>
            </a:r>
            <a:r>
              <a:rPr sz="1800" b="1" spc="-40" dirty="0">
                <a:solidFill>
                  <a:srgbClr val="FFFFFF"/>
                </a:solidFill>
                <a:latin typeface="Calibri"/>
                <a:cs typeface="Calibri"/>
              </a:rPr>
              <a:t>B.Tech</a:t>
            </a:r>
            <a:r>
              <a:rPr sz="1800" b="1" spc="-45" dirty="0">
                <a:solidFill>
                  <a:srgbClr val="FFFFFF"/>
                </a:solidFill>
                <a:latin typeface="Calibri"/>
                <a:cs typeface="Calibri"/>
              </a:rPr>
              <a:t> </a:t>
            </a:r>
            <a:r>
              <a:rPr sz="1800" b="1" dirty="0">
                <a:solidFill>
                  <a:srgbClr val="FFFFFF"/>
                </a:solidFill>
                <a:latin typeface="Calibri"/>
                <a:cs typeface="Calibri"/>
              </a:rPr>
              <a:t>Industry</a:t>
            </a:r>
            <a:r>
              <a:rPr sz="1800" b="1" spc="-50" dirty="0">
                <a:solidFill>
                  <a:srgbClr val="FFFFFF"/>
                </a:solidFill>
                <a:latin typeface="Calibri"/>
                <a:cs typeface="Calibri"/>
              </a:rPr>
              <a:t> </a:t>
            </a:r>
            <a:r>
              <a:rPr sz="1800" b="1" dirty="0">
                <a:solidFill>
                  <a:srgbClr val="FFFFFF"/>
                </a:solidFill>
                <a:latin typeface="Calibri"/>
                <a:cs typeface="Calibri"/>
              </a:rPr>
              <a:t>Oriented</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dirty="0">
                <a:solidFill>
                  <a:srgbClr val="FFFFFF"/>
                </a:solidFill>
                <a:latin typeface="Calibri"/>
                <a:cs typeface="Calibri"/>
              </a:rPr>
              <a:t>(IoP)</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spc="-10" dirty="0">
                <a:solidFill>
                  <a:srgbClr val="FFFFFF"/>
                </a:solidFill>
                <a:latin typeface="Calibri"/>
                <a:cs typeface="Calibri"/>
              </a:rPr>
              <a:t>Review</a:t>
            </a:r>
            <a:endParaRPr sz="1800" dirty="0">
              <a:latin typeface="Calibri"/>
              <a:cs typeface="Calibri"/>
            </a:endParaRPr>
          </a:p>
        </p:txBody>
      </p:sp>
      <p:sp>
        <p:nvSpPr>
          <p:cNvPr id="6" name="object 3">
            <a:extLst>
              <a:ext uri="{FF2B5EF4-FFF2-40B4-BE49-F238E27FC236}">
                <a16:creationId xmlns:a16="http://schemas.microsoft.com/office/drawing/2014/main" id="{4C97A325-229A-36A6-C063-31F5C074262A}"/>
              </a:ext>
            </a:extLst>
          </p:cNvPr>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7" name="object 4">
            <a:extLst>
              <a:ext uri="{FF2B5EF4-FFF2-40B4-BE49-F238E27FC236}">
                <a16:creationId xmlns:a16="http://schemas.microsoft.com/office/drawing/2014/main" id="{BA54CA6C-0B81-630B-094D-A215854EC3BE}"/>
              </a:ext>
            </a:extLst>
          </p:cNvPr>
          <p:cNvGrpSpPr/>
          <p:nvPr/>
        </p:nvGrpSpPr>
        <p:grpSpPr>
          <a:xfrm>
            <a:off x="0" y="6199187"/>
            <a:ext cx="9144000" cy="659130"/>
            <a:chOff x="0" y="6199187"/>
            <a:chExt cx="9144000" cy="659130"/>
          </a:xfrm>
        </p:grpSpPr>
        <p:sp>
          <p:nvSpPr>
            <p:cNvPr id="8" name="object 5">
              <a:extLst>
                <a:ext uri="{FF2B5EF4-FFF2-40B4-BE49-F238E27FC236}">
                  <a16:creationId xmlns:a16="http://schemas.microsoft.com/office/drawing/2014/main" id="{26562BBA-7064-EF2C-E6EA-05D936D12330}"/>
                </a:ext>
              </a:extLst>
            </p:cNvPr>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9" name="object 6">
              <a:extLst>
                <a:ext uri="{FF2B5EF4-FFF2-40B4-BE49-F238E27FC236}">
                  <a16:creationId xmlns:a16="http://schemas.microsoft.com/office/drawing/2014/main" id="{1A775BB2-34DB-922D-FCDD-8F1C194C5826}"/>
                </a:ext>
              </a:extLst>
            </p:cNvPr>
            <p:cNvPicPr/>
            <p:nvPr/>
          </p:nvPicPr>
          <p:blipFill>
            <a:blip r:embed="rId3" cstate="print"/>
            <a:stretch>
              <a:fillRect/>
            </a:stretch>
          </p:blipFill>
          <p:spPr>
            <a:xfrm>
              <a:off x="8472487" y="6199187"/>
              <a:ext cx="671512" cy="658812"/>
            </a:xfrm>
            <a:prstGeom prst="rect">
              <a:avLst/>
            </a:prstGeom>
          </p:spPr>
        </p:pic>
      </p:grpSp>
      <p:sp>
        <p:nvSpPr>
          <p:cNvPr id="13" name="TextBox 12">
            <a:extLst>
              <a:ext uri="{FF2B5EF4-FFF2-40B4-BE49-F238E27FC236}">
                <a16:creationId xmlns:a16="http://schemas.microsoft.com/office/drawing/2014/main" id="{937B6498-6EBC-7669-8A9F-703C046E6D97}"/>
              </a:ext>
            </a:extLst>
          </p:cNvPr>
          <p:cNvSpPr txBox="1"/>
          <p:nvPr/>
        </p:nvSpPr>
        <p:spPr>
          <a:xfrm>
            <a:off x="152400" y="4648200"/>
            <a:ext cx="10058400" cy="279564"/>
          </a:xfrm>
          <a:prstGeom prst="rect">
            <a:avLst/>
          </a:prstGeom>
          <a:noFill/>
        </p:spPr>
        <p:txBody>
          <a:bodyPr wrap="square">
            <a:spAutoFit/>
          </a:bodyPr>
          <a:lstStyle/>
          <a:p>
            <a:pPr marL="12700">
              <a:lnSpc>
                <a:spcPts val="1430"/>
              </a:lnSpc>
            </a:pPr>
            <a:endParaRPr lang="en-US" sz="1800" spc="-10" dirty="0"/>
          </a:p>
        </p:txBody>
      </p:sp>
      <p:sp>
        <p:nvSpPr>
          <p:cNvPr id="14" name="TextBox 13">
            <a:extLst>
              <a:ext uri="{FF2B5EF4-FFF2-40B4-BE49-F238E27FC236}">
                <a16:creationId xmlns:a16="http://schemas.microsoft.com/office/drawing/2014/main" id="{3C225DB3-79FF-DE00-1B63-5F2396D597EC}"/>
              </a:ext>
            </a:extLst>
          </p:cNvPr>
          <p:cNvSpPr txBox="1"/>
          <p:nvPr/>
        </p:nvSpPr>
        <p:spPr>
          <a:xfrm>
            <a:off x="304800" y="4800600"/>
            <a:ext cx="10058400" cy="279564"/>
          </a:xfrm>
          <a:prstGeom prst="rect">
            <a:avLst/>
          </a:prstGeom>
          <a:noFill/>
        </p:spPr>
        <p:txBody>
          <a:bodyPr wrap="square">
            <a:spAutoFit/>
          </a:bodyPr>
          <a:lstStyle/>
          <a:p>
            <a:pPr marL="12700">
              <a:lnSpc>
                <a:spcPts val="1430"/>
              </a:lnSpc>
            </a:pPr>
            <a:endParaRPr lang="en-US" sz="1800" spc="-10" dirty="0"/>
          </a:p>
        </p:txBody>
      </p:sp>
      <p:sp>
        <p:nvSpPr>
          <p:cNvPr id="17" name="TextBox 16">
            <a:extLst>
              <a:ext uri="{FF2B5EF4-FFF2-40B4-BE49-F238E27FC236}">
                <a16:creationId xmlns:a16="http://schemas.microsoft.com/office/drawing/2014/main" id="{AA50D942-5B6E-C78C-A316-DB0E200C5BD3}"/>
              </a:ext>
            </a:extLst>
          </p:cNvPr>
          <p:cNvSpPr txBox="1"/>
          <p:nvPr/>
        </p:nvSpPr>
        <p:spPr>
          <a:xfrm>
            <a:off x="950976" y="5806904"/>
            <a:ext cx="10058400" cy="279564"/>
          </a:xfrm>
          <a:prstGeom prst="rect">
            <a:avLst/>
          </a:prstGeom>
          <a:noFill/>
        </p:spPr>
        <p:txBody>
          <a:bodyPr wrap="square">
            <a:spAutoFit/>
          </a:bodyPr>
          <a:lstStyle/>
          <a:p>
            <a:pPr marL="12700">
              <a:lnSpc>
                <a:spcPts val="1430"/>
              </a:lnSpc>
            </a:pPr>
            <a:endParaRPr lang="en-US" sz="1800" spc="-10" dirty="0"/>
          </a:p>
        </p:txBody>
      </p:sp>
      <p:sp>
        <p:nvSpPr>
          <p:cNvPr id="18" name="TextBox 17">
            <a:extLst>
              <a:ext uri="{FF2B5EF4-FFF2-40B4-BE49-F238E27FC236}">
                <a16:creationId xmlns:a16="http://schemas.microsoft.com/office/drawing/2014/main" id="{22F7F81C-4B3E-F499-3163-9386C7668C8D}"/>
              </a:ext>
            </a:extLst>
          </p:cNvPr>
          <p:cNvSpPr txBox="1"/>
          <p:nvPr/>
        </p:nvSpPr>
        <p:spPr>
          <a:xfrm>
            <a:off x="923544" y="6483227"/>
            <a:ext cx="10058400" cy="279564"/>
          </a:xfrm>
          <a:prstGeom prst="rect">
            <a:avLst/>
          </a:prstGeom>
          <a:noFill/>
        </p:spPr>
        <p:txBody>
          <a:bodyPr wrap="square">
            <a:spAutoFit/>
          </a:bodyPr>
          <a:lstStyle/>
          <a:p>
            <a:pPr marL="12700">
              <a:lnSpc>
                <a:spcPts val="1430"/>
              </a:lnSpc>
            </a:pPr>
            <a:r>
              <a:rPr lang="en-US" sz="1400" dirty="0"/>
              <a:t>School</a:t>
            </a:r>
            <a:r>
              <a:rPr lang="en-US" sz="1400" spc="-40" dirty="0"/>
              <a:t> </a:t>
            </a:r>
            <a:r>
              <a:rPr lang="en-US" sz="1400" dirty="0"/>
              <a:t>of</a:t>
            </a:r>
            <a:r>
              <a:rPr lang="en-US" sz="1400" spc="-40" dirty="0"/>
              <a:t> </a:t>
            </a:r>
            <a:r>
              <a:rPr lang="en-US" sz="1400" dirty="0"/>
              <a:t>Emerging</a:t>
            </a:r>
            <a:r>
              <a:rPr lang="en-US" sz="1400" spc="-35" dirty="0"/>
              <a:t> </a:t>
            </a:r>
            <a:r>
              <a:rPr lang="en-US" sz="1400" spc="-10" dirty="0"/>
              <a:t>Technologies:</a:t>
            </a:r>
            <a:r>
              <a:rPr lang="en-US" sz="1400" spc="-40" dirty="0"/>
              <a:t> </a:t>
            </a:r>
            <a:r>
              <a:rPr lang="en-US" sz="1400" dirty="0"/>
              <a:t>CSE</a:t>
            </a:r>
            <a:r>
              <a:rPr lang="en-US" sz="1400" spc="-35" dirty="0"/>
              <a:t> </a:t>
            </a:r>
            <a:r>
              <a:rPr lang="en-US" sz="1400" dirty="0"/>
              <a:t>(DS),</a:t>
            </a:r>
            <a:r>
              <a:rPr lang="en-US" sz="1400" spc="-40" dirty="0"/>
              <a:t> </a:t>
            </a:r>
            <a:r>
              <a:rPr lang="en-US" sz="1400" dirty="0"/>
              <a:t>CSE(IoT)</a:t>
            </a:r>
            <a:r>
              <a:rPr lang="en-US" sz="1400" spc="-35" dirty="0"/>
              <a:t> </a:t>
            </a:r>
            <a:r>
              <a:rPr lang="en-US" sz="1400" dirty="0"/>
              <a:t>&amp;</a:t>
            </a:r>
            <a:r>
              <a:rPr lang="en-US" sz="1400" spc="-40" dirty="0"/>
              <a:t> </a:t>
            </a:r>
            <a:r>
              <a:rPr lang="en-US" sz="1400" dirty="0"/>
              <a:t>CSE(</a:t>
            </a:r>
            <a:r>
              <a:rPr lang="en-US" sz="1400" dirty="0" err="1"/>
              <a:t>CyS</a:t>
            </a:r>
            <a:r>
              <a:rPr lang="en-US" sz="1400" dirty="0"/>
              <a:t>)</a:t>
            </a:r>
            <a:r>
              <a:rPr lang="en-US" sz="1400" spc="-40" dirty="0"/>
              <a:t> </a:t>
            </a:r>
            <a:r>
              <a:rPr lang="en-US" sz="1400" dirty="0"/>
              <a:t>|</a:t>
            </a:r>
            <a:r>
              <a:rPr lang="en-US" sz="1400" spc="-35" dirty="0"/>
              <a:t> </a:t>
            </a:r>
            <a:r>
              <a:rPr lang="en-US" sz="1400" dirty="0"/>
              <a:t>MRCET</a:t>
            </a:r>
            <a:r>
              <a:rPr lang="en-US" sz="1400" spc="-40" dirty="0"/>
              <a:t> </a:t>
            </a:r>
            <a:r>
              <a:rPr lang="en-US" sz="1400" dirty="0"/>
              <a:t>(A)</a:t>
            </a:r>
            <a:r>
              <a:rPr lang="en-US" sz="1400" spc="-35" dirty="0"/>
              <a:t> </a:t>
            </a:r>
            <a:r>
              <a:rPr lang="en-US" sz="1400" spc="-10" dirty="0"/>
              <a:t>Campus</a:t>
            </a:r>
          </a:p>
        </p:txBody>
      </p:sp>
      <p:sp>
        <p:nvSpPr>
          <p:cNvPr id="20" name="TextBox 19">
            <a:extLst>
              <a:ext uri="{FF2B5EF4-FFF2-40B4-BE49-F238E27FC236}">
                <a16:creationId xmlns:a16="http://schemas.microsoft.com/office/drawing/2014/main" id="{19527C7B-F4CD-76D9-4D2A-DB6C3046AB80}"/>
              </a:ext>
            </a:extLst>
          </p:cNvPr>
          <p:cNvSpPr txBox="1"/>
          <p:nvPr/>
        </p:nvSpPr>
        <p:spPr>
          <a:xfrm>
            <a:off x="1219200" y="5715000"/>
            <a:ext cx="10058400" cy="279564"/>
          </a:xfrm>
          <a:prstGeom prst="rect">
            <a:avLst/>
          </a:prstGeom>
          <a:noFill/>
        </p:spPr>
        <p:txBody>
          <a:bodyPr wrap="square">
            <a:spAutoFit/>
          </a:bodyPr>
          <a:lstStyle/>
          <a:p>
            <a:pPr marL="12700">
              <a:lnSpc>
                <a:spcPts val="1430"/>
              </a:lnSpc>
            </a:pPr>
            <a:endParaRPr lang="en-US" sz="1800" spc="-10" dirty="0"/>
          </a:p>
        </p:txBody>
      </p:sp>
      <p:sp>
        <p:nvSpPr>
          <p:cNvPr id="22" name="TextBox 21">
            <a:extLst>
              <a:ext uri="{FF2B5EF4-FFF2-40B4-BE49-F238E27FC236}">
                <a16:creationId xmlns:a16="http://schemas.microsoft.com/office/drawing/2014/main" id="{B4B2D13A-A101-1552-E8C5-D5C973472B7D}"/>
              </a:ext>
            </a:extLst>
          </p:cNvPr>
          <p:cNvSpPr txBox="1"/>
          <p:nvPr/>
        </p:nvSpPr>
        <p:spPr>
          <a:xfrm>
            <a:off x="1524000" y="6019800"/>
            <a:ext cx="10058400" cy="279564"/>
          </a:xfrm>
          <a:prstGeom prst="rect">
            <a:avLst/>
          </a:prstGeom>
          <a:noFill/>
        </p:spPr>
        <p:txBody>
          <a:bodyPr wrap="square">
            <a:spAutoFit/>
          </a:bodyPr>
          <a:lstStyle/>
          <a:p>
            <a:pPr marL="12700">
              <a:lnSpc>
                <a:spcPts val="1430"/>
              </a:lnSpc>
            </a:pPr>
            <a:endParaRPr lang="en-US" sz="1800" spc="-10" dirty="0"/>
          </a:p>
        </p:txBody>
      </p:sp>
      <p:sp>
        <p:nvSpPr>
          <p:cNvPr id="23" name="TextBox 22">
            <a:extLst>
              <a:ext uri="{FF2B5EF4-FFF2-40B4-BE49-F238E27FC236}">
                <a16:creationId xmlns:a16="http://schemas.microsoft.com/office/drawing/2014/main" id="{3ED30707-4C8F-8ACA-16C2-ADA8BE54C756}"/>
              </a:ext>
            </a:extLst>
          </p:cNvPr>
          <p:cNvSpPr txBox="1"/>
          <p:nvPr/>
        </p:nvSpPr>
        <p:spPr>
          <a:xfrm>
            <a:off x="1676400" y="6172200"/>
            <a:ext cx="10058400" cy="279564"/>
          </a:xfrm>
          <a:prstGeom prst="rect">
            <a:avLst/>
          </a:prstGeom>
          <a:noFill/>
        </p:spPr>
        <p:txBody>
          <a:bodyPr wrap="square">
            <a:spAutoFit/>
          </a:bodyPr>
          <a:lstStyle/>
          <a:p>
            <a:pPr marL="12700">
              <a:lnSpc>
                <a:spcPts val="1430"/>
              </a:lnSpc>
            </a:pPr>
            <a:endParaRPr lang="en-US" sz="1800" spc="-10" dirty="0"/>
          </a:p>
        </p:txBody>
      </p:sp>
      <p:sp>
        <p:nvSpPr>
          <p:cNvPr id="24" name="TextBox 23">
            <a:extLst>
              <a:ext uri="{FF2B5EF4-FFF2-40B4-BE49-F238E27FC236}">
                <a16:creationId xmlns:a16="http://schemas.microsoft.com/office/drawing/2014/main" id="{1F18AE46-8DA2-3B42-B688-FA0E6565CAEC}"/>
              </a:ext>
            </a:extLst>
          </p:cNvPr>
          <p:cNvSpPr txBox="1"/>
          <p:nvPr/>
        </p:nvSpPr>
        <p:spPr>
          <a:xfrm>
            <a:off x="1828800" y="6324600"/>
            <a:ext cx="10058400" cy="279564"/>
          </a:xfrm>
          <a:prstGeom prst="rect">
            <a:avLst/>
          </a:prstGeom>
          <a:noFill/>
        </p:spPr>
        <p:txBody>
          <a:bodyPr wrap="square">
            <a:spAutoFit/>
          </a:bodyPr>
          <a:lstStyle/>
          <a:p>
            <a:pPr marL="12700">
              <a:lnSpc>
                <a:spcPts val="1430"/>
              </a:lnSpc>
            </a:pPr>
            <a:endParaRPr lang="en-US" sz="1800" spc="-10" dirty="0"/>
          </a:p>
        </p:txBody>
      </p:sp>
      <p:sp>
        <p:nvSpPr>
          <p:cNvPr id="25" name="TextBox 24">
            <a:extLst>
              <a:ext uri="{FF2B5EF4-FFF2-40B4-BE49-F238E27FC236}">
                <a16:creationId xmlns:a16="http://schemas.microsoft.com/office/drawing/2014/main" id="{AAECE7F9-0065-01F3-EBBE-72861DEEB215}"/>
              </a:ext>
            </a:extLst>
          </p:cNvPr>
          <p:cNvSpPr txBox="1"/>
          <p:nvPr/>
        </p:nvSpPr>
        <p:spPr>
          <a:xfrm>
            <a:off x="1981200" y="6477000"/>
            <a:ext cx="10058400" cy="279564"/>
          </a:xfrm>
          <a:prstGeom prst="rect">
            <a:avLst/>
          </a:prstGeom>
          <a:noFill/>
        </p:spPr>
        <p:txBody>
          <a:bodyPr wrap="square">
            <a:spAutoFit/>
          </a:bodyPr>
          <a:lstStyle/>
          <a:p>
            <a:pPr marL="12700">
              <a:lnSpc>
                <a:spcPts val="1430"/>
              </a:lnSpc>
            </a:pPr>
            <a:endParaRPr lang="en-US" sz="1800" spc="-10" dirty="0"/>
          </a:p>
        </p:txBody>
      </p:sp>
      <p:sp>
        <p:nvSpPr>
          <p:cNvPr id="26" name="TextBox 25">
            <a:extLst>
              <a:ext uri="{FF2B5EF4-FFF2-40B4-BE49-F238E27FC236}">
                <a16:creationId xmlns:a16="http://schemas.microsoft.com/office/drawing/2014/main" id="{2B618D23-34BB-3528-0E48-1B65F74C9777}"/>
              </a:ext>
            </a:extLst>
          </p:cNvPr>
          <p:cNvSpPr txBox="1"/>
          <p:nvPr/>
        </p:nvSpPr>
        <p:spPr>
          <a:xfrm>
            <a:off x="2133600" y="6629400"/>
            <a:ext cx="10058400" cy="279564"/>
          </a:xfrm>
          <a:prstGeom prst="rect">
            <a:avLst/>
          </a:prstGeom>
          <a:noFill/>
        </p:spPr>
        <p:txBody>
          <a:bodyPr wrap="square">
            <a:spAutoFit/>
          </a:bodyPr>
          <a:lstStyle/>
          <a:p>
            <a:pPr marL="12700">
              <a:lnSpc>
                <a:spcPts val="1430"/>
              </a:lnSpc>
            </a:pPr>
            <a:endParaRPr lang="en-US" sz="1800" spc="-10" dirty="0"/>
          </a:p>
        </p:txBody>
      </p:sp>
      <p:sp>
        <p:nvSpPr>
          <p:cNvPr id="27" name="TextBox 26">
            <a:extLst>
              <a:ext uri="{FF2B5EF4-FFF2-40B4-BE49-F238E27FC236}">
                <a16:creationId xmlns:a16="http://schemas.microsoft.com/office/drawing/2014/main" id="{D48F3EE6-445F-1940-55EC-C94C552A3924}"/>
              </a:ext>
            </a:extLst>
          </p:cNvPr>
          <p:cNvSpPr txBox="1"/>
          <p:nvPr/>
        </p:nvSpPr>
        <p:spPr>
          <a:xfrm>
            <a:off x="2286000" y="6781800"/>
            <a:ext cx="10058400" cy="279564"/>
          </a:xfrm>
          <a:prstGeom prst="rect">
            <a:avLst/>
          </a:prstGeom>
          <a:noFill/>
        </p:spPr>
        <p:txBody>
          <a:bodyPr wrap="square">
            <a:spAutoFit/>
          </a:bodyPr>
          <a:lstStyle/>
          <a:p>
            <a:pPr marL="12700">
              <a:lnSpc>
                <a:spcPts val="1430"/>
              </a:lnSpc>
            </a:pPr>
            <a:endParaRPr lang="en-US" sz="1800" spc="-10" dirty="0"/>
          </a:p>
        </p:txBody>
      </p:sp>
      <p:sp>
        <p:nvSpPr>
          <p:cNvPr id="28" name="TextBox 27">
            <a:extLst>
              <a:ext uri="{FF2B5EF4-FFF2-40B4-BE49-F238E27FC236}">
                <a16:creationId xmlns:a16="http://schemas.microsoft.com/office/drawing/2014/main" id="{0A91E91E-494F-0D84-0665-1D9FB094D67B}"/>
              </a:ext>
            </a:extLst>
          </p:cNvPr>
          <p:cNvSpPr txBox="1"/>
          <p:nvPr/>
        </p:nvSpPr>
        <p:spPr>
          <a:xfrm>
            <a:off x="2438400" y="6934200"/>
            <a:ext cx="10058400" cy="279564"/>
          </a:xfrm>
          <a:prstGeom prst="rect">
            <a:avLst/>
          </a:prstGeom>
          <a:noFill/>
        </p:spPr>
        <p:txBody>
          <a:bodyPr wrap="square">
            <a:spAutoFit/>
          </a:bodyPr>
          <a:lstStyle/>
          <a:p>
            <a:pPr marL="12700">
              <a:lnSpc>
                <a:spcPts val="1430"/>
              </a:lnSpc>
            </a:pPr>
            <a:endParaRPr lang="en-US" sz="1800" spc="-10" dirty="0"/>
          </a:p>
        </p:txBody>
      </p:sp>
      <p:sp>
        <p:nvSpPr>
          <p:cNvPr id="29" name="TextBox 28">
            <a:extLst>
              <a:ext uri="{FF2B5EF4-FFF2-40B4-BE49-F238E27FC236}">
                <a16:creationId xmlns:a16="http://schemas.microsoft.com/office/drawing/2014/main" id="{F384B005-4AC4-366F-75C5-0A966A78B150}"/>
              </a:ext>
            </a:extLst>
          </p:cNvPr>
          <p:cNvSpPr txBox="1"/>
          <p:nvPr/>
        </p:nvSpPr>
        <p:spPr>
          <a:xfrm>
            <a:off x="2590800" y="7086600"/>
            <a:ext cx="10058400" cy="279564"/>
          </a:xfrm>
          <a:prstGeom prst="rect">
            <a:avLst/>
          </a:prstGeom>
          <a:noFill/>
        </p:spPr>
        <p:txBody>
          <a:bodyPr wrap="square">
            <a:spAutoFit/>
          </a:bodyPr>
          <a:lstStyle/>
          <a:p>
            <a:pPr marL="12700">
              <a:lnSpc>
                <a:spcPts val="1430"/>
              </a:lnSpc>
            </a:pPr>
            <a:endParaRPr lang="en-US" sz="1800" spc="-10" dirty="0"/>
          </a:p>
        </p:txBody>
      </p:sp>
      <p:sp>
        <p:nvSpPr>
          <p:cNvPr id="32" name="TextBox 31">
            <a:extLst>
              <a:ext uri="{FF2B5EF4-FFF2-40B4-BE49-F238E27FC236}">
                <a16:creationId xmlns:a16="http://schemas.microsoft.com/office/drawing/2014/main" id="{D138847D-DA61-F0FB-B46E-4008126A16AE}"/>
              </a:ext>
            </a:extLst>
          </p:cNvPr>
          <p:cNvSpPr txBox="1"/>
          <p:nvPr/>
        </p:nvSpPr>
        <p:spPr>
          <a:xfrm>
            <a:off x="2895600" y="7391400"/>
            <a:ext cx="10058400" cy="279564"/>
          </a:xfrm>
          <a:prstGeom prst="rect">
            <a:avLst/>
          </a:prstGeom>
          <a:noFill/>
        </p:spPr>
        <p:txBody>
          <a:bodyPr wrap="square">
            <a:spAutoFit/>
          </a:bodyPr>
          <a:lstStyle/>
          <a:p>
            <a:pPr marL="12700">
              <a:lnSpc>
                <a:spcPts val="1430"/>
              </a:lnSpc>
            </a:pPr>
            <a:endParaRPr lang="en-US" sz="1800" spc="-10" dirty="0"/>
          </a:p>
        </p:txBody>
      </p:sp>
      <p:sp>
        <p:nvSpPr>
          <p:cNvPr id="10" name="TextBox 9">
            <a:extLst>
              <a:ext uri="{FF2B5EF4-FFF2-40B4-BE49-F238E27FC236}">
                <a16:creationId xmlns:a16="http://schemas.microsoft.com/office/drawing/2014/main" id="{79E296AA-962B-8F48-76D9-5B54243E4A0E}"/>
              </a:ext>
            </a:extLst>
          </p:cNvPr>
          <p:cNvSpPr txBox="1"/>
          <p:nvPr/>
        </p:nvSpPr>
        <p:spPr>
          <a:xfrm>
            <a:off x="533400" y="3231257"/>
            <a:ext cx="8332788" cy="707886"/>
          </a:xfrm>
          <a:prstGeom prst="rect">
            <a:avLst/>
          </a:prstGeom>
          <a:noFill/>
        </p:spPr>
        <p:txBody>
          <a:bodyPr wrap="square" rtlCol="0">
            <a:spAutoFit/>
          </a:bodyPr>
          <a:lstStyle/>
          <a:p>
            <a:r>
              <a:rPr lang="en-IN" sz="2000" dirty="0">
                <a:solidFill>
                  <a:srgbClr val="0070C0"/>
                </a:solidFill>
              </a:rPr>
              <a:t>https://github.com/MokshithT/LoanApprovalSystemML/blob/main/Loan%20Status%20Prediction%20Using%20Machine%20Learning.ipynb</a:t>
            </a:r>
          </a:p>
        </p:txBody>
      </p:sp>
    </p:spTree>
    <p:extLst>
      <p:ext uri="{BB962C8B-B14F-4D97-AF65-F5344CB8AC3E}">
        <p14:creationId xmlns:p14="http://schemas.microsoft.com/office/powerpoint/2010/main" val="3576727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415B8009-227D-A203-B604-2D58015B8D72}"/>
              </a:ext>
            </a:extLst>
          </p:cNvPr>
          <p:cNvSpPr txBox="1">
            <a:spLocks/>
          </p:cNvSpPr>
          <p:nvPr/>
        </p:nvSpPr>
        <p:spPr>
          <a:xfrm>
            <a:off x="661987" y="0"/>
            <a:ext cx="6685280" cy="617855"/>
          </a:xfrm>
          <a:prstGeom prst="rect">
            <a:avLst/>
          </a:prstGeom>
          <a:solidFill>
            <a:srgbClr val="7F63A1"/>
          </a:solidFill>
        </p:spPr>
        <p:txBody>
          <a:bodyPr vert="horz" wrap="square" lIns="0" tIns="160655" rIns="0" bIns="0" rtlCol="0">
            <a:spAutoFit/>
          </a:bodyPr>
          <a:lstStyle>
            <a:lvl1pPr>
              <a:defRPr>
                <a:latin typeface="+mj-lt"/>
                <a:ea typeface="+mj-ea"/>
                <a:cs typeface="+mj-cs"/>
              </a:defRPr>
            </a:lvl1pPr>
          </a:lstStyle>
          <a:p>
            <a:pPr marL="515620">
              <a:spcBef>
                <a:spcPts val="1265"/>
              </a:spcBef>
            </a:pPr>
            <a:r>
              <a:rPr lang="en-US" b="1" dirty="0">
                <a:solidFill>
                  <a:srgbClr val="FFFFFF"/>
                </a:solidFill>
                <a:latin typeface="Calibri"/>
                <a:cs typeface="Calibri"/>
              </a:rPr>
              <a:t>II</a:t>
            </a:r>
            <a:r>
              <a:rPr lang="en-US" b="1" spc="-50" dirty="0">
                <a:solidFill>
                  <a:srgbClr val="FFFFFF"/>
                </a:solidFill>
                <a:latin typeface="Calibri"/>
                <a:cs typeface="Calibri"/>
              </a:rPr>
              <a:t> </a:t>
            </a:r>
            <a:r>
              <a:rPr lang="en-US" b="1" spc="-25" dirty="0">
                <a:solidFill>
                  <a:srgbClr val="FFFFFF"/>
                </a:solidFill>
                <a:latin typeface="Calibri"/>
                <a:cs typeface="Calibri"/>
              </a:rPr>
              <a:t>Year</a:t>
            </a:r>
            <a:r>
              <a:rPr lang="en-US" b="1" spc="-50" dirty="0">
                <a:solidFill>
                  <a:srgbClr val="FFFFFF"/>
                </a:solidFill>
                <a:latin typeface="Calibri"/>
                <a:cs typeface="Calibri"/>
              </a:rPr>
              <a:t> </a:t>
            </a:r>
            <a:r>
              <a:rPr lang="en-US" b="1" spc="-40" dirty="0" err="1">
                <a:solidFill>
                  <a:srgbClr val="FFFFFF"/>
                </a:solidFill>
                <a:latin typeface="Calibri"/>
                <a:cs typeface="Calibri"/>
              </a:rPr>
              <a:t>B.Tech</a:t>
            </a:r>
            <a:r>
              <a:rPr lang="en-US" b="1" spc="-45" dirty="0">
                <a:solidFill>
                  <a:srgbClr val="FFFFFF"/>
                </a:solidFill>
                <a:latin typeface="Calibri"/>
                <a:cs typeface="Calibri"/>
              </a:rPr>
              <a:t> </a:t>
            </a:r>
            <a:r>
              <a:rPr lang="en-US" b="1" dirty="0">
                <a:solidFill>
                  <a:srgbClr val="FFFFFF"/>
                </a:solidFill>
                <a:latin typeface="Calibri"/>
                <a:cs typeface="Calibri"/>
              </a:rPr>
              <a:t>Industry</a:t>
            </a:r>
            <a:r>
              <a:rPr lang="en-US" b="1" spc="-50" dirty="0">
                <a:solidFill>
                  <a:srgbClr val="FFFFFF"/>
                </a:solidFill>
                <a:latin typeface="Calibri"/>
                <a:cs typeface="Calibri"/>
              </a:rPr>
              <a:t> </a:t>
            </a:r>
            <a:r>
              <a:rPr lang="en-US" b="1" dirty="0">
                <a:solidFill>
                  <a:srgbClr val="FFFFFF"/>
                </a:solidFill>
                <a:latin typeface="Calibri"/>
                <a:cs typeface="Calibri"/>
              </a:rPr>
              <a:t>Oriented</a:t>
            </a:r>
            <a:r>
              <a:rPr lang="en-US" b="1" spc="-45" dirty="0">
                <a:solidFill>
                  <a:srgbClr val="FFFFFF"/>
                </a:solidFill>
                <a:latin typeface="Calibri"/>
                <a:cs typeface="Calibri"/>
              </a:rPr>
              <a:t> </a:t>
            </a:r>
            <a:r>
              <a:rPr lang="en-US" b="1" dirty="0">
                <a:solidFill>
                  <a:srgbClr val="FFFFFF"/>
                </a:solidFill>
                <a:latin typeface="Calibri"/>
                <a:cs typeface="Calibri"/>
              </a:rPr>
              <a:t>Project</a:t>
            </a:r>
            <a:r>
              <a:rPr lang="en-US" b="1" spc="-50" dirty="0">
                <a:solidFill>
                  <a:srgbClr val="FFFFFF"/>
                </a:solidFill>
                <a:latin typeface="Calibri"/>
                <a:cs typeface="Calibri"/>
              </a:rPr>
              <a:t> </a:t>
            </a:r>
            <a:r>
              <a:rPr lang="en-US" b="1" dirty="0">
                <a:solidFill>
                  <a:srgbClr val="FFFFFF"/>
                </a:solidFill>
                <a:latin typeface="Calibri"/>
                <a:cs typeface="Calibri"/>
              </a:rPr>
              <a:t>(</a:t>
            </a:r>
            <a:r>
              <a:rPr lang="en-US" b="1" dirty="0" err="1">
                <a:solidFill>
                  <a:srgbClr val="FFFFFF"/>
                </a:solidFill>
                <a:latin typeface="Calibri"/>
                <a:cs typeface="Calibri"/>
              </a:rPr>
              <a:t>IoP</a:t>
            </a:r>
            <a:r>
              <a:rPr lang="en-US" b="1" dirty="0">
                <a:solidFill>
                  <a:srgbClr val="FFFFFF"/>
                </a:solidFill>
                <a:latin typeface="Calibri"/>
                <a:cs typeface="Calibri"/>
              </a:rPr>
              <a:t>)</a:t>
            </a:r>
            <a:r>
              <a:rPr lang="en-US" b="1" spc="-45" dirty="0">
                <a:solidFill>
                  <a:srgbClr val="FFFFFF"/>
                </a:solidFill>
                <a:latin typeface="Calibri"/>
                <a:cs typeface="Calibri"/>
              </a:rPr>
              <a:t> </a:t>
            </a:r>
            <a:r>
              <a:rPr lang="en-US" b="1" dirty="0">
                <a:solidFill>
                  <a:srgbClr val="FFFFFF"/>
                </a:solidFill>
                <a:latin typeface="Calibri"/>
                <a:cs typeface="Calibri"/>
              </a:rPr>
              <a:t>Project</a:t>
            </a:r>
            <a:r>
              <a:rPr lang="en-US" b="1" spc="-50" dirty="0">
                <a:solidFill>
                  <a:srgbClr val="FFFFFF"/>
                </a:solidFill>
                <a:latin typeface="Calibri"/>
                <a:cs typeface="Calibri"/>
              </a:rPr>
              <a:t> </a:t>
            </a:r>
            <a:r>
              <a:rPr lang="en-US" b="1" spc="-10" dirty="0">
                <a:solidFill>
                  <a:srgbClr val="FFFFFF"/>
                </a:solidFill>
                <a:latin typeface="Calibri"/>
                <a:cs typeface="Calibri"/>
              </a:rPr>
              <a:t>Review</a:t>
            </a:r>
            <a:endParaRPr lang="en-US" dirty="0">
              <a:latin typeface="Calibri"/>
              <a:cs typeface="Calibri"/>
            </a:endParaRPr>
          </a:p>
        </p:txBody>
      </p:sp>
      <p:sp>
        <p:nvSpPr>
          <p:cNvPr id="3" name="object 3">
            <a:extLst>
              <a:ext uri="{FF2B5EF4-FFF2-40B4-BE49-F238E27FC236}">
                <a16:creationId xmlns:a16="http://schemas.microsoft.com/office/drawing/2014/main" id="{2EDF06E0-ADDB-D13A-C39F-74537ABF25B2}"/>
              </a:ext>
            </a:extLst>
          </p:cNvPr>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4" name="object 4">
            <a:extLst>
              <a:ext uri="{FF2B5EF4-FFF2-40B4-BE49-F238E27FC236}">
                <a16:creationId xmlns:a16="http://schemas.microsoft.com/office/drawing/2014/main" id="{72B4B4A1-F29B-F904-706E-875515F40917}"/>
              </a:ext>
            </a:extLst>
          </p:cNvPr>
          <p:cNvGrpSpPr/>
          <p:nvPr/>
        </p:nvGrpSpPr>
        <p:grpSpPr>
          <a:xfrm>
            <a:off x="0" y="6199187"/>
            <a:ext cx="9144000" cy="659130"/>
            <a:chOff x="0" y="6199187"/>
            <a:chExt cx="9144000" cy="659130"/>
          </a:xfrm>
        </p:grpSpPr>
        <p:sp>
          <p:nvSpPr>
            <p:cNvPr id="5" name="object 5">
              <a:extLst>
                <a:ext uri="{FF2B5EF4-FFF2-40B4-BE49-F238E27FC236}">
                  <a16:creationId xmlns:a16="http://schemas.microsoft.com/office/drawing/2014/main" id="{62CB266B-6DE7-804F-61AF-E7CFF1D86365}"/>
                </a:ext>
              </a:extLst>
            </p:cNvPr>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6" name="object 6">
              <a:extLst>
                <a:ext uri="{FF2B5EF4-FFF2-40B4-BE49-F238E27FC236}">
                  <a16:creationId xmlns:a16="http://schemas.microsoft.com/office/drawing/2014/main" id="{2DB1FD0C-8C57-F9E0-A2B3-12FB3EDFEFEC}"/>
                </a:ext>
              </a:extLst>
            </p:cNvPr>
            <p:cNvPicPr/>
            <p:nvPr/>
          </p:nvPicPr>
          <p:blipFill>
            <a:blip r:embed="rId2" cstate="print"/>
            <a:stretch>
              <a:fillRect/>
            </a:stretch>
          </p:blipFill>
          <p:spPr>
            <a:xfrm>
              <a:off x="8472487" y="6199187"/>
              <a:ext cx="671512" cy="658812"/>
            </a:xfrm>
            <a:prstGeom prst="rect">
              <a:avLst/>
            </a:prstGeom>
          </p:spPr>
        </p:pic>
      </p:grpSp>
      <p:pic>
        <p:nvPicPr>
          <p:cNvPr id="7" name="object 7">
            <a:extLst>
              <a:ext uri="{FF2B5EF4-FFF2-40B4-BE49-F238E27FC236}">
                <a16:creationId xmlns:a16="http://schemas.microsoft.com/office/drawing/2014/main" id="{1B83F749-8508-4642-74B2-E3168CEC6D23}"/>
              </a:ext>
            </a:extLst>
          </p:cNvPr>
          <p:cNvPicPr/>
          <p:nvPr/>
        </p:nvPicPr>
        <p:blipFill>
          <a:blip r:embed="rId3" cstate="print"/>
          <a:stretch>
            <a:fillRect/>
          </a:stretch>
        </p:blipFill>
        <p:spPr>
          <a:xfrm>
            <a:off x="0" y="0"/>
            <a:ext cx="658812" cy="620712"/>
          </a:xfrm>
          <a:prstGeom prst="rect">
            <a:avLst/>
          </a:prstGeom>
        </p:spPr>
      </p:pic>
      <p:sp>
        <p:nvSpPr>
          <p:cNvPr id="8" name="object 8">
            <a:extLst>
              <a:ext uri="{FF2B5EF4-FFF2-40B4-BE49-F238E27FC236}">
                <a16:creationId xmlns:a16="http://schemas.microsoft.com/office/drawing/2014/main" id="{99AF0923-568F-3074-2D65-17C8ED123F5C}"/>
              </a:ext>
            </a:extLst>
          </p:cNvPr>
          <p:cNvSpPr txBox="1"/>
          <p:nvPr/>
        </p:nvSpPr>
        <p:spPr>
          <a:xfrm>
            <a:off x="1441132" y="2899368"/>
            <a:ext cx="5791200" cy="1059264"/>
          </a:xfrm>
          <a:prstGeom prst="rect">
            <a:avLst/>
          </a:prstGeom>
        </p:spPr>
        <p:txBody>
          <a:bodyPr vert="horz" wrap="square" lIns="0" tIns="12700" rIns="0" bIns="0" rtlCol="0">
            <a:spAutoFit/>
          </a:bodyPr>
          <a:lstStyle/>
          <a:p>
            <a:pPr marL="12700" algn="ctr">
              <a:lnSpc>
                <a:spcPct val="100000"/>
              </a:lnSpc>
              <a:spcBef>
                <a:spcPts val="100"/>
              </a:spcBef>
            </a:pPr>
            <a:r>
              <a:rPr lang="en-IN" sz="4000" dirty="0"/>
              <a:t>System Models </a:t>
            </a:r>
            <a:br>
              <a:rPr lang="en-IN" sz="9600" dirty="0"/>
            </a:br>
            <a:r>
              <a:rPr lang="en-IN" sz="2800" dirty="0">
                <a:solidFill>
                  <a:srgbClr val="002060"/>
                </a:solidFill>
              </a:rPr>
              <a:t>(UML Diagrams)</a:t>
            </a:r>
            <a:endParaRPr sz="3600" dirty="0">
              <a:latin typeface="Calibri"/>
              <a:cs typeface="Calibri"/>
            </a:endParaRPr>
          </a:p>
        </p:txBody>
      </p:sp>
      <p:sp>
        <p:nvSpPr>
          <p:cNvPr id="9" name="object 9">
            <a:extLst>
              <a:ext uri="{FF2B5EF4-FFF2-40B4-BE49-F238E27FC236}">
                <a16:creationId xmlns:a16="http://schemas.microsoft.com/office/drawing/2014/main" id="{B13C6E62-A78D-EB5A-01EB-35D75C4BDA0E}"/>
              </a:ext>
            </a:extLst>
          </p:cNvPr>
          <p:cNvSpPr txBox="1">
            <a:spLocks noGrp="1"/>
          </p:cNvSpPr>
          <p:nvPr>
            <p:ph type="ftr" sz="quarter" idx="5"/>
          </p:nvPr>
        </p:nvSpPr>
        <p:spPr>
          <a:xfrm>
            <a:off x="1219200" y="6517192"/>
            <a:ext cx="6235065" cy="203200"/>
          </a:xfrm>
          <a:prstGeom prst="rect">
            <a:avLst/>
          </a:prstGeom>
        </p:spPr>
        <p:txBody>
          <a:bodyPr vert="horz" wrap="square" lIns="0" tIns="0" rIns="0" bIns="0" rtlCol="0">
            <a:spAutoFit/>
          </a:body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Tree>
    <p:extLst>
      <p:ext uri="{BB962C8B-B14F-4D97-AF65-F5344CB8AC3E}">
        <p14:creationId xmlns:p14="http://schemas.microsoft.com/office/powerpoint/2010/main" val="3259173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1EBD8AC-8BBF-2B3A-1DB7-2D5008370942}"/>
              </a:ext>
            </a:extLst>
          </p:cNvPr>
          <p:cNvSpPr txBox="1">
            <a:spLocks/>
          </p:cNvSpPr>
          <p:nvPr/>
        </p:nvSpPr>
        <p:spPr>
          <a:xfrm>
            <a:off x="661987" y="0"/>
            <a:ext cx="6685280" cy="617855"/>
          </a:xfrm>
          <a:prstGeom prst="rect">
            <a:avLst/>
          </a:prstGeom>
          <a:solidFill>
            <a:srgbClr val="7F63A1"/>
          </a:solidFill>
        </p:spPr>
        <p:txBody>
          <a:bodyPr vert="horz" wrap="square" lIns="0" tIns="160655" rIns="0" bIns="0" rtlCol="0">
            <a:spAutoFit/>
          </a:bodyPr>
          <a:lstStyle>
            <a:lvl1pPr>
              <a:defRPr>
                <a:latin typeface="+mj-lt"/>
                <a:ea typeface="+mj-ea"/>
                <a:cs typeface="+mj-cs"/>
              </a:defRPr>
            </a:lvl1pPr>
          </a:lstStyle>
          <a:p>
            <a:pPr marL="515620">
              <a:spcBef>
                <a:spcPts val="1265"/>
              </a:spcBef>
            </a:pPr>
            <a:r>
              <a:rPr lang="en-US" b="1" dirty="0">
                <a:solidFill>
                  <a:srgbClr val="FFFFFF"/>
                </a:solidFill>
                <a:latin typeface="Calibri"/>
                <a:cs typeface="Calibri"/>
              </a:rPr>
              <a:t>II</a:t>
            </a:r>
            <a:r>
              <a:rPr lang="en-US" b="1" spc="-50" dirty="0">
                <a:solidFill>
                  <a:srgbClr val="FFFFFF"/>
                </a:solidFill>
                <a:latin typeface="Calibri"/>
                <a:cs typeface="Calibri"/>
              </a:rPr>
              <a:t> </a:t>
            </a:r>
            <a:r>
              <a:rPr lang="en-US" b="1" spc="-25" dirty="0">
                <a:solidFill>
                  <a:srgbClr val="FFFFFF"/>
                </a:solidFill>
                <a:latin typeface="Calibri"/>
                <a:cs typeface="Calibri"/>
              </a:rPr>
              <a:t>Year</a:t>
            </a:r>
            <a:r>
              <a:rPr lang="en-US" b="1" spc="-50" dirty="0">
                <a:solidFill>
                  <a:srgbClr val="FFFFFF"/>
                </a:solidFill>
                <a:latin typeface="Calibri"/>
                <a:cs typeface="Calibri"/>
              </a:rPr>
              <a:t> </a:t>
            </a:r>
            <a:r>
              <a:rPr lang="en-US" b="1" spc="-40" dirty="0" err="1">
                <a:solidFill>
                  <a:srgbClr val="FFFFFF"/>
                </a:solidFill>
                <a:latin typeface="Calibri"/>
                <a:cs typeface="Calibri"/>
              </a:rPr>
              <a:t>B.Tech</a:t>
            </a:r>
            <a:r>
              <a:rPr lang="en-US" b="1" spc="-45" dirty="0">
                <a:solidFill>
                  <a:srgbClr val="FFFFFF"/>
                </a:solidFill>
                <a:latin typeface="Calibri"/>
                <a:cs typeface="Calibri"/>
              </a:rPr>
              <a:t> </a:t>
            </a:r>
            <a:r>
              <a:rPr lang="en-US" b="1" dirty="0">
                <a:solidFill>
                  <a:srgbClr val="FFFFFF"/>
                </a:solidFill>
                <a:latin typeface="Calibri"/>
                <a:cs typeface="Calibri"/>
              </a:rPr>
              <a:t>Industry</a:t>
            </a:r>
            <a:r>
              <a:rPr lang="en-US" b="1" spc="-50" dirty="0">
                <a:solidFill>
                  <a:srgbClr val="FFFFFF"/>
                </a:solidFill>
                <a:latin typeface="Calibri"/>
                <a:cs typeface="Calibri"/>
              </a:rPr>
              <a:t> </a:t>
            </a:r>
            <a:r>
              <a:rPr lang="en-US" b="1" dirty="0">
                <a:solidFill>
                  <a:srgbClr val="FFFFFF"/>
                </a:solidFill>
                <a:latin typeface="Calibri"/>
                <a:cs typeface="Calibri"/>
              </a:rPr>
              <a:t>Oriented</a:t>
            </a:r>
            <a:r>
              <a:rPr lang="en-US" b="1" spc="-45" dirty="0">
                <a:solidFill>
                  <a:srgbClr val="FFFFFF"/>
                </a:solidFill>
                <a:latin typeface="Calibri"/>
                <a:cs typeface="Calibri"/>
              </a:rPr>
              <a:t> </a:t>
            </a:r>
            <a:r>
              <a:rPr lang="en-US" b="1" dirty="0">
                <a:solidFill>
                  <a:srgbClr val="FFFFFF"/>
                </a:solidFill>
                <a:latin typeface="Calibri"/>
                <a:cs typeface="Calibri"/>
              </a:rPr>
              <a:t>Project</a:t>
            </a:r>
            <a:r>
              <a:rPr lang="en-US" b="1" spc="-50" dirty="0">
                <a:solidFill>
                  <a:srgbClr val="FFFFFF"/>
                </a:solidFill>
                <a:latin typeface="Calibri"/>
                <a:cs typeface="Calibri"/>
              </a:rPr>
              <a:t> </a:t>
            </a:r>
            <a:r>
              <a:rPr lang="en-US" b="1" dirty="0">
                <a:solidFill>
                  <a:srgbClr val="FFFFFF"/>
                </a:solidFill>
                <a:latin typeface="Calibri"/>
                <a:cs typeface="Calibri"/>
              </a:rPr>
              <a:t>(</a:t>
            </a:r>
            <a:r>
              <a:rPr lang="en-US" b="1" dirty="0" err="1">
                <a:solidFill>
                  <a:srgbClr val="FFFFFF"/>
                </a:solidFill>
                <a:latin typeface="Calibri"/>
                <a:cs typeface="Calibri"/>
              </a:rPr>
              <a:t>IoP</a:t>
            </a:r>
            <a:r>
              <a:rPr lang="en-US" b="1" dirty="0">
                <a:solidFill>
                  <a:srgbClr val="FFFFFF"/>
                </a:solidFill>
                <a:latin typeface="Calibri"/>
                <a:cs typeface="Calibri"/>
              </a:rPr>
              <a:t>)</a:t>
            </a:r>
            <a:r>
              <a:rPr lang="en-US" b="1" spc="-45" dirty="0">
                <a:solidFill>
                  <a:srgbClr val="FFFFFF"/>
                </a:solidFill>
                <a:latin typeface="Calibri"/>
                <a:cs typeface="Calibri"/>
              </a:rPr>
              <a:t> </a:t>
            </a:r>
            <a:r>
              <a:rPr lang="en-US" b="1" dirty="0">
                <a:solidFill>
                  <a:srgbClr val="FFFFFF"/>
                </a:solidFill>
                <a:latin typeface="Calibri"/>
                <a:cs typeface="Calibri"/>
              </a:rPr>
              <a:t>Project</a:t>
            </a:r>
            <a:r>
              <a:rPr lang="en-US" b="1" spc="-50" dirty="0">
                <a:solidFill>
                  <a:srgbClr val="FFFFFF"/>
                </a:solidFill>
                <a:latin typeface="Calibri"/>
                <a:cs typeface="Calibri"/>
              </a:rPr>
              <a:t> </a:t>
            </a:r>
            <a:r>
              <a:rPr lang="en-US" b="1" spc="-10" dirty="0">
                <a:solidFill>
                  <a:srgbClr val="FFFFFF"/>
                </a:solidFill>
                <a:latin typeface="Calibri"/>
                <a:cs typeface="Calibri"/>
              </a:rPr>
              <a:t>Review</a:t>
            </a:r>
            <a:endParaRPr lang="en-US" dirty="0">
              <a:latin typeface="Calibri"/>
              <a:cs typeface="Calibri"/>
            </a:endParaRPr>
          </a:p>
        </p:txBody>
      </p:sp>
      <p:sp>
        <p:nvSpPr>
          <p:cNvPr id="3" name="object 3">
            <a:extLst>
              <a:ext uri="{FF2B5EF4-FFF2-40B4-BE49-F238E27FC236}">
                <a16:creationId xmlns:a16="http://schemas.microsoft.com/office/drawing/2014/main" id="{FC1F4CDF-ADEE-1D8D-E667-1724EA77DAF9}"/>
              </a:ext>
            </a:extLst>
          </p:cNvPr>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4" name="object 4">
            <a:extLst>
              <a:ext uri="{FF2B5EF4-FFF2-40B4-BE49-F238E27FC236}">
                <a16:creationId xmlns:a16="http://schemas.microsoft.com/office/drawing/2014/main" id="{BB57D124-C1FB-60C9-0ADF-CB8A7DF52191}"/>
              </a:ext>
            </a:extLst>
          </p:cNvPr>
          <p:cNvGrpSpPr/>
          <p:nvPr/>
        </p:nvGrpSpPr>
        <p:grpSpPr>
          <a:xfrm>
            <a:off x="0" y="6199187"/>
            <a:ext cx="9144000" cy="659130"/>
            <a:chOff x="0" y="6199187"/>
            <a:chExt cx="9144000" cy="659130"/>
          </a:xfrm>
        </p:grpSpPr>
        <p:sp>
          <p:nvSpPr>
            <p:cNvPr id="5" name="object 5">
              <a:extLst>
                <a:ext uri="{FF2B5EF4-FFF2-40B4-BE49-F238E27FC236}">
                  <a16:creationId xmlns:a16="http://schemas.microsoft.com/office/drawing/2014/main" id="{9A9877EF-3AE2-FC19-668E-0F2150FE09FB}"/>
                </a:ext>
              </a:extLst>
            </p:cNvPr>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6" name="object 6">
              <a:extLst>
                <a:ext uri="{FF2B5EF4-FFF2-40B4-BE49-F238E27FC236}">
                  <a16:creationId xmlns:a16="http://schemas.microsoft.com/office/drawing/2014/main" id="{C7EFFD97-3030-F510-8D05-A39EB1281076}"/>
                </a:ext>
              </a:extLst>
            </p:cNvPr>
            <p:cNvPicPr/>
            <p:nvPr/>
          </p:nvPicPr>
          <p:blipFill>
            <a:blip r:embed="rId2" cstate="print"/>
            <a:stretch>
              <a:fillRect/>
            </a:stretch>
          </p:blipFill>
          <p:spPr>
            <a:xfrm>
              <a:off x="8472487" y="6199187"/>
              <a:ext cx="671512" cy="658812"/>
            </a:xfrm>
            <a:prstGeom prst="rect">
              <a:avLst/>
            </a:prstGeom>
          </p:spPr>
        </p:pic>
      </p:grpSp>
      <p:pic>
        <p:nvPicPr>
          <p:cNvPr id="7" name="object 7">
            <a:extLst>
              <a:ext uri="{FF2B5EF4-FFF2-40B4-BE49-F238E27FC236}">
                <a16:creationId xmlns:a16="http://schemas.microsoft.com/office/drawing/2014/main" id="{7458CC42-0A24-D287-E1C0-E0B6C51A23AA}"/>
              </a:ext>
            </a:extLst>
          </p:cNvPr>
          <p:cNvPicPr/>
          <p:nvPr/>
        </p:nvPicPr>
        <p:blipFill>
          <a:blip r:embed="rId3" cstate="print"/>
          <a:stretch>
            <a:fillRect/>
          </a:stretch>
        </p:blipFill>
        <p:spPr>
          <a:xfrm>
            <a:off x="0" y="0"/>
            <a:ext cx="658812" cy="620712"/>
          </a:xfrm>
          <a:prstGeom prst="rect">
            <a:avLst/>
          </a:prstGeom>
        </p:spPr>
      </p:pic>
      <p:sp>
        <p:nvSpPr>
          <p:cNvPr id="9" name="object 9">
            <a:extLst>
              <a:ext uri="{FF2B5EF4-FFF2-40B4-BE49-F238E27FC236}">
                <a16:creationId xmlns:a16="http://schemas.microsoft.com/office/drawing/2014/main" id="{FC7BE310-1509-226B-5AED-36F1AF07C6BC}"/>
              </a:ext>
            </a:extLst>
          </p:cNvPr>
          <p:cNvSpPr txBox="1">
            <a:spLocks noGrp="1"/>
          </p:cNvSpPr>
          <p:nvPr>
            <p:ph type="ftr" sz="quarter" idx="5"/>
          </p:nvPr>
        </p:nvSpPr>
        <p:spPr>
          <a:xfrm>
            <a:off x="1219200" y="6517192"/>
            <a:ext cx="6235065" cy="203200"/>
          </a:xfrm>
          <a:prstGeom prst="rect">
            <a:avLst/>
          </a:prstGeom>
        </p:spPr>
        <p:txBody>
          <a:bodyPr vert="horz" wrap="square" lIns="0" tIns="0" rIns="0" bIns="0" rtlCol="0">
            <a:spAutoFit/>
          </a:body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pic>
        <p:nvPicPr>
          <p:cNvPr id="10" name="Screenshot 2023-11-14 at 6.38.28 PM.png">
            <a:extLst>
              <a:ext uri="{FF2B5EF4-FFF2-40B4-BE49-F238E27FC236}">
                <a16:creationId xmlns:a16="http://schemas.microsoft.com/office/drawing/2014/main" id="{591EBDD8-C156-1D1D-E325-DF2E782A5AE5}"/>
              </a:ext>
            </a:extLst>
          </p:cNvPr>
          <p:cNvPicPr>
            <a:picLocks noChangeAspect="1"/>
          </p:cNvPicPr>
          <p:nvPr/>
        </p:nvPicPr>
        <p:blipFill>
          <a:blip r:embed="rId4"/>
          <a:stretch>
            <a:fillRect/>
          </a:stretch>
        </p:blipFill>
        <p:spPr>
          <a:xfrm>
            <a:off x="658812" y="1473098"/>
            <a:ext cx="8116320" cy="4577179"/>
          </a:xfrm>
          <a:prstGeom prst="rect">
            <a:avLst/>
          </a:prstGeom>
          <a:ln w="12700">
            <a:miter lim="400000"/>
          </a:ln>
        </p:spPr>
      </p:pic>
      <p:sp>
        <p:nvSpPr>
          <p:cNvPr id="12" name="TextBox 11">
            <a:extLst>
              <a:ext uri="{FF2B5EF4-FFF2-40B4-BE49-F238E27FC236}">
                <a16:creationId xmlns:a16="http://schemas.microsoft.com/office/drawing/2014/main" id="{BA4F12F6-5981-A2C5-8C86-C93B5DBBA8E7}"/>
              </a:ext>
            </a:extLst>
          </p:cNvPr>
          <p:cNvSpPr txBox="1"/>
          <p:nvPr/>
        </p:nvSpPr>
        <p:spPr>
          <a:xfrm>
            <a:off x="311118" y="851751"/>
            <a:ext cx="7442994" cy="584775"/>
          </a:xfrm>
          <a:prstGeom prst="rect">
            <a:avLst/>
          </a:prstGeom>
          <a:noFill/>
        </p:spPr>
        <p:txBody>
          <a:bodyPr wrap="square">
            <a:spAutoFit/>
          </a:bodyPr>
          <a:lstStyle/>
          <a:p>
            <a:r>
              <a:rPr lang="en-IN" sz="3200" dirty="0">
                <a:solidFill>
                  <a:srgbClr val="FF0000"/>
                </a:solidFill>
                <a:latin typeface="+mj-lt"/>
              </a:rPr>
              <a:t>Dataflow Diagram</a:t>
            </a:r>
          </a:p>
        </p:txBody>
      </p:sp>
    </p:spTree>
    <p:extLst>
      <p:ext uri="{BB962C8B-B14F-4D97-AF65-F5344CB8AC3E}">
        <p14:creationId xmlns:p14="http://schemas.microsoft.com/office/powerpoint/2010/main" val="1055292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630F48C-185C-7227-7624-B82F59FEFBFC}"/>
              </a:ext>
            </a:extLst>
          </p:cNvPr>
          <p:cNvSpPr txBox="1">
            <a:spLocks/>
          </p:cNvSpPr>
          <p:nvPr/>
        </p:nvSpPr>
        <p:spPr>
          <a:xfrm>
            <a:off x="661987" y="0"/>
            <a:ext cx="6685280" cy="617855"/>
          </a:xfrm>
          <a:prstGeom prst="rect">
            <a:avLst/>
          </a:prstGeom>
          <a:solidFill>
            <a:srgbClr val="7F63A1"/>
          </a:solidFill>
        </p:spPr>
        <p:txBody>
          <a:bodyPr vert="horz" wrap="square" lIns="0" tIns="160655" rIns="0" bIns="0" rtlCol="0">
            <a:spAutoFit/>
          </a:bodyPr>
          <a:lstStyle>
            <a:lvl1pPr>
              <a:defRPr>
                <a:latin typeface="+mj-lt"/>
                <a:ea typeface="+mj-ea"/>
                <a:cs typeface="+mj-cs"/>
              </a:defRPr>
            </a:lvl1pPr>
          </a:lstStyle>
          <a:p>
            <a:pPr marL="515620">
              <a:spcBef>
                <a:spcPts val="1265"/>
              </a:spcBef>
            </a:pPr>
            <a:r>
              <a:rPr lang="en-US" b="1" dirty="0">
                <a:solidFill>
                  <a:srgbClr val="FFFFFF"/>
                </a:solidFill>
                <a:latin typeface="Calibri"/>
                <a:cs typeface="Calibri"/>
              </a:rPr>
              <a:t>II</a:t>
            </a:r>
            <a:r>
              <a:rPr lang="en-US" b="1" spc="-50" dirty="0">
                <a:solidFill>
                  <a:srgbClr val="FFFFFF"/>
                </a:solidFill>
                <a:latin typeface="Calibri"/>
                <a:cs typeface="Calibri"/>
              </a:rPr>
              <a:t> </a:t>
            </a:r>
            <a:r>
              <a:rPr lang="en-US" b="1" spc="-25" dirty="0">
                <a:solidFill>
                  <a:srgbClr val="FFFFFF"/>
                </a:solidFill>
                <a:latin typeface="Calibri"/>
                <a:cs typeface="Calibri"/>
              </a:rPr>
              <a:t>Year</a:t>
            </a:r>
            <a:r>
              <a:rPr lang="en-US" b="1" spc="-50" dirty="0">
                <a:solidFill>
                  <a:srgbClr val="FFFFFF"/>
                </a:solidFill>
                <a:latin typeface="Calibri"/>
                <a:cs typeface="Calibri"/>
              </a:rPr>
              <a:t> </a:t>
            </a:r>
            <a:r>
              <a:rPr lang="en-US" b="1" spc="-40" dirty="0" err="1">
                <a:solidFill>
                  <a:srgbClr val="FFFFFF"/>
                </a:solidFill>
                <a:latin typeface="Calibri"/>
                <a:cs typeface="Calibri"/>
              </a:rPr>
              <a:t>B.Tech</a:t>
            </a:r>
            <a:r>
              <a:rPr lang="en-US" b="1" spc="-45" dirty="0">
                <a:solidFill>
                  <a:srgbClr val="FFFFFF"/>
                </a:solidFill>
                <a:latin typeface="Calibri"/>
                <a:cs typeface="Calibri"/>
              </a:rPr>
              <a:t> </a:t>
            </a:r>
            <a:r>
              <a:rPr lang="en-US" b="1" dirty="0">
                <a:solidFill>
                  <a:srgbClr val="FFFFFF"/>
                </a:solidFill>
                <a:latin typeface="Calibri"/>
                <a:cs typeface="Calibri"/>
              </a:rPr>
              <a:t>Industry</a:t>
            </a:r>
            <a:r>
              <a:rPr lang="en-US" b="1" spc="-50" dirty="0">
                <a:solidFill>
                  <a:srgbClr val="FFFFFF"/>
                </a:solidFill>
                <a:latin typeface="Calibri"/>
                <a:cs typeface="Calibri"/>
              </a:rPr>
              <a:t> </a:t>
            </a:r>
            <a:r>
              <a:rPr lang="en-US" b="1" dirty="0">
                <a:solidFill>
                  <a:srgbClr val="FFFFFF"/>
                </a:solidFill>
                <a:latin typeface="Calibri"/>
                <a:cs typeface="Calibri"/>
              </a:rPr>
              <a:t>Oriented</a:t>
            </a:r>
            <a:r>
              <a:rPr lang="en-US" b="1" spc="-45" dirty="0">
                <a:solidFill>
                  <a:srgbClr val="FFFFFF"/>
                </a:solidFill>
                <a:latin typeface="Calibri"/>
                <a:cs typeface="Calibri"/>
              </a:rPr>
              <a:t> </a:t>
            </a:r>
            <a:r>
              <a:rPr lang="en-US" b="1" dirty="0">
                <a:solidFill>
                  <a:srgbClr val="FFFFFF"/>
                </a:solidFill>
                <a:latin typeface="Calibri"/>
                <a:cs typeface="Calibri"/>
              </a:rPr>
              <a:t>Project</a:t>
            </a:r>
            <a:r>
              <a:rPr lang="en-US" b="1" spc="-50" dirty="0">
                <a:solidFill>
                  <a:srgbClr val="FFFFFF"/>
                </a:solidFill>
                <a:latin typeface="Calibri"/>
                <a:cs typeface="Calibri"/>
              </a:rPr>
              <a:t> </a:t>
            </a:r>
            <a:r>
              <a:rPr lang="en-US" b="1" dirty="0">
                <a:solidFill>
                  <a:srgbClr val="FFFFFF"/>
                </a:solidFill>
                <a:latin typeface="Calibri"/>
                <a:cs typeface="Calibri"/>
              </a:rPr>
              <a:t>(</a:t>
            </a:r>
            <a:r>
              <a:rPr lang="en-US" b="1" dirty="0" err="1">
                <a:solidFill>
                  <a:srgbClr val="FFFFFF"/>
                </a:solidFill>
                <a:latin typeface="Calibri"/>
                <a:cs typeface="Calibri"/>
              </a:rPr>
              <a:t>IoP</a:t>
            </a:r>
            <a:r>
              <a:rPr lang="en-US" b="1" dirty="0">
                <a:solidFill>
                  <a:srgbClr val="FFFFFF"/>
                </a:solidFill>
                <a:latin typeface="Calibri"/>
                <a:cs typeface="Calibri"/>
              </a:rPr>
              <a:t>)</a:t>
            </a:r>
            <a:r>
              <a:rPr lang="en-US" b="1" spc="-45" dirty="0">
                <a:solidFill>
                  <a:srgbClr val="FFFFFF"/>
                </a:solidFill>
                <a:latin typeface="Calibri"/>
                <a:cs typeface="Calibri"/>
              </a:rPr>
              <a:t> </a:t>
            </a:r>
            <a:r>
              <a:rPr lang="en-US" b="1" dirty="0">
                <a:solidFill>
                  <a:srgbClr val="FFFFFF"/>
                </a:solidFill>
                <a:latin typeface="Calibri"/>
                <a:cs typeface="Calibri"/>
              </a:rPr>
              <a:t>Project</a:t>
            </a:r>
            <a:r>
              <a:rPr lang="en-US" b="1" spc="-50" dirty="0">
                <a:solidFill>
                  <a:srgbClr val="FFFFFF"/>
                </a:solidFill>
                <a:latin typeface="Calibri"/>
                <a:cs typeface="Calibri"/>
              </a:rPr>
              <a:t> </a:t>
            </a:r>
            <a:r>
              <a:rPr lang="en-US" b="1" spc="-10" dirty="0">
                <a:solidFill>
                  <a:srgbClr val="FFFFFF"/>
                </a:solidFill>
                <a:latin typeface="Calibri"/>
                <a:cs typeface="Calibri"/>
              </a:rPr>
              <a:t>Review</a:t>
            </a:r>
            <a:endParaRPr lang="en-US" dirty="0">
              <a:latin typeface="Calibri"/>
              <a:cs typeface="Calibri"/>
            </a:endParaRPr>
          </a:p>
        </p:txBody>
      </p:sp>
      <p:sp>
        <p:nvSpPr>
          <p:cNvPr id="3" name="object 3">
            <a:extLst>
              <a:ext uri="{FF2B5EF4-FFF2-40B4-BE49-F238E27FC236}">
                <a16:creationId xmlns:a16="http://schemas.microsoft.com/office/drawing/2014/main" id="{DCD1EA59-22C1-2950-0A81-950C622BBCD4}"/>
              </a:ext>
            </a:extLst>
          </p:cNvPr>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4" name="object 4">
            <a:extLst>
              <a:ext uri="{FF2B5EF4-FFF2-40B4-BE49-F238E27FC236}">
                <a16:creationId xmlns:a16="http://schemas.microsoft.com/office/drawing/2014/main" id="{9BABF28A-7645-425A-A1C7-25CA48A8D47D}"/>
              </a:ext>
            </a:extLst>
          </p:cNvPr>
          <p:cNvGrpSpPr/>
          <p:nvPr/>
        </p:nvGrpSpPr>
        <p:grpSpPr>
          <a:xfrm>
            <a:off x="0" y="6199187"/>
            <a:ext cx="9144000" cy="659130"/>
            <a:chOff x="0" y="6199187"/>
            <a:chExt cx="9144000" cy="659130"/>
          </a:xfrm>
        </p:grpSpPr>
        <p:sp>
          <p:nvSpPr>
            <p:cNvPr id="5" name="object 5">
              <a:extLst>
                <a:ext uri="{FF2B5EF4-FFF2-40B4-BE49-F238E27FC236}">
                  <a16:creationId xmlns:a16="http://schemas.microsoft.com/office/drawing/2014/main" id="{A835A885-46E0-D187-DA2E-FEB047C5D1A1}"/>
                </a:ext>
              </a:extLst>
            </p:cNvPr>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6" name="object 6">
              <a:extLst>
                <a:ext uri="{FF2B5EF4-FFF2-40B4-BE49-F238E27FC236}">
                  <a16:creationId xmlns:a16="http://schemas.microsoft.com/office/drawing/2014/main" id="{5A7339B3-EC4D-38AA-34C6-FBD69645114B}"/>
                </a:ext>
              </a:extLst>
            </p:cNvPr>
            <p:cNvPicPr/>
            <p:nvPr/>
          </p:nvPicPr>
          <p:blipFill>
            <a:blip r:embed="rId2" cstate="print"/>
            <a:stretch>
              <a:fillRect/>
            </a:stretch>
          </p:blipFill>
          <p:spPr>
            <a:xfrm>
              <a:off x="8472487" y="6199187"/>
              <a:ext cx="671512" cy="658812"/>
            </a:xfrm>
            <a:prstGeom prst="rect">
              <a:avLst/>
            </a:prstGeom>
          </p:spPr>
        </p:pic>
      </p:grpSp>
      <p:pic>
        <p:nvPicPr>
          <p:cNvPr id="7" name="object 7">
            <a:extLst>
              <a:ext uri="{FF2B5EF4-FFF2-40B4-BE49-F238E27FC236}">
                <a16:creationId xmlns:a16="http://schemas.microsoft.com/office/drawing/2014/main" id="{9AC3DB40-5669-007A-54C5-4AC0716B43C2}"/>
              </a:ext>
            </a:extLst>
          </p:cNvPr>
          <p:cNvPicPr/>
          <p:nvPr/>
        </p:nvPicPr>
        <p:blipFill>
          <a:blip r:embed="rId3" cstate="print"/>
          <a:stretch>
            <a:fillRect/>
          </a:stretch>
        </p:blipFill>
        <p:spPr>
          <a:xfrm>
            <a:off x="0" y="0"/>
            <a:ext cx="658812" cy="620712"/>
          </a:xfrm>
          <a:prstGeom prst="rect">
            <a:avLst/>
          </a:prstGeom>
        </p:spPr>
      </p:pic>
      <p:sp>
        <p:nvSpPr>
          <p:cNvPr id="9" name="object 9">
            <a:extLst>
              <a:ext uri="{FF2B5EF4-FFF2-40B4-BE49-F238E27FC236}">
                <a16:creationId xmlns:a16="http://schemas.microsoft.com/office/drawing/2014/main" id="{0FDFE421-2464-1407-04CA-1BAE0F3BBABB}"/>
              </a:ext>
            </a:extLst>
          </p:cNvPr>
          <p:cNvSpPr txBox="1">
            <a:spLocks noGrp="1"/>
          </p:cNvSpPr>
          <p:nvPr>
            <p:ph type="ftr" sz="quarter" idx="5"/>
          </p:nvPr>
        </p:nvSpPr>
        <p:spPr>
          <a:xfrm>
            <a:off x="1219200" y="6517192"/>
            <a:ext cx="6235065" cy="203200"/>
          </a:xfrm>
          <a:prstGeom prst="rect">
            <a:avLst/>
          </a:prstGeom>
        </p:spPr>
        <p:txBody>
          <a:bodyPr vert="horz" wrap="square" lIns="0" tIns="0" rIns="0" bIns="0" rtlCol="0">
            <a:spAutoFit/>
          </a:body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
        <p:nvSpPr>
          <p:cNvPr id="12" name="TextBox 11">
            <a:extLst>
              <a:ext uri="{FF2B5EF4-FFF2-40B4-BE49-F238E27FC236}">
                <a16:creationId xmlns:a16="http://schemas.microsoft.com/office/drawing/2014/main" id="{780A1527-AA4D-D11C-8F4E-EEBEF39C3774}"/>
              </a:ext>
            </a:extLst>
          </p:cNvPr>
          <p:cNvSpPr txBox="1"/>
          <p:nvPr/>
        </p:nvSpPr>
        <p:spPr>
          <a:xfrm>
            <a:off x="329406" y="772348"/>
            <a:ext cx="4572000" cy="646331"/>
          </a:xfrm>
          <a:prstGeom prst="rect">
            <a:avLst/>
          </a:prstGeom>
          <a:noFill/>
        </p:spPr>
        <p:txBody>
          <a:bodyPr wrap="square">
            <a:spAutoFit/>
          </a:bodyPr>
          <a:lstStyle/>
          <a:p>
            <a:r>
              <a:rPr lang="en-IN" sz="3600" dirty="0">
                <a:solidFill>
                  <a:srgbClr val="FF0000"/>
                </a:solidFill>
                <a:latin typeface="+mj-lt"/>
              </a:rPr>
              <a:t>Use-Case Diagram</a:t>
            </a:r>
          </a:p>
        </p:txBody>
      </p:sp>
      <p:pic>
        <p:nvPicPr>
          <p:cNvPr id="8" name="Picture 7">
            <a:extLst>
              <a:ext uri="{FF2B5EF4-FFF2-40B4-BE49-F238E27FC236}">
                <a16:creationId xmlns:a16="http://schemas.microsoft.com/office/drawing/2014/main" id="{9B4B9264-8FB1-93B5-9670-4FBB6EF4799C}"/>
              </a:ext>
            </a:extLst>
          </p:cNvPr>
          <p:cNvPicPr/>
          <p:nvPr/>
        </p:nvPicPr>
        <p:blipFill>
          <a:blip r:embed="rId4"/>
          <a:stretch>
            <a:fillRect/>
          </a:stretch>
        </p:blipFill>
        <p:spPr>
          <a:xfrm>
            <a:off x="1859517" y="1352389"/>
            <a:ext cx="4737895" cy="4827305"/>
          </a:xfrm>
          <a:prstGeom prst="rect">
            <a:avLst/>
          </a:prstGeom>
        </p:spPr>
      </p:pic>
    </p:spTree>
    <p:extLst>
      <p:ext uri="{BB962C8B-B14F-4D97-AF65-F5344CB8AC3E}">
        <p14:creationId xmlns:p14="http://schemas.microsoft.com/office/powerpoint/2010/main" val="3167890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CFF3A40-54E4-AE6F-2BEF-520CE766E0AA}"/>
              </a:ext>
            </a:extLst>
          </p:cNvPr>
          <p:cNvSpPr txBox="1">
            <a:spLocks/>
          </p:cNvSpPr>
          <p:nvPr/>
        </p:nvSpPr>
        <p:spPr>
          <a:xfrm>
            <a:off x="661987" y="0"/>
            <a:ext cx="6685280" cy="617855"/>
          </a:xfrm>
          <a:prstGeom prst="rect">
            <a:avLst/>
          </a:prstGeom>
          <a:solidFill>
            <a:srgbClr val="7F63A1"/>
          </a:solidFill>
        </p:spPr>
        <p:txBody>
          <a:bodyPr vert="horz" wrap="square" lIns="0" tIns="160655" rIns="0" bIns="0" rtlCol="0">
            <a:spAutoFit/>
          </a:bodyPr>
          <a:lstStyle>
            <a:lvl1pPr>
              <a:defRPr>
                <a:latin typeface="+mj-lt"/>
                <a:ea typeface="+mj-ea"/>
                <a:cs typeface="+mj-cs"/>
              </a:defRPr>
            </a:lvl1pPr>
          </a:lstStyle>
          <a:p>
            <a:pPr marL="515620">
              <a:spcBef>
                <a:spcPts val="1265"/>
              </a:spcBef>
            </a:pPr>
            <a:r>
              <a:rPr lang="en-US" b="1" dirty="0">
                <a:solidFill>
                  <a:srgbClr val="FFFFFF"/>
                </a:solidFill>
                <a:latin typeface="Calibri"/>
                <a:cs typeface="Calibri"/>
              </a:rPr>
              <a:t>II</a:t>
            </a:r>
            <a:r>
              <a:rPr lang="en-US" b="1" spc="-50" dirty="0">
                <a:solidFill>
                  <a:srgbClr val="FFFFFF"/>
                </a:solidFill>
                <a:latin typeface="Calibri"/>
                <a:cs typeface="Calibri"/>
              </a:rPr>
              <a:t> </a:t>
            </a:r>
            <a:r>
              <a:rPr lang="en-US" b="1" spc="-25" dirty="0">
                <a:solidFill>
                  <a:srgbClr val="FFFFFF"/>
                </a:solidFill>
                <a:latin typeface="Calibri"/>
                <a:cs typeface="Calibri"/>
              </a:rPr>
              <a:t>Year</a:t>
            </a:r>
            <a:r>
              <a:rPr lang="en-US" b="1" spc="-50" dirty="0">
                <a:solidFill>
                  <a:srgbClr val="FFFFFF"/>
                </a:solidFill>
                <a:latin typeface="Calibri"/>
                <a:cs typeface="Calibri"/>
              </a:rPr>
              <a:t> </a:t>
            </a:r>
            <a:r>
              <a:rPr lang="en-US" b="1" spc="-40" dirty="0" err="1">
                <a:solidFill>
                  <a:srgbClr val="FFFFFF"/>
                </a:solidFill>
                <a:latin typeface="Calibri"/>
                <a:cs typeface="Calibri"/>
              </a:rPr>
              <a:t>B.Tech</a:t>
            </a:r>
            <a:r>
              <a:rPr lang="en-US" b="1" spc="-45" dirty="0">
                <a:solidFill>
                  <a:srgbClr val="FFFFFF"/>
                </a:solidFill>
                <a:latin typeface="Calibri"/>
                <a:cs typeface="Calibri"/>
              </a:rPr>
              <a:t> </a:t>
            </a:r>
            <a:r>
              <a:rPr lang="en-US" b="1" dirty="0">
                <a:solidFill>
                  <a:srgbClr val="FFFFFF"/>
                </a:solidFill>
                <a:latin typeface="Calibri"/>
                <a:cs typeface="Calibri"/>
              </a:rPr>
              <a:t>Industry</a:t>
            </a:r>
            <a:r>
              <a:rPr lang="en-US" b="1" spc="-50" dirty="0">
                <a:solidFill>
                  <a:srgbClr val="FFFFFF"/>
                </a:solidFill>
                <a:latin typeface="Calibri"/>
                <a:cs typeface="Calibri"/>
              </a:rPr>
              <a:t> </a:t>
            </a:r>
            <a:r>
              <a:rPr lang="en-US" b="1" dirty="0">
                <a:solidFill>
                  <a:srgbClr val="FFFFFF"/>
                </a:solidFill>
                <a:latin typeface="Calibri"/>
                <a:cs typeface="Calibri"/>
              </a:rPr>
              <a:t>Oriented</a:t>
            </a:r>
            <a:r>
              <a:rPr lang="en-US" b="1" spc="-45" dirty="0">
                <a:solidFill>
                  <a:srgbClr val="FFFFFF"/>
                </a:solidFill>
                <a:latin typeface="Calibri"/>
                <a:cs typeface="Calibri"/>
              </a:rPr>
              <a:t> </a:t>
            </a:r>
            <a:r>
              <a:rPr lang="en-US" b="1" dirty="0">
                <a:solidFill>
                  <a:srgbClr val="FFFFFF"/>
                </a:solidFill>
                <a:latin typeface="Calibri"/>
                <a:cs typeface="Calibri"/>
              </a:rPr>
              <a:t>Project</a:t>
            </a:r>
            <a:r>
              <a:rPr lang="en-US" b="1" spc="-50" dirty="0">
                <a:solidFill>
                  <a:srgbClr val="FFFFFF"/>
                </a:solidFill>
                <a:latin typeface="Calibri"/>
                <a:cs typeface="Calibri"/>
              </a:rPr>
              <a:t> </a:t>
            </a:r>
            <a:r>
              <a:rPr lang="en-US" b="1" dirty="0">
                <a:solidFill>
                  <a:srgbClr val="FFFFFF"/>
                </a:solidFill>
                <a:latin typeface="Calibri"/>
                <a:cs typeface="Calibri"/>
              </a:rPr>
              <a:t>(</a:t>
            </a:r>
            <a:r>
              <a:rPr lang="en-US" b="1" dirty="0" err="1">
                <a:solidFill>
                  <a:srgbClr val="FFFFFF"/>
                </a:solidFill>
                <a:latin typeface="Calibri"/>
                <a:cs typeface="Calibri"/>
              </a:rPr>
              <a:t>IoP</a:t>
            </a:r>
            <a:r>
              <a:rPr lang="en-US" b="1" dirty="0">
                <a:solidFill>
                  <a:srgbClr val="FFFFFF"/>
                </a:solidFill>
                <a:latin typeface="Calibri"/>
                <a:cs typeface="Calibri"/>
              </a:rPr>
              <a:t>)</a:t>
            </a:r>
            <a:r>
              <a:rPr lang="en-US" b="1" spc="-45" dirty="0">
                <a:solidFill>
                  <a:srgbClr val="FFFFFF"/>
                </a:solidFill>
                <a:latin typeface="Calibri"/>
                <a:cs typeface="Calibri"/>
              </a:rPr>
              <a:t> </a:t>
            </a:r>
            <a:r>
              <a:rPr lang="en-US" b="1" dirty="0">
                <a:solidFill>
                  <a:srgbClr val="FFFFFF"/>
                </a:solidFill>
                <a:latin typeface="Calibri"/>
                <a:cs typeface="Calibri"/>
              </a:rPr>
              <a:t>Project</a:t>
            </a:r>
            <a:r>
              <a:rPr lang="en-US" b="1" spc="-50" dirty="0">
                <a:solidFill>
                  <a:srgbClr val="FFFFFF"/>
                </a:solidFill>
                <a:latin typeface="Calibri"/>
                <a:cs typeface="Calibri"/>
              </a:rPr>
              <a:t> </a:t>
            </a:r>
            <a:r>
              <a:rPr lang="en-US" b="1" spc="-10" dirty="0">
                <a:solidFill>
                  <a:srgbClr val="FFFFFF"/>
                </a:solidFill>
                <a:latin typeface="Calibri"/>
                <a:cs typeface="Calibri"/>
              </a:rPr>
              <a:t>Review</a:t>
            </a:r>
            <a:endParaRPr lang="en-US" dirty="0">
              <a:latin typeface="Calibri"/>
              <a:cs typeface="Calibri"/>
            </a:endParaRPr>
          </a:p>
        </p:txBody>
      </p:sp>
      <p:sp>
        <p:nvSpPr>
          <p:cNvPr id="3" name="object 3">
            <a:extLst>
              <a:ext uri="{FF2B5EF4-FFF2-40B4-BE49-F238E27FC236}">
                <a16:creationId xmlns:a16="http://schemas.microsoft.com/office/drawing/2014/main" id="{60C57906-FF33-4EC8-A95B-C81EDBFDA353}"/>
              </a:ext>
            </a:extLst>
          </p:cNvPr>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4" name="object 4">
            <a:extLst>
              <a:ext uri="{FF2B5EF4-FFF2-40B4-BE49-F238E27FC236}">
                <a16:creationId xmlns:a16="http://schemas.microsoft.com/office/drawing/2014/main" id="{D48CE06B-9FF8-98A5-F77E-F30F23219266}"/>
              </a:ext>
            </a:extLst>
          </p:cNvPr>
          <p:cNvGrpSpPr/>
          <p:nvPr/>
        </p:nvGrpSpPr>
        <p:grpSpPr>
          <a:xfrm>
            <a:off x="0" y="6199187"/>
            <a:ext cx="9144000" cy="659130"/>
            <a:chOff x="0" y="6199187"/>
            <a:chExt cx="9144000" cy="659130"/>
          </a:xfrm>
        </p:grpSpPr>
        <p:sp>
          <p:nvSpPr>
            <p:cNvPr id="5" name="object 5">
              <a:extLst>
                <a:ext uri="{FF2B5EF4-FFF2-40B4-BE49-F238E27FC236}">
                  <a16:creationId xmlns:a16="http://schemas.microsoft.com/office/drawing/2014/main" id="{1AF88260-DB09-6AC9-52A5-81A1001A4B0E}"/>
                </a:ext>
              </a:extLst>
            </p:cNvPr>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6" name="object 6">
              <a:extLst>
                <a:ext uri="{FF2B5EF4-FFF2-40B4-BE49-F238E27FC236}">
                  <a16:creationId xmlns:a16="http://schemas.microsoft.com/office/drawing/2014/main" id="{071C4B6D-25DD-79F1-E2F4-754187F4861F}"/>
                </a:ext>
              </a:extLst>
            </p:cNvPr>
            <p:cNvPicPr/>
            <p:nvPr/>
          </p:nvPicPr>
          <p:blipFill>
            <a:blip r:embed="rId2" cstate="print"/>
            <a:stretch>
              <a:fillRect/>
            </a:stretch>
          </p:blipFill>
          <p:spPr>
            <a:xfrm>
              <a:off x="8472487" y="6199187"/>
              <a:ext cx="671512" cy="658812"/>
            </a:xfrm>
            <a:prstGeom prst="rect">
              <a:avLst/>
            </a:prstGeom>
          </p:spPr>
        </p:pic>
      </p:grpSp>
      <p:pic>
        <p:nvPicPr>
          <p:cNvPr id="7" name="object 7">
            <a:extLst>
              <a:ext uri="{FF2B5EF4-FFF2-40B4-BE49-F238E27FC236}">
                <a16:creationId xmlns:a16="http://schemas.microsoft.com/office/drawing/2014/main" id="{348AAE0F-672D-7C24-A35C-D0C44A68D1B1}"/>
              </a:ext>
            </a:extLst>
          </p:cNvPr>
          <p:cNvPicPr/>
          <p:nvPr/>
        </p:nvPicPr>
        <p:blipFill>
          <a:blip r:embed="rId3" cstate="print"/>
          <a:stretch>
            <a:fillRect/>
          </a:stretch>
        </p:blipFill>
        <p:spPr>
          <a:xfrm>
            <a:off x="0" y="0"/>
            <a:ext cx="658812" cy="620712"/>
          </a:xfrm>
          <a:prstGeom prst="rect">
            <a:avLst/>
          </a:prstGeom>
        </p:spPr>
      </p:pic>
      <p:sp>
        <p:nvSpPr>
          <p:cNvPr id="9" name="object 9">
            <a:extLst>
              <a:ext uri="{FF2B5EF4-FFF2-40B4-BE49-F238E27FC236}">
                <a16:creationId xmlns:a16="http://schemas.microsoft.com/office/drawing/2014/main" id="{D7FEEAED-84DD-E767-A8B6-3F3D49510FDB}"/>
              </a:ext>
            </a:extLst>
          </p:cNvPr>
          <p:cNvSpPr txBox="1">
            <a:spLocks noGrp="1"/>
          </p:cNvSpPr>
          <p:nvPr>
            <p:ph type="ftr" sz="quarter" idx="5"/>
          </p:nvPr>
        </p:nvSpPr>
        <p:spPr>
          <a:xfrm>
            <a:off x="1219200" y="6517192"/>
            <a:ext cx="6235065" cy="203200"/>
          </a:xfrm>
          <a:prstGeom prst="rect">
            <a:avLst/>
          </a:prstGeom>
        </p:spPr>
        <p:txBody>
          <a:bodyPr vert="horz" wrap="square" lIns="0" tIns="0" rIns="0" bIns="0" rtlCol="0">
            <a:spAutoFit/>
          </a:body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
        <p:nvSpPr>
          <p:cNvPr id="11" name="TextBox 10">
            <a:extLst>
              <a:ext uri="{FF2B5EF4-FFF2-40B4-BE49-F238E27FC236}">
                <a16:creationId xmlns:a16="http://schemas.microsoft.com/office/drawing/2014/main" id="{7A531839-3605-97A3-1B1A-065CE8C409E5}"/>
              </a:ext>
            </a:extLst>
          </p:cNvPr>
          <p:cNvSpPr txBox="1"/>
          <p:nvPr/>
        </p:nvSpPr>
        <p:spPr>
          <a:xfrm>
            <a:off x="329406" y="754060"/>
            <a:ext cx="4572000" cy="646331"/>
          </a:xfrm>
          <a:prstGeom prst="rect">
            <a:avLst/>
          </a:prstGeom>
          <a:noFill/>
        </p:spPr>
        <p:txBody>
          <a:bodyPr wrap="square">
            <a:spAutoFit/>
          </a:bodyPr>
          <a:lstStyle/>
          <a:p>
            <a:r>
              <a:rPr lang="en-IN" sz="3600" dirty="0">
                <a:solidFill>
                  <a:srgbClr val="FF0000"/>
                </a:solidFill>
                <a:latin typeface="+mj-lt"/>
              </a:rPr>
              <a:t>Sequential Diagram</a:t>
            </a:r>
          </a:p>
        </p:txBody>
      </p:sp>
      <p:pic>
        <p:nvPicPr>
          <p:cNvPr id="12" name="Screenshot 2023-11-14 at 6.37.06 PM.png">
            <a:extLst>
              <a:ext uri="{FF2B5EF4-FFF2-40B4-BE49-F238E27FC236}">
                <a16:creationId xmlns:a16="http://schemas.microsoft.com/office/drawing/2014/main" id="{528FD894-99E9-34E5-C7E3-F91913E68BE9}"/>
              </a:ext>
            </a:extLst>
          </p:cNvPr>
          <p:cNvPicPr>
            <a:picLocks noChangeAspect="1"/>
          </p:cNvPicPr>
          <p:nvPr/>
        </p:nvPicPr>
        <p:blipFill>
          <a:blip r:embed="rId4"/>
          <a:stretch>
            <a:fillRect/>
          </a:stretch>
        </p:blipFill>
        <p:spPr>
          <a:xfrm>
            <a:off x="1055109" y="1400391"/>
            <a:ext cx="7033783" cy="4515300"/>
          </a:xfrm>
          <a:prstGeom prst="rect">
            <a:avLst/>
          </a:prstGeom>
          <a:ln w="12700">
            <a:miter lim="400000"/>
          </a:ln>
        </p:spPr>
      </p:pic>
    </p:spTree>
    <p:extLst>
      <p:ext uri="{BB962C8B-B14F-4D97-AF65-F5344CB8AC3E}">
        <p14:creationId xmlns:p14="http://schemas.microsoft.com/office/powerpoint/2010/main" val="3475412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A942C3C-F170-D969-89C1-1CAF2B516EC7}"/>
              </a:ext>
            </a:extLst>
          </p:cNvPr>
          <p:cNvSpPr txBox="1">
            <a:spLocks/>
          </p:cNvSpPr>
          <p:nvPr/>
        </p:nvSpPr>
        <p:spPr>
          <a:xfrm>
            <a:off x="661987" y="0"/>
            <a:ext cx="6685280" cy="617855"/>
          </a:xfrm>
          <a:prstGeom prst="rect">
            <a:avLst/>
          </a:prstGeom>
          <a:solidFill>
            <a:srgbClr val="7F63A1"/>
          </a:solidFill>
        </p:spPr>
        <p:txBody>
          <a:bodyPr vert="horz" wrap="square" lIns="0" tIns="160655" rIns="0" bIns="0" rtlCol="0">
            <a:spAutoFit/>
          </a:bodyPr>
          <a:lstStyle>
            <a:lvl1pPr>
              <a:defRPr>
                <a:latin typeface="+mj-lt"/>
                <a:ea typeface="+mj-ea"/>
                <a:cs typeface="+mj-cs"/>
              </a:defRPr>
            </a:lvl1pPr>
          </a:lstStyle>
          <a:p>
            <a:pPr marL="515620">
              <a:spcBef>
                <a:spcPts val="1265"/>
              </a:spcBef>
            </a:pPr>
            <a:r>
              <a:rPr lang="en-US" b="1" dirty="0">
                <a:solidFill>
                  <a:srgbClr val="FFFFFF"/>
                </a:solidFill>
                <a:latin typeface="Calibri"/>
                <a:cs typeface="Calibri"/>
              </a:rPr>
              <a:t>II</a:t>
            </a:r>
            <a:r>
              <a:rPr lang="en-US" b="1" spc="-50" dirty="0">
                <a:solidFill>
                  <a:srgbClr val="FFFFFF"/>
                </a:solidFill>
                <a:latin typeface="Calibri"/>
                <a:cs typeface="Calibri"/>
              </a:rPr>
              <a:t> </a:t>
            </a:r>
            <a:r>
              <a:rPr lang="en-US" b="1" spc="-25" dirty="0">
                <a:solidFill>
                  <a:srgbClr val="FFFFFF"/>
                </a:solidFill>
                <a:latin typeface="Calibri"/>
                <a:cs typeface="Calibri"/>
              </a:rPr>
              <a:t>Year</a:t>
            </a:r>
            <a:r>
              <a:rPr lang="en-US" b="1" spc="-50" dirty="0">
                <a:solidFill>
                  <a:srgbClr val="FFFFFF"/>
                </a:solidFill>
                <a:latin typeface="Calibri"/>
                <a:cs typeface="Calibri"/>
              </a:rPr>
              <a:t> </a:t>
            </a:r>
            <a:r>
              <a:rPr lang="en-US" b="1" spc="-40" dirty="0" err="1">
                <a:solidFill>
                  <a:srgbClr val="FFFFFF"/>
                </a:solidFill>
                <a:latin typeface="Calibri"/>
                <a:cs typeface="Calibri"/>
              </a:rPr>
              <a:t>B.Tech</a:t>
            </a:r>
            <a:r>
              <a:rPr lang="en-US" b="1" spc="-45" dirty="0">
                <a:solidFill>
                  <a:srgbClr val="FFFFFF"/>
                </a:solidFill>
                <a:latin typeface="Calibri"/>
                <a:cs typeface="Calibri"/>
              </a:rPr>
              <a:t> </a:t>
            </a:r>
            <a:r>
              <a:rPr lang="en-US" b="1" dirty="0">
                <a:solidFill>
                  <a:srgbClr val="FFFFFF"/>
                </a:solidFill>
                <a:latin typeface="Calibri"/>
                <a:cs typeface="Calibri"/>
              </a:rPr>
              <a:t>Industry</a:t>
            </a:r>
            <a:r>
              <a:rPr lang="en-US" b="1" spc="-50" dirty="0">
                <a:solidFill>
                  <a:srgbClr val="FFFFFF"/>
                </a:solidFill>
                <a:latin typeface="Calibri"/>
                <a:cs typeface="Calibri"/>
              </a:rPr>
              <a:t> </a:t>
            </a:r>
            <a:r>
              <a:rPr lang="en-US" b="1" dirty="0">
                <a:solidFill>
                  <a:srgbClr val="FFFFFF"/>
                </a:solidFill>
                <a:latin typeface="Calibri"/>
                <a:cs typeface="Calibri"/>
              </a:rPr>
              <a:t>Oriented</a:t>
            </a:r>
            <a:r>
              <a:rPr lang="en-US" b="1" spc="-45" dirty="0">
                <a:solidFill>
                  <a:srgbClr val="FFFFFF"/>
                </a:solidFill>
                <a:latin typeface="Calibri"/>
                <a:cs typeface="Calibri"/>
              </a:rPr>
              <a:t> </a:t>
            </a:r>
            <a:r>
              <a:rPr lang="en-US" b="1" dirty="0">
                <a:solidFill>
                  <a:srgbClr val="FFFFFF"/>
                </a:solidFill>
                <a:latin typeface="Calibri"/>
                <a:cs typeface="Calibri"/>
              </a:rPr>
              <a:t>Project</a:t>
            </a:r>
            <a:r>
              <a:rPr lang="en-US" b="1" spc="-50" dirty="0">
                <a:solidFill>
                  <a:srgbClr val="FFFFFF"/>
                </a:solidFill>
                <a:latin typeface="Calibri"/>
                <a:cs typeface="Calibri"/>
              </a:rPr>
              <a:t> </a:t>
            </a:r>
            <a:r>
              <a:rPr lang="en-US" b="1" dirty="0">
                <a:solidFill>
                  <a:srgbClr val="FFFFFF"/>
                </a:solidFill>
                <a:latin typeface="Calibri"/>
                <a:cs typeface="Calibri"/>
              </a:rPr>
              <a:t>(</a:t>
            </a:r>
            <a:r>
              <a:rPr lang="en-US" b="1" dirty="0" err="1">
                <a:solidFill>
                  <a:srgbClr val="FFFFFF"/>
                </a:solidFill>
                <a:latin typeface="Calibri"/>
                <a:cs typeface="Calibri"/>
              </a:rPr>
              <a:t>IoP</a:t>
            </a:r>
            <a:r>
              <a:rPr lang="en-US" b="1" dirty="0">
                <a:solidFill>
                  <a:srgbClr val="FFFFFF"/>
                </a:solidFill>
                <a:latin typeface="Calibri"/>
                <a:cs typeface="Calibri"/>
              </a:rPr>
              <a:t>)</a:t>
            </a:r>
            <a:r>
              <a:rPr lang="en-US" b="1" spc="-45" dirty="0">
                <a:solidFill>
                  <a:srgbClr val="FFFFFF"/>
                </a:solidFill>
                <a:latin typeface="Calibri"/>
                <a:cs typeface="Calibri"/>
              </a:rPr>
              <a:t> </a:t>
            </a:r>
            <a:r>
              <a:rPr lang="en-US" b="1" dirty="0">
                <a:solidFill>
                  <a:srgbClr val="FFFFFF"/>
                </a:solidFill>
                <a:latin typeface="Calibri"/>
                <a:cs typeface="Calibri"/>
              </a:rPr>
              <a:t>Project</a:t>
            </a:r>
            <a:r>
              <a:rPr lang="en-US" b="1" spc="-50" dirty="0">
                <a:solidFill>
                  <a:srgbClr val="FFFFFF"/>
                </a:solidFill>
                <a:latin typeface="Calibri"/>
                <a:cs typeface="Calibri"/>
              </a:rPr>
              <a:t> </a:t>
            </a:r>
            <a:r>
              <a:rPr lang="en-US" b="1" spc="-10" dirty="0">
                <a:solidFill>
                  <a:srgbClr val="FFFFFF"/>
                </a:solidFill>
                <a:latin typeface="Calibri"/>
                <a:cs typeface="Calibri"/>
              </a:rPr>
              <a:t>Review</a:t>
            </a:r>
            <a:endParaRPr lang="en-US" dirty="0">
              <a:latin typeface="Calibri"/>
              <a:cs typeface="Calibri"/>
            </a:endParaRPr>
          </a:p>
        </p:txBody>
      </p:sp>
      <p:sp>
        <p:nvSpPr>
          <p:cNvPr id="3" name="object 3">
            <a:extLst>
              <a:ext uri="{FF2B5EF4-FFF2-40B4-BE49-F238E27FC236}">
                <a16:creationId xmlns:a16="http://schemas.microsoft.com/office/drawing/2014/main" id="{8C3E23D6-1C8A-4E6E-3104-79FF613BF87D}"/>
              </a:ext>
            </a:extLst>
          </p:cNvPr>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4" name="object 4">
            <a:extLst>
              <a:ext uri="{FF2B5EF4-FFF2-40B4-BE49-F238E27FC236}">
                <a16:creationId xmlns:a16="http://schemas.microsoft.com/office/drawing/2014/main" id="{0A742244-0C44-DEC0-878E-001CC7AD9DE4}"/>
              </a:ext>
            </a:extLst>
          </p:cNvPr>
          <p:cNvGrpSpPr/>
          <p:nvPr/>
        </p:nvGrpSpPr>
        <p:grpSpPr>
          <a:xfrm>
            <a:off x="0" y="6199187"/>
            <a:ext cx="9144000" cy="659130"/>
            <a:chOff x="0" y="6199187"/>
            <a:chExt cx="9144000" cy="659130"/>
          </a:xfrm>
        </p:grpSpPr>
        <p:sp>
          <p:nvSpPr>
            <p:cNvPr id="5" name="object 5">
              <a:extLst>
                <a:ext uri="{FF2B5EF4-FFF2-40B4-BE49-F238E27FC236}">
                  <a16:creationId xmlns:a16="http://schemas.microsoft.com/office/drawing/2014/main" id="{4618A4C5-CDEA-CE87-8FC6-145E3DD7DF48}"/>
                </a:ext>
              </a:extLst>
            </p:cNvPr>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6" name="object 6">
              <a:extLst>
                <a:ext uri="{FF2B5EF4-FFF2-40B4-BE49-F238E27FC236}">
                  <a16:creationId xmlns:a16="http://schemas.microsoft.com/office/drawing/2014/main" id="{E2792631-73BB-CAED-AA6A-54C56B588185}"/>
                </a:ext>
              </a:extLst>
            </p:cNvPr>
            <p:cNvPicPr/>
            <p:nvPr/>
          </p:nvPicPr>
          <p:blipFill>
            <a:blip r:embed="rId2" cstate="print"/>
            <a:stretch>
              <a:fillRect/>
            </a:stretch>
          </p:blipFill>
          <p:spPr>
            <a:xfrm>
              <a:off x="8472487" y="6199187"/>
              <a:ext cx="671512" cy="658812"/>
            </a:xfrm>
            <a:prstGeom prst="rect">
              <a:avLst/>
            </a:prstGeom>
          </p:spPr>
        </p:pic>
      </p:grpSp>
      <p:pic>
        <p:nvPicPr>
          <p:cNvPr id="7" name="object 7">
            <a:extLst>
              <a:ext uri="{FF2B5EF4-FFF2-40B4-BE49-F238E27FC236}">
                <a16:creationId xmlns:a16="http://schemas.microsoft.com/office/drawing/2014/main" id="{1003481C-BADF-D4E3-4471-37765A8189F4}"/>
              </a:ext>
            </a:extLst>
          </p:cNvPr>
          <p:cNvPicPr/>
          <p:nvPr/>
        </p:nvPicPr>
        <p:blipFill>
          <a:blip r:embed="rId3" cstate="print"/>
          <a:stretch>
            <a:fillRect/>
          </a:stretch>
        </p:blipFill>
        <p:spPr>
          <a:xfrm>
            <a:off x="0" y="0"/>
            <a:ext cx="658812" cy="620712"/>
          </a:xfrm>
          <a:prstGeom prst="rect">
            <a:avLst/>
          </a:prstGeom>
        </p:spPr>
      </p:pic>
      <p:sp>
        <p:nvSpPr>
          <p:cNvPr id="8" name="object 8">
            <a:extLst>
              <a:ext uri="{FF2B5EF4-FFF2-40B4-BE49-F238E27FC236}">
                <a16:creationId xmlns:a16="http://schemas.microsoft.com/office/drawing/2014/main" id="{BD28EE37-0E74-F6C9-7ACD-AD8A5403F52E}"/>
              </a:ext>
            </a:extLst>
          </p:cNvPr>
          <p:cNvSpPr txBox="1"/>
          <p:nvPr/>
        </p:nvSpPr>
        <p:spPr>
          <a:xfrm>
            <a:off x="1441132" y="2899368"/>
            <a:ext cx="5791200" cy="628377"/>
          </a:xfrm>
          <a:prstGeom prst="rect">
            <a:avLst/>
          </a:prstGeom>
        </p:spPr>
        <p:txBody>
          <a:bodyPr vert="horz" wrap="square" lIns="0" tIns="12700" rIns="0" bIns="0" rtlCol="0">
            <a:spAutoFit/>
          </a:bodyPr>
          <a:lstStyle/>
          <a:p>
            <a:pPr marL="12700" algn="ctr">
              <a:lnSpc>
                <a:spcPct val="100000"/>
              </a:lnSpc>
              <a:spcBef>
                <a:spcPts val="100"/>
              </a:spcBef>
            </a:pPr>
            <a:r>
              <a:rPr lang="en-IN" sz="4000" dirty="0">
                <a:solidFill>
                  <a:srgbClr val="FF0000"/>
                </a:solidFill>
                <a:latin typeface="+mj-lt"/>
              </a:rPr>
              <a:t>Output Screens</a:t>
            </a:r>
            <a:endParaRPr sz="4000" dirty="0">
              <a:solidFill>
                <a:srgbClr val="FF0000"/>
              </a:solidFill>
              <a:latin typeface="+mj-lt"/>
              <a:cs typeface="Calibri"/>
            </a:endParaRPr>
          </a:p>
        </p:txBody>
      </p:sp>
      <p:sp>
        <p:nvSpPr>
          <p:cNvPr id="9" name="object 9">
            <a:extLst>
              <a:ext uri="{FF2B5EF4-FFF2-40B4-BE49-F238E27FC236}">
                <a16:creationId xmlns:a16="http://schemas.microsoft.com/office/drawing/2014/main" id="{E823F0DB-4C47-3C12-41ED-41D3D910C50A}"/>
              </a:ext>
            </a:extLst>
          </p:cNvPr>
          <p:cNvSpPr txBox="1">
            <a:spLocks noGrp="1"/>
          </p:cNvSpPr>
          <p:nvPr>
            <p:ph type="ftr" sz="quarter" idx="5"/>
          </p:nvPr>
        </p:nvSpPr>
        <p:spPr>
          <a:xfrm>
            <a:off x="1219200" y="6517192"/>
            <a:ext cx="6235065" cy="203200"/>
          </a:xfrm>
          <a:prstGeom prst="rect">
            <a:avLst/>
          </a:prstGeom>
        </p:spPr>
        <p:txBody>
          <a:bodyPr vert="horz" wrap="square" lIns="0" tIns="0" rIns="0" bIns="0" rtlCol="0">
            <a:spAutoFit/>
          </a:body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Tree>
    <p:extLst>
      <p:ext uri="{BB962C8B-B14F-4D97-AF65-F5344CB8AC3E}">
        <p14:creationId xmlns:p14="http://schemas.microsoft.com/office/powerpoint/2010/main" val="3410961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536CFAB-5292-8024-4B29-5D6D0E4DAC94}"/>
              </a:ext>
            </a:extLst>
          </p:cNvPr>
          <p:cNvSpPr txBox="1">
            <a:spLocks/>
          </p:cNvSpPr>
          <p:nvPr/>
        </p:nvSpPr>
        <p:spPr>
          <a:xfrm>
            <a:off x="661987" y="0"/>
            <a:ext cx="6685280" cy="617855"/>
          </a:xfrm>
          <a:prstGeom prst="rect">
            <a:avLst/>
          </a:prstGeom>
          <a:solidFill>
            <a:srgbClr val="7F63A1"/>
          </a:solidFill>
        </p:spPr>
        <p:txBody>
          <a:bodyPr vert="horz" wrap="square" lIns="0" tIns="160655" rIns="0" bIns="0" rtlCol="0">
            <a:spAutoFit/>
          </a:bodyPr>
          <a:lstStyle>
            <a:lvl1pPr>
              <a:defRPr>
                <a:latin typeface="+mj-lt"/>
                <a:ea typeface="+mj-ea"/>
                <a:cs typeface="+mj-cs"/>
              </a:defRPr>
            </a:lvl1pPr>
          </a:lstStyle>
          <a:p>
            <a:pPr marL="515620">
              <a:spcBef>
                <a:spcPts val="1265"/>
              </a:spcBef>
            </a:pPr>
            <a:r>
              <a:rPr lang="en-US" b="1" dirty="0">
                <a:solidFill>
                  <a:srgbClr val="FFFFFF"/>
                </a:solidFill>
                <a:latin typeface="Calibri"/>
                <a:cs typeface="Calibri"/>
              </a:rPr>
              <a:t>II</a:t>
            </a:r>
            <a:r>
              <a:rPr lang="en-US" b="1" spc="-50" dirty="0">
                <a:solidFill>
                  <a:srgbClr val="FFFFFF"/>
                </a:solidFill>
                <a:latin typeface="Calibri"/>
                <a:cs typeface="Calibri"/>
              </a:rPr>
              <a:t> </a:t>
            </a:r>
            <a:r>
              <a:rPr lang="en-US" b="1" spc="-25" dirty="0">
                <a:solidFill>
                  <a:srgbClr val="FFFFFF"/>
                </a:solidFill>
                <a:latin typeface="Calibri"/>
                <a:cs typeface="Calibri"/>
              </a:rPr>
              <a:t>Year</a:t>
            </a:r>
            <a:r>
              <a:rPr lang="en-US" b="1" spc="-50" dirty="0">
                <a:solidFill>
                  <a:srgbClr val="FFFFFF"/>
                </a:solidFill>
                <a:latin typeface="Calibri"/>
                <a:cs typeface="Calibri"/>
              </a:rPr>
              <a:t> </a:t>
            </a:r>
            <a:r>
              <a:rPr lang="en-US" b="1" spc="-40" dirty="0" err="1">
                <a:solidFill>
                  <a:srgbClr val="FFFFFF"/>
                </a:solidFill>
                <a:latin typeface="Calibri"/>
                <a:cs typeface="Calibri"/>
              </a:rPr>
              <a:t>B.Tech</a:t>
            </a:r>
            <a:r>
              <a:rPr lang="en-US" b="1" spc="-45" dirty="0">
                <a:solidFill>
                  <a:srgbClr val="FFFFFF"/>
                </a:solidFill>
                <a:latin typeface="Calibri"/>
                <a:cs typeface="Calibri"/>
              </a:rPr>
              <a:t> </a:t>
            </a:r>
            <a:r>
              <a:rPr lang="en-US" b="1" dirty="0">
                <a:solidFill>
                  <a:srgbClr val="FFFFFF"/>
                </a:solidFill>
                <a:latin typeface="Calibri"/>
                <a:cs typeface="Calibri"/>
              </a:rPr>
              <a:t>Industry</a:t>
            </a:r>
            <a:r>
              <a:rPr lang="en-US" b="1" spc="-50" dirty="0">
                <a:solidFill>
                  <a:srgbClr val="FFFFFF"/>
                </a:solidFill>
                <a:latin typeface="Calibri"/>
                <a:cs typeface="Calibri"/>
              </a:rPr>
              <a:t> </a:t>
            </a:r>
            <a:r>
              <a:rPr lang="en-US" b="1" dirty="0">
                <a:solidFill>
                  <a:srgbClr val="FFFFFF"/>
                </a:solidFill>
                <a:latin typeface="Calibri"/>
                <a:cs typeface="Calibri"/>
              </a:rPr>
              <a:t>Oriented</a:t>
            </a:r>
            <a:r>
              <a:rPr lang="en-US" b="1" spc="-45" dirty="0">
                <a:solidFill>
                  <a:srgbClr val="FFFFFF"/>
                </a:solidFill>
                <a:latin typeface="Calibri"/>
                <a:cs typeface="Calibri"/>
              </a:rPr>
              <a:t> </a:t>
            </a:r>
            <a:r>
              <a:rPr lang="en-US" b="1" dirty="0">
                <a:solidFill>
                  <a:srgbClr val="FFFFFF"/>
                </a:solidFill>
                <a:latin typeface="Calibri"/>
                <a:cs typeface="Calibri"/>
              </a:rPr>
              <a:t>Project</a:t>
            </a:r>
            <a:r>
              <a:rPr lang="en-US" b="1" spc="-50" dirty="0">
                <a:solidFill>
                  <a:srgbClr val="FFFFFF"/>
                </a:solidFill>
                <a:latin typeface="Calibri"/>
                <a:cs typeface="Calibri"/>
              </a:rPr>
              <a:t> </a:t>
            </a:r>
            <a:r>
              <a:rPr lang="en-US" b="1" dirty="0">
                <a:solidFill>
                  <a:srgbClr val="FFFFFF"/>
                </a:solidFill>
                <a:latin typeface="Calibri"/>
                <a:cs typeface="Calibri"/>
              </a:rPr>
              <a:t>(</a:t>
            </a:r>
            <a:r>
              <a:rPr lang="en-US" b="1" dirty="0" err="1">
                <a:solidFill>
                  <a:srgbClr val="FFFFFF"/>
                </a:solidFill>
                <a:latin typeface="Calibri"/>
                <a:cs typeface="Calibri"/>
              </a:rPr>
              <a:t>IoP</a:t>
            </a:r>
            <a:r>
              <a:rPr lang="en-US" b="1" dirty="0">
                <a:solidFill>
                  <a:srgbClr val="FFFFFF"/>
                </a:solidFill>
                <a:latin typeface="Calibri"/>
                <a:cs typeface="Calibri"/>
              </a:rPr>
              <a:t>)</a:t>
            </a:r>
            <a:r>
              <a:rPr lang="en-US" b="1" spc="-45" dirty="0">
                <a:solidFill>
                  <a:srgbClr val="FFFFFF"/>
                </a:solidFill>
                <a:latin typeface="Calibri"/>
                <a:cs typeface="Calibri"/>
              </a:rPr>
              <a:t> </a:t>
            </a:r>
            <a:r>
              <a:rPr lang="en-US" b="1" dirty="0">
                <a:solidFill>
                  <a:srgbClr val="FFFFFF"/>
                </a:solidFill>
                <a:latin typeface="Calibri"/>
                <a:cs typeface="Calibri"/>
              </a:rPr>
              <a:t>Project</a:t>
            </a:r>
            <a:r>
              <a:rPr lang="en-US" b="1" spc="-50" dirty="0">
                <a:solidFill>
                  <a:srgbClr val="FFFFFF"/>
                </a:solidFill>
                <a:latin typeface="Calibri"/>
                <a:cs typeface="Calibri"/>
              </a:rPr>
              <a:t> </a:t>
            </a:r>
            <a:r>
              <a:rPr lang="en-US" b="1" spc="-10" dirty="0">
                <a:solidFill>
                  <a:srgbClr val="FFFFFF"/>
                </a:solidFill>
                <a:latin typeface="Calibri"/>
                <a:cs typeface="Calibri"/>
              </a:rPr>
              <a:t>Review</a:t>
            </a:r>
            <a:endParaRPr lang="en-US" dirty="0">
              <a:latin typeface="Calibri"/>
              <a:cs typeface="Calibri"/>
            </a:endParaRPr>
          </a:p>
        </p:txBody>
      </p:sp>
      <p:sp>
        <p:nvSpPr>
          <p:cNvPr id="3" name="object 3">
            <a:extLst>
              <a:ext uri="{FF2B5EF4-FFF2-40B4-BE49-F238E27FC236}">
                <a16:creationId xmlns:a16="http://schemas.microsoft.com/office/drawing/2014/main" id="{7D365240-6ADB-E1AE-1160-A58205672630}"/>
              </a:ext>
            </a:extLst>
          </p:cNvPr>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4" name="object 4">
            <a:extLst>
              <a:ext uri="{FF2B5EF4-FFF2-40B4-BE49-F238E27FC236}">
                <a16:creationId xmlns:a16="http://schemas.microsoft.com/office/drawing/2014/main" id="{1EB929E4-BA1C-C38A-80B1-368239939CD3}"/>
              </a:ext>
            </a:extLst>
          </p:cNvPr>
          <p:cNvGrpSpPr/>
          <p:nvPr/>
        </p:nvGrpSpPr>
        <p:grpSpPr>
          <a:xfrm>
            <a:off x="0" y="6199187"/>
            <a:ext cx="9144000" cy="659130"/>
            <a:chOff x="0" y="6199187"/>
            <a:chExt cx="9144000" cy="659130"/>
          </a:xfrm>
        </p:grpSpPr>
        <p:sp>
          <p:nvSpPr>
            <p:cNvPr id="5" name="object 5">
              <a:extLst>
                <a:ext uri="{FF2B5EF4-FFF2-40B4-BE49-F238E27FC236}">
                  <a16:creationId xmlns:a16="http://schemas.microsoft.com/office/drawing/2014/main" id="{9455B44F-4220-81CB-AD79-86B0BE74D1C5}"/>
                </a:ext>
              </a:extLst>
            </p:cNvPr>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6" name="object 6">
              <a:extLst>
                <a:ext uri="{FF2B5EF4-FFF2-40B4-BE49-F238E27FC236}">
                  <a16:creationId xmlns:a16="http://schemas.microsoft.com/office/drawing/2014/main" id="{34E9EBEB-B797-2156-B545-070B541B81BB}"/>
                </a:ext>
              </a:extLst>
            </p:cNvPr>
            <p:cNvPicPr/>
            <p:nvPr/>
          </p:nvPicPr>
          <p:blipFill>
            <a:blip r:embed="rId2" cstate="print"/>
            <a:stretch>
              <a:fillRect/>
            </a:stretch>
          </p:blipFill>
          <p:spPr>
            <a:xfrm>
              <a:off x="8472487" y="6199187"/>
              <a:ext cx="671512" cy="658812"/>
            </a:xfrm>
            <a:prstGeom prst="rect">
              <a:avLst/>
            </a:prstGeom>
          </p:spPr>
        </p:pic>
      </p:grpSp>
      <p:pic>
        <p:nvPicPr>
          <p:cNvPr id="7" name="object 7">
            <a:extLst>
              <a:ext uri="{FF2B5EF4-FFF2-40B4-BE49-F238E27FC236}">
                <a16:creationId xmlns:a16="http://schemas.microsoft.com/office/drawing/2014/main" id="{0F78513E-959A-985F-B926-465BB287ADB7}"/>
              </a:ext>
            </a:extLst>
          </p:cNvPr>
          <p:cNvPicPr/>
          <p:nvPr/>
        </p:nvPicPr>
        <p:blipFill>
          <a:blip r:embed="rId3" cstate="print"/>
          <a:stretch>
            <a:fillRect/>
          </a:stretch>
        </p:blipFill>
        <p:spPr>
          <a:xfrm>
            <a:off x="0" y="0"/>
            <a:ext cx="658812" cy="620712"/>
          </a:xfrm>
          <a:prstGeom prst="rect">
            <a:avLst/>
          </a:prstGeom>
        </p:spPr>
      </p:pic>
      <p:sp>
        <p:nvSpPr>
          <p:cNvPr id="9" name="object 9">
            <a:extLst>
              <a:ext uri="{FF2B5EF4-FFF2-40B4-BE49-F238E27FC236}">
                <a16:creationId xmlns:a16="http://schemas.microsoft.com/office/drawing/2014/main" id="{3656520B-B006-B715-9D32-397CBB01C02F}"/>
              </a:ext>
            </a:extLst>
          </p:cNvPr>
          <p:cNvSpPr txBox="1">
            <a:spLocks noGrp="1"/>
          </p:cNvSpPr>
          <p:nvPr>
            <p:ph type="ftr" sz="quarter" idx="5"/>
          </p:nvPr>
        </p:nvSpPr>
        <p:spPr>
          <a:xfrm>
            <a:off x="1219200" y="6517192"/>
            <a:ext cx="6235065" cy="203200"/>
          </a:xfrm>
          <a:prstGeom prst="rect">
            <a:avLst/>
          </a:prstGeom>
        </p:spPr>
        <p:txBody>
          <a:bodyPr vert="horz" wrap="square" lIns="0" tIns="0" rIns="0" bIns="0" rtlCol="0">
            <a:spAutoFit/>
          </a:body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
        <p:nvSpPr>
          <p:cNvPr id="11" name="TextBox 10">
            <a:extLst>
              <a:ext uri="{FF2B5EF4-FFF2-40B4-BE49-F238E27FC236}">
                <a16:creationId xmlns:a16="http://schemas.microsoft.com/office/drawing/2014/main" id="{20503857-2900-9DF6-1A1B-AE3CA1ECE830}"/>
              </a:ext>
            </a:extLst>
          </p:cNvPr>
          <p:cNvSpPr txBox="1"/>
          <p:nvPr/>
        </p:nvSpPr>
        <p:spPr>
          <a:xfrm>
            <a:off x="335502" y="727838"/>
            <a:ext cx="5791200" cy="646331"/>
          </a:xfrm>
          <a:prstGeom prst="rect">
            <a:avLst/>
          </a:prstGeom>
          <a:noFill/>
        </p:spPr>
        <p:txBody>
          <a:bodyPr wrap="square">
            <a:spAutoFit/>
          </a:bodyPr>
          <a:lstStyle/>
          <a:p>
            <a:r>
              <a:rPr lang="en-IN" sz="3600" dirty="0">
                <a:solidFill>
                  <a:srgbClr val="FF0000"/>
                </a:solidFill>
                <a:latin typeface="+mj-lt"/>
              </a:rPr>
              <a:t>   Output Screens</a:t>
            </a:r>
          </a:p>
        </p:txBody>
      </p:sp>
      <p:pic>
        <p:nvPicPr>
          <p:cNvPr id="12" name="Screenshot 2023-12-05 at 12.23.22 AM.png">
            <a:extLst>
              <a:ext uri="{FF2B5EF4-FFF2-40B4-BE49-F238E27FC236}">
                <a16:creationId xmlns:a16="http://schemas.microsoft.com/office/drawing/2014/main" id="{04548AEE-EA9A-26FE-ABDB-9A474E40E2DE}"/>
              </a:ext>
            </a:extLst>
          </p:cNvPr>
          <p:cNvPicPr>
            <a:picLocks noChangeAspect="1"/>
          </p:cNvPicPr>
          <p:nvPr/>
        </p:nvPicPr>
        <p:blipFill>
          <a:blip r:embed="rId4"/>
          <a:stretch>
            <a:fillRect/>
          </a:stretch>
        </p:blipFill>
        <p:spPr>
          <a:xfrm>
            <a:off x="1688926" y="1295399"/>
            <a:ext cx="5766148" cy="4951917"/>
          </a:xfrm>
          <a:prstGeom prst="rect">
            <a:avLst/>
          </a:prstGeom>
          <a:ln w="12700">
            <a:miter lim="400000"/>
          </a:ln>
        </p:spPr>
      </p:pic>
    </p:spTree>
    <p:extLst>
      <p:ext uri="{BB962C8B-B14F-4D97-AF65-F5344CB8AC3E}">
        <p14:creationId xmlns:p14="http://schemas.microsoft.com/office/powerpoint/2010/main" val="667090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AE407A7-E184-C276-B19B-3BC5FE2E7E9A}"/>
              </a:ext>
            </a:extLst>
          </p:cNvPr>
          <p:cNvSpPr txBox="1">
            <a:spLocks/>
          </p:cNvSpPr>
          <p:nvPr/>
        </p:nvSpPr>
        <p:spPr>
          <a:xfrm>
            <a:off x="661987" y="0"/>
            <a:ext cx="6685280" cy="617855"/>
          </a:xfrm>
          <a:prstGeom prst="rect">
            <a:avLst/>
          </a:prstGeom>
          <a:solidFill>
            <a:srgbClr val="7F63A1"/>
          </a:solidFill>
        </p:spPr>
        <p:txBody>
          <a:bodyPr vert="horz" wrap="square" lIns="0" tIns="160655" rIns="0" bIns="0" rtlCol="0">
            <a:spAutoFit/>
          </a:bodyPr>
          <a:lstStyle>
            <a:lvl1pPr>
              <a:defRPr>
                <a:latin typeface="+mj-lt"/>
                <a:ea typeface="+mj-ea"/>
                <a:cs typeface="+mj-cs"/>
              </a:defRPr>
            </a:lvl1pPr>
          </a:lstStyle>
          <a:p>
            <a:pPr marL="515620">
              <a:spcBef>
                <a:spcPts val="1265"/>
              </a:spcBef>
            </a:pPr>
            <a:r>
              <a:rPr lang="en-US" b="1" dirty="0">
                <a:solidFill>
                  <a:srgbClr val="FFFFFF"/>
                </a:solidFill>
                <a:latin typeface="Calibri"/>
                <a:cs typeface="Calibri"/>
              </a:rPr>
              <a:t>II</a:t>
            </a:r>
            <a:r>
              <a:rPr lang="en-US" b="1" spc="-50" dirty="0">
                <a:solidFill>
                  <a:srgbClr val="FFFFFF"/>
                </a:solidFill>
                <a:latin typeface="Calibri"/>
                <a:cs typeface="Calibri"/>
              </a:rPr>
              <a:t> </a:t>
            </a:r>
            <a:r>
              <a:rPr lang="en-US" b="1" spc="-25" dirty="0">
                <a:solidFill>
                  <a:srgbClr val="FFFFFF"/>
                </a:solidFill>
                <a:latin typeface="Calibri"/>
                <a:cs typeface="Calibri"/>
              </a:rPr>
              <a:t>Year</a:t>
            </a:r>
            <a:r>
              <a:rPr lang="en-US" b="1" spc="-50" dirty="0">
                <a:solidFill>
                  <a:srgbClr val="FFFFFF"/>
                </a:solidFill>
                <a:latin typeface="Calibri"/>
                <a:cs typeface="Calibri"/>
              </a:rPr>
              <a:t> </a:t>
            </a:r>
            <a:r>
              <a:rPr lang="en-US" b="1" spc="-40" dirty="0" err="1">
                <a:solidFill>
                  <a:srgbClr val="FFFFFF"/>
                </a:solidFill>
                <a:latin typeface="Calibri"/>
                <a:cs typeface="Calibri"/>
              </a:rPr>
              <a:t>B.Tech</a:t>
            </a:r>
            <a:r>
              <a:rPr lang="en-US" b="1" spc="-45" dirty="0">
                <a:solidFill>
                  <a:srgbClr val="FFFFFF"/>
                </a:solidFill>
                <a:latin typeface="Calibri"/>
                <a:cs typeface="Calibri"/>
              </a:rPr>
              <a:t> </a:t>
            </a:r>
            <a:r>
              <a:rPr lang="en-US" b="1" dirty="0">
                <a:solidFill>
                  <a:srgbClr val="FFFFFF"/>
                </a:solidFill>
                <a:latin typeface="Calibri"/>
                <a:cs typeface="Calibri"/>
              </a:rPr>
              <a:t>Industry</a:t>
            </a:r>
            <a:r>
              <a:rPr lang="en-US" b="1" spc="-50" dirty="0">
                <a:solidFill>
                  <a:srgbClr val="FFFFFF"/>
                </a:solidFill>
                <a:latin typeface="Calibri"/>
                <a:cs typeface="Calibri"/>
              </a:rPr>
              <a:t> </a:t>
            </a:r>
            <a:r>
              <a:rPr lang="en-US" b="1" dirty="0">
                <a:solidFill>
                  <a:srgbClr val="FFFFFF"/>
                </a:solidFill>
                <a:latin typeface="Calibri"/>
                <a:cs typeface="Calibri"/>
              </a:rPr>
              <a:t>Oriented</a:t>
            </a:r>
            <a:r>
              <a:rPr lang="en-US" b="1" spc="-45" dirty="0">
                <a:solidFill>
                  <a:srgbClr val="FFFFFF"/>
                </a:solidFill>
                <a:latin typeface="Calibri"/>
                <a:cs typeface="Calibri"/>
              </a:rPr>
              <a:t> </a:t>
            </a:r>
            <a:r>
              <a:rPr lang="en-US" b="1" dirty="0">
                <a:solidFill>
                  <a:srgbClr val="FFFFFF"/>
                </a:solidFill>
                <a:latin typeface="Calibri"/>
                <a:cs typeface="Calibri"/>
              </a:rPr>
              <a:t>Project</a:t>
            </a:r>
            <a:r>
              <a:rPr lang="en-US" b="1" spc="-50" dirty="0">
                <a:solidFill>
                  <a:srgbClr val="FFFFFF"/>
                </a:solidFill>
                <a:latin typeface="Calibri"/>
                <a:cs typeface="Calibri"/>
              </a:rPr>
              <a:t> </a:t>
            </a:r>
            <a:r>
              <a:rPr lang="en-US" b="1" dirty="0">
                <a:solidFill>
                  <a:srgbClr val="FFFFFF"/>
                </a:solidFill>
                <a:latin typeface="Calibri"/>
                <a:cs typeface="Calibri"/>
              </a:rPr>
              <a:t>(</a:t>
            </a:r>
            <a:r>
              <a:rPr lang="en-US" b="1" dirty="0" err="1">
                <a:solidFill>
                  <a:srgbClr val="FFFFFF"/>
                </a:solidFill>
                <a:latin typeface="Calibri"/>
                <a:cs typeface="Calibri"/>
              </a:rPr>
              <a:t>IoP</a:t>
            </a:r>
            <a:r>
              <a:rPr lang="en-US" b="1" dirty="0">
                <a:solidFill>
                  <a:srgbClr val="FFFFFF"/>
                </a:solidFill>
                <a:latin typeface="Calibri"/>
                <a:cs typeface="Calibri"/>
              </a:rPr>
              <a:t>)</a:t>
            </a:r>
            <a:r>
              <a:rPr lang="en-US" b="1" spc="-45" dirty="0">
                <a:solidFill>
                  <a:srgbClr val="FFFFFF"/>
                </a:solidFill>
                <a:latin typeface="Calibri"/>
                <a:cs typeface="Calibri"/>
              </a:rPr>
              <a:t> </a:t>
            </a:r>
            <a:r>
              <a:rPr lang="en-US" b="1" dirty="0">
                <a:solidFill>
                  <a:srgbClr val="FFFFFF"/>
                </a:solidFill>
                <a:latin typeface="Calibri"/>
                <a:cs typeface="Calibri"/>
              </a:rPr>
              <a:t>Project</a:t>
            </a:r>
            <a:r>
              <a:rPr lang="en-US" b="1" spc="-50" dirty="0">
                <a:solidFill>
                  <a:srgbClr val="FFFFFF"/>
                </a:solidFill>
                <a:latin typeface="Calibri"/>
                <a:cs typeface="Calibri"/>
              </a:rPr>
              <a:t> </a:t>
            </a:r>
            <a:r>
              <a:rPr lang="en-US" b="1" spc="-10" dirty="0">
                <a:solidFill>
                  <a:srgbClr val="FFFFFF"/>
                </a:solidFill>
                <a:latin typeface="Calibri"/>
                <a:cs typeface="Calibri"/>
              </a:rPr>
              <a:t>Review</a:t>
            </a:r>
            <a:endParaRPr lang="en-US" dirty="0">
              <a:latin typeface="Calibri"/>
              <a:cs typeface="Calibri"/>
            </a:endParaRPr>
          </a:p>
        </p:txBody>
      </p:sp>
      <p:sp>
        <p:nvSpPr>
          <p:cNvPr id="3" name="object 3">
            <a:extLst>
              <a:ext uri="{FF2B5EF4-FFF2-40B4-BE49-F238E27FC236}">
                <a16:creationId xmlns:a16="http://schemas.microsoft.com/office/drawing/2014/main" id="{F613F183-6FFB-6853-4A74-F3B12ACC097C}"/>
              </a:ext>
            </a:extLst>
          </p:cNvPr>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4" name="object 4">
            <a:extLst>
              <a:ext uri="{FF2B5EF4-FFF2-40B4-BE49-F238E27FC236}">
                <a16:creationId xmlns:a16="http://schemas.microsoft.com/office/drawing/2014/main" id="{D8C2826A-7BD4-3313-6313-0CBAF489C75F}"/>
              </a:ext>
            </a:extLst>
          </p:cNvPr>
          <p:cNvGrpSpPr/>
          <p:nvPr/>
        </p:nvGrpSpPr>
        <p:grpSpPr>
          <a:xfrm>
            <a:off x="0" y="6199187"/>
            <a:ext cx="9144000" cy="659130"/>
            <a:chOff x="0" y="6199187"/>
            <a:chExt cx="9144000" cy="659130"/>
          </a:xfrm>
        </p:grpSpPr>
        <p:sp>
          <p:nvSpPr>
            <p:cNvPr id="5" name="object 5">
              <a:extLst>
                <a:ext uri="{FF2B5EF4-FFF2-40B4-BE49-F238E27FC236}">
                  <a16:creationId xmlns:a16="http://schemas.microsoft.com/office/drawing/2014/main" id="{465DB5A6-A9B7-FE69-4218-94C6BF0A4B83}"/>
                </a:ext>
              </a:extLst>
            </p:cNvPr>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6" name="object 6">
              <a:extLst>
                <a:ext uri="{FF2B5EF4-FFF2-40B4-BE49-F238E27FC236}">
                  <a16:creationId xmlns:a16="http://schemas.microsoft.com/office/drawing/2014/main" id="{EF14E787-3A74-DA51-9E46-4D9BE471BC87}"/>
                </a:ext>
              </a:extLst>
            </p:cNvPr>
            <p:cNvPicPr/>
            <p:nvPr/>
          </p:nvPicPr>
          <p:blipFill>
            <a:blip r:embed="rId2" cstate="print"/>
            <a:stretch>
              <a:fillRect/>
            </a:stretch>
          </p:blipFill>
          <p:spPr>
            <a:xfrm>
              <a:off x="8472487" y="6199187"/>
              <a:ext cx="671512" cy="658812"/>
            </a:xfrm>
            <a:prstGeom prst="rect">
              <a:avLst/>
            </a:prstGeom>
          </p:spPr>
        </p:pic>
      </p:grpSp>
      <p:pic>
        <p:nvPicPr>
          <p:cNvPr id="7" name="object 7">
            <a:extLst>
              <a:ext uri="{FF2B5EF4-FFF2-40B4-BE49-F238E27FC236}">
                <a16:creationId xmlns:a16="http://schemas.microsoft.com/office/drawing/2014/main" id="{7EEBF521-DB0B-F691-ABAD-2D3367D5A62B}"/>
              </a:ext>
            </a:extLst>
          </p:cNvPr>
          <p:cNvPicPr/>
          <p:nvPr/>
        </p:nvPicPr>
        <p:blipFill>
          <a:blip r:embed="rId3" cstate="print"/>
          <a:stretch>
            <a:fillRect/>
          </a:stretch>
        </p:blipFill>
        <p:spPr>
          <a:xfrm>
            <a:off x="0" y="0"/>
            <a:ext cx="658812" cy="620712"/>
          </a:xfrm>
          <a:prstGeom prst="rect">
            <a:avLst/>
          </a:prstGeom>
        </p:spPr>
      </p:pic>
      <p:sp>
        <p:nvSpPr>
          <p:cNvPr id="8" name="object 8">
            <a:extLst>
              <a:ext uri="{FF2B5EF4-FFF2-40B4-BE49-F238E27FC236}">
                <a16:creationId xmlns:a16="http://schemas.microsoft.com/office/drawing/2014/main" id="{6172E6BE-ACEB-E05C-771E-C6A84E330DDF}"/>
              </a:ext>
            </a:extLst>
          </p:cNvPr>
          <p:cNvSpPr txBox="1"/>
          <p:nvPr/>
        </p:nvSpPr>
        <p:spPr>
          <a:xfrm>
            <a:off x="1332865" y="2438400"/>
            <a:ext cx="5791200" cy="1367041"/>
          </a:xfrm>
          <a:prstGeom prst="rect">
            <a:avLst/>
          </a:prstGeom>
        </p:spPr>
        <p:txBody>
          <a:bodyPr vert="horz" wrap="square" lIns="0" tIns="12700" rIns="0" bIns="0" rtlCol="0">
            <a:spAutoFit/>
          </a:bodyPr>
          <a:lstStyle/>
          <a:p>
            <a:pPr marL="12700" algn="ctr">
              <a:lnSpc>
                <a:spcPct val="100000"/>
              </a:lnSpc>
              <a:spcBef>
                <a:spcPts val="100"/>
              </a:spcBef>
            </a:pPr>
            <a:r>
              <a:rPr lang="en-IN" sz="4400" dirty="0">
                <a:solidFill>
                  <a:srgbClr val="FF0000"/>
                </a:solidFill>
              </a:rPr>
              <a:t>Conclusion &amp; </a:t>
            </a:r>
            <a:br>
              <a:rPr lang="en-IN" sz="4400" dirty="0">
                <a:solidFill>
                  <a:srgbClr val="FF0000"/>
                </a:solidFill>
              </a:rPr>
            </a:br>
            <a:r>
              <a:rPr lang="en-IN" sz="4400" dirty="0">
                <a:solidFill>
                  <a:srgbClr val="FF0000"/>
                </a:solidFill>
              </a:rPr>
              <a:t>Future Scope</a:t>
            </a:r>
            <a:endParaRPr sz="4400" dirty="0">
              <a:solidFill>
                <a:srgbClr val="FF0000"/>
              </a:solidFill>
              <a:latin typeface="Calibri"/>
              <a:cs typeface="Calibri"/>
            </a:endParaRPr>
          </a:p>
        </p:txBody>
      </p:sp>
      <p:sp>
        <p:nvSpPr>
          <p:cNvPr id="9" name="object 9">
            <a:extLst>
              <a:ext uri="{FF2B5EF4-FFF2-40B4-BE49-F238E27FC236}">
                <a16:creationId xmlns:a16="http://schemas.microsoft.com/office/drawing/2014/main" id="{60653A91-4178-EF48-EE25-15B64D92C575}"/>
              </a:ext>
            </a:extLst>
          </p:cNvPr>
          <p:cNvSpPr txBox="1">
            <a:spLocks noGrp="1"/>
          </p:cNvSpPr>
          <p:nvPr>
            <p:ph type="ftr" sz="quarter" idx="5"/>
          </p:nvPr>
        </p:nvSpPr>
        <p:spPr>
          <a:xfrm>
            <a:off x="1219200" y="6517192"/>
            <a:ext cx="6235065" cy="203200"/>
          </a:xfrm>
          <a:prstGeom prst="rect">
            <a:avLst/>
          </a:prstGeom>
        </p:spPr>
        <p:txBody>
          <a:bodyPr vert="horz" wrap="square" lIns="0" tIns="0" rIns="0" bIns="0" rtlCol="0">
            <a:spAutoFit/>
          </a:body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Tree>
    <p:extLst>
      <p:ext uri="{BB962C8B-B14F-4D97-AF65-F5344CB8AC3E}">
        <p14:creationId xmlns:p14="http://schemas.microsoft.com/office/powerpoint/2010/main" val="3604140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1987" y="0"/>
            <a:ext cx="6685280" cy="617855"/>
          </a:xfrm>
          <a:prstGeom prst="rect">
            <a:avLst/>
          </a:prstGeom>
          <a:solidFill>
            <a:srgbClr val="7F63A1"/>
          </a:solidFill>
        </p:spPr>
        <p:txBody>
          <a:bodyPr vert="horz" wrap="square" lIns="0" tIns="160655" rIns="0" bIns="0" rtlCol="0">
            <a:spAutoFit/>
          </a:bodyPr>
          <a:lstStyle/>
          <a:p>
            <a:pPr marL="515620">
              <a:lnSpc>
                <a:spcPct val="100000"/>
              </a:lnSpc>
              <a:spcBef>
                <a:spcPts val="1265"/>
              </a:spcBef>
            </a:pPr>
            <a:r>
              <a:rPr sz="1800" b="1" dirty="0">
                <a:solidFill>
                  <a:srgbClr val="FFFFFF"/>
                </a:solidFill>
                <a:latin typeface="Calibri"/>
                <a:cs typeface="Calibri"/>
              </a:rPr>
              <a:t>II</a:t>
            </a:r>
            <a:r>
              <a:rPr sz="1800" b="1" spc="-50" dirty="0">
                <a:solidFill>
                  <a:srgbClr val="FFFFFF"/>
                </a:solidFill>
                <a:latin typeface="Calibri"/>
                <a:cs typeface="Calibri"/>
              </a:rPr>
              <a:t> </a:t>
            </a:r>
            <a:r>
              <a:rPr sz="1800" b="1" spc="-25" dirty="0">
                <a:solidFill>
                  <a:srgbClr val="FFFFFF"/>
                </a:solidFill>
                <a:latin typeface="Calibri"/>
                <a:cs typeface="Calibri"/>
              </a:rPr>
              <a:t>Year</a:t>
            </a:r>
            <a:r>
              <a:rPr sz="1800" b="1" spc="-50" dirty="0">
                <a:solidFill>
                  <a:srgbClr val="FFFFFF"/>
                </a:solidFill>
                <a:latin typeface="Calibri"/>
                <a:cs typeface="Calibri"/>
              </a:rPr>
              <a:t> </a:t>
            </a:r>
            <a:r>
              <a:rPr sz="1800" b="1" spc="-40" dirty="0">
                <a:solidFill>
                  <a:srgbClr val="FFFFFF"/>
                </a:solidFill>
                <a:latin typeface="Calibri"/>
                <a:cs typeface="Calibri"/>
              </a:rPr>
              <a:t>B.Tech</a:t>
            </a:r>
            <a:r>
              <a:rPr sz="1800" b="1" spc="-45" dirty="0">
                <a:solidFill>
                  <a:srgbClr val="FFFFFF"/>
                </a:solidFill>
                <a:latin typeface="Calibri"/>
                <a:cs typeface="Calibri"/>
              </a:rPr>
              <a:t> </a:t>
            </a:r>
            <a:r>
              <a:rPr sz="1800" b="1" dirty="0">
                <a:solidFill>
                  <a:srgbClr val="FFFFFF"/>
                </a:solidFill>
                <a:latin typeface="Calibri"/>
                <a:cs typeface="Calibri"/>
              </a:rPr>
              <a:t>Industry</a:t>
            </a:r>
            <a:r>
              <a:rPr sz="1800" b="1" spc="-50" dirty="0">
                <a:solidFill>
                  <a:srgbClr val="FFFFFF"/>
                </a:solidFill>
                <a:latin typeface="Calibri"/>
                <a:cs typeface="Calibri"/>
              </a:rPr>
              <a:t> </a:t>
            </a:r>
            <a:r>
              <a:rPr sz="1800" b="1" dirty="0">
                <a:solidFill>
                  <a:srgbClr val="FFFFFF"/>
                </a:solidFill>
                <a:latin typeface="Calibri"/>
                <a:cs typeface="Calibri"/>
              </a:rPr>
              <a:t>Oriented</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dirty="0">
                <a:solidFill>
                  <a:srgbClr val="FFFFFF"/>
                </a:solidFill>
                <a:latin typeface="Calibri"/>
                <a:cs typeface="Calibri"/>
              </a:rPr>
              <a:t>(IoP)</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spc="-10" dirty="0">
                <a:solidFill>
                  <a:srgbClr val="FFFFFF"/>
                </a:solidFill>
                <a:latin typeface="Calibri"/>
                <a:cs typeface="Calibri"/>
              </a:rPr>
              <a:t>Review</a:t>
            </a:r>
            <a:endParaRPr sz="1800">
              <a:latin typeface="Calibri"/>
              <a:cs typeface="Calibri"/>
            </a:endParaRPr>
          </a:p>
        </p:txBody>
      </p:sp>
      <p:sp>
        <p:nvSpPr>
          <p:cNvPr id="3" name="object 3"/>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4" name="object 4"/>
          <p:cNvGrpSpPr/>
          <p:nvPr/>
        </p:nvGrpSpPr>
        <p:grpSpPr>
          <a:xfrm>
            <a:off x="0" y="6199187"/>
            <a:ext cx="9144000" cy="659130"/>
            <a:chOff x="0" y="6199187"/>
            <a:chExt cx="9144000" cy="659130"/>
          </a:xfrm>
        </p:grpSpPr>
        <p:sp>
          <p:nvSpPr>
            <p:cNvPr id="5" name="object 5"/>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6" name="object 6"/>
            <p:cNvPicPr/>
            <p:nvPr/>
          </p:nvPicPr>
          <p:blipFill>
            <a:blip r:embed="rId2" cstate="print"/>
            <a:stretch>
              <a:fillRect/>
            </a:stretch>
          </p:blipFill>
          <p:spPr>
            <a:xfrm>
              <a:off x="8472487" y="6199187"/>
              <a:ext cx="671512" cy="658812"/>
            </a:xfrm>
            <a:prstGeom prst="rect">
              <a:avLst/>
            </a:prstGeom>
          </p:spPr>
        </p:pic>
      </p:grpSp>
      <p:pic>
        <p:nvPicPr>
          <p:cNvPr id="7" name="object 7"/>
          <p:cNvPicPr/>
          <p:nvPr/>
        </p:nvPicPr>
        <p:blipFill>
          <a:blip r:embed="rId3" cstate="print"/>
          <a:stretch>
            <a:fillRect/>
          </a:stretch>
        </p:blipFill>
        <p:spPr>
          <a:xfrm>
            <a:off x="0" y="0"/>
            <a:ext cx="658812" cy="620712"/>
          </a:xfrm>
          <a:prstGeom prst="rect">
            <a:avLst/>
          </a:prstGeom>
        </p:spPr>
      </p:pic>
      <p:sp>
        <p:nvSpPr>
          <p:cNvPr id="8" name="object 8"/>
          <p:cNvSpPr txBox="1">
            <a:spLocks noGrp="1"/>
          </p:cNvSpPr>
          <p:nvPr>
            <p:ph type="title"/>
          </p:nvPr>
        </p:nvSpPr>
        <p:spPr>
          <a:prstGeom prst="rect">
            <a:avLst/>
          </a:prstGeom>
        </p:spPr>
        <p:txBody>
          <a:bodyPr vert="horz" wrap="square" lIns="0" tIns="12700" rIns="0" bIns="0" rtlCol="0">
            <a:spAutoFit/>
          </a:bodyPr>
          <a:lstStyle/>
          <a:p>
            <a:pPr marL="3105785">
              <a:lnSpc>
                <a:spcPct val="100000"/>
              </a:lnSpc>
              <a:spcBef>
                <a:spcPts val="100"/>
              </a:spcBef>
            </a:pPr>
            <a:r>
              <a:rPr b="1" spc="-20" dirty="0">
                <a:latin typeface="Calibri"/>
                <a:cs typeface="Calibri"/>
              </a:rPr>
              <a:t>Abstract</a:t>
            </a: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
        <p:nvSpPr>
          <p:cNvPr id="9" name="object 9"/>
          <p:cNvSpPr txBox="1"/>
          <p:nvPr/>
        </p:nvSpPr>
        <p:spPr>
          <a:xfrm>
            <a:off x="148267" y="1468120"/>
            <a:ext cx="8926195" cy="4292600"/>
          </a:xfrm>
          <a:prstGeom prst="rect">
            <a:avLst/>
          </a:prstGeom>
        </p:spPr>
        <p:txBody>
          <a:bodyPr vert="horz" wrap="square" lIns="0" tIns="12700" rIns="0" bIns="0" rtlCol="0">
            <a:spAutoFit/>
          </a:bodyPr>
          <a:lstStyle/>
          <a:p>
            <a:pPr marL="394335" indent="-381635">
              <a:lnSpc>
                <a:spcPct val="100000"/>
              </a:lnSpc>
              <a:spcBef>
                <a:spcPts val="100"/>
              </a:spcBef>
              <a:buFont typeface="Arial"/>
              <a:buChar char="●"/>
              <a:tabLst>
                <a:tab pos="394335" algn="l"/>
              </a:tabLst>
            </a:pPr>
            <a:r>
              <a:rPr sz="2000" dirty="0">
                <a:latin typeface="Calibri"/>
                <a:cs typeface="Calibri"/>
              </a:rPr>
              <a:t>Our</a:t>
            </a:r>
            <a:r>
              <a:rPr sz="2000" spc="-45" dirty="0">
                <a:latin typeface="Calibri"/>
                <a:cs typeface="Calibri"/>
              </a:rPr>
              <a:t> </a:t>
            </a:r>
            <a:r>
              <a:rPr sz="2000" dirty="0">
                <a:latin typeface="Calibri"/>
                <a:cs typeface="Calibri"/>
              </a:rPr>
              <a:t>project</a:t>
            </a:r>
            <a:r>
              <a:rPr sz="2000" spc="-45" dirty="0">
                <a:latin typeface="Calibri"/>
                <a:cs typeface="Calibri"/>
              </a:rPr>
              <a:t> </a:t>
            </a:r>
            <a:r>
              <a:rPr sz="2000" dirty="0">
                <a:latin typeface="Calibri"/>
                <a:cs typeface="Calibri"/>
              </a:rPr>
              <a:t>aim</a:t>
            </a:r>
            <a:r>
              <a:rPr sz="2000" spc="-45" dirty="0">
                <a:latin typeface="Calibri"/>
                <a:cs typeface="Calibri"/>
              </a:rPr>
              <a:t> </a:t>
            </a:r>
            <a:r>
              <a:rPr sz="2000" dirty="0">
                <a:latin typeface="Calibri"/>
                <a:cs typeface="Calibri"/>
              </a:rPr>
              <a:t>is</a:t>
            </a:r>
            <a:r>
              <a:rPr sz="2000" spc="-45" dirty="0">
                <a:latin typeface="Calibri"/>
                <a:cs typeface="Calibri"/>
              </a:rPr>
              <a:t> </a:t>
            </a:r>
            <a:r>
              <a:rPr sz="2000" dirty="0">
                <a:latin typeface="Calibri"/>
                <a:cs typeface="Calibri"/>
              </a:rPr>
              <a:t>to</a:t>
            </a:r>
            <a:r>
              <a:rPr sz="2000" spc="-45" dirty="0">
                <a:latin typeface="Calibri"/>
                <a:cs typeface="Calibri"/>
              </a:rPr>
              <a:t> </a:t>
            </a:r>
            <a:r>
              <a:rPr sz="2000" dirty="0">
                <a:latin typeface="Calibri"/>
                <a:cs typeface="Calibri"/>
              </a:rPr>
              <a:t>predict</a:t>
            </a:r>
            <a:r>
              <a:rPr sz="2000" spc="-45" dirty="0">
                <a:latin typeface="Calibri"/>
                <a:cs typeface="Calibri"/>
              </a:rPr>
              <a:t> </a:t>
            </a:r>
            <a:r>
              <a:rPr sz="2000" dirty="0">
                <a:latin typeface="Calibri"/>
                <a:cs typeface="Calibri"/>
              </a:rPr>
              <a:t>whether</a:t>
            </a:r>
            <a:r>
              <a:rPr sz="2000" spc="-45" dirty="0">
                <a:latin typeface="Calibri"/>
                <a:cs typeface="Calibri"/>
              </a:rPr>
              <a:t> </a:t>
            </a:r>
            <a:r>
              <a:rPr sz="2000" dirty="0">
                <a:latin typeface="Calibri"/>
                <a:cs typeface="Calibri"/>
              </a:rPr>
              <a:t>loans</a:t>
            </a:r>
            <a:r>
              <a:rPr sz="2000" spc="-45" dirty="0">
                <a:latin typeface="Calibri"/>
                <a:cs typeface="Calibri"/>
              </a:rPr>
              <a:t> </a:t>
            </a:r>
            <a:r>
              <a:rPr sz="2000" dirty="0">
                <a:latin typeface="Calibri"/>
                <a:cs typeface="Calibri"/>
              </a:rPr>
              <a:t>will</a:t>
            </a:r>
            <a:r>
              <a:rPr sz="2000" spc="-45" dirty="0">
                <a:latin typeface="Calibri"/>
                <a:cs typeface="Calibri"/>
              </a:rPr>
              <a:t> </a:t>
            </a:r>
            <a:r>
              <a:rPr sz="2000" dirty="0">
                <a:latin typeface="Calibri"/>
                <a:cs typeface="Calibri"/>
              </a:rPr>
              <a:t>be</a:t>
            </a:r>
            <a:r>
              <a:rPr sz="2000" spc="-45" dirty="0">
                <a:latin typeface="Calibri"/>
                <a:cs typeface="Calibri"/>
              </a:rPr>
              <a:t> </a:t>
            </a:r>
            <a:r>
              <a:rPr sz="2000" spc="-10" dirty="0">
                <a:latin typeface="Calibri"/>
                <a:cs typeface="Calibri"/>
              </a:rPr>
              <a:t>approved</a:t>
            </a:r>
            <a:r>
              <a:rPr sz="2000" spc="-45" dirty="0">
                <a:latin typeface="Calibri"/>
                <a:cs typeface="Calibri"/>
              </a:rPr>
              <a:t> </a:t>
            </a:r>
            <a:r>
              <a:rPr sz="2000" dirty="0">
                <a:latin typeface="Calibri"/>
                <a:cs typeface="Calibri"/>
              </a:rPr>
              <a:t>or</a:t>
            </a:r>
            <a:r>
              <a:rPr sz="2000" spc="-45" dirty="0">
                <a:latin typeface="Calibri"/>
                <a:cs typeface="Calibri"/>
              </a:rPr>
              <a:t> </a:t>
            </a:r>
            <a:r>
              <a:rPr sz="2000" dirty="0">
                <a:latin typeface="Calibri"/>
                <a:cs typeface="Calibri"/>
              </a:rPr>
              <a:t>not</a:t>
            </a:r>
            <a:r>
              <a:rPr sz="2000" spc="-45" dirty="0">
                <a:latin typeface="Calibri"/>
                <a:cs typeface="Calibri"/>
              </a:rPr>
              <a:t> </a:t>
            </a:r>
            <a:r>
              <a:rPr sz="2000" dirty="0">
                <a:latin typeface="Calibri"/>
                <a:cs typeface="Calibri"/>
              </a:rPr>
              <a:t>using</a:t>
            </a:r>
            <a:r>
              <a:rPr sz="2000" spc="-45" dirty="0">
                <a:latin typeface="Calibri"/>
                <a:cs typeface="Calibri"/>
              </a:rPr>
              <a:t> </a:t>
            </a:r>
            <a:r>
              <a:rPr sz="2000" spc="-25" dirty="0">
                <a:latin typeface="Calibri"/>
                <a:cs typeface="Calibri"/>
              </a:rPr>
              <a:t>AI.</a:t>
            </a:r>
            <a:endParaRPr sz="2000" dirty="0">
              <a:latin typeface="Calibri"/>
              <a:cs typeface="Calibri"/>
            </a:endParaRPr>
          </a:p>
          <a:p>
            <a:pPr marL="394335" marR="50800" indent="-382270">
              <a:lnSpc>
                <a:spcPct val="100000"/>
              </a:lnSpc>
              <a:buFont typeface="Arial"/>
              <a:buChar char="●"/>
              <a:tabLst>
                <a:tab pos="394335" algn="l"/>
              </a:tabLst>
            </a:pPr>
            <a:r>
              <a:rPr sz="2000" dirty="0">
                <a:latin typeface="Calibri"/>
                <a:cs typeface="Calibri"/>
              </a:rPr>
              <a:t>We</a:t>
            </a:r>
            <a:r>
              <a:rPr sz="2000" spc="434" dirty="0">
                <a:latin typeface="Calibri"/>
                <a:cs typeface="Calibri"/>
              </a:rPr>
              <a:t> </a:t>
            </a:r>
            <a:r>
              <a:rPr sz="2000" dirty="0">
                <a:latin typeface="Calibri"/>
                <a:cs typeface="Calibri"/>
              </a:rPr>
              <a:t>gather</a:t>
            </a:r>
            <a:r>
              <a:rPr sz="2000" spc="440" dirty="0">
                <a:latin typeface="Calibri"/>
                <a:cs typeface="Calibri"/>
              </a:rPr>
              <a:t> </a:t>
            </a:r>
            <a:r>
              <a:rPr sz="2000" dirty="0">
                <a:latin typeface="Calibri"/>
                <a:cs typeface="Calibri"/>
              </a:rPr>
              <a:t>data</a:t>
            </a:r>
            <a:r>
              <a:rPr sz="2000" spc="440" dirty="0">
                <a:latin typeface="Calibri"/>
                <a:cs typeface="Calibri"/>
              </a:rPr>
              <a:t> </a:t>
            </a:r>
            <a:r>
              <a:rPr sz="2000" dirty="0">
                <a:latin typeface="Calibri"/>
                <a:cs typeface="Calibri"/>
              </a:rPr>
              <a:t>about</a:t>
            </a:r>
            <a:r>
              <a:rPr sz="2000" spc="440" dirty="0">
                <a:latin typeface="Calibri"/>
                <a:cs typeface="Calibri"/>
              </a:rPr>
              <a:t> </a:t>
            </a:r>
            <a:r>
              <a:rPr sz="2000" dirty="0">
                <a:latin typeface="Calibri"/>
                <a:cs typeface="Calibri"/>
              </a:rPr>
              <a:t>applicants,</a:t>
            </a:r>
            <a:r>
              <a:rPr sz="2000" spc="440" dirty="0">
                <a:latin typeface="Calibri"/>
                <a:cs typeface="Calibri"/>
              </a:rPr>
              <a:t> </a:t>
            </a:r>
            <a:r>
              <a:rPr sz="2000" dirty="0">
                <a:latin typeface="Calibri"/>
                <a:cs typeface="Calibri"/>
              </a:rPr>
              <a:t>including</a:t>
            </a:r>
            <a:r>
              <a:rPr sz="2000" spc="440" dirty="0">
                <a:latin typeface="Calibri"/>
                <a:cs typeface="Calibri"/>
              </a:rPr>
              <a:t> </a:t>
            </a:r>
            <a:r>
              <a:rPr sz="2000" dirty="0">
                <a:latin typeface="Calibri"/>
                <a:cs typeface="Calibri"/>
              </a:rPr>
              <a:t>things</a:t>
            </a:r>
            <a:r>
              <a:rPr sz="2000" spc="434" dirty="0">
                <a:latin typeface="Calibri"/>
                <a:cs typeface="Calibri"/>
              </a:rPr>
              <a:t> </a:t>
            </a:r>
            <a:r>
              <a:rPr sz="2000" dirty="0">
                <a:latin typeface="Calibri"/>
                <a:cs typeface="Calibri"/>
              </a:rPr>
              <a:t>like</a:t>
            </a:r>
            <a:r>
              <a:rPr sz="2000" spc="440" dirty="0">
                <a:latin typeface="Calibri"/>
                <a:cs typeface="Calibri"/>
              </a:rPr>
              <a:t> </a:t>
            </a:r>
            <a:r>
              <a:rPr sz="2000" dirty="0">
                <a:latin typeface="Calibri"/>
                <a:cs typeface="Calibri"/>
              </a:rPr>
              <a:t>their</a:t>
            </a:r>
            <a:r>
              <a:rPr sz="2000" spc="440" dirty="0">
                <a:latin typeface="Calibri"/>
                <a:cs typeface="Calibri"/>
              </a:rPr>
              <a:t> </a:t>
            </a:r>
            <a:r>
              <a:rPr sz="2000" dirty="0">
                <a:latin typeface="Calibri"/>
                <a:cs typeface="Calibri"/>
              </a:rPr>
              <a:t>personal</a:t>
            </a:r>
            <a:r>
              <a:rPr sz="2000" spc="440" dirty="0">
                <a:latin typeface="Calibri"/>
                <a:cs typeface="Calibri"/>
              </a:rPr>
              <a:t> </a:t>
            </a:r>
            <a:r>
              <a:rPr sz="2000" spc="-10" dirty="0">
                <a:latin typeface="Calibri"/>
                <a:cs typeface="Calibri"/>
              </a:rPr>
              <a:t>details, </a:t>
            </a:r>
            <a:r>
              <a:rPr sz="2000" dirty="0">
                <a:latin typeface="Calibri"/>
                <a:cs typeface="Calibri"/>
              </a:rPr>
              <a:t>financial</a:t>
            </a:r>
            <a:r>
              <a:rPr sz="2000" spc="-65" dirty="0">
                <a:latin typeface="Calibri"/>
                <a:cs typeface="Calibri"/>
              </a:rPr>
              <a:t> </a:t>
            </a:r>
            <a:r>
              <a:rPr sz="2000" spc="-20" dirty="0">
                <a:latin typeface="Calibri"/>
                <a:cs typeface="Calibri"/>
              </a:rPr>
              <a:t>history,loan</a:t>
            </a:r>
            <a:r>
              <a:rPr sz="2000" spc="-65" dirty="0">
                <a:latin typeface="Calibri"/>
                <a:cs typeface="Calibri"/>
              </a:rPr>
              <a:t> </a:t>
            </a:r>
            <a:r>
              <a:rPr sz="2000" spc="-10" dirty="0">
                <a:latin typeface="Calibri"/>
                <a:cs typeface="Calibri"/>
              </a:rPr>
              <a:t>amount,and</a:t>
            </a:r>
            <a:r>
              <a:rPr sz="2000" spc="-65" dirty="0">
                <a:latin typeface="Calibri"/>
                <a:cs typeface="Calibri"/>
              </a:rPr>
              <a:t> </a:t>
            </a:r>
            <a:r>
              <a:rPr sz="2000" dirty="0">
                <a:latin typeface="Calibri"/>
                <a:cs typeface="Calibri"/>
              </a:rPr>
              <a:t>credit</a:t>
            </a:r>
            <a:r>
              <a:rPr sz="2000" spc="-65" dirty="0">
                <a:latin typeface="Calibri"/>
                <a:cs typeface="Calibri"/>
              </a:rPr>
              <a:t> </a:t>
            </a:r>
            <a:r>
              <a:rPr sz="2000" spc="-10" dirty="0">
                <a:latin typeface="Calibri"/>
                <a:cs typeface="Calibri"/>
              </a:rPr>
              <a:t>score.</a:t>
            </a:r>
            <a:endParaRPr sz="2000" dirty="0">
              <a:latin typeface="Calibri"/>
              <a:cs typeface="Calibri"/>
            </a:endParaRPr>
          </a:p>
          <a:p>
            <a:pPr marL="394335" marR="39370" indent="-382270">
              <a:lnSpc>
                <a:spcPct val="100000"/>
              </a:lnSpc>
              <a:buFont typeface="Arial"/>
              <a:buChar char="●"/>
              <a:tabLst>
                <a:tab pos="394335" algn="l"/>
                <a:tab pos="1104265" algn="l"/>
                <a:tab pos="1539875" algn="l"/>
                <a:tab pos="2028825" algn="l"/>
                <a:tab pos="3050540" algn="l"/>
                <a:tab pos="3390900" algn="l"/>
                <a:tab pos="4654550" algn="l"/>
                <a:tab pos="5000625" algn="l"/>
                <a:tab pos="5647055" algn="l"/>
                <a:tab pos="6530975" algn="l"/>
                <a:tab pos="7083425" algn="l"/>
                <a:tab pos="7573009" algn="l"/>
                <a:tab pos="8431530" algn="l"/>
              </a:tabLst>
            </a:pPr>
            <a:r>
              <a:rPr sz="2000" spc="-10" dirty="0">
                <a:latin typeface="Calibri"/>
                <a:cs typeface="Calibri"/>
              </a:rPr>
              <a:t>Then,</a:t>
            </a:r>
            <a:r>
              <a:rPr sz="2000" dirty="0">
                <a:latin typeface="Calibri"/>
                <a:cs typeface="Calibri"/>
              </a:rPr>
              <a:t>	</a:t>
            </a:r>
            <a:r>
              <a:rPr sz="2000" spc="-25" dirty="0">
                <a:latin typeface="Calibri"/>
                <a:cs typeface="Calibri"/>
              </a:rPr>
              <a:t>we</a:t>
            </a:r>
            <a:r>
              <a:rPr sz="2000" dirty="0">
                <a:latin typeface="Calibri"/>
                <a:cs typeface="Calibri"/>
              </a:rPr>
              <a:t>	</a:t>
            </a:r>
            <a:r>
              <a:rPr sz="2000" spc="-25" dirty="0">
                <a:latin typeface="Calibri"/>
                <a:cs typeface="Calibri"/>
              </a:rPr>
              <a:t>use</a:t>
            </a:r>
            <a:r>
              <a:rPr sz="2000" dirty="0">
                <a:latin typeface="Calibri"/>
                <a:cs typeface="Calibri"/>
              </a:rPr>
              <a:t>	</a:t>
            </a:r>
            <a:r>
              <a:rPr sz="2000" spc="-10" dirty="0">
                <a:latin typeface="Calibri"/>
                <a:cs typeface="Calibri"/>
              </a:rPr>
              <a:t>different</a:t>
            </a:r>
            <a:r>
              <a:rPr sz="2000" dirty="0">
                <a:latin typeface="Calibri"/>
                <a:cs typeface="Calibri"/>
              </a:rPr>
              <a:t>	</a:t>
            </a:r>
            <a:r>
              <a:rPr sz="2000" spc="-25" dirty="0">
                <a:latin typeface="Calibri"/>
                <a:cs typeface="Calibri"/>
              </a:rPr>
              <a:t>AI</a:t>
            </a:r>
            <a:r>
              <a:rPr sz="2000" dirty="0">
                <a:latin typeface="Calibri"/>
                <a:cs typeface="Calibri"/>
              </a:rPr>
              <a:t>	</a:t>
            </a:r>
            <a:r>
              <a:rPr sz="2000" spc="-10" dirty="0">
                <a:latin typeface="Calibri"/>
                <a:cs typeface="Calibri"/>
              </a:rPr>
              <a:t>techniques</a:t>
            </a:r>
            <a:r>
              <a:rPr sz="2000" dirty="0">
                <a:latin typeface="Calibri"/>
                <a:cs typeface="Calibri"/>
              </a:rPr>
              <a:t>	</a:t>
            </a:r>
            <a:r>
              <a:rPr sz="2000" spc="-25" dirty="0">
                <a:latin typeface="Calibri"/>
                <a:cs typeface="Calibri"/>
              </a:rPr>
              <a:t>to</a:t>
            </a:r>
            <a:r>
              <a:rPr sz="2000" dirty="0">
                <a:latin typeface="Calibri"/>
                <a:cs typeface="Calibri"/>
              </a:rPr>
              <a:t>	</a:t>
            </a:r>
            <a:r>
              <a:rPr sz="2000" spc="-10" dirty="0">
                <a:latin typeface="Calibri"/>
                <a:cs typeface="Calibri"/>
              </a:rPr>
              <a:t>build</a:t>
            </a:r>
            <a:r>
              <a:rPr sz="2000" dirty="0">
                <a:latin typeface="Calibri"/>
                <a:cs typeface="Calibri"/>
              </a:rPr>
              <a:t>	</a:t>
            </a:r>
            <a:r>
              <a:rPr sz="2000" spc="-10" dirty="0">
                <a:latin typeface="Calibri"/>
                <a:cs typeface="Calibri"/>
              </a:rPr>
              <a:t>models</a:t>
            </a:r>
            <a:r>
              <a:rPr sz="2000" dirty="0">
                <a:latin typeface="Calibri"/>
                <a:cs typeface="Calibri"/>
              </a:rPr>
              <a:t>	</a:t>
            </a:r>
            <a:r>
              <a:rPr sz="2000" spc="-20" dirty="0">
                <a:latin typeface="Calibri"/>
                <a:cs typeface="Calibri"/>
              </a:rPr>
              <a:t>that</a:t>
            </a:r>
            <a:r>
              <a:rPr sz="2000" dirty="0">
                <a:latin typeface="Calibri"/>
                <a:cs typeface="Calibri"/>
              </a:rPr>
              <a:t>	</a:t>
            </a:r>
            <a:r>
              <a:rPr sz="2000" spc="-25" dirty="0">
                <a:latin typeface="Calibri"/>
                <a:cs typeface="Calibri"/>
              </a:rPr>
              <a:t>can</a:t>
            </a:r>
            <a:r>
              <a:rPr sz="2000" dirty="0">
                <a:latin typeface="Calibri"/>
                <a:cs typeface="Calibri"/>
              </a:rPr>
              <a:t>	</a:t>
            </a:r>
            <a:r>
              <a:rPr sz="2000" spc="-10" dirty="0">
                <a:latin typeface="Calibri"/>
                <a:cs typeface="Calibri"/>
              </a:rPr>
              <a:t>predict</a:t>
            </a:r>
            <a:r>
              <a:rPr sz="2000" dirty="0">
                <a:latin typeface="Calibri"/>
                <a:cs typeface="Calibri"/>
              </a:rPr>
              <a:t>	</a:t>
            </a:r>
            <a:r>
              <a:rPr sz="2000" spc="-20" dirty="0">
                <a:latin typeface="Calibri"/>
                <a:cs typeface="Calibri"/>
              </a:rPr>
              <a:t>loan </a:t>
            </a:r>
            <a:r>
              <a:rPr sz="2000" dirty="0">
                <a:latin typeface="Calibri"/>
                <a:cs typeface="Calibri"/>
              </a:rPr>
              <a:t>outcomes</a:t>
            </a:r>
            <a:r>
              <a:rPr sz="2000" spc="-50" dirty="0">
                <a:latin typeface="Calibri"/>
                <a:cs typeface="Calibri"/>
              </a:rPr>
              <a:t> </a:t>
            </a:r>
            <a:r>
              <a:rPr sz="2000" spc="-30" dirty="0">
                <a:latin typeface="Calibri"/>
                <a:cs typeface="Calibri"/>
              </a:rPr>
              <a:t>accurately,</a:t>
            </a:r>
            <a:r>
              <a:rPr sz="2000" spc="-45" dirty="0">
                <a:latin typeface="Calibri"/>
                <a:cs typeface="Calibri"/>
              </a:rPr>
              <a:t> </a:t>
            </a:r>
            <a:r>
              <a:rPr sz="2000" dirty="0">
                <a:latin typeface="Calibri"/>
                <a:cs typeface="Calibri"/>
              </a:rPr>
              <a:t>we</a:t>
            </a:r>
            <a:r>
              <a:rPr sz="2000" spc="-45" dirty="0">
                <a:latin typeface="Calibri"/>
                <a:cs typeface="Calibri"/>
              </a:rPr>
              <a:t> </a:t>
            </a:r>
            <a:r>
              <a:rPr sz="2000" dirty="0">
                <a:latin typeface="Calibri"/>
                <a:cs typeface="Calibri"/>
              </a:rPr>
              <a:t>test</a:t>
            </a:r>
            <a:r>
              <a:rPr sz="2000" spc="-50" dirty="0">
                <a:latin typeface="Calibri"/>
                <a:cs typeface="Calibri"/>
              </a:rPr>
              <a:t> </a:t>
            </a:r>
            <a:r>
              <a:rPr sz="2000" dirty="0">
                <a:latin typeface="Calibri"/>
                <a:cs typeface="Calibri"/>
              </a:rPr>
              <a:t>these</a:t>
            </a:r>
            <a:r>
              <a:rPr sz="2000" spc="-45" dirty="0">
                <a:latin typeface="Calibri"/>
                <a:cs typeface="Calibri"/>
              </a:rPr>
              <a:t> </a:t>
            </a:r>
            <a:r>
              <a:rPr sz="2000" dirty="0">
                <a:latin typeface="Calibri"/>
                <a:cs typeface="Calibri"/>
              </a:rPr>
              <a:t>models</a:t>
            </a:r>
            <a:r>
              <a:rPr sz="2000" spc="-45" dirty="0">
                <a:latin typeface="Calibri"/>
                <a:cs typeface="Calibri"/>
              </a:rPr>
              <a:t> </a:t>
            </a:r>
            <a:r>
              <a:rPr sz="2000" dirty="0">
                <a:latin typeface="Calibri"/>
                <a:cs typeface="Calibri"/>
              </a:rPr>
              <a:t>to</a:t>
            </a:r>
            <a:r>
              <a:rPr sz="2000" spc="-50" dirty="0">
                <a:latin typeface="Calibri"/>
                <a:cs typeface="Calibri"/>
              </a:rPr>
              <a:t> </a:t>
            </a:r>
            <a:r>
              <a:rPr sz="2000" dirty="0">
                <a:latin typeface="Calibri"/>
                <a:cs typeface="Calibri"/>
              </a:rPr>
              <a:t>see</a:t>
            </a:r>
            <a:r>
              <a:rPr sz="2000" spc="-45" dirty="0">
                <a:latin typeface="Calibri"/>
                <a:cs typeface="Calibri"/>
              </a:rPr>
              <a:t> </a:t>
            </a:r>
            <a:r>
              <a:rPr sz="2000" dirty="0">
                <a:latin typeface="Calibri"/>
                <a:cs typeface="Calibri"/>
              </a:rPr>
              <a:t>which</a:t>
            </a:r>
            <a:r>
              <a:rPr sz="2000" spc="-45" dirty="0">
                <a:latin typeface="Calibri"/>
                <a:cs typeface="Calibri"/>
              </a:rPr>
              <a:t> </a:t>
            </a:r>
            <a:r>
              <a:rPr sz="2000" dirty="0">
                <a:latin typeface="Calibri"/>
                <a:cs typeface="Calibri"/>
              </a:rPr>
              <a:t>one</a:t>
            </a:r>
            <a:r>
              <a:rPr sz="2000" spc="-50" dirty="0">
                <a:latin typeface="Calibri"/>
                <a:cs typeface="Calibri"/>
              </a:rPr>
              <a:t> </a:t>
            </a:r>
            <a:r>
              <a:rPr sz="2000" dirty="0">
                <a:latin typeface="Calibri"/>
                <a:cs typeface="Calibri"/>
              </a:rPr>
              <a:t>works</a:t>
            </a:r>
            <a:r>
              <a:rPr sz="2000" spc="-45" dirty="0">
                <a:latin typeface="Calibri"/>
                <a:cs typeface="Calibri"/>
              </a:rPr>
              <a:t> </a:t>
            </a:r>
            <a:r>
              <a:rPr sz="2000" spc="-10" dirty="0">
                <a:latin typeface="Calibri"/>
                <a:cs typeface="Calibri"/>
              </a:rPr>
              <a:t>best.</a:t>
            </a:r>
            <a:endParaRPr sz="2000" dirty="0">
              <a:latin typeface="Calibri"/>
              <a:cs typeface="Calibri"/>
            </a:endParaRPr>
          </a:p>
          <a:p>
            <a:pPr marL="394335" indent="-381635">
              <a:lnSpc>
                <a:spcPct val="100000"/>
              </a:lnSpc>
              <a:buFont typeface="Arial"/>
              <a:buChar char="●"/>
              <a:tabLst>
                <a:tab pos="394335" algn="l"/>
              </a:tabLst>
            </a:pPr>
            <a:r>
              <a:rPr sz="2000" dirty="0">
                <a:latin typeface="Calibri"/>
                <a:cs typeface="Calibri"/>
              </a:rPr>
              <a:t>We</a:t>
            </a:r>
            <a:r>
              <a:rPr sz="2000" spc="-50" dirty="0">
                <a:latin typeface="Calibri"/>
                <a:cs typeface="Calibri"/>
              </a:rPr>
              <a:t> </a:t>
            </a:r>
            <a:r>
              <a:rPr sz="2000" dirty="0">
                <a:latin typeface="Calibri"/>
                <a:cs typeface="Calibri"/>
              </a:rPr>
              <a:t>also</a:t>
            </a:r>
            <a:r>
              <a:rPr sz="2000" spc="-50" dirty="0">
                <a:latin typeface="Calibri"/>
                <a:cs typeface="Calibri"/>
              </a:rPr>
              <a:t> </a:t>
            </a:r>
            <a:r>
              <a:rPr sz="2000" dirty="0">
                <a:latin typeface="Calibri"/>
                <a:cs typeface="Calibri"/>
              </a:rPr>
              <a:t>use</a:t>
            </a:r>
            <a:r>
              <a:rPr sz="2000" spc="-50" dirty="0">
                <a:latin typeface="Calibri"/>
                <a:cs typeface="Calibri"/>
              </a:rPr>
              <a:t> </a:t>
            </a:r>
            <a:r>
              <a:rPr sz="2000" dirty="0">
                <a:latin typeface="Calibri"/>
                <a:cs typeface="Calibri"/>
              </a:rPr>
              <a:t>methods</a:t>
            </a:r>
            <a:r>
              <a:rPr sz="2000" spc="-50" dirty="0">
                <a:latin typeface="Calibri"/>
                <a:cs typeface="Calibri"/>
              </a:rPr>
              <a:t> </a:t>
            </a:r>
            <a:r>
              <a:rPr sz="2000" dirty="0">
                <a:latin typeface="Calibri"/>
                <a:cs typeface="Calibri"/>
              </a:rPr>
              <a:t>to</a:t>
            </a:r>
            <a:r>
              <a:rPr sz="2000" spc="-45" dirty="0">
                <a:latin typeface="Calibri"/>
                <a:cs typeface="Calibri"/>
              </a:rPr>
              <a:t> </a:t>
            </a:r>
            <a:r>
              <a:rPr sz="2000" dirty="0">
                <a:latin typeface="Calibri"/>
                <a:cs typeface="Calibri"/>
              </a:rPr>
              <a:t>handle</a:t>
            </a:r>
            <a:r>
              <a:rPr sz="2000" spc="-50" dirty="0">
                <a:latin typeface="Calibri"/>
                <a:cs typeface="Calibri"/>
              </a:rPr>
              <a:t> </a:t>
            </a:r>
            <a:r>
              <a:rPr sz="2000" dirty="0">
                <a:latin typeface="Calibri"/>
                <a:cs typeface="Calibri"/>
              </a:rPr>
              <a:t>any</a:t>
            </a:r>
            <a:r>
              <a:rPr sz="2000" spc="-50" dirty="0">
                <a:latin typeface="Calibri"/>
                <a:cs typeface="Calibri"/>
              </a:rPr>
              <a:t> </a:t>
            </a:r>
            <a:r>
              <a:rPr sz="2000" spc="-10" dirty="0">
                <a:latin typeface="Calibri"/>
                <a:cs typeface="Calibri"/>
              </a:rPr>
              <a:t>unfairness</a:t>
            </a:r>
            <a:r>
              <a:rPr sz="2000" spc="-50" dirty="0">
                <a:latin typeface="Calibri"/>
                <a:cs typeface="Calibri"/>
              </a:rPr>
              <a:t> </a:t>
            </a:r>
            <a:r>
              <a:rPr sz="2000" dirty="0">
                <a:latin typeface="Calibri"/>
                <a:cs typeface="Calibri"/>
              </a:rPr>
              <a:t>or</a:t>
            </a:r>
            <a:r>
              <a:rPr sz="2000" spc="-50" dirty="0">
                <a:latin typeface="Calibri"/>
                <a:cs typeface="Calibri"/>
              </a:rPr>
              <a:t> </a:t>
            </a:r>
            <a:r>
              <a:rPr sz="2000" dirty="0">
                <a:latin typeface="Calibri"/>
                <a:cs typeface="Calibri"/>
              </a:rPr>
              <a:t>biases</a:t>
            </a:r>
            <a:r>
              <a:rPr sz="2000" spc="-45" dirty="0">
                <a:latin typeface="Calibri"/>
                <a:cs typeface="Calibri"/>
              </a:rPr>
              <a:t> </a:t>
            </a:r>
            <a:r>
              <a:rPr sz="2000" dirty="0">
                <a:latin typeface="Calibri"/>
                <a:cs typeface="Calibri"/>
              </a:rPr>
              <a:t>in</a:t>
            </a:r>
            <a:r>
              <a:rPr sz="2000" spc="-50" dirty="0">
                <a:latin typeface="Calibri"/>
                <a:cs typeface="Calibri"/>
              </a:rPr>
              <a:t> </a:t>
            </a:r>
            <a:r>
              <a:rPr sz="2000" dirty="0">
                <a:latin typeface="Calibri"/>
                <a:cs typeface="Calibri"/>
              </a:rPr>
              <a:t>the</a:t>
            </a:r>
            <a:r>
              <a:rPr sz="2000" spc="-50" dirty="0">
                <a:latin typeface="Calibri"/>
                <a:cs typeface="Calibri"/>
              </a:rPr>
              <a:t> </a:t>
            </a:r>
            <a:r>
              <a:rPr sz="2000" spc="-10" dirty="0">
                <a:latin typeface="Calibri"/>
                <a:cs typeface="Calibri"/>
              </a:rPr>
              <a:t>data.</a:t>
            </a:r>
            <a:endParaRPr sz="2000" dirty="0">
              <a:latin typeface="Calibri"/>
              <a:cs typeface="Calibri"/>
            </a:endParaRPr>
          </a:p>
          <a:p>
            <a:pPr marL="394335" marR="38100" indent="-382270">
              <a:lnSpc>
                <a:spcPct val="100000"/>
              </a:lnSpc>
              <a:buFont typeface="Arial"/>
              <a:buChar char="●"/>
              <a:tabLst>
                <a:tab pos="394335" algn="l"/>
              </a:tabLst>
            </a:pPr>
            <a:r>
              <a:rPr sz="2000" dirty="0">
                <a:latin typeface="Calibri"/>
                <a:cs typeface="Calibri"/>
              </a:rPr>
              <a:t>Finally</a:t>
            </a:r>
            <a:r>
              <a:rPr sz="2000" spc="325" dirty="0">
                <a:latin typeface="Calibri"/>
                <a:cs typeface="Calibri"/>
              </a:rPr>
              <a:t> </a:t>
            </a:r>
            <a:r>
              <a:rPr sz="2000" dirty="0">
                <a:latin typeface="Calibri"/>
                <a:cs typeface="Calibri"/>
              </a:rPr>
              <a:t>we</a:t>
            </a:r>
            <a:r>
              <a:rPr sz="2000" spc="330" dirty="0">
                <a:latin typeface="Calibri"/>
                <a:cs typeface="Calibri"/>
              </a:rPr>
              <a:t> </a:t>
            </a:r>
            <a:r>
              <a:rPr sz="2000" dirty="0">
                <a:latin typeface="Calibri"/>
                <a:cs typeface="Calibri"/>
              </a:rPr>
              <a:t>create</a:t>
            </a:r>
            <a:r>
              <a:rPr sz="2000" spc="330" dirty="0">
                <a:latin typeface="Calibri"/>
                <a:cs typeface="Calibri"/>
              </a:rPr>
              <a:t> </a:t>
            </a:r>
            <a:r>
              <a:rPr sz="2000" dirty="0">
                <a:latin typeface="Calibri"/>
                <a:cs typeface="Calibri"/>
              </a:rPr>
              <a:t>a</a:t>
            </a:r>
            <a:r>
              <a:rPr sz="2000" spc="330" dirty="0">
                <a:latin typeface="Calibri"/>
                <a:cs typeface="Calibri"/>
              </a:rPr>
              <a:t> </a:t>
            </a:r>
            <a:r>
              <a:rPr sz="2000" dirty="0">
                <a:latin typeface="Calibri"/>
                <a:cs typeface="Calibri"/>
              </a:rPr>
              <a:t>simple</a:t>
            </a:r>
            <a:r>
              <a:rPr sz="2000" spc="330" dirty="0">
                <a:latin typeface="Calibri"/>
                <a:cs typeface="Calibri"/>
              </a:rPr>
              <a:t> </a:t>
            </a:r>
            <a:r>
              <a:rPr sz="2000" dirty="0">
                <a:latin typeface="Calibri"/>
                <a:cs typeface="Calibri"/>
              </a:rPr>
              <a:t>tool</a:t>
            </a:r>
            <a:r>
              <a:rPr sz="2000" spc="330" dirty="0">
                <a:latin typeface="Calibri"/>
                <a:cs typeface="Calibri"/>
              </a:rPr>
              <a:t> </a:t>
            </a:r>
            <a:r>
              <a:rPr sz="2000" dirty="0">
                <a:latin typeface="Calibri"/>
                <a:cs typeface="Calibri"/>
              </a:rPr>
              <a:t>that</a:t>
            </a:r>
            <a:r>
              <a:rPr sz="2000" spc="330" dirty="0">
                <a:latin typeface="Calibri"/>
                <a:cs typeface="Calibri"/>
              </a:rPr>
              <a:t> </a:t>
            </a:r>
            <a:r>
              <a:rPr sz="2000" dirty="0">
                <a:latin typeface="Calibri"/>
                <a:cs typeface="Calibri"/>
              </a:rPr>
              <a:t>financial</a:t>
            </a:r>
            <a:r>
              <a:rPr sz="2000" spc="330" dirty="0">
                <a:latin typeface="Calibri"/>
                <a:cs typeface="Calibri"/>
              </a:rPr>
              <a:t> </a:t>
            </a:r>
            <a:r>
              <a:rPr sz="2000" dirty="0">
                <a:latin typeface="Calibri"/>
                <a:cs typeface="Calibri"/>
              </a:rPr>
              <a:t>institutions</a:t>
            </a:r>
            <a:r>
              <a:rPr sz="2000" spc="330" dirty="0">
                <a:latin typeface="Calibri"/>
                <a:cs typeface="Calibri"/>
              </a:rPr>
              <a:t> </a:t>
            </a:r>
            <a:r>
              <a:rPr sz="2000" dirty="0">
                <a:latin typeface="Calibri"/>
                <a:cs typeface="Calibri"/>
              </a:rPr>
              <a:t>can</a:t>
            </a:r>
            <a:r>
              <a:rPr sz="2000" spc="330" dirty="0">
                <a:latin typeface="Calibri"/>
                <a:cs typeface="Calibri"/>
              </a:rPr>
              <a:t> </a:t>
            </a:r>
            <a:r>
              <a:rPr sz="2000" dirty="0">
                <a:latin typeface="Calibri"/>
                <a:cs typeface="Calibri"/>
              </a:rPr>
              <a:t>use</a:t>
            </a:r>
            <a:r>
              <a:rPr sz="2000" spc="330" dirty="0">
                <a:latin typeface="Calibri"/>
                <a:cs typeface="Calibri"/>
              </a:rPr>
              <a:t> </a:t>
            </a:r>
            <a:r>
              <a:rPr sz="2000" dirty="0">
                <a:latin typeface="Calibri"/>
                <a:cs typeface="Calibri"/>
              </a:rPr>
              <a:t>to</a:t>
            </a:r>
            <a:r>
              <a:rPr sz="2000" spc="330" dirty="0">
                <a:latin typeface="Calibri"/>
                <a:cs typeface="Calibri"/>
              </a:rPr>
              <a:t> </a:t>
            </a:r>
            <a:r>
              <a:rPr sz="2000" dirty="0">
                <a:latin typeface="Calibri"/>
                <a:cs typeface="Calibri"/>
              </a:rPr>
              <a:t>get</a:t>
            </a:r>
            <a:r>
              <a:rPr sz="2000" spc="330" dirty="0">
                <a:latin typeface="Calibri"/>
                <a:cs typeface="Calibri"/>
              </a:rPr>
              <a:t> </a:t>
            </a:r>
            <a:r>
              <a:rPr sz="2000" spc="-10" dirty="0">
                <a:latin typeface="Calibri"/>
                <a:cs typeface="Calibri"/>
              </a:rPr>
              <a:t>quick predictions</a:t>
            </a:r>
            <a:r>
              <a:rPr sz="2000" spc="-60" dirty="0">
                <a:latin typeface="Calibri"/>
                <a:cs typeface="Calibri"/>
              </a:rPr>
              <a:t> </a:t>
            </a:r>
            <a:r>
              <a:rPr sz="2000" dirty="0">
                <a:latin typeface="Calibri"/>
                <a:cs typeface="Calibri"/>
              </a:rPr>
              <a:t>about</a:t>
            </a:r>
            <a:r>
              <a:rPr sz="2000" spc="-60" dirty="0">
                <a:latin typeface="Calibri"/>
                <a:cs typeface="Calibri"/>
              </a:rPr>
              <a:t> </a:t>
            </a:r>
            <a:r>
              <a:rPr sz="2000" dirty="0">
                <a:latin typeface="Calibri"/>
                <a:cs typeface="Calibri"/>
              </a:rPr>
              <a:t>loan</a:t>
            </a:r>
            <a:r>
              <a:rPr sz="2000" spc="-55" dirty="0">
                <a:latin typeface="Calibri"/>
                <a:cs typeface="Calibri"/>
              </a:rPr>
              <a:t> </a:t>
            </a:r>
            <a:r>
              <a:rPr sz="2000" spc="-10" dirty="0">
                <a:latin typeface="Calibri"/>
                <a:cs typeface="Calibri"/>
              </a:rPr>
              <a:t>approvals,making</a:t>
            </a:r>
            <a:r>
              <a:rPr sz="2000" spc="-60" dirty="0">
                <a:latin typeface="Calibri"/>
                <a:cs typeface="Calibri"/>
              </a:rPr>
              <a:t> </a:t>
            </a:r>
            <a:r>
              <a:rPr sz="2000" dirty="0">
                <a:latin typeface="Calibri"/>
                <a:cs typeface="Calibri"/>
              </a:rPr>
              <a:t>the</a:t>
            </a:r>
            <a:r>
              <a:rPr sz="2000" spc="-55" dirty="0">
                <a:latin typeface="Calibri"/>
                <a:cs typeface="Calibri"/>
              </a:rPr>
              <a:t> </a:t>
            </a:r>
            <a:r>
              <a:rPr sz="2000" dirty="0">
                <a:latin typeface="Calibri"/>
                <a:cs typeface="Calibri"/>
              </a:rPr>
              <a:t>process</a:t>
            </a:r>
            <a:r>
              <a:rPr sz="2000" spc="-60" dirty="0">
                <a:latin typeface="Calibri"/>
                <a:cs typeface="Calibri"/>
              </a:rPr>
              <a:t> </a:t>
            </a:r>
            <a:r>
              <a:rPr sz="2000" spc="-10" dirty="0">
                <a:latin typeface="Calibri"/>
                <a:cs typeface="Calibri"/>
              </a:rPr>
              <a:t>faster</a:t>
            </a:r>
            <a:r>
              <a:rPr sz="2000" spc="-55" dirty="0">
                <a:latin typeface="Calibri"/>
                <a:cs typeface="Calibri"/>
              </a:rPr>
              <a:t> </a:t>
            </a:r>
            <a:r>
              <a:rPr sz="2000" dirty="0">
                <a:latin typeface="Calibri"/>
                <a:cs typeface="Calibri"/>
              </a:rPr>
              <a:t>and</a:t>
            </a:r>
            <a:r>
              <a:rPr sz="2000" spc="-60" dirty="0">
                <a:latin typeface="Calibri"/>
                <a:cs typeface="Calibri"/>
              </a:rPr>
              <a:t> </a:t>
            </a:r>
            <a:r>
              <a:rPr sz="2000" spc="-10" dirty="0">
                <a:latin typeface="Calibri"/>
                <a:cs typeface="Calibri"/>
              </a:rPr>
              <a:t>fairer.</a:t>
            </a:r>
            <a:endParaRPr sz="2000" dirty="0">
              <a:latin typeface="Calibri"/>
              <a:cs typeface="Calibri"/>
            </a:endParaRPr>
          </a:p>
          <a:p>
            <a:pPr marL="394335" marR="67310" indent="-382270">
              <a:lnSpc>
                <a:spcPct val="100000"/>
              </a:lnSpc>
              <a:buFont typeface="Arial"/>
              <a:buChar char="●"/>
              <a:tabLst>
                <a:tab pos="394335" algn="l"/>
              </a:tabLst>
            </a:pPr>
            <a:r>
              <a:rPr sz="2000" dirty="0">
                <a:latin typeface="Calibri"/>
                <a:cs typeface="Calibri"/>
              </a:rPr>
              <a:t>Recovery</a:t>
            </a:r>
            <a:r>
              <a:rPr sz="2000" spc="-5" dirty="0">
                <a:latin typeface="Calibri"/>
                <a:cs typeface="Calibri"/>
              </a:rPr>
              <a:t> </a:t>
            </a:r>
            <a:r>
              <a:rPr sz="2000" dirty="0">
                <a:latin typeface="Calibri"/>
                <a:cs typeface="Calibri"/>
              </a:rPr>
              <a:t>of loans is the</a:t>
            </a:r>
            <a:r>
              <a:rPr sz="2000" spc="-5" dirty="0">
                <a:latin typeface="Calibri"/>
                <a:cs typeface="Calibri"/>
              </a:rPr>
              <a:t> </a:t>
            </a:r>
            <a:r>
              <a:rPr sz="2000" dirty="0">
                <a:latin typeface="Calibri"/>
                <a:cs typeface="Calibri"/>
              </a:rPr>
              <a:t>most</a:t>
            </a:r>
            <a:r>
              <a:rPr sz="2000" spc="-5" dirty="0">
                <a:latin typeface="Calibri"/>
                <a:cs typeface="Calibri"/>
              </a:rPr>
              <a:t> </a:t>
            </a:r>
            <a:r>
              <a:rPr sz="2000" dirty="0">
                <a:latin typeface="Calibri"/>
                <a:cs typeface="Calibri"/>
              </a:rPr>
              <a:t>important</a:t>
            </a:r>
            <a:r>
              <a:rPr sz="2000" spc="-5" dirty="0">
                <a:latin typeface="Calibri"/>
                <a:cs typeface="Calibri"/>
              </a:rPr>
              <a:t> </a:t>
            </a:r>
            <a:r>
              <a:rPr sz="2000" dirty="0">
                <a:latin typeface="Calibri"/>
                <a:cs typeface="Calibri"/>
              </a:rPr>
              <a:t>for the banking</a:t>
            </a:r>
            <a:r>
              <a:rPr sz="2000" spc="-5" dirty="0">
                <a:latin typeface="Calibri"/>
                <a:cs typeface="Calibri"/>
              </a:rPr>
              <a:t> </a:t>
            </a:r>
            <a:r>
              <a:rPr sz="2000" spc="-20" dirty="0">
                <a:latin typeface="Calibri"/>
                <a:cs typeface="Calibri"/>
              </a:rPr>
              <a:t>sector,</a:t>
            </a:r>
            <a:r>
              <a:rPr sz="2000" dirty="0">
                <a:latin typeface="Calibri"/>
                <a:cs typeface="Calibri"/>
              </a:rPr>
              <a:t> and </a:t>
            </a:r>
            <a:r>
              <a:rPr sz="2000" spc="-10" dirty="0">
                <a:latin typeface="Calibri"/>
                <a:cs typeface="Calibri"/>
              </a:rPr>
              <a:t>improvement </a:t>
            </a:r>
            <a:r>
              <a:rPr sz="2000" dirty="0">
                <a:latin typeface="Calibri"/>
                <a:cs typeface="Calibri"/>
              </a:rPr>
              <a:t>process</a:t>
            </a:r>
            <a:r>
              <a:rPr sz="2000" spc="-60" dirty="0">
                <a:latin typeface="Calibri"/>
                <a:cs typeface="Calibri"/>
              </a:rPr>
              <a:t> </a:t>
            </a:r>
            <a:r>
              <a:rPr sz="2000" dirty="0">
                <a:latin typeface="Calibri"/>
                <a:cs typeface="Calibri"/>
              </a:rPr>
              <a:t>Plays</a:t>
            </a:r>
            <a:r>
              <a:rPr sz="2000" spc="-55" dirty="0">
                <a:latin typeface="Calibri"/>
                <a:cs typeface="Calibri"/>
              </a:rPr>
              <a:t> </a:t>
            </a:r>
            <a:r>
              <a:rPr sz="2000" dirty="0">
                <a:latin typeface="Calibri"/>
                <a:cs typeface="Calibri"/>
              </a:rPr>
              <a:t>an</a:t>
            </a:r>
            <a:r>
              <a:rPr sz="2000" spc="-55" dirty="0">
                <a:latin typeface="Calibri"/>
                <a:cs typeface="Calibri"/>
              </a:rPr>
              <a:t> </a:t>
            </a:r>
            <a:r>
              <a:rPr sz="2000" spc="-10" dirty="0">
                <a:latin typeface="Calibri"/>
                <a:cs typeface="Calibri"/>
              </a:rPr>
              <a:t>important</a:t>
            </a:r>
            <a:r>
              <a:rPr sz="2000" spc="-55" dirty="0">
                <a:latin typeface="Calibri"/>
                <a:cs typeface="Calibri"/>
              </a:rPr>
              <a:t> </a:t>
            </a:r>
            <a:r>
              <a:rPr sz="2000" dirty="0">
                <a:latin typeface="Calibri"/>
                <a:cs typeface="Calibri"/>
              </a:rPr>
              <a:t>role</a:t>
            </a:r>
            <a:r>
              <a:rPr sz="2000" spc="-60" dirty="0">
                <a:latin typeface="Calibri"/>
                <a:cs typeface="Calibri"/>
              </a:rPr>
              <a:t> </a:t>
            </a:r>
            <a:r>
              <a:rPr sz="2000" dirty="0">
                <a:latin typeface="Calibri"/>
                <a:cs typeface="Calibri"/>
              </a:rPr>
              <a:t>in</a:t>
            </a:r>
            <a:r>
              <a:rPr sz="2000" spc="-55" dirty="0">
                <a:latin typeface="Calibri"/>
                <a:cs typeface="Calibri"/>
              </a:rPr>
              <a:t> </a:t>
            </a:r>
            <a:r>
              <a:rPr sz="2000" dirty="0">
                <a:latin typeface="Calibri"/>
                <a:cs typeface="Calibri"/>
              </a:rPr>
              <a:t>the</a:t>
            </a:r>
            <a:r>
              <a:rPr sz="2000" spc="-55" dirty="0">
                <a:latin typeface="Calibri"/>
                <a:cs typeface="Calibri"/>
              </a:rPr>
              <a:t> </a:t>
            </a:r>
            <a:r>
              <a:rPr sz="2000" dirty="0">
                <a:latin typeface="Calibri"/>
                <a:cs typeface="Calibri"/>
              </a:rPr>
              <a:t>banking</a:t>
            </a:r>
            <a:r>
              <a:rPr sz="2000" spc="-55" dirty="0">
                <a:latin typeface="Calibri"/>
                <a:cs typeface="Calibri"/>
              </a:rPr>
              <a:t> </a:t>
            </a:r>
            <a:r>
              <a:rPr sz="2000" spc="-10" dirty="0">
                <a:latin typeface="Calibri"/>
                <a:cs typeface="Calibri"/>
              </a:rPr>
              <a:t>sector.</a:t>
            </a:r>
            <a:endParaRPr sz="2000" dirty="0">
              <a:latin typeface="Calibri"/>
              <a:cs typeface="Calibri"/>
            </a:endParaRPr>
          </a:p>
          <a:p>
            <a:pPr marL="394335" marR="5080" indent="-382270">
              <a:lnSpc>
                <a:spcPct val="100000"/>
              </a:lnSpc>
              <a:buFont typeface="Arial"/>
              <a:buChar char="●"/>
              <a:tabLst>
                <a:tab pos="394335" algn="l"/>
              </a:tabLst>
            </a:pPr>
            <a:r>
              <a:rPr sz="2000" dirty="0">
                <a:latin typeface="Calibri"/>
                <a:cs typeface="Calibri"/>
              </a:rPr>
              <a:t>The</a:t>
            </a:r>
            <a:r>
              <a:rPr sz="2000" spc="-50" dirty="0">
                <a:latin typeface="Calibri"/>
                <a:cs typeface="Calibri"/>
              </a:rPr>
              <a:t> </a:t>
            </a:r>
            <a:r>
              <a:rPr sz="2000" spc="-10" dirty="0">
                <a:latin typeface="Calibri"/>
                <a:cs typeface="Calibri"/>
              </a:rPr>
              <a:t>historical</a:t>
            </a:r>
            <a:r>
              <a:rPr sz="2000" spc="-45" dirty="0">
                <a:latin typeface="Calibri"/>
                <a:cs typeface="Calibri"/>
              </a:rPr>
              <a:t> </a:t>
            </a:r>
            <a:r>
              <a:rPr sz="2000" dirty="0">
                <a:latin typeface="Calibri"/>
                <a:cs typeface="Calibri"/>
              </a:rPr>
              <a:t>data</a:t>
            </a:r>
            <a:r>
              <a:rPr sz="2000" spc="-50" dirty="0">
                <a:latin typeface="Calibri"/>
                <a:cs typeface="Calibri"/>
              </a:rPr>
              <a:t> </a:t>
            </a:r>
            <a:r>
              <a:rPr sz="2000" dirty="0">
                <a:latin typeface="Calibri"/>
                <a:cs typeface="Calibri"/>
              </a:rPr>
              <a:t>of</a:t>
            </a:r>
            <a:r>
              <a:rPr sz="2000" spc="-45" dirty="0">
                <a:latin typeface="Calibri"/>
                <a:cs typeface="Calibri"/>
              </a:rPr>
              <a:t> </a:t>
            </a:r>
            <a:r>
              <a:rPr sz="2000" spc="-10" dirty="0">
                <a:latin typeface="Calibri"/>
                <a:cs typeface="Calibri"/>
              </a:rPr>
              <a:t>candidates</a:t>
            </a:r>
            <a:r>
              <a:rPr sz="2000" spc="-50" dirty="0">
                <a:latin typeface="Calibri"/>
                <a:cs typeface="Calibri"/>
              </a:rPr>
              <a:t> </a:t>
            </a:r>
            <a:r>
              <a:rPr sz="2000" dirty="0">
                <a:latin typeface="Calibri"/>
                <a:cs typeface="Calibri"/>
              </a:rPr>
              <a:t>was</a:t>
            </a:r>
            <a:r>
              <a:rPr sz="2000" spc="-45" dirty="0">
                <a:latin typeface="Calibri"/>
                <a:cs typeface="Calibri"/>
              </a:rPr>
              <a:t> </a:t>
            </a:r>
            <a:r>
              <a:rPr sz="2000" dirty="0">
                <a:latin typeface="Calibri"/>
                <a:cs typeface="Calibri"/>
              </a:rPr>
              <a:t>used</a:t>
            </a:r>
            <a:r>
              <a:rPr sz="2000" spc="-50" dirty="0">
                <a:latin typeface="Calibri"/>
                <a:cs typeface="Calibri"/>
              </a:rPr>
              <a:t> </a:t>
            </a:r>
            <a:r>
              <a:rPr sz="2000" dirty="0">
                <a:latin typeface="Calibri"/>
                <a:cs typeface="Calibri"/>
              </a:rPr>
              <a:t>to</a:t>
            </a:r>
            <a:r>
              <a:rPr sz="2000" spc="-45" dirty="0">
                <a:latin typeface="Calibri"/>
                <a:cs typeface="Calibri"/>
              </a:rPr>
              <a:t> </a:t>
            </a:r>
            <a:r>
              <a:rPr sz="2000" dirty="0">
                <a:latin typeface="Calibri"/>
                <a:cs typeface="Calibri"/>
              </a:rPr>
              <a:t>build</a:t>
            </a:r>
            <a:r>
              <a:rPr sz="2000" spc="-50" dirty="0">
                <a:latin typeface="Calibri"/>
                <a:cs typeface="Calibri"/>
              </a:rPr>
              <a:t> </a:t>
            </a:r>
            <a:r>
              <a:rPr sz="2000" dirty="0">
                <a:latin typeface="Calibri"/>
                <a:cs typeface="Calibri"/>
              </a:rPr>
              <a:t>a</a:t>
            </a:r>
            <a:r>
              <a:rPr sz="2000" spc="-45" dirty="0">
                <a:latin typeface="Calibri"/>
                <a:cs typeface="Calibri"/>
              </a:rPr>
              <a:t> </a:t>
            </a:r>
            <a:r>
              <a:rPr sz="2000" dirty="0">
                <a:latin typeface="Calibri"/>
                <a:cs typeface="Calibri"/>
              </a:rPr>
              <a:t>machine</a:t>
            </a:r>
            <a:r>
              <a:rPr sz="2000" spc="-50" dirty="0">
                <a:latin typeface="Calibri"/>
                <a:cs typeface="Calibri"/>
              </a:rPr>
              <a:t> </a:t>
            </a:r>
            <a:r>
              <a:rPr sz="2000" dirty="0">
                <a:latin typeface="Calibri"/>
                <a:cs typeface="Calibri"/>
              </a:rPr>
              <a:t>learning</a:t>
            </a:r>
            <a:r>
              <a:rPr sz="2000" spc="-45" dirty="0">
                <a:latin typeface="Calibri"/>
                <a:cs typeface="Calibri"/>
              </a:rPr>
              <a:t> </a:t>
            </a:r>
            <a:r>
              <a:rPr sz="2000" dirty="0">
                <a:latin typeface="Calibri"/>
                <a:cs typeface="Calibri"/>
              </a:rPr>
              <a:t>model</a:t>
            </a:r>
            <a:r>
              <a:rPr sz="2000" spc="-25" dirty="0">
                <a:latin typeface="Calibri"/>
                <a:cs typeface="Calibri"/>
              </a:rPr>
              <a:t> </a:t>
            </a:r>
            <a:r>
              <a:rPr sz="2000" spc="-10" dirty="0">
                <a:latin typeface="Calibri"/>
                <a:cs typeface="Calibri"/>
              </a:rPr>
              <a:t>using </a:t>
            </a:r>
            <a:r>
              <a:rPr sz="2000" spc="-20" dirty="0">
                <a:latin typeface="Calibri"/>
                <a:cs typeface="Calibri"/>
              </a:rPr>
              <a:t>different</a:t>
            </a:r>
            <a:r>
              <a:rPr sz="2000" spc="-15" dirty="0">
                <a:latin typeface="Calibri"/>
                <a:cs typeface="Calibri"/>
              </a:rPr>
              <a:t> </a:t>
            </a:r>
            <a:r>
              <a:rPr sz="2000" spc="-10" dirty="0">
                <a:latin typeface="Calibri"/>
                <a:cs typeface="Calibri"/>
              </a:rPr>
              <a:t>classification</a:t>
            </a:r>
            <a:r>
              <a:rPr sz="2000" spc="-15" dirty="0">
                <a:latin typeface="Calibri"/>
                <a:cs typeface="Calibri"/>
              </a:rPr>
              <a:t> </a:t>
            </a:r>
            <a:r>
              <a:rPr sz="2000" spc="-10" dirty="0">
                <a:latin typeface="Calibri"/>
                <a:cs typeface="Calibri"/>
              </a:rPr>
              <a:t>algorithms.</a:t>
            </a:r>
            <a:endParaRPr sz="2000" dirty="0">
              <a:latin typeface="Calibri"/>
              <a:cs typeface="Calibri"/>
            </a:endParaRPr>
          </a:p>
          <a:p>
            <a:pPr marL="394335" marR="40005" indent="-382270">
              <a:lnSpc>
                <a:spcPct val="100000"/>
              </a:lnSpc>
              <a:buFont typeface="Arial"/>
              <a:buChar char="●"/>
              <a:tabLst>
                <a:tab pos="394335" algn="l"/>
              </a:tabLst>
            </a:pPr>
            <a:r>
              <a:rPr sz="2000" dirty="0">
                <a:latin typeface="Calibri"/>
                <a:cs typeface="Calibri"/>
              </a:rPr>
              <a:t>The</a:t>
            </a:r>
            <a:r>
              <a:rPr sz="2000" spc="-5" dirty="0">
                <a:latin typeface="Calibri"/>
                <a:cs typeface="Calibri"/>
              </a:rPr>
              <a:t> </a:t>
            </a:r>
            <a:r>
              <a:rPr sz="2000" dirty="0">
                <a:latin typeface="Calibri"/>
                <a:cs typeface="Calibri"/>
              </a:rPr>
              <a:t>main objective</a:t>
            </a:r>
            <a:r>
              <a:rPr sz="2000" spc="-5" dirty="0">
                <a:latin typeface="Calibri"/>
                <a:cs typeface="Calibri"/>
              </a:rPr>
              <a:t> </a:t>
            </a:r>
            <a:r>
              <a:rPr sz="2000" dirty="0">
                <a:latin typeface="Calibri"/>
                <a:cs typeface="Calibri"/>
              </a:rPr>
              <a:t>of this project</a:t>
            </a:r>
            <a:r>
              <a:rPr sz="2000" spc="-5" dirty="0">
                <a:latin typeface="Calibri"/>
                <a:cs typeface="Calibri"/>
              </a:rPr>
              <a:t> </a:t>
            </a:r>
            <a:r>
              <a:rPr sz="2000" dirty="0">
                <a:latin typeface="Calibri"/>
                <a:cs typeface="Calibri"/>
              </a:rPr>
              <a:t>to predict</a:t>
            </a:r>
            <a:r>
              <a:rPr sz="2000" spc="-5" dirty="0">
                <a:latin typeface="Calibri"/>
                <a:cs typeface="Calibri"/>
              </a:rPr>
              <a:t> </a:t>
            </a:r>
            <a:r>
              <a:rPr sz="2000" dirty="0">
                <a:latin typeface="Calibri"/>
                <a:cs typeface="Calibri"/>
              </a:rPr>
              <a:t>whether a new</a:t>
            </a:r>
            <a:r>
              <a:rPr sz="2000" spc="-5" dirty="0">
                <a:latin typeface="Calibri"/>
                <a:cs typeface="Calibri"/>
              </a:rPr>
              <a:t> </a:t>
            </a:r>
            <a:r>
              <a:rPr sz="2000" dirty="0">
                <a:latin typeface="Calibri"/>
                <a:cs typeface="Calibri"/>
              </a:rPr>
              <a:t>applicant granted</a:t>
            </a:r>
            <a:r>
              <a:rPr sz="2000" spc="-5" dirty="0">
                <a:latin typeface="Calibri"/>
                <a:cs typeface="Calibri"/>
              </a:rPr>
              <a:t> </a:t>
            </a:r>
            <a:r>
              <a:rPr sz="2000" spc="-25" dirty="0">
                <a:latin typeface="Calibri"/>
                <a:cs typeface="Calibri"/>
              </a:rPr>
              <a:t>the </a:t>
            </a:r>
            <a:r>
              <a:rPr sz="2000" dirty="0">
                <a:latin typeface="Calibri"/>
                <a:cs typeface="Calibri"/>
              </a:rPr>
              <a:t>loan</a:t>
            </a:r>
            <a:r>
              <a:rPr sz="2000" spc="-50" dirty="0">
                <a:latin typeface="Calibri"/>
                <a:cs typeface="Calibri"/>
              </a:rPr>
              <a:t> </a:t>
            </a:r>
            <a:r>
              <a:rPr sz="2000" dirty="0">
                <a:latin typeface="Calibri"/>
                <a:cs typeface="Calibri"/>
              </a:rPr>
              <a:t>or</a:t>
            </a:r>
            <a:r>
              <a:rPr sz="2000" spc="-50" dirty="0">
                <a:latin typeface="Calibri"/>
                <a:cs typeface="Calibri"/>
              </a:rPr>
              <a:t> </a:t>
            </a:r>
            <a:r>
              <a:rPr sz="2000" dirty="0">
                <a:latin typeface="Calibri"/>
                <a:cs typeface="Calibri"/>
              </a:rPr>
              <a:t>not</a:t>
            </a:r>
            <a:r>
              <a:rPr sz="2000" spc="-50" dirty="0">
                <a:latin typeface="Calibri"/>
                <a:cs typeface="Calibri"/>
              </a:rPr>
              <a:t> </a:t>
            </a:r>
            <a:r>
              <a:rPr sz="2000" dirty="0">
                <a:latin typeface="Calibri"/>
                <a:cs typeface="Calibri"/>
              </a:rPr>
              <a:t>using</a:t>
            </a:r>
            <a:r>
              <a:rPr sz="2000" spc="-50" dirty="0">
                <a:latin typeface="Calibri"/>
                <a:cs typeface="Calibri"/>
              </a:rPr>
              <a:t> </a:t>
            </a:r>
            <a:r>
              <a:rPr sz="2000" dirty="0">
                <a:latin typeface="Calibri"/>
                <a:cs typeface="Calibri"/>
              </a:rPr>
              <a:t>machine</a:t>
            </a:r>
            <a:r>
              <a:rPr sz="2000" spc="-45" dirty="0">
                <a:latin typeface="Calibri"/>
                <a:cs typeface="Calibri"/>
              </a:rPr>
              <a:t> </a:t>
            </a:r>
            <a:r>
              <a:rPr sz="2000" dirty="0">
                <a:latin typeface="Calibri"/>
                <a:cs typeface="Calibri"/>
              </a:rPr>
              <a:t>learning</a:t>
            </a:r>
            <a:r>
              <a:rPr sz="2000" spc="-50" dirty="0">
                <a:latin typeface="Calibri"/>
                <a:cs typeface="Calibri"/>
              </a:rPr>
              <a:t> </a:t>
            </a:r>
            <a:r>
              <a:rPr sz="2000" dirty="0">
                <a:latin typeface="Calibri"/>
                <a:cs typeface="Calibri"/>
              </a:rPr>
              <a:t>models</a:t>
            </a:r>
            <a:r>
              <a:rPr sz="2000" spc="-50" dirty="0">
                <a:latin typeface="Calibri"/>
                <a:cs typeface="Calibri"/>
              </a:rPr>
              <a:t> </a:t>
            </a:r>
            <a:r>
              <a:rPr sz="2000" dirty="0">
                <a:latin typeface="Calibri"/>
                <a:cs typeface="Calibri"/>
              </a:rPr>
              <a:t>trained</a:t>
            </a:r>
            <a:r>
              <a:rPr sz="2000" spc="-50" dirty="0">
                <a:latin typeface="Calibri"/>
                <a:cs typeface="Calibri"/>
              </a:rPr>
              <a:t> </a:t>
            </a:r>
            <a:r>
              <a:rPr sz="2000" dirty="0">
                <a:latin typeface="Calibri"/>
                <a:cs typeface="Calibri"/>
              </a:rPr>
              <a:t>on</a:t>
            </a:r>
            <a:r>
              <a:rPr sz="2000" spc="-50" dirty="0">
                <a:latin typeface="Calibri"/>
                <a:cs typeface="Calibri"/>
              </a:rPr>
              <a:t> </a:t>
            </a:r>
            <a:r>
              <a:rPr sz="2000" dirty="0">
                <a:latin typeface="Calibri"/>
                <a:cs typeface="Calibri"/>
              </a:rPr>
              <a:t>the</a:t>
            </a:r>
            <a:r>
              <a:rPr sz="2000" spc="-45" dirty="0">
                <a:latin typeface="Calibri"/>
                <a:cs typeface="Calibri"/>
              </a:rPr>
              <a:t> </a:t>
            </a:r>
            <a:r>
              <a:rPr sz="2000" spc="-10" dirty="0">
                <a:latin typeface="Calibri"/>
                <a:cs typeface="Calibri"/>
              </a:rPr>
              <a:t>historical</a:t>
            </a:r>
            <a:r>
              <a:rPr sz="2000" spc="-50" dirty="0">
                <a:latin typeface="Calibri"/>
                <a:cs typeface="Calibri"/>
              </a:rPr>
              <a:t> </a:t>
            </a:r>
            <a:r>
              <a:rPr sz="2000" dirty="0">
                <a:latin typeface="Calibri"/>
                <a:cs typeface="Calibri"/>
              </a:rPr>
              <a:t>data</a:t>
            </a:r>
            <a:r>
              <a:rPr sz="2000" spc="-50" dirty="0">
                <a:latin typeface="Calibri"/>
                <a:cs typeface="Calibri"/>
              </a:rPr>
              <a:t> </a:t>
            </a:r>
            <a:r>
              <a:rPr sz="2000" spc="-20" dirty="0">
                <a:latin typeface="Calibri"/>
                <a:cs typeface="Calibri"/>
              </a:rPr>
              <a:t>set.</a:t>
            </a:r>
            <a:endParaRPr sz="20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E6C38129-D2F0-35CE-2B24-F67A72EBA331}"/>
              </a:ext>
            </a:extLst>
          </p:cNvPr>
          <p:cNvSpPr txBox="1">
            <a:spLocks/>
          </p:cNvSpPr>
          <p:nvPr/>
        </p:nvSpPr>
        <p:spPr>
          <a:xfrm>
            <a:off x="661987" y="0"/>
            <a:ext cx="6685280" cy="617855"/>
          </a:xfrm>
          <a:prstGeom prst="rect">
            <a:avLst/>
          </a:prstGeom>
          <a:solidFill>
            <a:srgbClr val="7F63A1"/>
          </a:solidFill>
        </p:spPr>
        <p:txBody>
          <a:bodyPr vert="horz" wrap="square" lIns="0" tIns="160655" rIns="0" bIns="0" rtlCol="0">
            <a:spAutoFit/>
          </a:bodyPr>
          <a:lstStyle>
            <a:lvl1pPr>
              <a:defRPr>
                <a:latin typeface="+mj-lt"/>
                <a:ea typeface="+mj-ea"/>
                <a:cs typeface="+mj-cs"/>
              </a:defRPr>
            </a:lvl1pPr>
          </a:lstStyle>
          <a:p>
            <a:pPr marL="515620">
              <a:spcBef>
                <a:spcPts val="1265"/>
              </a:spcBef>
            </a:pPr>
            <a:r>
              <a:rPr lang="en-US" b="1" dirty="0">
                <a:solidFill>
                  <a:srgbClr val="FFFFFF"/>
                </a:solidFill>
                <a:latin typeface="Calibri"/>
                <a:cs typeface="Calibri"/>
              </a:rPr>
              <a:t>II</a:t>
            </a:r>
            <a:r>
              <a:rPr lang="en-US" b="1" spc="-50" dirty="0">
                <a:solidFill>
                  <a:srgbClr val="FFFFFF"/>
                </a:solidFill>
                <a:latin typeface="Calibri"/>
                <a:cs typeface="Calibri"/>
              </a:rPr>
              <a:t> </a:t>
            </a:r>
            <a:r>
              <a:rPr lang="en-US" b="1" spc="-25" dirty="0">
                <a:solidFill>
                  <a:srgbClr val="FFFFFF"/>
                </a:solidFill>
                <a:latin typeface="Calibri"/>
                <a:cs typeface="Calibri"/>
              </a:rPr>
              <a:t>Year</a:t>
            </a:r>
            <a:r>
              <a:rPr lang="en-US" b="1" spc="-50" dirty="0">
                <a:solidFill>
                  <a:srgbClr val="FFFFFF"/>
                </a:solidFill>
                <a:latin typeface="Calibri"/>
                <a:cs typeface="Calibri"/>
              </a:rPr>
              <a:t> </a:t>
            </a:r>
            <a:r>
              <a:rPr lang="en-US" b="1" spc="-40" dirty="0" err="1">
                <a:solidFill>
                  <a:srgbClr val="FFFFFF"/>
                </a:solidFill>
                <a:latin typeface="Calibri"/>
                <a:cs typeface="Calibri"/>
              </a:rPr>
              <a:t>B.Tech</a:t>
            </a:r>
            <a:r>
              <a:rPr lang="en-US" b="1" spc="-45" dirty="0">
                <a:solidFill>
                  <a:srgbClr val="FFFFFF"/>
                </a:solidFill>
                <a:latin typeface="Calibri"/>
                <a:cs typeface="Calibri"/>
              </a:rPr>
              <a:t> </a:t>
            </a:r>
            <a:r>
              <a:rPr lang="en-US" b="1" dirty="0">
                <a:solidFill>
                  <a:srgbClr val="FFFFFF"/>
                </a:solidFill>
                <a:latin typeface="Calibri"/>
                <a:cs typeface="Calibri"/>
              </a:rPr>
              <a:t>Industry</a:t>
            </a:r>
            <a:r>
              <a:rPr lang="en-US" b="1" spc="-50" dirty="0">
                <a:solidFill>
                  <a:srgbClr val="FFFFFF"/>
                </a:solidFill>
                <a:latin typeface="Calibri"/>
                <a:cs typeface="Calibri"/>
              </a:rPr>
              <a:t> </a:t>
            </a:r>
            <a:r>
              <a:rPr lang="en-US" b="1" dirty="0">
                <a:solidFill>
                  <a:srgbClr val="FFFFFF"/>
                </a:solidFill>
                <a:latin typeface="Calibri"/>
                <a:cs typeface="Calibri"/>
              </a:rPr>
              <a:t>Oriented</a:t>
            </a:r>
            <a:r>
              <a:rPr lang="en-US" b="1" spc="-45" dirty="0">
                <a:solidFill>
                  <a:srgbClr val="FFFFFF"/>
                </a:solidFill>
                <a:latin typeface="Calibri"/>
                <a:cs typeface="Calibri"/>
              </a:rPr>
              <a:t> </a:t>
            </a:r>
            <a:r>
              <a:rPr lang="en-US" b="1" dirty="0">
                <a:solidFill>
                  <a:srgbClr val="FFFFFF"/>
                </a:solidFill>
                <a:latin typeface="Calibri"/>
                <a:cs typeface="Calibri"/>
              </a:rPr>
              <a:t>Project</a:t>
            </a:r>
            <a:r>
              <a:rPr lang="en-US" b="1" spc="-50" dirty="0">
                <a:solidFill>
                  <a:srgbClr val="FFFFFF"/>
                </a:solidFill>
                <a:latin typeface="Calibri"/>
                <a:cs typeface="Calibri"/>
              </a:rPr>
              <a:t> </a:t>
            </a:r>
            <a:r>
              <a:rPr lang="en-US" b="1" dirty="0">
                <a:solidFill>
                  <a:srgbClr val="FFFFFF"/>
                </a:solidFill>
                <a:latin typeface="Calibri"/>
                <a:cs typeface="Calibri"/>
              </a:rPr>
              <a:t>(</a:t>
            </a:r>
            <a:r>
              <a:rPr lang="en-US" b="1" dirty="0" err="1">
                <a:solidFill>
                  <a:srgbClr val="FFFFFF"/>
                </a:solidFill>
                <a:latin typeface="Calibri"/>
                <a:cs typeface="Calibri"/>
              </a:rPr>
              <a:t>IoP</a:t>
            </a:r>
            <a:r>
              <a:rPr lang="en-US" b="1" dirty="0">
                <a:solidFill>
                  <a:srgbClr val="FFFFFF"/>
                </a:solidFill>
                <a:latin typeface="Calibri"/>
                <a:cs typeface="Calibri"/>
              </a:rPr>
              <a:t>)</a:t>
            </a:r>
            <a:r>
              <a:rPr lang="en-US" b="1" spc="-45" dirty="0">
                <a:solidFill>
                  <a:srgbClr val="FFFFFF"/>
                </a:solidFill>
                <a:latin typeface="Calibri"/>
                <a:cs typeface="Calibri"/>
              </a:rPr>
              <a:t> </a:t>
            </a:r>
            <a:r>
              <a:rPr lang="en-US" b="1" dirty="0">
                <a:solidFill>
                  <a:srgbClr val="FFFFFF"/>
                </a:solidFill>
                <a:latin typeface="Calibri"/>
                <a:cs typeface="Calibri"/>
              </a:rPr>
              <a:t>Project</a:t>
            </a:r>
            <a:r>
              <a:rPr lang="en-US" b="1" spc="-50" dirty="0">
                <a:solidFill>
                  <a:srgbClr val="FFFFFF"/>
                </a:solidFill>
                <a:latin typeface="Calibri"/>
                <a:cs typeface="Calibri"/>
              </a:rPr>
              <a:t> </a:t>
            </a:r>
            <a:r>
              <a:rPr lang="en-US" b="1" spc="-10" dirty="0">
                <a:solidFill>
                  <a:srgbClr val="FFFFFF"/>
                </a:solidFill>
                <a:latin typeface="Calibri"/>
                <a:cs typeface="Calibri"/>
              </a:rPr>
              <a:t>Review</a:t>
            </a:r>
            <a:endParaRPr lang="en-US" dirty="0">
              <a:latin typeface="Calibri"/>
              <a:cs typeface="Calibri"/>
            </a:endParaRPr>
          </a:p>
        </p:txBody>
      </p:sp>
      <p:sp>
        <p:nvSpPr>
          <p:cNvPr id="3" name="object 3">
            <a:extLst>
              <a:ext uri="{FF2B5EF4-FFF2-40B4-BE49-F238E27FC236}">
                <a16:creationId xmlns:a16="http://schemas.microsoft.com/office/drawing/2014/main" id="{320F1D8C-103B-33ED-5C06-4654620DCA53}"/>
              </a:ext>
            </a:extLst>
          </p:cNvPr>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4" name="object 4">
            <a:extLst>
              <a:ext uri="{FF2B5EF4-FFF2-40B4-BE49-F238E27FC236}">
                <a16:creationId xmlns:a16="http://schemas.microsoft.com/office/drawing/2014/main" id="{47D52EFB-C28B-AE12-A747-A8D4C9F02A4D}"/>
              </a:ext>
            </a:extLst>
          </p:cNvPr>
          <p:cNvGrpSpPr/>
          <p:nvPr/>
        </p:nvGrpSpPr>
        <p:grpSpPr>
          <a:xfrm>
            <a:off x="0" y="6199187"/>
            <a:ext cx="9144000" cy="659130"/>
            <a:chOff x="0" y="6199187"/>
            <a:chExt cx="9144000" cy="659130"/>
          </a:xfrm>
        </p:grpSpPr>
        <p:sp>
          <p:nvSpPr>
            <p:cNvPr id="5" name="object 5">
              <a:extLst>
                <a:ext uri="{FF2B5EF4-FFF2-40B4-BE49-F238E27FC236}">
                  <a16:creationId xmlns:a16="http://schemas.microsoft.com/office/drawing/2014/main" id="{A5D6F3AA-38BC-620D-C194-7561F526BECD}"/>
                </a:ext>
              </a:extLst>
            </p:cNvPr>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6" name="object 6">
              <a:extLst>
                <a:ext uri="{FF2B5EF4-FFF2-40B4-BE49-F238E27FC236}">
                  <a16:creationId xmlns:a16="http://schemas.microsoft.com/office/drawing/2014/main" id="{12589B9B-B0D5-A4C1-29C0-75CD0502E411}"/>
                </a:ext>
              </a:extLst>
            </p:cNvPr>
            <p:cNvPicPr/>
            <p:nvPr/>
          </p:nvPicPr>
          <p:blipFill>
            <a:blip r:embed="rId2" cstate="print"/>
            <a:stretch>
              <a:fillRect/>
            </a:stretch>
          </p:blipFill>
          <p:spPr>
            <a:xfrm>
              <a:off x="8472487" y="6199187"/>
              <a:ext cx="671512" cy="658812"/>
            </a:xfrm>
            <a:prstGeom prst="rect">
              <a:avLst/>
            </a:prstGeom>
          </p:spPr>
        </p:pic>
      </p:grpSp>
      <p:pic>
        <p:nvPicPr>
          <p:cNvPr id="7" name="object 7">
            <a:extLst>
              <a:ext uri="{FF2B5EF4-FFF2-40B4-BE49-F238E27FC236}">
                <a16:creationId xmlns:a16="http://schemas.microsoft.com/office/drawing/2014/main" id="{A9138C40-E377-45AE-D9B1-F5AE8A8AD670}"/>
              </a:ext>
            </a:extLst>
          </p:cNvPr>
          <p:cNvPicPr/>
          <p:nvPr/>
        </p:nvPicPr>
        <p:blipFill>
          <a:blip r:embed="rId3" cstate="print"/>
          <a:stretch>
            <a:fillRect/>
          </a:stretch>
        </p:blipFill>
        <p:spPr>
          <a:xfrm>
            <a:off x="0" y="0"/>
            <a:ext cx="658812" cy="620712"/>
          </a:xfrm>
          <a:prstGeom prst="rect">
            <a:avLst/>
          </a:prstGeom>
        </p:spPr>
      </p:pic>
      <p:sp>
        <p:nvSpPr>
          <p:cNvPr id="8" name="object 8">
            <a:extLst>
              <a:ext uri="{FF2B5EF4-FFF2-40B4-BE49-F238E27FC236}">
                <a16:creationId xmlns:a16="http://schemas.microsoft.com/office/drawing/2014/main" id="{F194D344-C308-060D-5888-7528E0732E6E}"/>
              </a:ext>
            </a:extLst>
          </p:cNvPr>
          <p:cNvSpPr txBox="1"/>
          <p:nvPr/>
        </p:nvSpPr>
        <p:spPr>
          <a:xfrm>
            <a:off x="152400" y="1143000"/>
            <a:ext cx="8686800" cy="4503797"/>
          </a:xfrm>
          <a:prstGeom prst="rect">
            <a:avLst/>
          </a:prstGeom>
        </p:spPr>
        <p:txBody>
          <a:bodyPr vert="horz" wrap="square" lIns="0" tIns="12700" rIns="0" bIns="0" rtlCol="0">
            <a:spAutoFit/>
          </a:bodyPr>
          <a:lstStyle/>
          <a:p>
            <a:pPr marL="342900" indent="-342900" algn="just" defTabSz="914400">
              <a:lnSpc>
                <a:spcPct val="100000"/>
              </a:lnSpc>
              <a:spcBef>
                <a:spcPts val="0"/>
              </a:spcBef>
              <a:buSzTx/>
              <a:buFont typeface="Arial" panose="020B0604020202020204" pitchFamily="34" charset="0"/>
              <a:buChar char="•"/>
              <a:defRPr sz="2100"/>
            </a:pPr>
            <a:r>
              <a:rPr lang="en-US" dirty="0">
                <a:latin typeface="+mj-lt"/>
              </a:rPr>
              <a:t>In conclusion, the Loan Status Prediction System demonstrates a comprehensive approach to predicting loan approval using machine learning.</a:t>
            </a:r>
          </a:p>
          <a:p>
            <a:pPr marL="342900" indent="-342900" algn="just" defTabSz="914400">
              <a:lnSpc>
                <a:spcPct val="100000"/>
              </a:lnSpc>
              <a:spcBef>
                <a:spcPts val="0"/>
              </a:spcBef>
              <a:buSzTx/>
              <a:buFont typeface="Arial" panose="020B0604020202020204" pitchFamily="34" charset="0"/>
              <a:buChar char="•"/>
              <a:defRPr sz="2100"/>
            </a:pPr>
            <a:r>
              <a:rPr lang="en-US" dirty="0">
                <a:latin typeface="+mj-lt"/>
              </a:rPr>
              <a:t> Through modularization, the code is organized into distinct and purposeful modules, from data loading and preprocessing to model training, hyperparameter tuning, and a user-friendly GUI. </a:t>
            </a:r>
          </a:p>
          <a:p>
            <a:pPr marL="342900" indent="-342900" algn="just" defTabSz="914400">
              <a:lnSpc>
                <a:spcPct val="100000"/>
              </a:lnSpc>
              <a:spcBef>
                <a:spcPts val="0"/>
              </a:spcBef>
              <a:buSzTx/>
              <a:buFont typeface="Arial" panose="020B0604020202020204" pitchFamily="34" charset="0"/>
              <a:buChar char="•"/>
              <a:defRPr sz="2100"/>
            </a:pPr>
            <a:r>
              <a:rPr lang="en-US" dirty="0">
                <a:latin typeface="+mj-lt"/>
              </a:rPr>
              <a:t>The Random Forest model, optimized through hyperparameter tuning, is employed for accurate predictions. </a:t>
            </a:r>
          </a:p>
          <a:p>
            <a:pPr marL="342900" indent="-342900" algn="just" defTabSz="914400">
              <a:lnSpc>
                <a:spcPct val="100000"/>
              </a:lnSpc>
              <a:spcBef>
                <a:spcPts val="0"/>
              </a:spcBef>
              <a:buSzTx/>
              <a:buFont typeface="Arial" panose="020B0604020202020204" pitchFamily="34" charset="0"/>
              <a:buChar char="•"/>
              <a:defRPr sz="2100"/>
            </a:pPr>
            <a:r>
              <a:rPr lang="en-US" dirty="0">
                <a:latin typeface="+mj-lt"/>
              </a:rPr>
              <a:t>The application not only provides a robust backend for machine learning tasks but also offers a convenient GUI for users to input data and receive instant loan approval predictions. </a:t>
            </a:r>
          </a:p>
          <a:p>
            <a:pPr marL="342900" indent="-342900" algn="just" defTabSz="914400">
              <a:lnSpc>
                <a:spcPct val="100000"/>
              </a:lnSpc>
              <a:spcBef>
                <a:spcPts val="0"/>
              </a:spcBef>
              <a:buSzTx/>
              <a:buFont typeface="Arial" panose="020B0604020202020204" pitchFamily="34" charset="0"/>
              <a:buChar char="•"/>
              <a:defRPr sz="2100"/>
            </a:pPr>
            <a:r>
              <a:rPr lang="en-US" dirty="0">
                <a:latin typeface="+mj-lt"/>
              </a:rPr>
              <a:t>This modular and well-structured system facilitates maintainability, scalability, and ease of integration into diverse applications.</a:t>
            </a:r>
          </a:p>
          <a:p>
            <a:pPr marL="12700" algn="just">
              <a:lnSpc>
                <a:spcPct val="100000"/>
              </a:lnSpc>
              <a:spcBef>
                <a:spcPts val="100"/>
              </a:spcBef>
            </a:pPr>
            <a:endParaRPr lang="en-US" dirty="0">
              <a:latin typeface="+mj-lt"/>
              <a:cs typeface="Calibri"/>
            </a:endParaRPr>
          </a:p>
        </p:txBody>
      </p:sp>
      <p:sp>
        <p:nvSpPr>
          <p:cNvPr id="9" name="object 9">
            <a:extLst>
              <a:ext uri="{FF2B5EF4-FFF2-40B4-BE49-F238E27FC236}">
                <a16:creationId xmlns:a16="http://schemas.microsoft.com/office/drawing/2014/main" id="{2174EAB8-B98A-BA04-753E-7542D4B9E4F6}"/>
              </a:ext>
            </a:extLst>
          </p:cNvPr>
          <p:cNvSpPr txBox="1">
            <a:spLocks noGrp="1"/>
          </p:cNvSpPr>
          <p:nvPr>
            <p:ph type="ftr" sz="quarter" idx="5"/>
          </p:nvPr>
        </p:nvSpPr>
        <p:spPr>
          <a:xfrm>
            <a:off x="1219200" y="6517192"/>
            <a:ext cx="6235065" cy="203200"/>
          </a:xfrm>
          <a:prstGeom prst="rect">
            <a:avLst/>
          </a:prstGeom>
        </p:spPr>
        <p:txBody>
          <a:bodyPr vert="horz" wrap="square" lIns="0" tIns="0" rIns="0" bIns="0" rtlCol="0">
            <a:spAutoFit/>
          </a:body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
        <p:nvSpPr>
          <p:cNvPr id="11" name="TextBox 10">
            <a:extLst>
              <a:ext uri="{FF2B5EF4-FFF2-40B4-BE49-F238E27FC236}">
                <a16:creationId xmlns:a16="http://schemas.microsoft.com/office/drawing/2014/main" id="{AB6DE89A-B3D8-A0E2-1DCE-8D26CF848F1F}"/>
              </a:ext>
            </a:extLst>
          </p:cNvPr>
          <p:cNvSpPr txBox="1"/>
          <p:nvPr/>
        </p:nvSpPr>
        <p:spPr>
          <a:xfrm>
            <a:off x="27432" y="617855"/>
            <a:ext cx="4578096" cy="584775"/>
          </a:xfrm>
          <a:prstGeom prst="rect">
            <a:avLst/>
          </a:prstGeom>
          <a:noFill/>
        </p:spPr>
        <p:txBody>
          <a:bodyPr wrap="square">
            <a:spAutoFit/>
          </a:bodyPr>
          <a:lstStyle/>
          <a:p>
            <a:r>
              <a:rPr lang="en-IN" sz="3200" dirty="0">
                <a:solidFill>
                  <a:srgbClr val="FF0000"/>
                </a:solidFill>
              </a:rPr>
              <a:t>    Conclusion</a:t>
            </a:r>
          </a:p>
        </p:txBody>
      </p:sp>
    </p:spTree>
    <p:extLst>
      <p:ext uri="{BB962C8B-B14F-4D97-AF65-F5344CB8AC3E}">
        <p14:creationId xmlns:p14="http://schemas.microsoft.com/office/powerpoint/2010/main" val="3645186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ED14EB5-1D32-BC50-B7EE-BBA2A3D798F4}"/>
              </a:ext>
            </a:extLst>
          </p:cNvPr>
          <p:cNvSpPr txBox="1">
            <a:spLocks/>
          </p:cNvSpPr>
          <p:nvPr/>
        </p:nvSpPr>
        <p:spPr>
          <a:xfrm>
            <a:off x="688412" y="8086"/>
            <a:ext cx="6685280" cy="617855"/>
          </a:xfrm>
          <a:prstGeom prst="rect">
            <a:avLst/>
          </a:prstGeom>
          <a:solidFill>
            <a:srgbClr val="7F63A1"/>
          </a:solidFill>
        </p:spPr>
        <p:txBody>
          <a:bodyPr vert="horz" wrap="square" lIns="0" tIns="160655" rIns="0" bIns="0" rtlCol="0">
            <a:spAutoFit/>
          </a:bodyPr>
          <a:lstStyle>
            <a:lvl1pPr>
              <a:defRPr>
                <a:latin typeface="+mj-lt"/>
                <a:ea typeface="+mj-ea"/>
                <a:cs typeface="+mj-cs"/>
              </a:defRPr>
            </a:lvl1pPr>
          </a:lstStyle>
          <a:p>
            <a:pPr marL="515620">
              <a:spcBef>
                <a:spcPts val="1265"/>
              </a:spcBef>
            </a:pPr>
            <a:r>
              <a:rPr lang="en-US" b="1" dirty="0">
                <a:solidFill>
                  <a:srgbClr val="FFFFFF"/>
                </a:solidFill>
                <a:latin typeface="Calibri"/>
                <a:cs typeface="Calibri"/>
              </a:rPr>
              <a:t>II</a:t>
            </a:r>
            <a:r>
              <a:rPr lang="en-US" b="1" spc="-50" dirty="0">
                <a:solidFill>
                  <a:srgbClr val="FFFFFF"/>
                </a:solidFill>
                <a:latin typeface="Calibri"/>
                <a:cs typeface="Calibri"/>
              </a:rPr>
              <a:t> </a:t>
            </a:r>
            <a:r>
              <a:rPr lang="en-US" b="1" spc="-25" dirty="0">
                <a:solidFill>
                  <a:srgbClr val="FFFFFF"/>
                </a:solidFill>
                <a:latin typeface="Calibri"/>
                <a:cs typeface="Calibri"/>
              </a:rPr>
              <a:t>Year</a:t>
            </a:r>
            <a:r>
              <a:rPr lang="en-US" b="1" spc="-50" dirty="0">
                <a:solidFill>
                  <a:srgbClr val="FFFFFF"/>
                </a:solidFill>
                <a:latin typeface="Calibri"/>
                <a:cs typeface="Calibri"/>
              </a:rPr>
              <a:t> </a:t>
            </a:r>
            <a:r>
              <a:rPr lang="en-US" b="1" spc="-40" dirty="0" err="1">
                <a:solidFill>
                  <a:srgbClr val="FFFFFF"/>
                </a:solidFill>
                <a:latin typeface="Calibri"/>
                <a:cs typeface="Calibri"/>
              </a:rPr>
              <a:t>B.Tech</a:t>
            </a:r>
            <a:r>
              <a:rPr lang="en-US" b="1" spc="-45" dirty="0">
                <a:solidFill>
                  <a:srgbClr val="FFFFFF"/>
                </a:solidFill>
                <a:latin typeface="Calibri"/>
                <a:cs typeface="Calibri"/>
              </a:rPr>
              <a:t> </a:t>
            </a:r>
            <a:r>
              <a:rPr lang="en-US" b="1" dirty="0">
                <a:solidFill>
                  <a:srgbClr val="FFFFFF"/>
                </a:solidFill>
                <a:latin typeface="Calibri"/>
                <a:cs typeface="Calibri"/>
              </a:rPr>
              <a:t>Industry</a:t>
            </a:r>
            <a:r>
              <a:rPr lang="en-US" b="1" spc="-50" dirty="0">
                <a:solidFill>
                  <a:srgbClr val="FFFFFF"/>
                </a:solidFill>
                <a:latin typeface="Calibri"/>
                <a:cs typeface="Calibri"/>
              </a:rPr>
              <a:t> </a:t>
            </a:r>
            <a:r>
              <a:rPr lang="en-US" b="1" dirty="0">
                <a:solidFill>
                  <a:srgbClr val="FFFFFF"/>
                </a:solidFill>
                <a:latin typeface="Calibri"/>
                <a:cs typeface="Calibri"/>
              </a:rPr>
              <a:t>Oriented</a:t>
            </a:r>
            <a:r>
              <a:rPr lang="en-US" b="1" spc="-45" dirty="0">
                <a:solidFill>
                  <a:srgbClr val="FFFFFF"/>
                </a:solidFill>
                <a:latin typeface="Calibri"/>
                <a:cs typeface="Calibri"/>
              </a:rPr>
              <a:t> </a:t>
            </a:r>
            <a:r>
              <a:rPr lang="en-US" b="1" dirty="0">
                <a:solidFill>
                  <a:srgbClr val="FFFFFF"/>
                </a:solidFill>
                <a:latin typeface="Calibri"/>
                <a:cs typeface="Calibri"/>
              </a:rPr>
              <a:t>Project</a:t>
            </a:r>
            <a:r>
              <a:rPr lang="en-US" b="1" spc="-50" dirty="0">
                <a:solidFill>
                  <a:srgbClr val="FFFFFF"/>
                </a:solidFill>
                <a:latin typeface="Calibri"/>
                <a:cs typeface="Calibri"/>
              </a:rPr>
              <a:t> </a:t>
            </a:r>
            <a:r>
              <a:rPr lang="en-US" b="1" dirty="0">
                <a:solidFill>
                  <a:srgbClr val="FFFFFF"/>
                </a:solidFill>
                <a:latin typeface="Calibri"/>
                <a:cs typeface="Calibri"/>
              </a:rPr>
              <a:t>(</a:t>
            </a:r>
            <a:r>
              <a:rPr lang="en-US" b="1" dirty="0" err="1">
                <a:solidFill>
                  <a:srgbClr val="FFFFFF"/>
                </a:solidFill>
                <a:latin typeface="Calibri"/>
                <a:cs typeface="Calibri"/>
              </a:rPr>
              <a:t>IoP</a:t>
            </a:r>
            <a:r>
              <a:rPr lang="en-US" b="1" dirty="0">
                <a:solidFill>
                  <a:srgbClr val="FFFFFF"/>
                </a:solidFill>
                <a:latin typeface="Calibri"/>
                <a:cs typeface="Calibri"/>
              </a:rPr>
              <a:t>)</a:t>
            </a:r>
            <a:r>
              <a:rPr lang="en-US" b="1" spc="-45" dirty="0">
                <a:solidFill>
                  <a:srgbClr val="FFFFFF"/>
                </a:solidFill>
                <a:latin typeface="Calibri"/>
                <a:cs typeface="Calibri"/>
              </a:rPr>
              <a:t> </a:t>
            </a:r>
            <a:r>
              <a:rPr lang="en-US" b="1" dirty="0">
                <a:solidFill>
                  <a:srgbClr val="FFFFFF"/>
                </a:solidFill>
                <a:latin typeface="Calibri"/>
                <a:cs typeface="Calibri"/>
              </a:rPr>
              <a:t>Project</a:t>
            </a:r>
            <a:r>
              <a:rPr lang="en-US" b="1" spc="-50" dirty="0">
                <a:solidFill>
                  <a:srgbClr val="FFFFFF"/>
                </a:solidFill>
                <a:latin typeface="Calibri"/>
                <a:cs typeface="Calibri"/>
              </a:rPr>
              <a:t> </a:t>
            </a:r>
            <a:r>
              <a:rPr lang="en-US" b="1" spc="-10" dirty="0">
                <a:solidFill>
                  <a:srgbClr val="FFFFFF"/>
                </a:solidFill>
                <a:latin typeface="Calibri"/>
                <a:cs typeface="Calibri"/>
              </a:rPr>
              <a:t>Review</a:t>
            </a:r>
            <a:endParaRPr lang="en-US" dirty="0">
              <a:latin typeface="Calibri"/>
              <a:cs typeface="Calibri"/>
            </a:endParaRPr>
          </a:p>
        </p:txBody>
      </p:sp>
      <p:sp>
        <p:nvSpPr>
          <p:cNvPr id="3" name="object 3">
            <a:extLst>
              <a:ext uri="{FF2B5EF4-FFF2-40B4-BE49-F238E27FC236}">
                <a16:creationId xmlns:a16="http://schemas.microsoft.com/office/drawing/2014/main" id="{85226559-278B-C637-C3FF-F893C2AA0343}"/>
              </a:ext>
            </a:extLst>
          </p:cNvPr>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4" name="object 4">
            <a:extLst>
              <a:ext uri="{FF2B5EF4-FFF2-40B4-BE49-F238E27FC236}">
                <a16:creationId xmlns:a16="http://schemas.microsoft.com/office/drawing/2014/main" id="{397FE249-DC76-4451-71DB-64585F1E298F}"/>
              </a:ext>
            </a:extLst>
          </p:cNvPr>
          <p:cNvGrpSpPr/>
          <p:nvPr/>
        </p:nvGrpSpPr>
        <p:grpSpPr>
          <a:xfrm>
            <a:off x="0" y="6199187"/>
            <a:ext cx="9144000" cy="659130"/>
            <a:chOff x="0" y="6199187"/>
            <a:chExt cx="9144000" cy="659130"/>
          </a:xfrm>
        </p:grpSpPr>
        <p:sp>
          <p:nvSpPr>
            <p:cNvPr id="5" name="object 5">
              <a:extLst>
                <a:ext uri="{FF2B5EF4-FFF2-40B4-BE49-F238E27FC236}">
                  <a16:creationId xmlns:a16="http://schemas.microsoft.com/office/drawing/2014/main" id="{EB537C91-175D-01E4-A91F-297D95AC0C78}"/>
                </a:ext>
              </a:extLst>
            </p:cNvPr>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6" name="object 6">
              <a:extLst>
                <a:ext uri="{FF2B5EF4-FFF2-40B4-BE49-F238E27FC236}">
                  <a16:creationId xmlns:a16="http://schemas.microsoft.com/office/drawing/2014/main" id="{7CF1881B-8344-6B8F-41AB-DFB10F1E0F78}"/>
                </a:ext>
              </a:extLst>
            </p:cNvPr>
            <p:cNvPicPr/>
            <p:nvPr/>
          </p:nvPicPr>
          <p:blipFill>
            <a:blip r:embed="rId2" cstate="print"/>
            <a:stretch>
              <a:fillRect/>
            </a:stretch>
          </p:blipFill>
          <p:spPr>
            <a:xfrm>
              <a:off x="8472487" y="6199187"/>
              <a:ext cx="671512" cy="658812"/>
            </a:xfrm>
            <a:prstGeom prst="rect">
              <a:avLst/>
            </a:prstGeom>
          </p:spPr>
        </p:pic>
      </p:grpSp>
      <p:pic>
        <p:nvPicPr>
          <p:cNvPr id="7" name="object 7">
            <a:extLst>
              <a:ext uri="{FF2B5EF4-FFF2-40B4-BE49-F238E27FC236}">
                <a16:creationId xmlns:a16="http://schemas.microsoft.com/office/drawing/2014/main" id="{034C6A1B-F2F7-A71E-F583-C8ECD46E2244}"/>
              </a:ext>
            </a:extLst>
          </p:cNvPr>
          <p:cNvPicPr/>
          <p:nvPr/>
        </p:nvPicPr>
        <p:blipFill>
          <a:blip r:embed="rId3" cstate="print"/>
          <a:stretch>
            <a:fillRect/>
          </a:stretch>
        </p:blipFill>
        <p:spPr>
          <a:xfrm>
            <a:off x="0" y="0"/>
            <a:ext cx="658812" cy="620712"/>
          </a:xfrm>
          <a:prstGeom prst="rect">
            <a:avLst/>
          </a:prstGeom>
        </p:spPr>
      </p:pic>
      <p:sp>
        <p:nvSpPr>
          <p:cNvPr id="8" name="object 8">
            <a:extLst>
              <a:ext uri="{FF2B5EF4-FFF2-40B4-BE49-F238E27FC236}">
                <a16:creationId xmlns:a16="http://schemas.microsoft.com/office/drawing/2014/main" id="{1A4D2973-FB3A-5DB1-EE65-2BE6B252A6AC}"/>
              </a:ext>
            </a:extLst>
          </p:cNvPr>
          <p:cNvSpPr txBox="1"/>
          <p:nvPr/>
        </p:nvSpPr>
        <p:spPr>
          <a:xfrm>
            <a:off x="222567" y="1543868"/>
            <a:ext cx="8698865" cy="3770263"/>
          </a:xfrm>
          <a:prstGeom prst="rect">
            <a:avLst/>
          </a:prstGeom>
        </p:spPr>
        <p:txBody>
          <a:bodyPr vert="horz" wrap="square" lIns="0" tIns="12700" rIns="0" bIns="0" rtlCol="0">
            <a:spAutoFit/>
          </a:bodyPr>
          <a:lstStyle/>
          <a:p>
            <a:pPr marL="285750" indent="-285750" algn="just" defTabSz="713230">
              <a:spcBef>
                <a:spcPts val="700"/>
              </a:spcBef>
              <a:buSzTx/>
              <a:buFont typeface="Arial" panose="020B0604020202020204" pitchFamily="34" charset="0"/>
              <a:buChar char="•"/>
            </a:pPr>
            <a:r>
              <a:rPr lang="en-US" sz="2000" dirty="0">
                <a:latin typeface="+mj-lt"/>
              </a:rPr>
              <a:t>The Loan Approval Prediction System using machine learning lays the foundation for a dynamic and evolving financial decision-making process. </a:t>
            </a:r>
          </a:p>
          <a:p>
            <a:pPr marL="285750" indent="-285750" algn="just" defTabSz="713230">
              <a:spcBef>
                <a:spcPts val="700"/>
              </a:spcBef>
              <a:buSzTx/>
              <a:buFont typeface="Arial" panose="020B0604020202020204" pitchFamily="34" charset="0"/>
              <a:buChar char="•"/>
            </a:pPr>
            <a:r>
              <a:rPr lang="en-US" sz="2000" dirty="0">
                <a:latin typeface="+mj-lt"/>
              </a:rPr>
              <a:t>Looking ahead, there are several avenues for future enhancement and expansion that can contribute to the system's continued effectiveness and relevance.</a:t>
            </a:r>
          </a:p>
          <a:p>
            <a:pPr marL="285750" indent="-285750" algn="just" defTabSz="713230">
              <a:spcBef>
                <a:spcPts val="700"/>
              </a:spcBef>
              <a:buSzTx/>
              <a:buFont typeface="Arial" panose="020B0604020202020204" pitchFamily="34" charset="0"/>
              <a:buChar char="•"/>
            </a:pPr>
            <a:r>
              <a:rPr lang="en-US" sz="2000" dirty="0">
                <a:latin typeface="+mj-lt"/>
              </a:rPr>
              <a:t>Firstly, the incorporation of additional features into the machine learning model can enhance its predictive capabilities. </a:t>
            </a:r>
          </a:p>
          <a:p>
            <a:pPr marL="285750" indent="-285750" algn="just" defTabSz="713230">
              <a:spcBef>
                <a:spcPts val="700"/>
              </a:spcBef>
              <a:buSzTx/>
              <a:buFont typeface="Arial" panose="020B0604020202020204" pitchFamily="34" charset="0"/>
              <a:buChar char="•"/>
            </a:pPr>
            <a:r>
              <a:rPr lang="en-US" sz="2000" dirty="0">
                <a:latin typeface="+mj-lt"/>
              </a:rPr>
              <a:t>Techniques like neural networks or gradient boosting may uncover complex patterns within the data that traditional models might overlook. </a:t>
            </a:r>
          </a:p>
          <a:p>
            <a:pPr marL="285750" indent="-285750" algn="just" defTabSz="713230">
              <a:spcBef>
                <a:spcPts val="700"/>
              </a:spcBef>
              <a:buSzTx/>
              <a:buFont typeface="Arial" panose="020B0604020202020204" pitchFamily="34" charset="0"/>
              <a:buChar char="•"/>
            </a:pPr>
            <a:r>
              <a:rPr lang="en-US" sz="2000" dirty="0">
                <a:latin typeface="+mj-lt"/>
              </a:rPr>
              <a:t>Regular updates to the model based on new data and retraining schedules can ensure that the system remains robust and aligned with real-world scenarios.</a:t>
            </a:r>
          </a:p>
          <a:p>
            <a:pPr marL="298450" indent="-285750" algn="just">
              <a:lnSpc>
                <a:spcPct val="100000"/>
              </a:lnSpc>
              <a:spcBef>
                <a:spcPts val="100"/>
              </a:spcBef>
              <a:buFont typeface="Arial" panose="020B0604020202020204" pitchFamily="34" charset="0"/>
              <a:buChar char="•"/>
            </a:pPr>
            <a:endParaRPr sz="2000" dirty="0">
              <a:latin typeface="+mj-lt"/>
              <a:cs typeface="Calibri"/>
            </a:endParaRPr>
          </a:p>
        </p:txBody>
      </p:sp>
      <p:sp>
        <p:nvSpPr>
          <p:cNvPr id="9" name="object 9">
            <a:extLst>
              <a:ext uri="{FF2B5EF4-FFF2-40B4-BE49-F238E27FC236}">
                <a16:creationId xmlns:a16="http://schemas.microsoft.com/office/drawing/2014/main" id="{9E2362E2-1B26-8695-110A-4AF952D47231}"/>
              </a:ext>
            </a:extLst>
          </p:cNvPr>
          <p:cNvSpPr txBox="1">
            <a:spLocks noGrp="1"/>
          </p:cNvSpPr>
          <p:nvPr>
            <p:ph type="ftr" sz="quarter" idx="5"/>
          </p:nvPr>
        </p:nvSpPr>
        <p:spPr>
          <a:xfrm>
            <a:off x="1219200" y="6517192"/>
            <a:ext cx="6235065" cy="203200"/>
          </a:xfrm>
          <a:prstGeom prst="rect">
            <a:avLst/>
          </a:prstGeom>
        </p:spPr>
        <p:txBody>
          <a:bodyPr vert="horz" wrap="square" lIns="0" tIns="0" rIns="0" bIns="0" rtlCol="0">
            <a:spAutoFit/>
          </a:body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
        <p:nvSpPr>
          <p:cNvPr id="11" name="TextBox 10">
            <a:extLst>
              <a:ext uri="{FF2B5EF4-FFF2-40B4-BE49-F238E27FC236}">
                <a16:creationId xmlns:a16="http://schemas.microsoft.com/office/drawing/2014/main" id="{15A79A08-7BF9-86B2-DFC8-19DC6600EA1C}"/>
              </a:ext>
            </a:extLst>
          </p:cNvPr>
          <p:cNvSpPr txBox="1"/>
          <p:nvPr/>
        </p:nvSpPr>
        <p:spPr>
          <a:xfrm>
            <a:off x="222567" y="756910"/>
            <a:ext cx="4572000" cy="523220"/>
          </a:xfrm>
          <a:prstGeom prst="rect">
            <a:avLst/>
          </a:prstGeom>
          <a:noFill/>
        </p:spPr>
        <p:txBody>
          <a:bodyPr wrap="square">
            <a:spAutoFit/>
          </a:bodyPr>
          <a:lstStyle/>
          <a:p>
            <a:r>
              <a:rPr lang="en-IN" sz="2800" dirty="0">
                <a:solidFill>
                  <a:srgbClr val="FF0000"/>
                </a:solidFill>
              </a:rPr>
              <a:t>     Future Scope</a:t>
            </a:r>
          </a:p>
        </p:txBody>
      </p:sp>
    </p:spTree>
    <p:extLst>
      <p:ext uri="{BB962C8B-B14F-4D97-AF65-F5344CB8AC3E}">
        <p14:creationId xmlns:p14="http://schemas.microsoft.com/office/powerpoint/2010/main" val="1314459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955D998-9933-A241-A93E-C66CA69D7440}"/>
              </a:ext>
            </a:extLst>
          </p:cNvPr>
          <p:cNvSpPr txBox="1">
            <a:spLocks/>
          </p:cNvSpPr>
          <p:nvPr/>
        </p:nvSpPr>
        <p:spPr>
          <a:xfrm>
            <a:off x="661987" y="0"/>
            <a:ext cx="6685280" cy="617855"/>
          </a:xfrm>
          <a:prstGeom prst="rect">
            <a:avLst/>
          </a:prstGeom>
          <a:solidFill>
            <a:srgbClr val="7F63A1"/>
          </a:solidFill>
        </p:spPr>
        <p:txBody>
          <a:bodyPr vert="horz" wrap="square" lIns="0" tIns="160655" rIns="0" bIns="0" rtlCol="0">
            <a:spAutoFit/>
          </a:bodyPr>
          <a:lstStyle>
            <a:lvl1pPr>
              <a:defRPr>
                <a:latin typeface="+mj-lt"/>
                <a:ea typeface="+mj-ea"/>
                <a:cs typeface="+mj-cs"/>
              </a:defRPr>
            </a:lvl1pPr>
          </a:lstStyle>
          <a:p>
            <a:pPr marL="515620">
              <a:spcBef>
                <a:spcPts val="1265"/>
              </a:spcBef>
            </a:pPr>
            <a:r>
              <a:rPr lang="en-US" b="1" dirty="0">
                <a:solidFill>
                  <a:srgbClr val="FFFFFF"/>
                </a:solidFill>
                <a:latin typeface="Calibri"/>
                <a:cs typeface="Calibri"/>
              </a:rPr>
              <a:t>II</a:t>
            </a:r>
            <a:r>
              <a:rPr lang="en-US" b="1" spc="-50" dirty="0">
                <a:solidFill>
                  <a:srgbClr val="FFFFFF"/>
                </a:solidFill>
                <a:latin typeface="Calibri"/>
                <a:cs typeface="Calibri"/>
              </a:rPr>
              <a:t> </a:t>
            </a:r>
            <a:r>
              <a:rPr lang="en-US" b="1" spc="-25" dirty="0">
                <a:solidFill>
                  <a:srgbClr val="FFFFFF"/>
                </a:solidFill>
                <a:latin typeface="Calibri"/>
                <a:cs typeface="Calibri"/>
              </a:rPr>
              <a:t>Year</a:t>
            </a:r>
            <a:r>
              <a:rPr lang="en-US" b="1" spc="-50" dirty="0">
                <a:solidFill>
                  <a:srgbClr val="FFFFFF"/>
                </a:solidFill>
                <a:latin typeface="Calibri"/>
                <a:cs typeface="Calibri"/>
              </a:rPr>
              <a:t> </a:t>
            </a:r>
            <a:r>
              <a:rPr lang="en-US" b="1" spc="-40" dirty="0" err="1">
                <a:solidFill>
                  <a:srgbClr val="FFFFFF"/>
                </a:solidFill>
                <a:latin typeface="Calibri"/>
                <a:cs typeface="Calibri"/>
              </a:rPr>
              <a:t>B.Tech</a:t>
            </a:r>
            <a:r>
              <a:rPr lang="en-US" b="1" spc="-45" dirty="0">
                <a:solidFill>
                  <a:srgbClr val="FFFFFF"/>
                </a:solidFill>
                <a:latin typeface="Calibri"/>
                <a:cs typeface="Calibri"/>
              </a:rPr>
              <a:t> </a:t>
            </a:r>
            <a:r>
              <a:rPr lang="en-US" b="1" dirty="0">
                <a:solidFill>
                  <a:srgbClr val="FFFFFF"/>
                </a:solidFill>
                <a:latin typeface="Calibri"/>
                <a:cs typeface="Calibri"/>
              </a:rPr>
              <a:t>Industry</a:t>
            </a:r>
            <a:r>
              <a:rPr lang="en-US" b="1" spc="-50" dirty="0">
                <a:solidFill>
                  <a:srgbClr val="FFFFFF"/>
                </a:solidFill>
                <a:latin typeface="Calibri"/>
                <a:cs typeface="Calibri"/>
              </a:rPr>
              <a:t> </a:t>
            </a:r>
            <a:r>
              <a:rPr lang="en-US" b="1" dirty="0">
                <a:solidFill>
                  <a:srgbClr val="FFFFFF"/>
                </a:solidFill>
                <a:latin typeface="Calibri"/>
                <a:cs typeface="Calibri"/>
              </a:rPr>
              <a:t>Oriented</a:t>
            </a:r>
            <a:r>
              <a:rPr lang="en-US" b="1" spc="-45" dirty="0">
                <a:solidFill>
                  <a:srgbClr val="FFFFFF"/>
                </a:solidFill>
                <a:latin typeface="Calibri"/>
                <a:cs typeface="Calibri"/>
              </a:rPr>
              <a:t> </a:t>
            </a:r>
            <a:r>
              <a:rPr lang="en-US" b="1" dirty="0">
                <a:solidFill>
                  <a:srgbClr val="FFFFFF"/>
                </a:solidFill>
                <a:latin typeface="Calibri"/>
                <a:cs typeface="Calibri"/>
              </a:rPr>
              <a:t>Project</a:t>
            </a:r>
            <a:r>
              <a:rPr lang="en-US" b="1" spc="-50" dirty="0">
                <a:solidFill>
                  <a:srgbClr val="FFFFFF"/>
                </a:solidFill>
                <a:latin typeface="Calibri"/>
                <a:cs typeface="Calibri"/>
              </a:rPr>
              <a:t> </a:t>
            </a:r>
            <a:r>
              <a:rPr lang="en-US" b="1" dirty="0">
                <a:solidFill>
                  <a:srgbClr val="FFFFFF"/>
                </a:solidFill>
                <a:latin typeface="Calibri"/>
                <a:cs typeface="Calibri"/>
              </a:rPr>
              <a:t>(</a:t>
            </a:r>
            <a:r>
              <a:rPr lang="en-US" b="1" dirty="0" err="1">
                <a:solidFill>
                  <a:srgbClr val="FFFFFF"/>
                </a:solidFill>
                <a:latin typeface="Calibri"/>
                <a:cs typeface="Calibri"/>
              </a:rPr>
              <a:t>IoP</a:t>
            </a:r>
            <a:r>
              <a:rPr lang="en-US" b="1" dirty="0">
                <a:solidFill>
                  <a:srgbClr val="FFFFFF"/>
                </a:solidFill>
                <a:latin typeface="Calibri"/>
                <a:cs typeface="Calibri"/>
              </a:rPr>
              <a:t>)</a:t>
            </a:r>
            <a:r>
              <a:rPr lang="en-US" b="1" spc="-45" dirty="0">
                <a:solidFill>
                  <a:srgbClr val="FFFFFF"/>
                </a:solidFill>
                <a:latin typeface="Calibri"/>
                <a:cs typeface="Calibri"/>
              </a:rPr>
              <a:t> </a:t>
            </a:r>
            <a:r>
              <a:rPr lang="en-US" b="1" dirty="0">
                <a:solidFill>
                  <a:srgbClr val="FFFFFF"/>
                </a:solidFill>
                <a:latin typeface="Calibri"/>
                <a:cs typeface="Calibri"/>
              </a:rPr>
              <a:t>Project</a:t>
            </a:r>
            <a:r>
              <a:rPr lang="en-US" b="1" spc="-50" dirty="0">
                <a:solidFill>
                  <a:srgbClr val="FFFFFF"/>
                </a:solidFill>
                <a:latin typeface="Calibri"/>
                <a:cs typeface="Calibri"/>
              </a:rPr>
              <a:t> </a:t>
            </a:r>
            <a:r>
              <a:rPr lang="en-US" b="1" spc="-10" dirty="0">
                <a:solidFill>
                  <a:srgbClr val="FFFFFF"/>
                </a:solidFill>
                <a:latin typeface="Calibri"/>
                <a:cs typeface="Calibri"/>
              </a:rPr>
              <a:t>Review</a:t>
            </a:r>
            <a:endParaRPr lang="en-US" dirty="0">
              <a:latin typeface="Calibri"/>
              <a:cs typeface="Calibri"/>
            </a:endParaRPr>
          </a:p>
        </p:txBody>
      </p:sp>
      <p:sp>
        <p:nvSpPr>
          <p:cNvPr id="3" name="object 3">
            <a:extLst>
              <a:ext uri="{FF2B5EF4-FFF2-40B4-BE49-F238E27FC236}">
                <a16:creationId xmlns:a16="http://schemas.microsoft.com/office/drawing/2014/main" id="{29AE3FCE-35FE-6991-F633-B1546C5E83DA}"/>
              </a:ext>
            </a:extLst>
          </p:cNvPr>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4" name="object 4">
            <a:extLst>
              <a:ext uri="{FF2B5EF4-FFF2-40B4-BE49-F238E27FC236}">
                <a16:creationId xmlns:a16="http://schemas.microsoft.com/office/drawing/2014/main" id="{172F3086-4202-618D-9B65-9A405DCD1DB2}"/>
              </a:ext>
            </a:extLst>
          </p:cNvPr>
          <p:cNvGrpSpPr/>
          <p:nvPr/>
        </p:nvGrpSpPr>
        <p:grpSpPr>
          <a:xfrm>
            <a:off x="0" y="6199187"/>
            <a:ext cx="9144000" cy="659130"/>
            <a:chOff x="0" y="6199187"/>
            <a:chExt cx="9144000" cy="659130"/>
          </a:xfrm>
        </p:grpSpPr>
        <p:sp>
          <p:nvSpPr>
            <p:cNvPr id="5" name="object 5">
              <a:extLst>
                <a:ext uri="{FF2B5EF4-FFF2-40B4-BE49-F238E27FC236}">
                  <a16:creationId xmlns:a16="http://schemas.microsoft.com/office/drawing/2014/main" id="{23065747-A636-0021-63D0-E4CC68E19DCF}"/>
                </a:ext>
              </a:extLst>
            </p:cNvPr>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6" name="object 6">
              <a:extLst>
                <a:ext uri="{FF2B5EF4-FFF2-40B4-BE49-F238E27FC236}">
                  <a16:creationId xmlns:a16="http://schemas.microsoft.com/office/drawing/2014/main" id="{2E197DD1-011E-54A8-F37B-2DA06986A3C0}"/>
                </a:ext>
              </a:extLst>
            </p:cNvPr>
            <p:cNvPicPr/>
            <p:nvPr/>
          </p:nvPicPr>
          <p:blipFill>
            <a:blip r:embed="rId2" cstate="print"/>
            <a:stretch>
              <a:fillRect/>
            </a:stretch>
          </p:blipFill>
          <p:spPr>
            <a:xfrm>
              <a:off x="8472487" y="6199187"/>
              <a:ext cx="671512" cy="658812"/>
            </a:xfrm>
            <a:prstGeom prst="rect">
              <a:avLst/>
            </a:prstGeom>
          </p:spPr>
        </p:pic>
      </p:grpSp>
      <p:pic>
        <p:nvPicPr>
          <p:cNvPr id="7" name="object 7">
            <a:extLst>
              <a:ext uri="{FF2B5EF4-FFF2-40B4-BE49-F238E27FC236}">
                <a16:creationId xmlns:a16="http://schemas.microsoft.com/office/drawing/2014/main" id="{A23456C3-85BB-416A-E2A7-64959D8D5230}"/>
              </a:ext>
            </a:extLst>
          </p:cNvPr>
          <p:cNvPicPr/>
          <p:nvPr/>
        </p:nvPicPr>
        <p:blipFill>
          <a:blip r:embed="rId3" cstate="print"/>
          <a:stretch>
            <a:fillRect/>
          </a:stretch>
        </p:blipFill>
        <p:spPr>
          <a:xfrm>
            <a:off x="0" y="0"/>
            <a:ext cx="658812" cy="620712"/>
          </a:xfrm>
          <a:prstGeom prst="rect">
            <a:avLst/>
          </a:prstGeom>
        </p:spPr>
      </p:pic>
      <p:sp>
        <p:nvSpPr>
          <p:cNvPr id="8" name="object 8">
            <a:extLst>
              <a:ext uri="{FF2B5EF4-FFF2-40B4-BE49-F238E27FC236}">
                <a16:creationId xmlns:a16="http://schemas.microsoft.com/office/drawing/2014/main" id="{DDC01CB9-E8C9-3247-21CA-3F17B93F9349}"/>
              </a:ext>
            </a:extLst>
          </p:cNvPr>
          <p:cNvSpPr txBox="1"/>
          <p:nvPr/>
        </p:nvSpPr>
        <p:spPr>
          <a:xfrm>
            <a:off x="347027" y="1066800"/>
            <a:ext cx="7315200" cy="3352200"/>
          </a:xfrm>
          <a:prstGeom prst="rect">
            <a:avLst/>
          </a:prstGeom>
        </p:spPr>
        <p:txBody>
          <a:bodyPr vert="horz" wrap="square" lIns="0" tIns="12700" rIns="0" bIns="0" rtlCol="0">
            <a:spAutoFit/>
          </a:bodyPr>
          <a:lstStyle/>
          <a:p>
            <a:pPr marL="12700" algn="ctr">
              <a:lnSpc>
                <a:spcPct val="100000"/>
              </a:lnSpc>
              <a:spcBef>
                <a:spcPts val="100"/>
              </a:spcBef>
            </a:pPr>
            <a:r>
              <a:rPr lang="en-IN" sz="4000" dirty="0">
                <a:solidFill>
                  <a:srgbClr val="FF0000"/>
                </a:solidFill>
                <a:latin typeface="Calibri"/>
                <a:cs typeface="Calibri"/>
              </a:rPr>
              <a:t>Thank you</a:t>
            </a:r>
            <a:endParaRPr lang="en-IN" sz="3600" dirty="0">
              <a:solidFill>
                <a:srgbClr val="FF0000"/>
              </a:solidFill>
              <a:latin typeface="Calibri"/>
              <a:cs typeface="Calibri"/>
            </a:endParaRPr>
          </a:p>
          <a:p>
            <a:pPr marL="12700" algn="just">
              <a:lnSpc>
                <a:spcPct val="100000"/>
              </a:lnSpc>
              <a:spcBef>
                <a:spcPts val="100"/>
              </a:spcBef>
            </a:pPr>
            <a:endParaRPr lang="en-IN" sz="2400" dirty="0">
              <a:solidFill>
                <a:srgbClr val="FF0000"/>
              </a:solidFill>
              <a:latin typeface="Calibri"/>
              <a:cs typeface="Calibri"/>
            </a:endParaRPr>
          </a:p>
          <a:p>
            <a:pPr marL="355600" indent="-342900" algn="just">
              <a:lnSpc>
                <a:spcPct val="100000"/>
              </a:lnSpc>
              <a:spcBef>
                <a:spcPts val="100"/>
              </a:spcBef>
              <a:buFont typeface="Arial" panose="020B0604020202020204" pitchFamily="34" charset="0"/>
              <a:buChar char="•"/>
            </a:pPr>
            <a:r>
              <a:rPr lang="en-IN" sz="2400" dirty="0">
                <a:solidFill>
                  <a:schemeClr val="tx1"/>
                </a:solidFill>
                <a:latin typeface="Calibri"/>
                <a:cs typeface="Calibri"/>
              </a:rPr>
              <a:t>VENNA NANDA JAYA KRISHNA</a:t>
            </a:r>
          </a:p>
          <a:p>
            <a:pPr marL="355600" indent="-342900" algn="just">
              <a:lnSpc>
                <a:spcPct val="100000"/>
              </a:lnSpc>
              <a:spcBef>
                <a:spcPts val="100"/>
              </a:spcBef>
              <a:buFont typeface="Arial" panose="020B0604020202020204" pitchFamily="34" charset="0"/>
              <a:buChar char="•"/>
            </a:pPr>
            <a:r>
              <a:rPr lang="en-IN" sz="2400" dirty="0">
                <a:solidFill>
                  <a:schemeClr val="tx1"/>
                </a:solidFill>
                <a:latin typeface="Calibri"/>
                <a:cs typeface="Calibri"/>
              </a:rPr>
              <a:t>POSHETTY SAITEJA</a:t>
            </a:r>
          </a:p>
          <a:p>
            <a:pPr marL="355600" indent="-342900" algn="just">
              <a:lnSpc>
                <a:spcPct val="100000"/>
              </a:lnSpc>
              <a:spcBef>
                <a:spcPts val="100"/>
              </a:spcBef>
              <a:buFont typeface="Arial" panose="020B0604020202020204" pitchFamily="34" charset="0"/>
              <a:buChar char="•"/>
            </a:pPr>
            <a:r>
              <a:rPr lang="en-IN" sz="2400" dirty="0">
                <a:solidFill>
                  <a:schemeClr val="tx1"/>
                </a:solidFill>
                <a:latin typeface="Calibri"/>
                <a:cs typeface="Calibri"/>
              </a:rPr>
              <a:t>MOHD ALI</a:t>
            </a:r>
          </a:p>
          <a:p>
            <a:pPr marL="12700" algn="ctr">
              <a:lnSpc>
                <a:spcPct val="100000"/>
              </a:lnSpc>
              <a:spcBef>
                <a:spcPts val="100"/>
              </a:spcBef>
            </a:pPr>
            <a:endParaRPr lang="en-IN" sz="3600" dirty="0">
              <a:solidFill>
                <a:srgbClr val="FF0000"/>
              </a:solidFill>
              <a:latin typeface="Calibri"/>
              <a:cs typeface="Calibri"/>
            </a:endParaRPr>
          </a:p>
          <a:p>
            <a:pPr marL="12700" algn="ctr">
              <a:lnSpc>
                <a:spcPct val="100000"/>
              </a:lnSpc>
              <a:spcBef>
                <a:spcPts val="100"/>
              </a:spcBef>
            </a:pPr>
            <a:endParaRPr lang="en-IN" sz="4000" dirty="0">
              <a:solidFill>
                <a:srgbClr val="FF0000"/>
              </a:solidFill>
              <a:latin typeface="Calibri"/>
              <a:cs typeface="Calibri"/>
            </a:endParaRPr>
          </a:p>
        </p:txBody>
      </p:sp>
      <p:sp>
        <p:nvSpPr>
          <p:cNvPr id="9" name="object 9">
            <a:extLst>
              <a:ext uri="{FF2B5EF4-FFF2-40B4-BE49-F238E27FC236}">
                <a16:creationId xmlns:a16="http://schemas.microsoft.com/office/drawing/2014/main" id="{2276452C-3C06-5C18-57A1-48BBA87C5E98}"/>
              </a:ext>
            </a:extLst>
          </p:cNvPr>
          <p:cNvSpPr txBox="1">
            <a:spLocks noGrp="1"/>
          </p:cNvSpPr>
          <p:nvPr>
            <p:ph type="ftr" sz="quarter" idx="5"/>
          </p:nvPr>
        </p:nvSpPr>
        <p:spPr>
          <a:xfrm>
            <a:off x="1219200" y="6517192"/>
            <a:ext cx="6235065" cy="203200"/>
          </a:xfrm>
          <a:prstGeom prst="rect">
            <a:avLst/>
          </a:prstGeom>
        </p:spPr>
        <p:txBody>
          <a:bodyPr vert="horz" wrap="square" lIns="0" tIns="0" rIns="0" bIns="0" rtlCol="0">
            <a:spAutoFit/>
          </a:body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Tree>
    <p:extLst>
      <p:ext uri="{BB962C8B-B14F-4D97-AF65-F5344CB8AC3E}">
        <p14:creationId xmlns:p14="http://schemas.microsoft.com/office/powerpoint/2010/main" val="2560317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1987" y="0"/>
            <a:ext cx="6685280" cy="617855"/>
          </a:xfrm>
          <a:prstGeom prst="rect">
            <a:avLst/>
          </a:prstGeom>
          <a:solidFill>
            <a:srgbClr val="7F63A1"/>
          </a:solidFill>
        </p:spPr>
        <p:txBody>
          <a:bodyPr vert="horz" wrap="square" lIns="0" tIns="160655" rIns="0" bIns="0" rtlCol="0">
            <a:spAutoFit/>
          </a:bodyPr>
          <a:lstStyle/>
          <a:p>
            <a:pPr marL="515620">
              <a:lnSpc>
                <a:spcPct val="100000"/>
              </a:lnSpc>
              <a:spcBef>
                <a:spcPts val="1265"/>
              </a:spcBef>
            </a:pPr>
            <a:r>
              <a:rPr sz="1800" b="1" dirty="0">
                <a:solidFill>
                  <a:srgbClr val="FFFFFF"/>
                </a:solidFill>
                <a:latin typeface="Calibri"/>
                <a:cs typeface="Calibri"/>
              </a:rPr>
              <a:t>II</a:t>
            </a:r>
            <a:r>
              <a:rPr sz="1800" b="1" spc="-50" dirty="0">
                <a:solidFill>
                  <a:srgbClr val="FFFFFF"/>
                </a:solidFill>
                <a:latin typeface="Calibri"/>
                <a:cs typeface="Calibri"/>
              </a:rPr>
              <a:t> </a:t>
            </a:r>
            <a:r>
              <a:rPr sz="1800" b="1" spc="-25" dirty="0">
                <a:solidFill>
                  <a:srgbClr val="FFFFFF"/>
                </a:solidFill>
                <a:latin typeface="Calibri"/>
                <a:cs typeface="Calibri"/>
              </a:rPr>
              <a:t>Year</a:t>
            </a:r>
            <a:r>
              <a:rPr sz="1800" b="1" spc="-50" dirty="0">
                <a:solidFill>
                  <a:srgbClr val="FFFFFF"/>
                </a:solidFill>
                <a:latin typeface="Calibri"/>
                <a:cs typeface="Calibri"/>
              </a:rPr>
              <a:t> </a:t>
            </a:r>
            <a:r>
              <a:rPr sz="1800" b="1" spc="-40" dirty="0">
                <a:solidFill>
                  <a:srgbClr val="FFFFFF"/>
                </a:solidFill>
                <a:latin typeface="Calibri"/>
                <a:cs typeface="Calibri"/>
              </a:rPr>
              <a:t>B.Tech</a:t>
            </a:r>
            <a:r>
              <a:rPr sz="1800" b="1" spc="-45" dirty="0">
                <a:solidFill>
                  <a:srgbClr val="FFFFFF"/>
                </a:solidFill>
                <a:latin typeface="Calibri"/>
                <a:cs typeface="Calibri"/>
              </a:rPr>
              <a:t> </a:t>
            </a:r>
            <a:r>
              <a:rPr sz="1800" b="1" dirty="0">
                <a:solidFill>
                  <a:srgbClr val="FFFFFF"/>
                </a:solidFill>
                <a:latin typeface="Calibri"/>
                <a:cs typeface="Calibri"/>
              </a:rPr>
              <a:t>Industry</a:t>
            </a:r>
            <a:r>
              <a:rPr sz="1800" b="1" spc="-50" dirty="0">
                <a:solidFill>
                  <a:srgbClr val="FFFFFF"/>
                </a:solidFill>
                <a:latin typeface="Calibri"/>
                <a:cs typeface="Calibri"/>
              </a:rPr>
              <a:t> </a:t>
            </a:r>
            <a:r>
              <a:rPr sz="1800" b="1" dirty="0">
                <a:solidFill>
                  <a:srgbClr val="FFFFFF"/>
                </a:solidFill>
                <a:latin typeface="Calibri"/>
                <a:cs typeface="Calibri"/>
              </a:rPr>
              <a:t>Oriented</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dirty="0">
                <a:solidFill>
                  <a:srgbClr val="FFFFFF"/>
                </a:solidFill>
                <a:latin typeface="Calibri"/>
                <a:cs typeface="Calibri"/>
              </a:rPr>
              <a:t>(IoP)</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spc="-10" dirty="0">
                <a:solidFill>
                  <a:srgbClr val="FFFFFF"/>
                </a:solidFill>
                <a:latin typeface="Calibri"/>
                <a:cs typeface="Calibri"/>
              </a:rPr>
              <a:t>Review</a:t>
            </a:r>
            <a:endParaRPr sz="1800">
              <a:latin typeface="Calibri"/>
              <a:cs typeface="Calibri"/>
            </a:endParaRPr>
          </a:p>
        </p:txBody>
      </p:sp>
      <p:sp>
        <p:nvSpPr>
          <p:cNvPr id="3" name="object 3"/>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4" name="object 4"/>
          <p:cNvGrpSpPr/>
          <p:nvPr/>
        </p:nvGrpSpPr>
        <p:grpSpPr>
          <a:xfrm>
            <a:off x="0" y="6199187"/>
            <a:ext cx="9144000" cy="659130"/>
            <a:chOff x="0" y="6199187"/>
            <a:chExt cx="9144000" cy="659130"/>
          </a:xfrm>
        </p:grpSpPr>
        <p:sp>
          <p:nvSpPr>
            <p:cNvPr id="5" name="object 5"/>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6" name="object 6"/>
            <p:cNvPicPr/>
            <p:nvPr/>
          </p:nvPicPr>
          <p:blipFill>
            <a:blip r:embed="rId2" cstate="print"/>
            <a:stretch>
              <a:fillRect/>
            </a:stretch>
          </p:blipFill>
          <p:spPr>
            <a:xfrm>
              <a:off x="8472487" y="6199187"/>
              <a:ext cx="671512" cy="658812"/>
            </a:xfrm>
            <a:prstGeom prst="rect">
              <a:avLst/>
            </a:prstGeom>
          </p:spPr>
        </p:pic>
      </p:grpSp>
      <p:pic>
        <p:nvPicPr>
          <p:cNvPr id="7" name="object 7"/>
          <p:cNvPicPr/>
          <p:nvPr/>
        </p:nvPicPr>
        <p:blipFill>
          <a:blip r:embed="rId3" cstate="print"/>
          <a:stretch>
            <a:fillRect/>
          </a:stretch>
        </p:blipFill>
        <p:spPr>
          <a:xfrm>
            <a:off x="0" y="0"/>
            <a:ext cx="658812" cy="620712"/>
          </a:xfrm>
          <a:prstGeom prst="rect">
            <a:avLst/>
          </a:prstGeom>
        </p:spPr>
      </p:pic>
      <p:sp>
        <p:nvSpPr>
          <p:cNvPr id="8" name="object 8"/>
          <p:cNvSpPr txBox="1">
            <a:spLocks noGrp="1"/>
          </p:cNvSpPr>
          <p:nvPr>
            <p:ph type="title"/>
          </p:nvPr>
        </p:nvSpPr>
        <p:spPr>
          <a:xfrm>
            <a:off x="3375228" y="786104"/>
            <a:ext cx="2391410" cy="574040"/>
          </a:xfrm>
          <a:prstGeom prst="rect">
            <a:avLst/>
          </a:prstGeom>
        </p:spPr>
        <p:txBody>
          <a:bodyPr vert="horz" wrap="square" lIns="0" tIns="12700" rIns="0" bIns="0" rtlCol="0">
            <a:spAutoFit/>
          </a:bodyPr>
          <a:lstStyle/>
          <a:p>
            <a:pPr marL="12700">
              <a:lnSpc>
                <a:spcPct val="100000"/>
              </a:lnSpc>
              <a:spcBef>
                <a:spcPts val="100"/>
              </a:spcBef>
            </a:pPr>
            <a:r>
              <a:rPr b="1" spc="-10" dirty="0">
                <a:latin typeface="Calibri"/>
                <a:cs typeface="Calibri"/>
              </a:rPr>
              <a:t>Introduction</a:t>
            </a: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
        <p:nvSpPr>
          <p:cNvPr id="9" name="object 9"/>
          <p:cNvSpPr txBox="1"/>
          <p:nvPr/>
        </p:nvSpPr>
        <p:spPr>
          <a:xfrm>
            <a:off x="605457" y="1432902"/>
            <a:ext cx="8001000" cy="3987800"/>
          </a:xfrm>
          <a:prstGeom prst="rect">
            <a:avLst/>
          </a:prstGeom>
        </p:spPr>
        <p:txBody>
          <a:bodyPr vert="horz" wrap="square" lIns="0" tIns="12700" rIns="0" bIns="0" rtlCol="0">
            <a:spAutoFit/>
          </a:bodyPr>
          <a:lstStyle/>
          <a:p>
            <a:pPr marL="391160" marR="22225" indent="-379095" algn="just">
              <a:lnSpc>
                <a:spcPct val="100000"/>
              </a:lnSpc>
              <a:spcBef>
                <a:spcPts val="100"/>
              </a:spcBef>
              <a:buFont typeface="Arial"/>
              <a:buChar char="●"/>
              <a:tabLst>
                <a:tab pos="394335" algn="l"/>
              </a:tabLst>
            </a:pPr>
            <a:r>
              <a:rPr sz="2000" spc="-10" dirty="0">
                <a:latin typeface="Calibri"/>
                <a:cs typeface="Calibri"/>
              </a:rPr>
              <a:t>However,</a:t>
            </a:r>
            <a:r>
              <a:rPr sz="2000" spc="30" dirty="0">
                <a:latin typeface="Calibri"/>
                <a:cs typeface="Calibri"/>
              </a:rPr>
              <a:t> </a:t>
            </a:r>
            <a:r>
              <a:rPr sz="2000" dirty="0">
                <a:latin typeface="Calibri"/>
                <a:cs typeface="Calibri"/>
              </a:rPr>
              <a:t>the</a:t>
            </a:r>
            <a:r>
              <a:rPr sz="2000" spc="35" dirty="0">
                <a:latin typeface="Calibri"/>
                <a:cs typeface="Calibri"/>
              </a:rPr>
              <a:t> </a:t>
            </a:r>
            <a:r>
              <a:rPr sz="2000" dirty="0">
                <a:latin typeface="Calibri"/>
                <a:cs typeface="Calibri"/>
              </a:rPr>
              <a:t>traditional</a:t>
            </a:r>
            <a:r>
              <a:rPr sz="2000" spc="35" dirty="0">
                <a:latin typeface="Calibri"/>
                <a:cs typeface="Calibri"/>
              </a:rPr>
              <a:t> </a:t>
            </a:r>
            <a:r>
              <a:rPr sz="2000" dirty="0">
                <a:latin typeface="Calibri"/>
                <a:cs typeface="Calibri"/>
              </a:rPr>
              <a:t>methods</a:t>
            </a:r>
            <a:r>
              <a:rPr sz="2000" spc="30" dirty="0">
                <a:latin typeface="Calibri"/>
                <a:cs typeface="Calibri"/>
              </a:rPr>
              <a:t> </a:t>
            </a:r>
            <a:r>
              <a:rPr sz="2000" dirty="0">
                <a:latin typeface="Calibri"/>
                <a:cs typeface="Calibri"/>
              </a:rPr>
              <a:t>for</a:t>
            </a:r>
            <a:r>
              <a:rPr sz="2000" spc="35" dirty="0">
                <a:latin typeface="Calibri"/>
                <a:cs typeface="Calibri"/>
              </a:rPr>
              <a:t> </a:t>
            </a:r>
            <a:r>
              <a:rPr sz="2000" dirty="0">
                <a:latin typeface="Calibri"/>
                <a:cs typeface="Calibri"/>
              </a:rPr>
              <a:t>evaluating</a:t>
            </a:r>
            <a:r>
              <a:rPr sz="2000" spc="35" dirty="0">
                <a:latin typeface="Calibri"/>
                <a:cs typeface="Calibri"/>
              </a:rPr>
              <a:t> </a:t>
            </a:r>
            <a:r>
              <a:rPr sz="2000" dirty="0">
                <a:latin typeface="Calibri"/>
                <a:cs typeface="Calibri"/>
              </a:rPr>
              <a:t>the</a:t>
            </a:r>
            <a:r>
              <a:rPr sz="2000" spc="30" dirty="0">
                <a:latin typeface="Calibri"/>
                <a:cs typeface="Calibri"/>
              </a:rPr>
              <a:t> </a:t>
            </a:r>
            <a:r>
              <a:rPr sz="2000" dirty="0">
                <a:latin typeface="Calibri"/>
                <a:cs typeface="Calibri"/>
              </a:rPr>
              <a:t>creditworthiness</a:t>
            </a:r>
            <a:r>
              <a:rPr sz="2000" spc="35" dirty="0">
                <a:latin typeface="Calibri"/>
                <a:cs typeface="Calibri"/>
              </a:rPr>
              <a:t> </a:t>
            </a:r>
            <a:r>
              <a:rPr sz="2000" spc="-25" dirty="0">
                <a:latin typeface="Calibri"/>
                <a:cs typeface="Calibri"/>
              </a:rPr>
              <a:t>of 	</a:t>
            </a:r>
            <a:r>
              <a:rPr sz="2000" dirty="0">
                <a:latin typeface="Calibri"/>
                <a:cs typeface="Calibri"/>
              </a:rPr>
              <a:t>loan</a:t>
            </a:r>
            <a:r>
              <a:rPr sz="2000" spc="180" dirty="0">
                <a:latin typeface="Calibri"/>
                <a:cs typeface="Calibri"/>
              </a:rPr>
              <a:t>  </a:t>
            </a:r>
            <a:r>
              <a:rPr sz="2000" dirty="0">
                <a:latin typeface="Calibri"/>
                <a:cs typeface="Calibri"/>
              </a:rPr>
              <a:t>applicants</a:t>
            </a:r>
            <a:r>
              <a:rPr sz="2000" spc="180" dirty="0">
                <a:latin typeface="Calibri"/>
                <a:cs typeface="Calibri"/>
              </a:rPr>
              <a:t>  </a:t>
            </a:r>
            <a:r>
              <a:rPr sz="2000" dirty="0">
                <a:latin typeface="Calibri"/>
                <a:cs typeface="Calibri"/>
              </a:rPr>
              <a:t>have</a:t>
            </a:r>
            <a:r>
              <a:rPr sz="2000" spc="180" dirty="0">
                <a:latin typeface="Calibri"/>
                <a:cs typeface="Calibri"/>
              </a:rPr>
              <a:t>  </a:t>
            </a:r>
            <a:r>
              <a:rPr sz="2000" dirty="0">
                <a:latin typeface="Calibri"/>
                <a:cs typeface="Calibri"/>
              </a:rPr>
              <a:t>often</a:t>
            </a:r>
            <a:r>
              <a:rPr sz="2000" spc="185" dirty="0">
                <a:latin typeface="Calibri"/>
                <a:cs typeface="Calibri"/>
              </a:rPr>
              <a:t>  </a:t>
            </a:r>
            <a:r>
              <a:rPr sz="2000" dirty="0">
                <a:latin typeface="Calibri"/>
                <a:cs typeface="Calibri"/>
              </a:rPr>
              <a:t>been</a:t>
            </a:r>
            <a:r>
              <a:rPr sz="2000" spc="180" dirty="0">
                <a:latin typeface="Calibri"/>
                <a:cs typeface="Calibri"/>
              </a:rPr>
              <a:t>  </a:t>
            </a:r>
            <a:r>
              <a:rPr sz="2000" dirty="0">
                <a:latin typeface="Calibri"/>
                <a:cs typeface="Calibri"/>
              </a:rPr>
              <a:t>fraught</a:t>
            </a:r>
            <a:r>
              <a:rPr sz="2000" spc="180" dirty="0">
                <a:latin typeface="Calibri"/>
                <a:cs typeface="Calibri"/>
              </a:rPr>
              <a:t>  </a:t>
            </a:r>
            <a:r>
              <a:rPr sz="2000" dirty="0">
                <a:latin typeface="Calibri"/>
                <a:cs typeface="Calibri"/>
              </a:rPr>
              <a:t>with</a:t>
            </a:r>
            <a:r>
              <a:rPr sz="2000" spc="180" dirty="0">
                <a:latin typeface="Calibri"/>
                <a:cs typeface="Calibri"/>
              </a:rPr>
              <a:t>  </a:t>
            </a:r>
            <a:r>
              <a:rPr sz="2000" dirty="0">
                <a:latin typeface="Calibri"/>
                <a:cs typeface="Calibri"/>
              </a:rPr>
              <a:t>challenges</a:t>
            </a:r>
            <a:r>
              <a:rPr sz="2000" spc="185" dirty="0">
                <a:latin typeface="Calibri"/>
                <a:cs typeface="Calibri"/>
              </a:rPr>
              <a:t>  </a:t>
            </a:r>
            <a:r>
              <a:rPr sz="2000" dirty="0">
                <a:latin typeface="Calibri"/>
                <a:cs typeface="Calibri"/>
              </a:rPr>
              <a:t>such</a:t>
            </a:r>
            <a:r>
              <a:rPr sz="2000" spc="180" dirty="0">
                <a:latin typeface="Calibri"/>
                <a:cs typeface="Calibri"/>
              </a:rPr>
              <a:t>  </a:t>
            </a:r>
            <a:r>
              <a:rPr sz="2000" spc="-25" dirty="0">
                <a:latin typeface="Calibri"/>
                <a:cs typeface="Calibri"/>
              </a:rPr>
              <a:t>as 	</a:t>
            </a:r>
            <a:r>
              <a:rPr sz="2000" dirty="0">
                <a:latin typeface="Calibri"/>
                <a:cs typeface="Calibri"/>
              </a:rPr>
              <a:t>subjectivity,</a:t>
            </a:r>
            <a:r>
              <a:rPr sz="2000" spc="105" dirty="0">
                <a:latin typeface="Calibri"/>
                <a:cs typeface="Calibri"/>
              </a:rPr>
              <a:t> </a:t>
            </a:r>
            <a:r>
              <a:rPr sz="2000" spc="-20" dirty="0">
                <a:latin typeface="Calibri"/>
                <a:cs typeface="Calibri"/>
              </a:rPr>
              <a:t>time-</a:t>
            </a:r>
            <a:r>
              <a:rPr sz="2000" dirty="0">
                <a:latin typeface="Calibri"/>
                <a:cs typeface="Calibri"/>
              </a:rPr>
              <a:t>consuming</a:t>
            </a:r>
            <a:r>
              <a:rPr sz="2000" spc="110" dirty="0">
                <a:latin typeface="Calibri"/>
                <a:cs typeface="Calibri"/>
              </a:rPr>
              <a:t> </a:t>
            </a:r>
            <a:r>
              <a:rPr sz="2000" dirty="0">
                <a:latin typeface="Calibri"/>
                <a:cs typeface="Calibri"/>
              </a:rPr>
              <a:t>manual</a:t>
            </a:r>
            <a:r>
              <a:rPr sz="2000" spc="110" dirty="0">
                <a:latin typeface="Calibri"/>
                <a:cs typeface="Calibri"/>
              </a:rPr>
              <a:t> </a:t>
            </a:r>
            <a:r>
              <a:rPr sz="2000" dirty="0">
                <a:latin typeface="Calibri"/>
                <a:cs typeface="Calibri"/>
              </a:rPr>
              <a:t>assessments,</a:t>
            </a:r>
            <a:r>
              <a:rPr sz="2000" spc="110" dirty="0">
                <a:latin typeface="Calibri"/>
                <a:cs typeface="Calibri"/>
              </a:rPr>
              <a:t> </a:t>
            </a:r>
            <a:r>
              <a:rPr sz="2000" dirty="0">
                <a:latin typeface="Calibri"/>
                <a:cs typeface="Calibri"/>
              </a:rPr>
              <a:t>and</a:t>
            </a:r>
            <a:r>
              <a:rPr sz="2000" spc="114" dirty="0">
                <a:latin typeface="Calibri"/>
                <a:cs typeface="Calibri"/>
              </a:rPr>
              <a:t> </a:t>
            </a:r>
            <a:r>
              <a:rPr sz="2000" dirty="0">
                <a:latin typeface="Calibri"/>
                <a:cs typeface="Calibri"/>
              </a:rPr>
              <a:t>the</a:t>
            </a:r>
            <a:r>
              <a:rPr sz="2000" spc="110" dirty="0">
                <a:latin typeface="Calibri"/>
                <a:cs typeface="Calibri"/>
              </a:rPr>
              <a:t> </a:t>
            </a:r>
            <a:r>
              <a:rPr sz="2000" dirty="0">
                <a:latin typeface="Calibri"/>
                <a:cs typeface="Calibri"/>
              </a:rPr>
              <a:t>potential</a:t>
            </a:r>
            <a:r>
              <a:rPr sz="2000" spc="110" dirty="0">
                <a:latin typeface="Calibri"/>
                <a:cs typeface="Calibri"/>
              </a:rPr>
              <a:t> </a:t>
            </a:r>
            <a:r>
              <a:rPr sz="2000" spc="-25" dirty="0">
                <a:latin typeface="Calibri"/>
                <a:cs typeface="Calibri"/>
              </a:rPr>
              <a:t>for 	</a:t>
            </a:r>
            <a:r>
              <a:rPr sz="2000" dirty="0">
                <a:latin typeface="Calibri"/>
                <a:cs typeface="Calibri"/>
              </a:rPr>
              <a:t>human</a:t>
            </a:r>
            <a:r>
              <a:rPr sz="2000" spc="-75" dirty="0">
                <a:latin typeface="Calibri"/>
                <a:cs typeface="Calibri"/>
              </a:rPr>
              <a:t> </a:t>
            </a:r>
            <a:r>
              <a:rPr sz="2000" spc="-10" dirty="0">
                <a:latin typeface="Calibri"/>
                <a:cs typeface="Calibri"/>
              </a:rPr>
              <a:t>bias.</a:t>
            </a:r>
            <a:endParaRPr sz="2000">
              <a:latin typeface="Calibri"/>
              <a:cs typeface="Calibri"/>
            </a:endParaRPr>
          </a:p>
          <a:p>
            <a:pPr marL="394335" marR="5080" indent="-382270" algn="just">
              <a:lnSpc>
                <a:spcPct val="100000"/>
              </a:lnSpc>
              <a:buFont typeface="Arial"/>
              <a:buChar char="●"/>
              <a:tabLst>
                <a:tab pos="394335" algn="l"/>
                <a:tab pos="452755" algn="l"/>
              </a:tabLst>
            </a:pPr>
            <a:r>
              <a:rPr sz="2000" dirty="0">
                <a:latin typeface="Times New Roman"/>
                <a:cs typeface="Times New Roman"/>
              </a:rPr>
              <a:t>	</a:t>
            </a:r>
            <a:r>
              <a:rPr sz="2000" dirty="0">
                <a:latin typeface="Calibri"/>
                <a:cs typeface="Calibri"/>
              </a:rPr>
              <a:t>This</a:t>
            </a:r>
            <a:r>
              <a:rPr sz="2000" spc="20" dirty="0">
                <a:latin typeface="Calibri"/>
                <a:cs typeface="Calibri"/>
              </a:rPr>
              <a:t> </a:t>
            </a:r>
            <a:r>
              <a:rPr sz="2000" dirty="0">
                <a:latin typeface="Calibri"/>
                <a:cs typeface="Calibri"/>
              </a:rPr>
              <a:t>project,</a:t>
            </a:r>
            <a:r>
              <a:rPr sz="2000" spc="25" dirty="0">
                <a:latin typeface="Calibri"/>
                <a:cs typeface="Calibri"/>
              </a:rPr>
              <a:t> </a:t>
            </a:r>
            <a:r>
              <a:rPr sz="2000" dirty="0">
                <a:latin typeface="Calibri"/>
                <a:cs typeface="Calibri"/>
              </a:rPr>
              <a:t>titled</a:t>
            </a:r>
            <a:r>
              <a:rPr sz="2000" spc="25" dirty="0">
                <a:latin typeface="Calibri"/>
                <a:cs typeface="Calibri"/>
              </a:rPr>
              <a:t> </a:t>
            </a:r>
            <a:r>
              <a:rPr sz="2000" dirty="0">
                <a:latin typeface="Calibri"/>
                <a:cs typeface="Calibri"/>
              </a:rPr>
              <a:t>"Loan</a:t>
            </a:r>
            <a:r>
              <a:rPr sz="2000" spc="20" dirty="0">
                <a:latin typeface="Calibri"/>
                <a:cs typeface="Calibri"/>
              </a:rPr>
              <a:t> </a:t>
            </a:r>
            <a:r>
              <a:rPr sz="2000" dirty="0">
                <a:latin typeface="Calibri"/>
                <a:cs typeface="Calibri"/>
              </a:rPr>
              <a:t>Prediction</a:t>
            </a:r>
            <a:r>
              <a:rPr sz="2000" spc="25" dirty="0">
                <a:latin typeface="Calibri"/>
                <a:cs typeface="Calibri"/>
              </a:rPr>
              <a:t> </a:t>
            </a:r>
            <a:r>
              <a:rPr sz="2000" dirty="0">
                <a:latin typeface="Calibri"/>
                <a:cs typeface="Calibri"/>
              </a:rPr>
              <a:t>Using</a:t>
            </a:r>
            <a:r>
              <a:rPr sz="2000" spc="25" dirty="0">
                <a:latin typeface="Calibri"/>
                <a:cs typeface="Calibri"/>
              </a:rPr>
              <a:t> </a:t>
            </a:r>
            <a:r>
              <a:rPr sz="2000" dirty="0">
                <a:latin typeface="Calibri"/>
                <a:cs typeface="Calibri"/>
              </a:rPr>
              <a:t>Machine</a:t>
            </a:r>
            <a:r>
              <a:rPr sz="2000" spc="25" dirty="0">
                <a:latin typeface="Calibri"/>
                <a:cs typeface="Calibri"/>
              </a:rPr>
              <a:t> </a:t>
            </a:r>
            <a:r>
              <a:rPr sz="2000" dirty="0">
                <a:latin typeface="Calibri"/>
                <a:cs typeface="Calibri"/>
              </a:rPr>
              <a:t>Learning,"</a:t>
            </a:r>
            <a:r>
              <a:rPr sz="2000" spc="20" dirty="0">
                <a:latin typeface="Calibri"/>
                <a:cs typeface="Calibri"/>
              </a:rPr>
              <a:t> </a:t>
            </a:r>
            <a:r>
              <a:rPr sz="2000" dirty="0">
                <a:latin typeface="Calibri"/>
                <a:cs typeface="Calibri"/>
              </a:rPr>
              <a:t>is</a:t>
            </a:r>
            <a:r>
              <a:rPr sz="2000" spc="25" dirty="0">
                <a:latin typeface="Calibri"/>
                <a:cs typeface="Calibri"/>
              </a:rPr>
              <a:t> </a:t>
            </a:r>
            <a:r>
              <a:rPr sz="2000" dirty="0">
                <a:latin typeface="Calibri"/>
                <a:cs typeface="Calibri"/>
              </a:rPr>
              <a:t>a</a:t>
            </a:r>
            <a:r>
              <a:rPr sz="2000" spc="25" dirty="0">
                <a:latin typeface="Calibri"/>
                <a:cs typeface="Calibri"/>
              </a:rPr>
              <a:t> </a:t>
            </a:r>
            <a:r>
              <a:rPr sz="2000" spc="-10" dirty="0">
                <a:latin typeface="Calibri"/>
                <a:cs typeface="Calibri"/>
              </a:rPr>
              <a:t>timely exploration</a:t>
            </a:r>
            <a:r>
              <a:rPr sz="2000" spc="-60" dirty="0">
                <a:latin typeface="Calibri"/>
                <a:cs typeface="Calibri"/>
              </a:rPr>
              <a:t> </a:t>
            </a:r>
            <a:r>
              <a:rPr sz="2000" dirty="0">
                <a:latin typeface="Calibri"/>
                <a:cs typeface="Calibri"/>
              </a:rPr>
              <a:t>of</a:t>
            </a:r>
            <a:r>
              <a:rPr sz="2000" spc="-60" dirty="0">
                <a:latin typeface="Calibri"/>
                <a:cs typeface="Calibri"/>
              </a:rPr>
              <a:t> </a:t>
            </a:r>
            <a:r>
              <a:rPr sz="2000" dirty="0">
                <a:latin typeface="Calibri"/>
                <a:cs typeface="Calibri"/>
              </a:rPr>
              <a:t>the</a:t>
            </a:r>
            <a:r>
              <a:rPr sz="2000" spc="-60" dirty="0">
                <a:latin typeface="Calibri"/>
                <a:cs typeface="Calibri"/>
              </a:rPr>
              <a:t> </a:t>
            </a:r>
            <a:r>
              <a:rPr sz="2000" spc="-10" dirty="0">
                <a:latin typeface="Calibri"/>
                <a:cs typeface="Calibri"/>
              </a:rPr>
              <a:t>intersection</a:t>
            </a:r>
            <a:r>
              <a:rPr sz="2000" spc="-60" dirty="0">
                <a:latin typeface="Calibri"/>
                <a:cs typeface="Calibri"/>
              </a:rPr>
              <a:t> </a:t>
            </a:r>
            <a:r>
              <a:rPr sz="2000" dirty="0">
                <a:latin typeface="Calibri"/>
                <a:cs typeface="Calibri"/>
              </a:rPr>
              <a:t>between</a:t>
            </a:r>
            <a:r>
              <a:rPr sz="2000" spc="-60" dirty="0">
                <a:latin typeface="Calibri"/>
                <a:cs typeface="Calibri"/>
              </a:rPr>
              <a:t> </a:t>
            </a:r>
            <a:r>
              <a:rPr sz="2000" dirty="0">
                <a:latin typeface="Calibri"/>
                <a:cs typeface="Calibri"/>
              </a:rPr>
              <a:t>finance</a:t>
            </a:r>
            <a:r>
              <a:rPr sz="2000" spc="-60" dirty="0">
                <a:latin typeface="Calibri"/>
                <a:cs typeface="Calibri"/>
              </a:rPr>
              <a:t> </a:t>
            </a:r>
            <a:r>
              <a:rPr sz="2000" dirty="0">
                <a:latin typeface="Calibri"/>
                <a:cs typeface="Calibri"/>
              </a:rPr>
              <a:t>and</a:t>
            </a:r>
            <a:r>
              <a:rPr sz="2000" spc="-60" dirty="0">
                <a:latin typeface="Calibri"/>
                <a:cs typeface="Calibri"/>
              </a:rPr>
              <a:t> </a:t>
            </a:r>
            <a:r>
              <a:rPr sz="2000" dirty="0">
                <a:latin typeface="Calibri"/>
                <a:cs typeface="Calibri"/>
              </a:rPr>
              <a:t>artificial</a:t>
            </a:r>
            <a:r>
              <a:rPr sz="2000" spc="-55" dirty="0">
                <a:latin typeface="Calibri"/>
                <a:cs typeface="Calibri"/>
              </a:rPr>
              <a:t> </a:t>
            </a:r>
            <a:r>
              <a:rPr sz="2000" spc="-10" dirty="0">
                <a:latin typeface="Calibri"/>
                <a:cs typeface="Calibri"/>
              </a:rPr>
              <a:t>intelligence.</a:t>
            </a:r>
            <a:endParaRPr sz="2000">
              <a:latin typeface="Calibri"/>
              <a:cs typeface="Calibri"/>
            </a:endParaRPr>
          </a:p>
          <a:p>
            <a:pPr marL="391160" marR="14604" indent="-379095" algn="just">
              <a:lnSpc>
                <a:spcPct val="100000"/>
              </a:lnSpc>
              <a:buFont typeface="Arial"/>
              <a:buChar char="●"/>
              <a:tabLst>
                <a:tab pos="394335" algn="l"/>
              </a:tabLst>
            </a:pPr>
            <a:r>
              <a:rPr sz="2000" dirty="0">
                <a:latin typeface="Calibri"/>
                <a:cs typeface="Calibri"/>
              </a:rPr>
              <a:t>It</a:t>
            </a:r>
            <a:r>
              <a:rPr sz="2000" spc="229" dirty="0">
                <a:latin typeface="Calibri"/>
                <a:cs typeface="Calibri"/>
              </a:rPr>
              <a:t>  </a:t>
            </a:r>
            <a:r>
              <a:rPr sz="2000" dirty="0">
                <a:latin typeface="Calibri"/>
                <a:cs typeface="Calibri"/>
              </a:rPr>
              <a:t>delves</a:t>
            </a:r>
            <a:r>
              <a:rPr sz="2000" spc="235" dirty="0">
                <a:latin typeface="Calibri"/>
                <a:cs typeface="Calibri"/>
              </a:rPr>
              <a:t>  </a:t>
            </a:r>
            <a:r>
              <a:rPr sz="2000" dirty="0">
                <a:latin typeface="Calibri"/>
                <a:cs typeface="Calibri"/>
              </a:rPr>
              <a:t>into</a:t>
            </a:r>
            <a:r>
              <a:rPr sz="2000" spc="229" dirty="0">
                <a:latin typeface="Calibri"/>
                <a:cs typeface="Calibri"/>
              </a:rPr>
              <a:t>  </a:t>
            </a:r>
            <a:r>
              <a:rPr sz="2000" dirty="0">
                <a:latin typeface="Calibri"/>
                <a:cs typeface="Calibri"/>
              </a:rPr>
              <a:t>the</a:t>
            </a:r>
            <a:r>
              <a:rPr sz="2000" spc="235" dirty="0">
                <a:latin typeface="Calibri"/>
                <a:cs typeface="Calibri"/>
              </a:rPr>
              <a:t>  </a:t>
            </a:r>
            <a:r>
              <a:rPr sz="2000" dirty="0">
                <a:latin typeface="Calibri"/>
                <a:cs typeface="Calibri"/>
              </a:rPr>
              <a:t>application</a:t>
            </a:r>
            <a:r>
              <a:rPr sz="2000" spc="229" dirty="0">
                <a:latin typeface="Calibri"/>
                <a:cs typeface="Calibri"/>
              </a:rPr>
              <a:t>  </a:t>
            </a:r>
            <a:r>
              <a:rPr sz="2000" dirty="0">
                <a:latin typeface="Calibri"/>
                <a:cs typeface="Calibri"/>
              </a:rPr>
              <a:t>of</a:t>
            </a:r>
            <a:r>
              <a:rPr sz="2000" spc="235" dirty="0">
                <a:latin typeface="Calibri"/>
                <a:cs typeface="Calibri"/>
              </a:rPr>
              <a:t>  </a:t>
            </a:r>
            <a:r>
              <a:rPr sz="2000" dirty="0">
                <a:latin typeface="Calibri"/>
                <a:cs typeface="Calibri"/>
              </a:rPr>
              <a:t>machine</a:t>
            </a:r>
            <a:r>
              <a:rPr sz="2000" spc="229" dirty="0">
                <a:latin typeface="Calibri"/>
                <a:cs typeface="Calibri"/>
              </a:rPr>
              <a:t>  </a:t>
            </a:r>
            <a:r>
              <a:rPr sz="2000" dirty="0">
                <a:latin typeface="Calibri"/>
                <a:cs typeface="Calibri"/>
              </a:rPr>
              <a:t>learning</a:t>
            </a:r>
            <a:r>
              <a:rPr sz="2000" spc="235" dirty="0">
                <a:latin typeface="Calibri"/>
                <a:cs typeface="Calibri"/>
              </a:rPr>
              <a:t>  </a:t>
            </a:r>
            <a:r>
              <a:rPr sz="2000" dirty="0">
                <a:latin typeface="Calibri"/>
                <a:cs typeface="Calibri"/>
              </a:rPr>
              <a:t>algorithms</a:t>
            </a:r>
            <a:r>
              <a:rPr sz="2000" spc="229" dirty="0">
                <a:latin typeface="Calibri"/>
                <a:cs typeface="Calibri"/>
              </a:rPr>
              <a:t>  </a:t>
            </a:r>
            <a:r>
              <a:rPr sz="2000" spc="-25" dirty="0">
                <a:latin typeface="Calibri"/>
                <a:cs typeface="Calibri"/>
              </a:rPr>
              <a:t>to 	</a:t>
            </a:r>
            <a:r>
              <a:rPr sz="2000" dirty="0">
                <a:latin typeface="Calibri"/>
                <a:cs typeface="Calibri"/>
              </a:rPr>
              <a:t>streamline</a:t>
            </a:r>
            <a:r>
              <a:rPr sz="2000" spc="105" dirty="0">
                <a:latin typeface="Calibri"/>
                <a:cs typeface="Calibri"/>
              </a:rPr>
              <a:t> </a:t>
            </a:r>
            <a:r>
              <a:rPr sz="2000" dirty="0">
                <a:latin typeface="Calibri"/>
                <a:cs typeface="Calibri"/>
              </a:rPr>
              <a:t>the</a:t>
            </a:r>
            <a:r>
              <a:rPr sz="2000" spc="105" dirty="0">
                <a:latin typeface="Calibri"/>
                <a:cs typeface="Calibri"/>
              </a:rPr>
              <a:t> </a:t>
            </a:r>
            <a:r>
              <a:rPr sz="2000" dirty="0">
                <a:latin typeface="Calibri"/>
                <a:cs typeface="Calibri"/>
              </a:rPr>
              <a:t>loan</a:t>
            </a:r>
            <a:r>
              <a:rPr sz="2000" spc="110" dirty="0">
                <a:latin typeface="Calibri"/>
                <a:cs typeface="Calibri"/>
              </a:rPr>
              <a:t> </a:t>
            </a:r>
            <a:r>
              <a:rPr sz="2000" dirty="0">
                <a:latin typeface="Calibri"/>
                <a:cs typeface="Calibri"/>
              </a:rPr>
              <a:t>approval</a:t>
            </a:r>
            <a:r>
              <a:rPr sz="2000" spc="105" dirty="0">
                <a:latin typeface="Calibri"/>
                <a:cs typeface="Calibri"/>
              </a:rPr>
              <a:t> </a:t>
            </a:r>
            <a:r>
              <a:rPr sz="2000" dirty="0">
                <a:latin typeface="Calibri"/>
                <a:cs typeface="Calibri"/>
              </a:rPr>
              <a:t>process,</a:t>
            </a:r>
            <a:r>
              <a:rPr sz="2000" spc="110" dirty="0">
                <a:latin typeface="Calibri"/>
                <a:cs typeface="Calibri"/>
              </a:rPr>
              <a:t> </a:t>
            </a:r>
            <a:r>
              <a:rPr sz="2000" dirty="0">
                <a:latin typeface="Calibri"/>
                <a:cs typeface="Calibri"/>
              </a:rPr>
              <a:t>enhance</a:t>
            </a:r>
            <a:r>
              <a:rPr sz="2000" spc="105" dirty="0">
                <a:latin typeface="Calibri"/>
                <a:cs typeface="Calibri"/>
              </a:rPr>
              <a:t> </a:t>
            </a:r>
            <a:r>
              <a:rPr sz="2000" dirty="0">
                <a:latin typeface="Calibri"/>
                <a:cs typeface="Calibri"/>
              </a:rPr>
              <a:t>its</a:t>
            </a:r>
            <a:r>
              <a:rPr sz="2000" spc="105" dirty="0">
                <a:latin typeface="Calibri"/>
                <a:cs typeface="Calibri"/>
              </a:rPr>
              <a:t> </a:t>
            </a:r>
            <a:r>
              <a:rPr sz="2000" dirty="0">
                <a:latin typeface="Calibri"/>
                <a:cs typeface="Calibri"/>
              </a:rPr>
              <a:t>accuracy,</a:t>
            </a:r>
            <a:r>
              <a:rPr sz="2000" spc="110" dirty="0">
                <a:latin typeface="Calibri"/>
                <a:cs typeface="Calibri"/>
              </a:rPr>
              <a:t> </a:t>
            </a:r>
            <a:r>
              <a:rPr sz="2000" dirty="0">
                <a:latin typeface="Calibri"/>
                <a:cs typeface="Calibri"/>
              </a:rPr>
              <a:t>and</a:t>
            </a:r>
            <a:r>
              <a:rPr sz="2000" spc="105" dirty="0">
                <a:latin typeface="Calibri"/>
                <a:cs typeface="Calibri"/>
              </a:rPr>
              <a:t> </a:t>
            </a:r>
            <a:r>
              <a:rPr sz="2000" spc="-10" dirty="0">
                <a:latin typeface="Calibri"/>
                <a:cs typeface="Calibri"/>
              </a:rPr>
              <a:t>reduce 	</a:t>
            </a:r>
            <a:r>
              <a:rPr sz="2000" dirty="0">
                <a:latin typeface="Calibri"/>
                <a:cs typeface="Calibri"/>
              </a:rPr>
              <a:t>the</a:t>
            </a:r>
            <a:r>
              <a:rPr sz="2000" spc="-40" dirty="0">
                <a:latin typeface="Calibri"/>
                <a:cs typeface="Calibri"/>
              </a:rPr>
              <a:t> </a:t>
            </a:r>
            <a:r>
              <a:rPr sz="2000" spc="-10" dirty="0">
                <a:latin typeface="Calibri"/>
                <a:cs typeface="Calibri"/>
              </a:rPr>
              <a:t>associated</a:t>
            </a:r>
            <a:r>
              <a:rPr sz="2000" spc="-35" dirty="0">
                <a:latin typeface="Calibri"/>
                <a:cs typeface="Calibri"/>
              </a:rPr>
              <a:t> </a:t>
            </a:r>
            <a:r>
              <a:rPr sz="2000" spc="-10" dirty="0">
                <a:latin typeface="Calibri"/>
                <a:cs typeface="Calibri"/>
              </a:rPr>
              <a:t>risks.</a:t>
            </a:r>
            <a:endParaRPr sz="2000">
              <a:latin typeface="Calibri"/>
              <a:cs typeface="Calibri"/>
            </a:endParaRPr>
          </a:p>
          <a:p>
            <a:pPr marL="391160" marR="23495" indent="-379095" algn="just">
              <a:lnSpc>
                <a:spcPct val="100000"/>
              </a:lnSpc>
              <a:buFont typeface="Arial"/>
              <a:buChar char="●"/>
              <a:tabLst>
                <a:tab pos="394335" algn="l"/>
              </a:tabLst>
            </a:pPr>
            <a:r>
              <a:rPr sz="2000" dirty="0">
                <a:latin typeface="Calibri"/>
                <a:cs typeface="Calibri"/>
              </a:rPr>
              <a:t>We</a:t>
            </a:r>
            <a:r>
              <a:rPr sz="2000" spc="345" dirty="0">
                <a:latin typeface="Calibri"/>
                <a:cs typeface="Calibri"/>
              </a:rPr>
              <a:t> </a:t>
            </a:r>
            <a:r>
              <a:rPr sz="2000" dirty="0">
                <a:latin typeface="Calibri"/>
                <a:cs typeface="Calibri"/>
              </a:rPr>
              <a:t>also</a:t>
            </a:r>
            <a:r>
              <a:rPr sz="2000" spc="345" dirty="0">
                <a:latin typeface="Calibri"/>
                <a:cs typeface="Calibri"/>
              </a:rPr>
              <a:t> </a:t>
            </a:r>
            <a:r>
              <a:rPr sz="2000" dirty="0">
                <a:latin typeface="Calibri"/>
                <a:cs typeface="Calibri"/>
              </a:rPr>
              <a:t>offer</a:t>
            </a:r>
            <a:r>
              <a:rPr sz="2000" spc="345" dirty="0">
                <a:latin typeface="Calibri"/>
                <a:cs typeface="Calibri"/>
              </a:rPr>
              <a:t> </a:t>
            </a:r>
            <a:r>
              <a:rPr sz="2000" dirty="0">
                <a:latin typeface="Calibri"/>
                <a:cs typeface="Calibri"/>
              </a:rPr>
              <a:t>a</a:t>
            </a:r>
            <a:r>
              <a:rPr sz="2000" spc="345" dirty="0">
                <a:latin typeface="Calibri"/>
                <a:cs typeface="Calibri"/>
              </a:rPr>
              <a:t> </a:t>
            </a:r>
            <a:r>
              <a:rPr sz="2000" dirty="0">
                <a:latin typeface="Calibri"/>
                <a:cs typeface="Calibri"/>
              </a:rPr>
              <a:t>glimpse</a:t>
            </a:r>
            <a:r>
              <a:rPr sz="2000" spc="350" dirty="0">
                <a:latin typeface="Calibri"/>
                <a:cs typeface="Calibri"/>
              </a:rPr>
              <a:t> </a:t>
            </a:r>
            <a:r>
              <a:rPr sz="2000" dirty="0">
                <a:latin typeface="Calibri"/>
                <a:cs typeface="Calibri"/>
              </a:rPr>
              <a:t>into</a:t>
            </a:r>
            <a:r>
              <a:rPr sz="2000" spc="345" dirty="0">
                <a:latin typeface="Calibri"/>
                <a:cs typeface="Calibri"/>
              </a:rPr>
              <a:t> </a:t>
            </a:r>
            <a:r>
              <a:rPr sz="2000" dirty="0">
                <a:latin typeface="Calibri"/>
                <a:cs typeface="Calibri"/>
              </a:rPr>
              <a:t>the</a:t>
            </a:r>
            <a:r>
              <a:rPr sz="2000" spc="345" dirty="0">
                <a:latin typeface="Calibri"/>
                <a:cs typeface="Calibri"/>
              </a:rPr>
              <a:t> </a:t>
            </a:r>
            <a:r>
              <a:rPr sz="2000" dirty="0">
                <a:latin typeface="Calibri"/>
                <a:cs typeface="Calibri"/>
              </a:rPr>
              <a:t>goals</a:t>
            </a:r>
            <a:r>
              <a:rPr sz="2000" spc="345" dirty="0">
                <a:latin typeface="Calibri"/>
                <a:cs typeface="Calibri"/>
              </a:rPr>
              <a:t> </a:t>
            </a:r>
            <a:r>
              <a:rPr sz="2000" dirty="0">
                <a:latin typeface="Calibri"/>
                <a:cs typeface="Calibri"/>
              </a:rPr>
              <a:t>and</a:t>
            </a:r>
            <a:r>
              <a:rPr sz="2000" spc="345" dirty="0">
                <a:latin typeface="Calibri"/>
                <a:cs typeface="Calibri"/>
              </a:rPr>
              <a:t> </a:t>
            </a:r>
            <a:r>
              <a:rPr sz="2000" dirty="0">
                <a:latin typeface="Calibri"/>
                <a:cs typeface="Calibri"/>
              </a:rPr>
              <a:t>objectives</a:t>
            </a:r>
            <a:r>
              <a:rPr sz="2000" spc="350" dirty="0">
                <a:latin typeface="Calibri"/>
                <a:cs typeface="Calibri"/>
              </a:rPr>
              <a:t> </a:t>
            </a:r>
            <a:r>
              <a:rPr sz="2000" dirty="0">
                <a:latin typeface="Calibri"/>
                <a:cs typeface="Calibri"/>
              </a:rPr>
              <a:t>of</a:t>
            </a:r>
            <a:r>
              <a:rPr sz="2000" spc="345" dirty="0">
                <a:latin typeface="Calibri"/>
                <a:cs typeface="Calibri"/>
              </a:rPr>
              <a:t> </a:t>
            </a:r>
            <a:r>
              <a:rPr sz="2000" dirty="0">
                <a:latin typeface="Calibri"/>
                <a:cs typeface="Calibri"/>
              </a:rPr>
              <a:t>this</a:t>
            </a:r>
            <a:r>
              <a:rPr sz="2000" spc="345" dirty="0">
                <a:latin typeface="Calibri"/>
                <a:cs typeface="Calibri"/>
              </a:rPr>
              <a:t> </a:t>
            </a:r>
            <a:r>
              <a:rPr sz="2000" spc="-10" dirty="0">
                <a:latin typeface="Calibri"/>
                <a:cs typeface="Calibri"/>
              </a:rPr>
              <a:t>project, 	</a:t>
            </a:r>
            <a:r>
              <a:rPr sz="2000" dirty="0">
                <a:latin typeface="Calibri"/>
                <a:cs typeface="Calibri"/>
              </a:rPr>
              <a:t>emphasizing</a:t>
            </a:r>
            <a:r>
              <a:rPr sz="2000" spc="200" dirty="0">
                <a:latin typeface="Calibri"/>
                <a:cs typeface="Calibri"/>
              </a:rPr>
              <a:t>  </a:t>
            </a:r>
            <a:r>
              <a:rPr sz="2000" dirty="0">
                <a:latin typeface="Calibri"/>
                <a:cs typeface="Calibri"/>
              </a:rPr>
              <a:t>the</a:t>
            </a:r>
            <a:r>
              <a:rPr sz="2000" spc="204" dirty="0">
                <a:latin typeface="Calibri"/>
                <a:cs typeface="Calibri"/>
              </a:rPr>
              <a:t>  </a:t>
            </a:r>
            <a:r>
              <a:rPr sz="2000" dirty="0">
                <a:latin typeface="Calibri"/>
                <a:cs typeface="Calibri"/>
              </a:rPr>
              <a:t>potential</a:t>
            </a:r>
            <a:r>
              <a:rPr sz="2000" spc="200" dirty="0">
                <a:latin typeface="Calibri"/>
                <a:cs typeface="Calibri"/>
              </a:rPr>
              <a:t>  </a:t>
            </a:r>
            <a:r>
              <a:rPr sz="2000" dirty="0">
                <a:latin typeface="Calibri"/>
                <a:cs typeface="Calibri"/>
              </a:rPr>
              <a:t>for</a:t>
            </a:r>
            <a:r>
              <a:rPr sz="2000" spc="204" dirty="0">
                <a:latin typeface="Calibri"/>
                <a:cs typeface="Calibri"/>
              </a:rPr>
              <a:t>  </a:t>
            </a:r>
            <a:r>
              <a:rPr sz="2000" dirty="0">
                <a:latin typeface="Calibri"/>
                <a:cs typeface="Calibri"/>
              </a:rPr>
              <a:t>machine</a:t>
            </a:r>
            <a:r>
              <a:rPr sz="2000" spc="200" dirty="0">
                <a:latin typeface="Calibri"/>
                <a:cs typeface="Calibri"/>
              </a:rPr>
              <a:t>  </a:t>
            </a:r>
            <a:r>
              <a:rPr sz="2000" dirty="0">
                <a:latin typeface="Calibri"/>
                <a:cs typeface="Calibri"/>
              </a:rPr>
              <a:t>learning</a:t>
            </a:r>
            <a:r>
              <a:rPr sz="2000" spc="204" dirty="0">
                <a:latin typeface="Calibri"/>
                <a:cs typeface="Calibri"/>
              </a:rPr>
              <a:t>  </a:t>
            </a:r>
            <a:r>
              <a:rPr sz="2000" dirty="0">
                <a:latin typeface="Calibri"/>
                <a:cs typeface="Calibri"/>
              </a:rPr>
              <a:t>to</a:t>
            </a:r>
            <a:r>
              <a:rPr sz="2000" spc="200" dirty="0">
                <a:latin typeface="Calibri"/>
                <a:cs typeface="Calibri"/>
              </a:rPr>
              <a:t>  </a:t>
            </a:r>
            <a:r>
              <a:rPr sz="2000" dirty="0">
                <a:latin typeface="Calibri"/>
                <a:cs typeface="Calibri"/>
              </a:rPr>
              <a:t>transform</a:t>
            </a:r>
            <a:r>
              <a:rPr sz="2000" spc="204" dirty="0">
                <a:latin typeface="Calibri"/>
                <a:cs typeface="Calibri"/>
              </a:rPr>
              <a:t>  </a:t>
            </a:r>
            <a:r>
              <a:rPr sz="2000" spc="-25" dirty="0">
                <a:latin typeface="Calibri"/>
                <a:cs typeface="Calibri"/>
              </a:rPr>
              <a:t>the 	</a:t>
            </a:r>
            <a:r>
              <a:rPr sz="2000" dirty="0">
                <a:latin typeface="Calibri"/>
                <a:cs typeface="Calibri"/>
              </a:rPr>
              <a:t>landscape</a:t>
            </a:r>
            <a:r>
              <a:rPr sz="2000" spc="150" dirty="0">
                <a:latin typeface="Calibri"/>
                <a:cs typeface="Calibri"/>
              </a:rPr>
              <a:t> </a:t>
            </a:r>
            <a:r>
              <a:rPr sz="2000" dirty="0">
                <a:latin typeface="Calibri"/>
                <a:cs typeface="Calibri"/>
              </a:rPr>
              <a:t>of</a:t>
            </a:r>
            <a:r>
              <a:rPr sz="2000" spc="155" dirty="0">
                <a:latin typeface="Calibri"/>
                <a:cs typeface="Calibri"/>
              </a:rPr>
              <a:t> </a:t>
            </a:r>
            <a:r>
              <a:rPr sz="2000" dirty="0">
                <a:latin typeface="Calibri"/>
                <a:cs typeface="Calibri"/>
              </a:rPr>
              <a:t>lending</a:t>
            </a:r>
            <a:r>
              <a:rPr sz="2000" spc="155" dirty="0">
                <a:latin typeface="Calibri"/>
                <a:cs typeface="Calibri"/>
              </a:rPr>
              <a:t> </a:t>
            </a:r>
            <a:r>
              <a:rPr sz="2000" dirty="0">
                <a:latin typeface="Calibri"/>
                <a:cs typeface="Calibri"/>
              </a:rPr>
              <a:t>and</a:t>
            </a:r>
            <a:r>
              <a:rPr sz="2000" spc="155" dirty="0">
                <a:latin typeface="Calibri"/>
                <a:cs typeface="Calibri"/>
              </a:rPr>
              <a:t> </a:t>
            </a:r>
            <a:r>
              <a:rPr sz="2000" dirty="0">
                <a:latin typeface="Calibri"/>
                <a:cs typeface="Calibri"/>
              </a:rPr>
              <a:t>borrowing,</a:t>
            </a:r>
            <a:r>
              <a:rPr sz="2000" spc="155" dirty="0">
                <a:latin typeface="Calibri"/>
                <a:cs typeface="Calibri"/>
              </a:rPr>
              <a:t> </a:t>
            </a:r>
            <a:r>
              <a:rPr sz="2000" dirty="0">
                <a:latin typeface="Calibri"/>
                <a:cs typeface="Calibri"/>
              </a:rPr>
              <a:t>paving</a:t>
            </a:r>
            <a:r>
              <a:rPr sz="2000" spc="155" dirty="0">
                <a:latin typeface="Calibri"/>
                <a:cs typeface="Calibri"/>
              </a:rPr>
              <a:t> </a:t>
            </a:r>
            <a:r>
              <a:rPr sz="2000" dirty="0">
                <a:latin typeface="Calibri"/>
                <a:cs typeface="Calibri"/>
              </a:rPr>
              <a:t>the</a:t>
            </a:r>
            <a:r>
              <a:rPr sz="2000" spc="155" dirty="0">
                <a:latin typeface="Calibri"/>
                <a:cs typeface="Calibri"/>
              </a:rPr>
              <a:t> </a:t>
            </a:r>
            <a:r>
              <a:rPr sz="2000" dirty="0">
                <a:latin typeface="Calibri"/>
                <a:cs typeface="Calibri"/>
              </a:rPr>
              <a:t>way</a:t>
            </a:r>
            <a:r>
              <a:rPr sz="2000" spc="150" dirty="0">
                <a:latin typeface="Calibri"/>
                <a:cs typeface="Calibri"/>
              </a:rPr>
              <a:t> </a:t>
            </a:r>
            <a:r>
              <a:rPr sz="2000" dirty="0">
                <a:latin typeface="Calibri"/>
                <a:cs typeface="Calibri"/>
              </a:rPr>
              <a:t>for</a:t>
            </a:r>
            <a:r>
              <a:rPr sz="2000" spc="155" dirty="0">
                <a:latin typeface="Calibri"/>
                <a:cs typeface="Calibri"/>
              </a:rPr>
              <a:t> </a:t>
            </a:r>
            <a:r>
              <a:rPr sz="2000" dirty="0">
                <a:latin typeface="Calibri"/>
                <a:cs typeface="Calibri"/>
              </a:rPr>
              <a:t>a</a:t>
            </a:r>
            <a:r>
              <a:rPr sz="2000" spc="155" dirty="0">
                <a:latin typeface="Calibri"/>
                <a:cs typeface="Calibri"/>
              </a:rPr>
              <a:t> </a:t>
            </a:r>
            <a:r>
              <a:rPr sz="2000" dirty="0">
                <a:latin typeface="Calibri"/>
                <a:cs typeface="Calibri"/>
              </a:rPr>
              <a:t>more</a:t>
            </a:r>
            <a:r>
              <a:rPr sz="2000" spc="155" dirty="0">
                <a:latin typeface="Calibri"/>
                <a:cs typeface="Calibri"/>
              </a:rPr>
              <a:t> </a:t>
            </a:r>
            <a:r>
              <a:rPr sz="2000" spc="-10" dirty="0">
                <a:latin typeface="Calibri"/>
                <a:cs typeface="Calibri"/>
              </a:rPr>
              <a:t>robust, 	efficient,</a:t>
            </a:r>
            <a:r>
              <a:rPr sz="2000" spc="-65" dirty="0">
                <a:latin typeface="Calibri"/>
                <a:cs typeface="Calibri"/>
              </a:rPr>
              <a:t> </a:t>
            </a:r>
            <a:r>
              <a:rPr sz="2000" dirty="0">
                <a:latin typeface="Calibri"/>
                <a:cs typeface="Calibri"/>
              </a:rPr>
              <a:t>and</a:t>
            </a:r>
            <a:r>
              <a:rPr sz="2000" spc="-60" dirty="0">
                <a:latin typeface="Calibri"/>
                <a:cs typeface="Calibri"/>
              </a:rPr>
              <a:t> </a:t>
            </a:r>
            <a:r>
              <a:rPr sz="2000" dirty="0">
                <a:latin typeface="Calibri"/>
                <a:cs typeface="Calibri"/>
              </a:rPr>
              <a:t>just</a:t>
            </a:r>
            <a:r>
              <a:rPr sz="2000" spc="-60" dirty="0">
                <a:latin typeface="Calibri"/>
                <a:cs typeface="Calibri"/>
              </a:rPr>
              <a:t> </a:t>
            </a:r>
            <a:r>
              <a:rPr sz="2000" dirty="0">
                <a:latin typeface="Calibri"/>
                <a:cs typeface="Calibri"/>
              </a:rPr>
              <a:t>financial</a:t>
            </a:r>
            <a:r>
              <a:rPr sz="2000" spc="-65" dirty="0">
                <a:latin typeface="Calibri"/>
                <a:cs typeface="Calibri"/>
              </a:rPr>
              <a:t> </a:t>
            </a:r>
            <a:r>
              <a:rPr sz="2000" spc="-10" dirty="0">
                <a:latin typeface="Calibri"/>
                <a:cs typeface="Calibri"/>
              </a:rPr>
              <a:t>system.</a:t>
            </a:r>
            <a:endParaRPr sz="20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1987" y="0"/>
            <a:ext cx="6685280" cy="617855"/>
          </a:xfrm>
          <a:prstGeom prst="rect">
            <a:avLst/>
          </a:prstGeom>
          <a:solidFill>
            <a:srgbClr val="7F63A1"/>
          </a:solidFill>
        </p:spPr>
        <p:txBody>
          <a:bodyPr vert="horz" wrap="square" lIns="0" tIns="160655" rIns="0" bIns="0" rtlCol="0">
            <a:spAutoFit/>
          </a:bodyPr>
          <a:lstStyle/>
          <a:p>
            <a:pPr marL="515620">
              <a:lnSpc>
                <a:spcPct val="100000"/>
              </a:lnSpc>
              <a:spcBef>
                <a:spcPts val="1265"/>
              </a:spcBef>
            </a:pPr>
            <a:r>
              <a:rPr sz="1800" b="1" dirty="0">
                <a:solidFill>
                  <a:srgbClr val="FFFFFF"/>
                </a:solidFill>
                <a:latin typeface="Calibri"/>
                <a:cs typeface="Calibri"/>
              </a:rPr>
              <a:t>II</a:t>
            </a:r>
            <a:r>
              <a:rPr sz="1800" b="1" spc="-50" dirty="0">
                <a:solidFill>
                  <a:srgbClr val="FFFFFF"/>
                </a:solidFill>
                <a:latin typeface="Calibri"/>
                <a:cs typeface="Calibri"/>
              </a:rPr>
              <a:t> </a:t>
            </a:r>
            <a:r>
              <a:rPr sz="1800" b="1" spc="-25" dirty="0">
                <a:solidFill>
                  <a:srgbClr val="FFFFFF"/>
                </a:solidFill>
                <a:latin typeface="Calibri"/>
                <a:cs typeface="Calibri"/>
              </a:rPr>
              <a:t>Year</a:t>
            </a:r>
            <a:r>
              <a:rPr sz="1800" b="1" spc="-50" dirty="0">
                <a:solidFill>
                  <a:srgbClr val="FFFFFF"/>
                </a:solidFill>
                <a:latin typeface="Calibri"/>
                <a:cs typeface="Calibri"/>
              </a:rPr>
              <a:t> </a:t>
            </a:r>
            <a:r>
              <a:rPr sz="1800" b="1" spc="-40" dirty="0">
                <a:solidFill>
                  <a:srgbClr val="FFFFFF"/>
                </a:solidFill>
                <a:latin typeface="Calibri"/>
                <a:cs typeface="Calibri"/>
              </a:rPr>
              <a:t>B.Tech</a:t>
            </a:r>
            <a:r>
              <a:rPr sz="1800" b="1" spc="-45" dirty="0">
                <a:solidFill>
                  <a:srgbClr val="FFFFFF"/>
                </a:solidFill>
                <a:latin typeface="Calibri"/>
                <a:cs typeface="Calibri"/>
              </a:rPr>
              <a:t> </a:t>
            </a:r>
            <a:r>
              <a:rPr sz="1800" b="1" dirty="0">
                <a:solidFill>
                  <a:srgbClr val="FFFFFF"/>
                </a:solidFill>
                <a:latin typeface="Calibri"/>
                <a:cs typeface="Calibri"/>
              </a:rPr>
              <a:t>Industry</a:t>
            </a:r>
            <a:r>
              <a:rPr sz="1800" b="1" spc="-50" dirty="0">
                <a:solidFill>
                  <a:srgbClr val="FFFFFF"/>
                </a:solidFill>
                <a:latin typeface="Calibri"/>
                <a:cs typeface="Calibri"/>
              </a:rPr>
              <a:t> </a:t>
            </a:r>
            <a:r>
              <a:rPr sz="1800" b="1" dirty="0">
                <a:solidFill>
                  <a:srgbClr val="FFFFFF"/>
                </a:solidFill>
                <a:latin typeface="Calibri"/>
                <a:cs typeface="Calibri"/>
              </a:rPr>
              <a:t>Oriented</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dirty="0">
                <a:solidFill>
                  <a:srgbClr val="FFFFFF"/>
                </a:solidFill>
                <a:latin typeface="Calibri"/>
                <a:cs typeface="Calibri"/>
              </a:rPr>
              <a:t>(IoP)</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spc="-10" dirty="0">
                <a:solidFill>
                  <a:srgbClr val="FFFFFF"/>
                </a:solidFill>
                <a:latin typeface="Calibri"/>
                <a:cs typeface="Calibri"/>
              </a:rPr>
              <a:t>Review</a:t>
            </a:r>
            <a:endParaRPr sz="1800">
              <a:latin typeface="Calibri"/>
              <a:cs typeface="Calibri"/>
            </a:endParaRPr>
          </a:p>
        </p:txBody>
      </p:sp>
      <p:sp>
        <p:nvSpPr>
          <p:cNvPr id="3" name="object 3"/>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4" name="object 4"/>
          <p:cNvGrpSpPr/>
          <p:nvPr/>
        </p:nvGrpSpPr>
        <p:grpSpPr>
          <a:xfrm>
            <a:off x="0" y="6199187"/>
            <a:ext cx="9144000" cy="659130"/>
            <a:chOff x="0" y="6199187"/>
            <a:chExt cx="9144000" cy="659130"/>
          </a:xfrm>
        </p:grpSpPr>
        <p:sp>
          <p:nvSpPr>
            <p:cNvPr id="5" name="object 5"/>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6" name="object 6"/>
            <p:cNvPicPr/>
            <p:nvPr/>
          </p:nvPicPr>
          <p:blipFill>
            <a:blip r:embed="rId2" cstate="print"/>
            <a:stretch>
              <a:fillRect/>
            </a:stretch>
          </p:blipFill>
          <p:spPr>
            <a:xfrm>
              <a:off x="8472487" y="6199187"/>
              <a:ext cx="671512" cy="658812"/>
            </a:xfrm>
            <a:prstGeom prst="rect">
              <a:avLst/>
            </a:prstGeom>
          </p:spPr>
        </p:pic>
      </p:grpSp>
      <p:pic>
        <p:nvPicPr>
          <p:cNvPr id="7" name="object 7"/>
          <p:cNvPicPr/>
          <p:nvPr/>
        </p:nvPicPr>
        <p:blipFill>
          <a:blip r:embed="rId3" cstate="print"/>
          <a:stretch>
            <a:fillRect/>
          </a:stretch>
        </p:blipFill>
        <p:spPr>
          <a:xfrm>
            <a:off x="0" y="0"/>
            <a:ext cx="658812" cy="620712"/>
          </a:xfrm>
          <a:prstGeom prst="rect">
            <a:avLst/>
          </a:prstGeom>
        </p:spPr>
      </p:pic>
      <p:sp>
        <p:nvSpPr>
          <p:cNvPr id="8" name="object 8"/>
          <p:cNvSpPr txBox="1">
            <a:spLocks noGrp="1"/>
          </p:cNvSpPr>
          <p:nvPr>
            <p:ph type="title"/>
          </p:nvPr>
        </p:nvSpPr>
        <p:spPr>
          <a:xfrm>
            <a:off x="3102089" y="786104"/>
            <a:ext cx="2936875" cy="574040"/>
          </a:xfrm>
          <a:prstGeom prst="rect">
            <a:avLst/>
          </a:prstGeom>
        </p:spPr>
        <p:txBody>
          <a:bodyPr vert="horz" wrap="square" lIns="0" tIns="12700" rIns="0" bIns="0" rtlCol="0">
            <a:spAutoFit/>
          </a:bodyPr>
          <a:lstStyle/>
          <a:p>
            <a:pPr marL="12700">
              <a:lnSpc>
                <a:spcPct val="100000"/>
              </a:lnSpc>
              <a:spcBef>
                <a:spcPts val="100"/>
              </a:spcBef>
            </a:pPr>
            <a:r>
              <a:rPr b="1" dirty="0">
                <a:latin typeface="Calibri"/>
                <a:cs typeface="Calibri"/>
              </a:rPr>
              <a:t>Existing</a:t>
            </a:r>
            <a:r>
              <a:rPr b="1" spc="-150" dirty="0">
                <a:latin typeface="Calibri"/>
                <a:cs typeface="Calibri"/>
              </a:rPr>
              <a:t> </a:t>
            </a:r>
            <a:r>
              <a:rPr b="1" spc="-10" dirty="0">
                <a:latin typeface="Calibri"/>
                <a:cs typeface="Calibri"/>
              </a:rPr>
              <a:t>System</a:t>
            </a: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
        <p:nvSpPr>
          <p:cNvPr id="9" name="object 9"/>
          <p:cNvSpPr txBox="1"/>
          <p:nvPr/>
        </p:nvSpPr>
        <p:spPr>
          <a:xfrm>
            <a:off x="616595" y="1572590"/>
            <a:ext cx="8227695" cy="3683000"/>
          </a:xfrm>
          <a:prstGeom prst="rect">
            <a:avLst/>
          </a:prstGeom>
        </p:spPr>
        <p:txBody>
          <a:bodyPr vert="horz" wrap="square" lIns="0" tIns="12700" rIns="0" bIns="0" rtlCol="0">
            <a:spAutoFit/>
          </a:bodyPr>
          <a:lstStyle/>
          <a:p>
            <a:pPr marL="391160" marR="17780" indent="-379095" algn="just">
              <a:lnSpc>
                <a:spcPct val="100000"/>
              </a:lnSpc>
              <a:spcBef>
                <a:spcPts val="100"/>
              </a:spcBef>
              <a:buFont typeface="Arial"/>
              <a:buChar char="●"/>
              <a:tabLst>
                <a:tab pos="394335" algn="l"/>
              </a:tabLst>
            </a:pPr>
            <a:r>
              <a:rPr sz="2000" dirty="0">
                <a:latin typeface="Calibri"/>
                <a:cs typeface="Calibri"/>
              </a:rPr>
              <a:t>The</a:t>
            </a:r>
            <a:r>
              <a:rPr sz="2000" spc="295" dirty="0">
                <a:latin typeface="Calibri"/>
                <a:cs typeface="Calibri"/>
              </a:rPr>
              <a:t> </a:t>
            </a:r>
            <a:r>
              <a:rPr sz="2000" dirty="0">
                <a:latin typeface="Calibri"/>
                <a:cs typeface="Calibri"/>
              </a:rPr>
              <a:t>enhancement</a:t>
            </a:r>
            <a:r>
              <a:rPr sz="2000" spc="300" dirty="0">
                <a:latin typeface="Calibri"/>
                <a:cs typeface="Calibri"/>
              </a:rPr>
              <a:t> </a:t>
            </a:r>
            <a:r>
              <a:rPr sz="2000" dirty="0">
                <a:latin typeface="Calibri"/>
                <a:cs typeface="Calibri"/>
              </a:rPr>
              <a:t>in</a:t>
            </a:r>
            <a:r>
              <a:rPr sz="2000" spc="300" dirty="0">
                <a:latin typeface="Calibri"/>
                <a:cs typeface="Calibri"/>
              </a:rPr>
              <a:t> </a:t>
            </a:r>
            <a:r>
              <a:rPr sz="2000" dirty="0">
                <a:latin typeface="Calibri"/>
                <a:cs typeface="Calibri"/>
              </a:rPr>
              <a:t>the</a:t>
            </a:r>
            <a:r>
              <a:rPr sz="2000" spc="295" dirty="0">
                <a:latin typeface="Calibri"/>
                <a:cs typeface="Calibri"/>
              </a:rPr>
              <a:t> </a:t>
            </a:r>
            <a:r>
              <a:rPr sz="2000" dirty="0">
                <a:latin typeface="Calibri"/>
                <a:cs typeface="Calibri"/>
              </a:rPr>
              <a:t>banking</a:t>
            </a:r>
            <a:r>
              <a:rPr sz="2000" spc="300" dirty="0">
                <a:latin typeface="Calibri"/>
                <a:cs typeface="Calibri"/>
              </a:rPr>
              <a:t> </a:t>
            </a:r>
            <a:r>
              <a:rPr sz="2000" dirty="0">
                <a:latin typeface="Calibri"/>
                <a:cs typeface="Calibri"/>
              </a:rPr>
              <a:t>sector,</a:t>
            </a:r>
            <a:r>
              <a:rPr sz="2000" spc="300" dirty="0">
                <a:latin typeface="Calibri"/>
                <a:cs typeface="Calibri"/>
              </a:rPr>
              <a:t> </a:t>
            </a:r>
            <a:r>
              <a:rPr sz="2000" dirty="0">
                <a:latin typeface="Calibri"/>
                <a:cs typeface="Calibri"/>
              </a:rPr>
              <a:t>lots</a:t>
            </a:r>
            <a:r>
              <a:rPr sz="2000" spc="295" dirty="0">
                <a:latin typeface="Calibri"/>
                <a:cs typeface="Calibri"/>
              </a:rPr>
              <a:t> </a:t>
            </a:r>
            <a:r>
              <a:rPr sz="2000" dirty="0">
                <a:latin typeface="Calibri"/>
                <a:cs typeface="Calibri"/>
              </a:rPr>
              <a:t>of</a:t>
            </a:r>
            <a:r>
              <a:rPr sz="2000" spc="300" dirty="0">
                <a:latin typeface="Calibri"/>
                <a:cs typeface="Calibri"/>
              </a:rPr>
              <a:t> </a:t>
            </a:r>
            <a:r>
              <a:rPr sz="2000" dirty="0">
                <a:latin typeface="Calibri"/>
                <a:cs typeface="Calibri"/>
              </a:rPr>
              <a:t>people</a:t>
            </a:r>
            <a:r>
              <a:rPr sz="2000" spc="300" dirty="0">
                <a:latin typeface="Calibri"/>
                <a:cs typeface="Calibri"/>
              </a:rPr>
              <a:t> </a:t>
            </a:r>
            <a:r>
              <a:rPr sz="2000" dirty="0">
                <a:latin typeface="Calibri"/>
                <a:cs typeface="Calibri"/>
              </a:rPr>
              <a:t>are</a:t>
            </a:r>
            <a:r>
              <a:rPr sz="2000" spc="295" dirty="0">
                <a:latin typeface="Calibri"/>
                <a:cs typeface="Calibri"/>
              </a:rPr>
              <a:t> </a:t>
            </a:r>
            <a:r>
              <a:rPr sz="2000" dirty="0">
                <a:latin typeface="Calibri"/>
                <a:cs typeface="Calibri"/>
              </a:rPr>
              <a:t>applying</a:t>
            </a:r>
            <a:r>
              <a:rPr sz="2000" spc="300" dirty="0">
                <a:latin typeface="Calibri"/>
                <a:cs typeface="Calibri"/>
              </a:rPr>
              <a:t> </a:t>
            </a:r>
            <a:r>
              <a:rPr sz="2000" spc="-25" dirty="0">
                <a:latin typeface="Calibri"/>
                <a:cs typeface="Calibri"/>
              </a:rPr>
              <a:t>for 	</a:t>
            </a:r>
            <a:r>
              <a:rPr sz="2000" dirty="0">
                <a:latin typeface="Calibri"/>
                <a:cs typeface="Calibri"/>
              </a:rPr>
              <a:t>bank</a:t>
            </a:r>
            <a:r>
              <a:rPr sz="2000" spc="350" dirty="0">
                <a:latin typeface="Calibri"/>
                <a:cs typeface="Calibri"/>
              </a:rPr>
              <a:t> </a:t>
            </a:r>
            <a:r>
              <a:rPr sz="2000" dirty="0">
                <a:latin typeface="Calibri"/>
                <a:cs typeface="Calibri"/>
              </a:rPr>
              <a:t>loans</a:t>
            </a:r>
            <a:r>
              <a:rPr sz="2000" spc="355" dirty="0">
                <a:latin typeface="Calibri"/>
                <a:cs typeface="Calibri"/>
              </a:rPr>
              <a:t> </a:t>
            </a:r>
            <a:r>
              <a:rPr sz="2000" dirty="0">
                <a:latin typeface="Calibri"/>
                <a:cs typeface="Calibri"/>
              </a:rPr>
              <a:t>but</a:t>
            </a:r>
            <a:r>
              <a:rPr sz="2000" spc="355" dirty="0">
                <a:latin typeface="Calibri"/>
                <a:cs typeface="Calibri"/>
              </a:rPr>
              <a:t> </a:t>
            </a:r>
            <a:r>
              <a:rPr sz="2000" dirty="0">
                <a:latin typeface="Calibri"/>
                <a:cs typeface="Calibri"/>
              </a:rPr>
              <a:t>the</a:t>
            </a:r>
            <a:r>
              <a:rPr sz="2000" spc="355" dirty="0">
                <a:latin typeface="Calibri"/>
                <a:cs typeface="Calibri"/>
              </a:rPr>
              <a:t> </a:t>
            </a:r>
            <a:r>
              <a:rPr sz="2000" dirty="0">
                <a:latin typeface="Calibri"/>
                <a:cs typeface="Calibri"/>
              </a:rPr>
              <a:t>bank</a:t>
            </a:r>
            <a:r>
              <a:rPr sz="2000" spc="355" dirty="0">
                <a:latin typeface="Calibri"/>
                <a:cs typeface="Calibri"/>
              </a:rPr>
              <a:t> </a:t>
            </a:r>
            <a:r>
              <a:rPr sz="2000" dirty="0">
                <a:latin typeface="Calibri"/>
                <a:cs typeface="Calibri"/>
              </a:rPr>
              <a:t>has</a:t>
            </a:r>
            <a:r>
              <a:rPr sz="2000" spc="355" dirty="0">
                <a:latin typeface="Calibri"/>
                <a:cs typeface="Calibri"/>
              </a:rPr>
              <a:t> </a:t>
            </a:r>
            <a:r>
              <a:rPr sz="2000" dirty="0">
                <a:latin typeface="Calibri"/>
                <a:cs typeface="Calibri"/>
              </a:rPr>
              <a:t>its</a:t>
            </a:r>
            <a:r>
              <a:rPr sz="2000" spc="355" dirty="0">
                <a:latin typeface="Calibri"/>
                <a:cs typeface="Calibri"/>
              </a:rPr>
              <a:t> </a:t>
            </a:r>
            <a:r>
              <a:rPr sz="2000" dirty="0">
                <a:latin typeface="Calibri"/>
                <a:cs typeface="Calibri"/>
              </a:rPr>
              <a:t>limited</a:t>
            </a:r>
            <a:r>
              <a:rPr sz="2000" spc="355" dirty="0">
                <a:latin typeface="Calibri"/>
                <a:cs typeface="Calibri"/>
              </a:rPr>
              <a:t> </a:t>
            </a:r>
            <a:r>
              <a:rPr sz="2000" dirty="0">
                <a:latin typeface="Calibri"/>
                <a:cs typeface="Calibri"/>
              </a:rPr>
              <a:t>assets</a:t>
            </a:r>
            <a:r>
              <a:rPr sz="2000" spc="355" dirty="0">
                <a:latin typeface="Calibri"/>
                <a:cs typeface="Calibri"/>
              </a:rPr>
              <a:t> </a:t>
            </a:r>
            <a:r>
              <a:rPr sz="2000" dirty="0">
                <a:latin typeface="Calibri"/>
                <a:cs typeface="Calibri"/>
              </a:rPr>
              <a:t>which</a:t>
            </a:r>
            <a:r>
              <a:rPr sz="2000" spc="355" dirty="0">
                <a:latin typeface="Calibri"/>
                <a:cs typeface="Calibri"/>
              </a:rPr>
              <a:t> </a:t>
            </a:r>
            <a:r>
              <a:rPr sz="2000" dirty="0">
                <a:latin typeface="Calibri"/>
                <a:cs typeface="Calibri"/>
              </a:rPr>
              <a:t>it</a:t>
            </a:r>
            <a:r>
              <a:rPr sz="2000" spc="355" dirty="0">
                <a:latin typeface="Calibri"/>
                <a:cs typeface="Calibri"/>
              </a:rPr>
              <a:t> </a:t>
            </a:r>
            <a:r>
              <a:rPr sz="2000" dirty="0">
                <a:latin typeface="Calibri"/>
                <a:cs typeface="Calibri"/>
              </a:rPr>
              <a:t>has</a:t>
            </a:r>
            <a:r>
              <a:rPr sz="2000" spc="355" dirty="0">
                <a:latin typeface="Calibri"/>
                <a:cs typeface="Calibri"/>
              </a:rPr>
              <a:t> </a:t>
            </a:r>
            <a:r>
              <a:rPr sz="2000" dirty="0">
                <a:latin typeface="Calibri"/>
                <a:cs typeface="Calibri"/>
              </a:rPr>
              <a:t>to</a:t>
            </a:r>
            <a:r>
              <a:rPr sz="2000" spc="355" dirty="0">
                <a:latin typeface="Calibri"/>
                <a:cs typeface="Calibri"/>
              </a:rPr>
              <a:t> </a:t>
            </a:r>
            <a:r>
              <a:rPr sz="2000" dirty="0">
                <a:latin typeface="Calibri"/>
                <a:cs typeface="Calibri"/>
              </a:rPr>
              <a:t>grant</a:t>
            </a:r>
            <a:r>
              <a:rPr sz="2000" spc="350" dirty="0">
                <a:latin typeface="Calibri"/>
                <a:cs typeface="Calibri"/>
              </a:rPr>
              <a:t> </a:t>
            </a:r>
            <a:r>
              <a:rPr sz="2000" spc="-25" dirty="0">
                <a:latin typeface="Calibri"/>
                <a:cs typeface="Calibri"/>
              </a:rPr>
              <a:t>to 	</a:t>
            </a:r>
            <a:r>
              <a:rPr sz="2000" dirty="0">
                <a:latin typeface="Calibri"/>
                <a:cs typeface="Calibri"/>
              </a:rPr>
              <a:t>limited</a:t>
            </a:r>
            <a:r>
              <a:rPr sz="2000" spc="-80" dirty="0">
                <a:latin typeface="Calibri"/>
                <a:cs typeface="Calibri"/>
              </a:rPr>
              <a:t> </a:t>
            </a:r>
            <a:r>
              <a:rPr sz="2000" dirty="0">
                <a:latin typeface="Calibri"/>
                <a:cs typeface="Calibri"/>
              </a:rPr>
              <a:t>people</a:t>
            </a:r>
            <a:r>
              <a:rPr sz="2000" spc="-75" dirty="0">
                <a:latin typeface="Calibri"/>
                <a:cs typeface="Calibri"/>
              </a:rPr>
              <a:t> </a:t>
            </a:r>
            <a:r>
              <a:rPr sz="2000" spc="-20" dirty="0">
                <a:latin typeface="Calibri"/>
                <a:cs typeface="Calibri"/>
              </a:rPr>
              <a:t>only.</a:t>
            </a:r>
            <a:endParaRPr sz="2000">
              <a:latin typeface="Calibri"/>
              <a:cs typeface="Calibri"/>
            </a:endParaRPr>
          </a:p>
          <a:p>
            <a:pPr marL="391160" marR="25400" indent="-379095" algn="just">
              <a:lnSpc>
                <a:spcPct val="100000"/>
              </a:lnSpc>
              <a:buFont typeface="Arial"/>
              <a:buChar char="●"/>
              <a:tabLst>
                <a:tab pos="394335" algn="l"/>
              </a:tabLst>
            </a:pPr>
            <a:r>
              <a:rPr sz="2000" dirty="0">
                <a:latin typeface="Calibri"/>
                <a:cs typeface="Calibri"/>
              </a:rPr>
              <a:t>So</a:t>
            </a:r>
            <a:r>
              <a:rPr sz="2000" spc="-35" dirty="0">
                <a:latin typeface="Calibri"/>
                <a:cs typeface="Calibri"/>
              </a:rPr>
              <a:t> </a:t>
            </a:r>
            <a:r>
              <a:rPr sz="2000" dirty="0">
                <a:latin typeface="Calibri"/>
                <a:cs typeface="Calibri"/>
              </a:rPr>
              <a:t>finding</a:t>
            </a:r>
            <a:r>
              <a:rPr sz="2000" spc="-35" dirty="0">
                <a:latin typeface="Calibri"/>
                <a:cs typeface="Calibri"/>
              </a:rPr>
              <a:t> </a:t>
            </a:r>
            <a:r>
              <a:rPr sz="2000" dirty="0">
                <a:latin typeface="Calibri"/>
                <a:cs typeface="Calibri"/>
              </a:rPr>
              <a:t>out</a:t>
            </a:r>
            <a:r>
              <a:rPr sz="2000" spc="-35" dirty="0">
                <a:latin typeface="Calibri"/>
                <a:cs typeface="Calibri"/>
              </a:rPr>
              <a:t> </a:t>
            </a:r>
            <a:r>
              <a:rPr sz="2000" dirty="0">
                <a:latin typeface="Calibri"/>
                <a:cs typeface="Calibri"/>
              </a:rPr>
              <a:t>to</a:t>
            </a:r>
            <a:r>
              <a:rPr sz="2000" spc="-35" dirty="0">
                <a:latin typeface="Calibri"/>
                <a:cs typeface="Calibri"/>
              </a:rPr>
              <a:t> </a:t>
            </a:r>
            <a:r>
              <a:rPr sz="2000" dirty="0">
                <a:latin typeface="Calibri"/>
                <a:cs typeface="Calibri"/>
              </a:rPr>
              <a:t>whom</a:t>
            </a:r>
            <a:r>
              <a:rPr sz="2000" spc="-35" dirty="0">
                <a:latin typeface="Calibri"/>
                <a:cs typeface="Calibri"/>
              </a:rPr>
              <a:t> </a:t>
            </a:r>
            <a:r>
              <a:rPr sz="2000" dirty="0">
                <a:latin typeface="Calibri"/>
                <a:cs typeface="Calibri"/>
              </a:rPr>
              <a:t>the</a:t>
            </a:r>
            <a:r>
              <a:rPr sz="2000" spc="-35" dirty="0">
                <a:latin typeface="Calibri"/>
                <a:cs typeface="Calibri"/>
              </a:rPr>
              <a:t> </a:t>
            </a:r>
            <a:r>
              <a:rPr sz="2000" dirty="0">
                <a:latin typeface="Calibri"/>
                <a:cs typeface="Calibri"/>
              </a:rPr>
              <a:t>loan</a:t>
            </a:r>
            <a:r>
              <a:rPr sz="2000" spc="-30" dirty="0">
                <a:latin typeface="Calibri"/>
                <a:cs typeface="Calibri"/>
              </a:rPr>
              <a:t> </a:t>
            </a:r>
            <a:r>
              <a:rPr sz="2000" dirty="0">
                <a:latin typeface="Calibri"/>
                <a:cs typeface="Calibri"/>
              </a:rPr>
              <a:t>can</a:t>
            </a:r>
            <a:r>
              <a:rPr sz="2000" spc="-35" dirty="0">
                <a:latin typeface="Calibri"/>
                <a:cs typeface="Calibri"/>
              </a:rPr>
              <a:t> </a:t>
            </a:r>
            <a:r>
              <a:rPr sz="2000" dirty="0">
                <a:latin typeface="Calibri"/>
                <a:cs typeface="Calibri"/>
              </a:rPr>
              <a:t>be</a:t>
            </a:r>
            <a:r>
              <a:rPr sz="2000" spc="-35" dirty="0">
                <a:latin typeface="Calibri"/>
                <a:cs typeface="Calibri"/>
              </a:rPr>
              <a:t> </a:t>
            </a:r>
            <a:r>
              <a:rPr sz="2000" spc="-10" dirty="0">
                <a:latin typeface="Calibri"/>
                <a:cs typeface="Calibri"/>
              </a:rPr>
              <a:t>granted</a:t>
            </a:r>
            <a:r>
              <a:rPr sz="2000" spc="-30" dirty="0">
                <a:latin typeface="Calibri"/>
                <a:cs typeface="Calibri"/>
              </a:rPr>
              <a:t> </a:t>
            </a:r>
            <a:r>
              <a:rPr sz="2000" dirty="0">
                <a:latin typeface="Calibri"/>
                <a:cs typeface="Calibri"/>
              </a:rPr>
              <a:t>which</a:t>
            </a:r>
            <a:r>
              <a:rPr sz="2000" spc="-35" dirty="0">
                <a:latin typeface="Calibri"/>
                <a:cs typeface="Calibri"/>
              </a:rPr>
              <a:t> </a:t>
            </a:r>
            <a:r>
              <a:rPr sz="2000" dirty="0">
                <a:latin typeface="Calibri"/>
                <a:cs typeface="Calibri"/>
              </a:rPr>
              <a:t>will</a:t>
            </a:r>
            <a:r>
              <a:rPr sz="2000" spc="-35" dirty="0">
                <a:latin typeface="Calibri"/>
                <a:cs typeface="Calibri"/>
              </a:rPr>
              <a:t> </a:t>
            </a:r>
            <a:r>
              <a:rPr sz="2000" dirty="0">
                <a:latin typeface="Calibri"/>
                <a:cs typeface="Calibri"/>
              </a:rPr>
              <a:t>be</a:t>
            </a:r>
            <a:r>
              <a:rPr sz="2000" spc="-35" dirty="0">
                <a:latin typeface="Calibri"/>
                <a:cs typeface="Calibri"/>
              </a:rPr>
              <a:t> </a:t>
            </a:r>
            <a:r>
              <a:rPr sz="2000" dirty="0">
                <a:latin typeface="Calibri"/>
                <a:cs typeface="Calibri"/>
              </a:rPr>
              <a:t>a</a:t>
            </a:r>
            <a:r>
              <a:rPr sz="2000" spc="-35" dirty="0">
                <a:latin typeface="Calibri"/>
                <a:cs typeface="Calibri"/>
              </a:rPr>
              <a:t> </a:t>
            </a:r>
            <a:r>
              <a:rPr sz="2000" dirty="0">
                <a:latin typeface="Calibri"/>
                <a:cs typeface="Calibri"/>
              </a:rPr>
              <a:t>safer</a:t>
            </a:r>
            <a:r>
              <a:rPr sz="2000" spc="-35" dirty="0">
                <a:latin typeface="Calibri"/>
                <a:cs typeface="Calibri"/>
              </a:rPr>
              <a:t> </a:t>
            </a:r>
            <a:r>
              <a:rPr sz="2000" spc="-10" dirty="0">
                <a:latin typeface="Calibri"/>
                <a:cs typeface="Calibri"/>
              </a:rPr>
              <a:t>option 	</a:t>
            </a:r>
            <a:r>
              <a:rPr sz="2000" dirty="0">
                <a:latin typeface="Calibri"/>
                <a:cs typeface="Calibri"/>
              </a:rPr>
              <a:t>for</a:t>
            </a:r>
            <a:r>
              <a:rPr sz="2000" spc="-45" dirty="0">
                <a:latin typeface="Calibri"/>
                <a:cs typeface="Calibri"/>
              </a:rPr>
              <a:t> </a:t>
            </a:r>
            <a:r>
              <a:rPr sz="2000" dirty="0">
                <a:latin typeface="Calibri"/>
                <a:cs typeface="Calibri"/>
              </a:rPr>
              <a:t>the</a:t>
            </a:r>
            <a:r>
              <a:rPr sz="2000" spc="-45" dirty="0">
                <a:latin typeface="Calibri"/>
                <a:cs typeface="Calibri"/>
              </a:rPr>
              <a:t> </a:t>
            </a:r>
            <a:r>
              <a:rPr sz="2000" dirty="0">
                <a:latin typeface="Calibri"/>
                <a:cs typeface="Calibri"/>
              </a:rPr>
              <a:t>bank</a:t>
            </a:r>
            <a:r>
              <a:rPr sz="2000" spc="-40" dirty="0">
                <a:latin typeface="Calibri"/>
                <a:cs typeface="Calibri"/>
              </a:rPr>
              <a:t> </a:t>
            </a:r>
            <a:r>
              <a:rPr sz="2000" dirty="0">
                <a:latin typeface="Calibri"/>
                <a:cs typeface="Calibri"/>
              </a:rPr>
              <a:t>is</a:t>
            </a:r>
            <a:r>
              <a:rPr sz="2000" spc="-45" dirty="0">
                <a:latin typeface="Calibri"/>
                <a:cs typeface="Calibri"/>
              </a:rPr>
              <a:t> </a:t>
            </a:r>
            <a:r>
              <a:rPr sz="2000" dirty="0">
                <a:latin typeface="Calibri"/>
                <a:cs typeface="Calibri"/>
              </a:rPr>
              <a:t>a</a:t>
            </a:r>
            <a:r>
              <a:rPr sz="2000" spc="-45" dirty="0">
                <a:latin typeface="Calibri"/>
                <a:cs typeface="Calibri"/>
              </a:rPr>
              <a:t> </a:t>
            </a:r>
            <a:r>
              <a:rPr sz="2000" dirty="0">
                <a:latin typeface="Calibri"/>
                <a:cs typeface="Calibri"/>
              </a:rPr>
              <a:t>typical</a:t>
            </a:r>
            <a:r>
              <a:rPr sz="2000" spc="-40" dirty="0">
                <a:latin typeface="Calibri"/>
                <a:cs typeface="Calibri"/>
              </a:rPr>
              <a:t> </a:t>
            </a:r>
            <a:r>
              <a:rPr sz="2000" spc="-10" dirty="0">
                <a:latin typeface="Calibri"/>
                <a:cs typeface="Calibri"/>
              </a:rPr>
              <a:t>process.</a:t>
            </a:r>
            <a:endParaRPr sz="2000">
              <a:latin typeface="Calibri"/>
              <a:cs typeface="Calibri"/>
            </a:endParaRPr>
          </a:p>
          <a:p>
            <a:pPr marL="391160" marR="38735" indent="-379095" algn="just">
              <a:lnSpc>
                <a:spcPct val="100000"/>
              </a:lnSpc>
              <a:buFont typeface="Arial"/>
              <a:buChar char="●"/>
              <a:tabLst>
                <a:tab pos="394335" algn="l"/>
              </a:tabLst>
            </a:pPr>
            <a:r>
              <a:rPr sz="2000" dirty="0">
                <a:latin typeface="Calibri"/>
                <a:cs typeface="Calibri"/>
              </a:rPr>
              <a:t>In</a:t>
            </a:r>
            <a:r>
              <a:rPr sz="2000" spc="45" dirty="0">
                <a:latin typeface="Calibri"/>
                <a:cs typeface="Calibri"/>
              </a:rPr>
              <a:t> </a:t>
            </a:r>
            <a:r>
              <a:rPr sz="2000" dirty="0">
                <a:latin typeface="Calibri"/>
                <a:cs typeface="Calibri"/>
              </a:rPr>
              <a:t>existing</a:t>
            </a:r>
            <a:r>
              <a:rPr sz="2000" spc="50" dirty="0">
                <a:latin typeface="Calibri"/>
                <a:cs typeface="Calibri"/>
              </a:rPr>
              <a:t> </a:t>
            </a:r>
            <a:r>
              <a:rPr sz="2000" dirty="0">
                <a:latin typeface="Calibri"/>
                <a:cs typeface="Calibri"/>
              </a:rPr>
              <a:t>process,</a:t>
            </a:r>
            <a:r>
              <a:rPr sz="2000" spc="50" dirty="0">
                <a:latin typeface="Calibri"/>
                <a:cs typeface="Calibri"/>
              </a:rPr>
              <a:t> </a:t>
            </a:r>
            <a:r>
              <a:rPr sz="2000" dirty="0">
                <a:latin typeface="Calibri"/>
                <a:cs typeface="Calibri"/>
              </a:rPr>
              <a:t>they</a:t>
            </a:r>
            <a:r>
              <a:rPr sz="2000" spc="50" dirty="0">
                <a:latin typeface="Calibri"/>
                <a:cs typeface="Calibri"/>
              </a:rPr>
              <a:t> </a:t>
            </a:r>
            <a:r>
              <a:rPr sz="2000" dirty="0">
                <a:latin typeface="Calibri"/>
                <a:cs typeface="Calibri"/>
              </a:rPr>
              <a:t>use</a:t>
            </a:r>
            <a:r>
              <a:rPr sz="2000" spc="50" dirty="0">
                <a:latin typeface="Calibri"/>
                <a:cs typeface="Calibri"/>
              </a:rPr>
              <a:t> </a:t>
            </a:r>
            <a:r>
              <a:rPr sz="2000" dirty="0">
                <a:latin typeface="Calibri"/>
                <a:cs typeface="Calibri"/>
              </a:rPr>
              <a:t>RF</a:t>
            </a:r>
            <a:r>
              <a:rPr sz="2000" spc="45" dirty="0">
                <a:latin typeface="Calibri"/>
                <a:cs typeface="Calibri"/>
              </a:rPr>
              <a:t> </a:t>
            </a:r>
            <a:r>
              <a:rPr sz="2000" dirty="0">
                <a:latin typeface="Calibri"/>
                <a:cs typeface="Calibri"/>
              </a:rPr>
              <a:t>algorithm</a:t>
            </a:r>
            <a:r>
              <a:rPr sz="2000" spc="50" dirty="0">
                <a:latin typeface="Calibri"/>
                <a:cs typeface="Calibri"/>
              </a:rPr>
              <a:t> </a:t>
            </a:r>
            <a:r>
              <a:rPr sz="2000" dirty="0">
                <a:latin typeface="Calibri"/>
                <a:cs typeface="Calibri"/>
              </a:rPr>
              <a:t>in</a:t>
            </a:r>
            <a:r>
              <a:rPr sz="2000" spc="50" dirty="0">
                <a:latin typeface="Calibri"/>
                <a:cs typeface="Calibri"/>
              </a:rPr>
              <a:t> </a:t>
            </a:r>
            <a:r>
              <a:rPr sz="2000" dirty="0">
                <a:latin typeface="Calibri"/>
                <a:cs typeface="Calibri"/>
              </a:rPr>
              <a:t>loan</a:t>
            </a:r>
            <a:r>
              <a:rPr sz="2000" spc="50" dirty="0">
                <a:latin typeface="Calibri"/>
                <a:cs typeface="Calibri"/>
              </a:rPr>
              <a:t> </a:t>
            </a:r>
            <a:r>
              <a:rPr sz="2000" dirty="0">
                <a:latin typeface="Calibri"/>
                <a:cs typeface="Calibri"/>
              </a:rPr>
              <a:t>approval</a:t>
            </a:r>
            <a:r>
              <a:rPr sz="2000" spc="50" dirty="0">
                <a:latin typeface="Calibri"/>
                <a:cs typeface="Calibri"/>
              </a:rPr>
              <a:t> </a:t>
            </a:r>
            <a:r>
              <a:rPr sz="2000" dirty="0">
                <a:latin typeface="Calibri"/>
                <a:cs typeface="Calibri"/>
              </a:rPr>
              <a:t>system.</a:t>
            </a:r>
            <a:r>
              <a:rPr sz="2000" spc="45" dirty="0">
                <a:latin typeface="Calibri"/>
                <a:cs typeface="Calibri"/>
              </a:rPr>
              <a:t> </a:t>
            </a:r>
            <a:r>
              <a:rPr sz="2000" dirty="0">
                <a:latin typeface="Calibri"/>
                <a:cs typeface="Calibri"/>
              </a:rPr>
              <a:t>But</a:t>
            </a:r>
            <a:r>
              <a:rPr sz="2000" spc="50" dirty="0">
                <a:latin typeface="Calibri"/>
                <a:cs typeface="Calibri"/>
              </a:rPr>
              <a:t> </a:t>
            </a:r>
            <a:r>
              <a:rPr sz="2000" spc="-25" dirty="0">
                <a:latin typeface="Calibri"/>
                <a:cs typeface="Calibri"/>
              </a:rPr>
              <a:t>the 	</a:t>
            </a:r>
            <a:r>
              <a:rPr sz="2000" spc="-10" dirty="0">
                <a:latin typeface="Calibri"/>
                <a:cs typeface="Calibri"/>
              </a:rPr>
              <a:t>efficiency</a:t>
            </a:r>
            <a:r>
              <a:rPr sz="2000" spc="-45" dirty="0">
                <a:latin typeface="Calibri"/>
                <a:cs typeface="Calibri"/>
              </a:rPr>
              <a:t> </a:t>
            </a:r>
            <a:r>
              <a:rPr sz="2000" dirty="0">
                <a:latin typeface="Calibri"/>
                <a:cs typeface="Calibri"/>
              </a:rPr>
              <a:t>and</a:t>
            </a:r>
            <a:r>
              <a:rPr sz="2000" spc="-40" dirty="0">
                <a:latin typeface="Calibri"/>
                <a:cs typeface="Calibri"/>
              </a:rPr>
              <a:t> </a:t>
            </a:r>
            <a:r>
              <a:rPr sz="2000" spc="-10" dirty="0">
                <a:latin typeface="Calibri"/>
                <a:cs typeface="Calibri"/>
              </a:rPr>
              <a:t>accuracy</a:t>
            </a:r>
            <a:r>
              <a:rPr sz="2000" spc="-45" dirty="0">
                <a:latin typeface="Calibri"/>
                <a:cs typeface="Calibri"/>
              </a:rPr>
              <a:t> </a:t>
            </a:r>
            <a:r>
              <a:rPr sz="2000" dirty="0">
                <a:latin typeface="Calibri"/>
                <a:cs typeface="Calibri"/>
              </a:rPr>
              <a:t>is</a:t>
            </a:r>
            <a:r>
              <a:rPr sz="2000" spc="-40" dirty="0">
                <a:latin typeface="Calibri"/>
                <a:cs typeface="Calibri"/>
              </a:rPr>
              <a:t> </a:t>
            </a:r>
            <a:r>
              <a:rPr sz="2000" spc="-10" dirty="0">
                <a:latin typeface="Calibri"/>
                <a:cs typeface="Calibri"/>
              </a:rPr>
              <a:t>pretty</a:t>
            </a:r>
            <a:r>
              <a:rPr sz="2000" spc="-45" dirty="0">
                <a:latin typeface="Calibri"/>
                <a:cs typeface="Calibri"/>
              </a:rPr>
              <a:t> </a:t>
            </a:r>
            <a:r>
              <a:rPr sz="2000" spc="-20" dirty="0">
                <a:latin typeface="Calibri"/>
                <a:cs typeface="Calibri"/>
              </a:rPr>
              <a:t>low.</a:t>
            </a:r>
            <a:endParaRPr sz="2000">
              <a:latin typeface="Calibri"/>
              <a:cs typeface="Calibri"/>
            </a:endParaRPr>
          </a:p>
          <a:p>
            <a:pPr marL="391160" marR="32384" indent="-379095" algn="just">
              <a:lnSpc>
                <a:spcPct val="100000"/>
              </a:lnSpc>
              <a:buFont typeface="Arial"/>
              <a:buChar char="●"/>
              <a:tabLst>
                <a:tab pos="394335" algn="l"/>
              </a:tabLst>
            </a:pPr>
            <a:r>
              <a:rPr sz="2000" dirty="0">
                <a:latin typeface="Calibri"/>
                <a:cs typeface="Calibri"/>
              </a:rPr>
              <a:t>Already</a:t>
            </a:r>
            <a:r>
              <a:rPr sz="2000" spc="25" dirty="0">
                <a:latin typeface="Calibri"/>
                <a:cs typeface="Calibri"/>
              </a:rPr>
              <a:t>  </a:t>
            </a:r>
            <a:r>
              <a:rPr sz="2000" dirty="0">
                <a:latin typeface="Calibri"/>
                <a:cs typeface="Calibri"/>
              </a:rPr>
              <a:t>banks</a:t>
            </a:r>
            <a:r>
              <a:rPr sz="2000" spc="30" dirty="0">
                <a:latin typeface="Calibri"/>
                <a:cs typeface="Calibri"/>
              </a:rPr>
              <a:t>  </a:t>
            </a:r>
            <a:r>
              <a:rPr sz="2000" dirty="0">
                <a:latin typeface="Calibri"/>
                <a:cs typeface="Calibri"/>
              </a:rPr>
              <a:t>provide</a:t>
            </a:r>
            <a:r>
              <a:rPr sz="2000" spc="30" dirty="0">
                <a:latin typeface="Calibri"/>
                <a:cs typeface="Calibri"/>
              </a:rPr>
              <a:t>  </a:t>
            </a:r>
            <a:r>
              <a:rPr sz="2000" dirty="0">
                <a:latin typeface="Calibri"/>
                <a:cs typeface="Calibri"/>
              </a:rPr>
              <a:t>online</a:t>
            </a:r>
            <a:r>
              <a:rPr sz="2000" spc="30" dirty="0">
                <a:latin typeface="Calibri"/>
                <a:cs typeface="Calibri"/>
              </a:rPr>
              <a:t>  </a:t>
            </a:r>
            <a:r>
              <a:rPr sz="2000" dirty="0">
                <a:latin typeface="Calibri"/>
                <a:cs typeface="Calibri"/>
              </a:rPr>
              <a:t>transaction</a:t>
            </a:r>
            <a:r>
              <a:rPr sz="2000" spc="30" dirty="0">
                <a:latin typeface="Calibri"/>
                <a:cs typeface="Calibri"/>
              </a:rPr>
              <a:t>  </a:t>
            </a:r>
            <a:r>
              <a:rPr sz="2000" dirty="0">
                <a:latin typeface="Calibri"/>
                <a:cs typeface="Calibri"/>
              </a:rPr>
              <a:t>system,</a:t>
            </a:r>
            <a:r>
              <a:rPr sz="2000" spc="30" dirty="0">
                <a:latin typeface="Calibri"/>
                <a:cs typeface="Calibri"/>
              </a:rPr>
              <a:t>  </a:t>
            </a:r>
            <a:r>
              <a:rPr sz="2000" dirty="0">
                <a:latin typeface="Calibri"/>
                <a:cs typeface="Calibri"/>
              </a:rPr>
              <a:t>online</a:t>
            </a:r>
            <a:r>
              <a:rPr sz="2000" spc="30" dirty="0">
                <a:latin typeface="Calibri"/>
                <a:cs typeface="Calibri"/>
              </a:rPr>
              <a:t>  </a:t>
            </a:r>
            <a:r>
              <a:rPr sz="2000" dirty="0">
                <a:latin typeface="Calibri"/>
                <a:cs typeface="Calibri"/>
              </a:rPr>
              <a:t>bank</a:t>
            </a:r>
            <a:r>
              <a:rPr sz="2000" spc="30" dirty="0">
                <a:latin typeface="Calibri"/>
                <a:cs typeface="Calibri"/>
              </a:rPr>
              <a:t>  </a:t>
            </a:r>
            <a:r>
              <a:rPr sz="2000" spc="-10" dirty="0">
                <a:latin typeface="Calibri"/>
                <a:cs typeface="Calibri"/>
              </a:rPr>
              <a:t>account 	</a:t>
            </a:r>
            <a:r>
              <a:rPr sz="2000" dirty="0">
                <a:latin typeface="Calibri"/>
                <a:cs typeface="Calibri"/>
              </a:rPr>
              <a:t>opening</a:t>
            </a:r>
            <a:r>
              <a:rPr sz="2000" spc="114" dirty="0">
                <a:latin typeface="Calibri"/>
                <a:cs typeface="Calibri"/>
              </a:rPr>
              <a:t> </a:t>
            </a:r>
            <a:r>
              <a:rPr sz="2000" dirty="0">
                <a:latin typeface="Calibri"/>
                <a:cs typeface="Calibri"/>
              </a:rPr>
              <a:t>system,</a:t>
            </a:r>
            <a:r>
              <a:rPr sz="2000" spc="120" dirty="0">
                <a:latin typeface="Calibri"/>
                <a:cs typeface="Calibri"/>
              </a:rPr>
              <a:t> </a:t>
            </a:r>
            <a:r>
              <a:rPr sz="2000" dirty="0">
                <a:latin typeface="Calibri"/>
                <a:cs typeface="Calibri"/>
              </a:rPr>
              <a:t>etc,.</a:t>
            </a:r>
            <a:r>
              <a:rPr sz="2000" spc="120" dirty="0">
                <a:latin typeface="Calibri"/>
                <a:cs typeface="Calibri"/>
              </a:rPr>
              <a:t> </a:t>
            </a:r>
            <a:r>
              <a:rPr sz="2000" dirty="0">
                <a:latin typeface="Calibri"/>
                <a:cs typeface="Calibri"/>
              </a:rPr>
              <a:t>But</a:t>
            </a:r>
            <a:r>
              <a:rPr sz="2000" spc="120" dirty="0">
                <a:latin typeface="Calibri"/>
                <a:cs typeface="Calibri"/>
              </a:rPr>
              <a:t> </a:t>
            </a:r>
            <a:r>
              <a:rPr sz="2000" dirty="0">
                <a:latin typeface="Calibri"/>
                <a:cs typeface="Calibri"/>
              </a:rPr>
              <a:t>there</a:t>
            </a:r>
            <a:r>
              <a:rPr sz="2000" spc="120" dirty="0">
                <a:latin typeface="Calibri"/>
                <a:cs typeface="Calibri"/>
              </a:rPr>
              <a:t> </a:t>
            </a:r>
            <a:r>
              <a:rPr sz="2000" dirty="0">
                <a:latin typeface="Calibri"/>
                <a:cs typeface="Calibri"/>
              </a:rPr>
              <a:t>is</a:t>
            </a:r>
            <a:r>
              <a:rPr sz="2000" spc="114" dirty="0">
                <a:latin typeface="Calibri"/>
                <a:cs typeface="Calibri"/>
              </a:rPr>
              <a:t> </a:t>
            </a:r>
            <a:r>
              <a:rPr sz="2000" dirty="0">
                <a:latin typeface="Calibri"/>
                <a:cs typeface="Calibri"/>
              </a:rPr>
              <a:t>no</a:t>
            </a:r>
            <a:r>
              <a:rPr sz="2000" spc="120" dirty="0">
                <a:latin typeface="Calibri"/>
                <a:cs typeface="Calibri"/>
              </a:rPr>
              <a:t> </a:t>
            </a:r>
            <a:r>
              <a:rPr sz="2000" dirty="0">
                <a:latin typeface="Calibri"/>
                <a:cs typeface="Calibri"/>
              </a:rPr>
              <a:t>loan</a:t>
            </a:r>
            <a:r>
              <a:rPr sz="2000" spc="120" dirty="0">
                <a:latin typeface="Calibri"/>
                <a:cs typeface="Calibri"/>
              </a:rPr>
              <a:t> </a:t>
            </a:r>
            <a:r>
              <a:rPr sz="2000" dirty="0">
                <a:latin typeface="Calibri"/>
                <a:cs typeface="Calibri"/>
              </a:rPr>
              <a:t>approval</a:t>
            </a:r>
            <a:r>
              <a:rPr sz="2000" spc="120" dirty="0">
                <a:latin typeface="Calibri"/>
                <a:cs typeface="Calibri"/>
              </a:rPr>
              <a:t> </a:t>
            </a:r>
            <a:r>
              <a:rPr sz="2000" dirty="0">
                <a:latin typeface="Calibri"/>
                <a:cs typeface="Calibri"/>
              </a:rPr>
              <a:t>system</a:t>
            </a:r>
            <a:r>
              <a:rPr sz="2000" spc="120" dirty="0">
                <a:latin typeface="Calibri"/>
                <a:cs typeface="Calibri"/>
              </a:rPr>
              <a:t> </a:t>
            </a:r>
            <a:r>
              <a:rPr sz="2000" dirty="0">
                <a:latin typeface="Calibri"/>
                <a:cs typeface="Calibri"/>
              </a:rPr>
              <a:t>in</a:t>
            </a:r>
            <a:r>
              <a:rPr sz="2000" spc="120" dirty="0">
                <a:latin typeface="Calibri"/>
                <a:cs typeface="Calibri"/>
              </a:rPr>
              <a:t> </a:t>
            </a:r>
            <a:r>
              <a:rPr sz="2000" dirty="0">
                <a:latin typeface="Calibri"/>
                <a:cs typeface="Calibri"/>
              </a:rPr>
              <a:t>the</a:t>
            </a:r>
            <a:r>
              <a:rPr sz="2000" spc="114" dirty="0">
                <a:latin typeface="Calibri"/>
                <a:cs typeface="Calibri"/>
              </a:rPr>
              <a:t> </a:t>
            </a:r>
            <a:r>
              <a:rPr sz="2000" spc="-10" dirty="0">
                <a:latin typeface="Calibri"/>
                <a:cs typeface="Calibri"/>
              </a:rPr>
              <a:t>banking 	sector.</a:t>
            </a:r>
            <a:endParaRPr sz="2000">
              <a:latin typeface="Calibri"/>
              <a:cs typeface="Calibri"/>
            </a:endParaRPr>
          </a:p>
          <a:p>
            <a:pPr marL="391160" marR="5080" indent="-379095" algn="just">
              <a:lnSpc>
                <a:spcPct val="100000"/>
              </a:lnSpc>
              <a:buFont typeface="Arial"/>
              <a:buChar char="●"/>
              <a:tabLst>
                <a:tab pos="394335" algn="l"/>
              </a:tabLst>
            </a:pPr>
            <a:r>
              <a:rPr sz="2000" dirty="0">
                <a:latin typeface="Calibri"/>
                <a:cs typeface="Calibri"/>
              </a:rPr>
              <a:t>Then</a:t>
            </a:r>
            <a:r>
              <a:rPr sz="2000" spc="-45" dirty="0">
                <a:latin typeface="Calibri"/>
                <a:cs typeface="Calibri"/>
              </a:rPr>
              <a:t> </a:t>
            </a:r>
            <a:r>
              <a:rPr sz="2000" dirty="0">
                <a:latin typeface="Calibri"/>
                <a:cs typeface="Calibri"/>
              </a:rPr>
              <a:t>now</a:t>
            </a:r>
            <a:r>
              <a:rPr sz="2000" spc="-40" dirty="0">
                <a:latin typeface="Calibri"/>
                <a:cs typeface="Calibri"/>
              </a:rPr>
              <a:t> </a:t>
            </a:r>
            <a:r>
              <a:rPr sz="2000" dirty="0">
                <a:latin typeface="Calibri"/>
                <a:cs typeface="Calibri"/>
              </a:rPr>
              <a:t>we</a:t>
            </a:r>
            <a:r>
              <a:rPr sz="2000" spc="-40" dirty="0">
                <a:latin typeface="Calibri"/>
                <a:cs typeface="Calibri"/>
              </a:rPr>
              <a:t> </a:t>
            </a:r>
            <a:r>
              <a:rPr sz="2000" spc="-10" dirty="0">
                <a:latin typeface="Calibri"/>
                <a:cs typeface="Calibri"/>
              </a:rPr>
              <a:t>create</a:t>
            </a:r>
            <a:r>
              <a:rPr sz="2000" spc="-40" dirty="0">
                <a:latin typeface="Calibri"/>
                <a:cs typeface="Calibri"/>
              </a:rPr>
              <a:t> </a:t>
            </a:r>
            <a:r>
              <a:rPr sz="2000" dirty="0">
                <a:latin typeface="Calibri"/>
                <a:cs typeface="Calibri"/>
              </a:rPr>
              <a:t>a</a:t>
            </a:r>
            <a:r>
              <a:rPr sz="2000" spc="-40" dirty="0">
                <a:latin typeface="Calibri"/>
                <a:cs typeface="Calibri"/>
              </a:rPr>
              <a:t> </a:t>
            </a:r>
            <a:r>
              <a:rPr sz="2000" dirty="0">
                <a:latin typeface="Calibri"/>
                <a:cs typeface="Calibri"/>
              </a:rPr>
              <a:t>new</a:t>
            </a:r>
            <a:r>
              <a:rPr sz="2000" spc="-40" dirty="0">
                <a:latin typeface="Calibri"/>
                <a:cs typeface="Calibri"/>
              </a:rPr>
              <a:t> </a:t>
            </a:r>
            <a:r>
              <a:rPr sz="2000" spc="-20" dirty="0">
                <a:latin typeface="Calibri"/>
                <a:cs typeface="Calibri"/>
              </a:rPr>
              <a:t>system</a:t>
            </a:r>
            <a:r>
              <a:rPr sz="2000" spc="-40" dirty="0">
                <a:latin typeface="Calibri"/>
                <a:cs typeface="Calibri"/>
              </a:rPr>
              <a:t> </a:t>
            </a:r>
            <a:r>
              <a:rPr sz="2000" dirty="0">
                <a:latin typeface="Calibri"/>
                <a:cs typeface="Calibri"/>
              </a:rPr>
              <a:t>for</a:t>
            </a:r>
            <a:r>
              <a:rPr sz="2000" spc="-40" dirty="0">
                <a:latin typeface="Calibri"/>
                <a:cs typeface="Calibri"/>
              </a:rPr>
              <a:t> </a:t>
            </a:r>
            <a:r>
              <a:rPr sz="2000" dirty="0">
                <a:latin typeface="Calibri"/>
                <a:cs typeface="Calibri"/>
              </a:rPr>
              <a:t>loan</a:t>
            </a:r>
            <a:r>
              <a:rPr sz="2000" spc="-40" dirty="0">
                <a:latin typeface="Calibri"/>
                <a:cs typeface="Calibri"/>
              </a:rPr>
              <a:t> </a:t>
            </a:r>
            <a:r>
              <a:rPr sz="2000" spc="-10" dirty="0">
                <a:latin typeface="Calibri"/>
                <a:cs typeface="Calibri"/>
              </a:rPr>
              <a:t>approval.</a:t>
            </a:r>
            <a:r>
              <a:rPr sz="2000" spc="-40" dirty="0">
                <a:latin typeface="Calibri"/>
                <a:cs typeface="Calibri"/>
              </a:rPr>
              <a:t> </a:t>
            </a:r>
            <a:r>
              <a:rPr sz="2000" dirty="0">
                <a:latin typeface="Calibri"/>
                <a:cs typeface="Calibri"/>
              </a:rPr>
              <a:t>So</a:t>
            </a:r>
            <a:r>
              <a:rPr sz="2000" spc="-40" dirty="0">
                <a:latin typeface="Calibri"/>
                <a:cs typeface="Calibri"/>
              </a:rPr>
              <a:t> </a:t>
            </a:r>
            <a:r>
              <a:rPr sz="2000" dirty="0">
                <a:latin typeface="Calibri"/>
                <a:cs typeface="Calibri"/>
              </a:rPr>
              <a:t>now</a:t>
            </a:r>
            <a:r>
              <a:rPr sz="2000" spc="-40" dirty="0">
                <a:latin typeface="Calibri"/>
                <a:cs typeface="Calibri"/>
              </a:rPr>
              <a:t> </a:t>
            </a:r>
            <a:r>
              <a:rPr sz="2000" dirty="0">
                <a:latin typeface="Calibri"/>
                <a:cs typeface="Calibri"/>
              </a:rPr>
              <a:t>we</a:t>
            </a:r>
            <a:r>
              <a:rPr sz="2000" spc="-40" dirty="0">
                <a:latin typeface="Calibri"/>
                <a:cs typeface="Calibri"/>
              </a:rPr>
              <a:t> </a:t>
            </a:r>
            <a:r>
              <a:rPr sz="2000" dirty="0">
                <a:latin typeface="Calibri"/>
                <a:cs typeface="Calibri"/>
              </a:rPr>
              <a:t>move</a:t>
            </a:r>
            <a:r>
              <a:rPr sz="2000" spc="-40" dirty="0">
                <a:latin typeface="Calibri"/>
                <a:cs typeface="Calibri"/>
              </a:rPr>
              <a:t> </a:t>
            </a:r>
            <a:r>
              <a:rPr sz="2000" dirty="0">
                <a:latin typeface="Calibri"/>
                <a:cs typeface="Calibri"/>
              </a:rPr>
              <a:t>on</a:t>
            </a:r>
            <a:r>
              <a:rPr sz="2000" spc="-30" dirty="0">
                <a:latin typeface="Calibri"/>
                <a:cs typeface="Calibri"/>
              </a:rPr>
              <a:t> </a:t>
            </a:r>
            <a:r>
              <a:rPr sz="2000" spc="-25" dirty="0">
                <a:latin typeface="Calibri"/>
                <a:cs typeface="Calibri"/>
              </a:rPr>
              <a:t>to 	</a:t>
            </a:r>
            <a:r>
              <a:rPr sz="2000" dirty="0">
                <a:latin typeface="Calibri"/>
                <a:cs typeface="Calibri"/>
              </a:rPr>
              <a:t>the</a:t>
            </a:r>
            <a:r>
              <a:rPr sz="2000" spc="-50" dirty="0">
                <a:latin typeface="Calibri"/>
                <a:cs typeface="Calibri"/>
              </a:rPr>
              <a:t> </a:t>
            </a:r>
            <a:r>
              <a:rPr sz="2000" dirty="0">
                <a:latin typeface="Calibri"/>
                <a:cs typeface="Calibri"/>
              </a:rPr>
              <a:t>proposed</a:t>
            </a:r>
            <a:r>
              <a:rPr sz="2000" spc="-50" dirty="0">
                <a:latin typeface="Calibri"/>
                <a:cs typeface="Calibri"/>
              </a:rPr>
              <a:t> </a:t>
            </a:r>
            <a:r>
              <a:rPr sz="2000" spc="-10" dirty="0">
                <a:latin typeface="Calibri"/>
                <a:cs typeface="Calibri"/>
              </a:rPr>
              <a:t>system.</a:t>
            </a:r>
            <a:endParaRPr sz="20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1987" y="0"/>
            <a:ext cx="6685280" cy="617855"/>
          </a:xfrm>
          <a:prstGeom prst="rect">
            <a:avLst/>
          </a:prstGeom>
          <a:solidFill>
            <a:srgbClr val="7F63A1"/>
          </a:solidFill>
        </p:spPr>
        <p:txBody>
          <a:bodyPr vert="horz" wrap="square" lIns="0" tIns="160655" rIns="0" bIns="0" rtlCol="0">
            <a:spAutoFit/>
          </a:bodyPr>
          <a:lstStyle/>
          <a:p>
            <a:pPr marL="515620">
              <a:lnSpc>
                <a:spcPct val="100000"/>
              </a:lnSpc>
              <a:spcBef>
                <a:spcPts val="1265"/>
              </a:spcBef>
            </a:pPr>
            <a:r>
              <a:rPr sz="1800" b="1" dirty="0">
                <a:solidFill>
                  <a:srgbClr val="FFFFFF"/>
                </a:solidFill>
                <a:latin typeface="Calibri"/>
                <a:cs typeface="Calibri"/>
              </a:rPr>
              <a:t>II</a:t>
            </a:r>
            <a:r>
              <a:rPr sz="1800" b="1" spc="-50" dirty="0">
                <a:solidFill>
                  <a:srgbClr val="FFFFFF"/>
                </a:solidFill>
                <a:latin typeface="Calibri"/>
                <a:cs typeface="Calibri"/>
              </a:rPr>
              <a:t> </a:t>
            </a:r>
            <a:r>
              <a:rPr sz="1800" b="1" spc="-25" dirty="0">
                <a:solidFill>
                  <a:srgbClr val="FFFFFF"/>
                </a:solidFill>
                <a:latin typeface="Calibri"/>
                <a:cs typeface="Calibri"/>
              </a:rPr>
              <a:t>Year</a:t>
            </a:r>
            <a:r>
              <a:rPr sz="1800" b="1" spc="-50" dirty="0">
                <a:solidFill>
                  <a:srgbClr val="FFFFFF"/>
                </a:solidFill>
                <a:latin typeface="Calibri"/>
                <a:cs typeface="Calibri"/>
              </a:rPr>
              <a:t> </a:t>
            </a:r>
            <a:r>
              <a:rPr sz="1800" b="1" spc="-40" dirty="0">
                <a:solidFill>
                  <a:srgbClr val="FFFFFF"/>
                </a:solidFill>
                <a:latin typeface="Calibri"/>
                <a:cs typeface="Calibri"/>
              </a:rPr>
              <a:t>B.Tech</a:t>
            </a:r>
            <a:r>
              <a:rPr sz="1800" b="1" spc="-45" dirty="0">
                <a:solidFill>
                  <a:srgbClr val="FFFFFF"/>
                </a:solidFill>
                <a:latin typeface="Calibri"/>
                <a:cs typeface="Calibri"/>
              </a:rPr>
              <a:t> </a:t>
            </a:r>
            <a:r>
              <a:rPr sz="1800" b="1" dirty="0">
                <a:solidFill>
                  <a:srgbClr val="FFFFFF"/>
                </a:solidFill>
                <a:latin typeface="Calibri"/>
                <a:cs typeface="Calibri"/>
              </a:rPr>
              <a:t>Industry</a:t>
            </a:r>
            <a:r>
              <a:rPr sz="1800" b="1" spc="-50" dirty="0">
                <a:solidFill>
                  <a:srgbClr val="FFFFFF"/>
                </a:solidFill>
                <a:latin typeface="Calibri"/>
                <a:cs typeface="Calibri"/>
              </a:rPr>
              <a:t> </a:t>
            </a:r>
            <a:r>
              <a:rPr sz="1800" b="1" dirty="0">
                <a:solidFill>
                  <a:srgbClr val="FFFFFF"/>
                </a:solidFill>
                <a:latin typeface="Calibri"/>
                <a:cs typeface="Calibri"/>
              </a:rPr>
              <a:t>Oriented</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dirty="0">
                <a:solidFill>
                  <a:srgbClr val="FFFFFF"/>
                </a:solidFill>
                <a:latin typeface="Calibri"/>
                <a:cs typeface="Calibri"/>
              </a:rPr>
              <a:t>(IoP)</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spc="-10" dirty="0">
                <a:solidFill>
                  <a:srgbClr val="FFFFFF"/>
                </a:solidFill>
                <a:latin typeface="Calibri"/>
                <a:cs typeface="Calibri"/>
              </a:rPr>
              <a:t>Review</a:t>
            </a:r>
            <a:endParaRPr sz="1800">
              <a:latin typeface="Calibri"/>
              <a:cs typeface="Calibri"/>
            </a:endParaRPr>
          </a:p>
        </p:txBody>
      </p:sp>
      <p:sp>
        <p:nvSpPr>
          <p:cNvPr id="3" name="object 3"/>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4" name="object 4"/>
          <p:cNvGrpSpPr/>
          <p:nvPr/>
        </p:nvGrpSpPr>
        <p:grpSpPr>
          <a:xfrm>
            <a:off x="0" y="6199187"/>
            <a:ext cx="9144000" cy="659130"/>
            <a:chOff x="0" y="6199187"/>
            <a:chExt cx="9144000" cy="659130"/>
          </a:xfrm>
        </p:grpSpPr>
        <p:sp>
          <p:nvSpPr>
            <p:cNvPr id="5" name="object 5"/>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6" name="object 6"/>
            <p:cNvPicPr/>
            <p:nvPr/>
          </p:nvPicPr>
          <p:blipFill>
            <a:blip r:embed="rId2" cstate="print"/>
            <a:stretch>
              <a:fillRect/>
            </a:stretch>
          </p:blipFill>
          <p:spPr>
            <a:xfrm>
              <a:off x="8472487" y="6199187"/>
              <a:ext cx="671512" cy="658812"/>
            </a:xfrm>
            <a:prstGeom prst="rect">
              <a:avLst/>
            </a:prstGeom>
          </p:spPr>
        </p:pic>
      </p:grpSp>
      <p:pic>
        <p:nvPicPr>
          <p:cNvPr id="7" name="object 7"/>
          <p:cNvPicPr/>
          <p:nvPr/>
        </p:nvPicPr>
        <p:blipFill>
          <a:blip r:embed="rId3" cstate="print"/>
          <a:stretch>
            <a:fillRect/>
          </a:stretch>
        </p:blipFill>
        <p:spPr>
          <a:xfrm>
            <a:off x="0" y="0"/>
            <a:ext cx="658812" cy="620712"/>
          </a:xfrm>
          <a:prstGeom prst="rect">
            <a:avLst/>
          </a:prstGeom>
        </p:spPr>
      </p:pic>
      <p:sp>
        <p:nvSpPr>
          <p:cNvPr id="8" name="object 8"/>
          <p:cNvSpPr txBox="1">
            <a:spLocks noGrp="1"/>
          </p:cNvSpPr>
          <p:nvPr>
            <p:ph type="title"/>
          </p:nvPr>
        </p:nvSpPr>
        <p:spPr>
          <a:prstGeom prst="rect">
            <a:avLst/>
          </a:prstGeom>
        </p:spPr>
        <p:txBody>
          <a:bodyPr vert="horz" wrap="square" lIns="0" tIns="12700" rIns="0" bIns="0" rtlCol="0">
            <a:spAutoFit/>
          </a:bodyPr>
          <a:lstStyle/>
          <a:p>
            <a:pPr marL="2270760">
              <a:lnSpc>
                <a:spcPct val="100000"/>
              </a:lnSpc>
              <a:spcBef>
                <a:spcPts val="100"/>
              </a:spcBef>
            </a:pPr>
            <a:r>
              <a:rPr b="1" dirty="0">
                <a:latin typeface="Calibri"/>
                <a:cs typeface="Calibri"/>
              </a:rPr>
              <a:t>Proposed</a:t>
            </a:r>
            <a:r>
              <a:rPr b="1" spc="-185" dirty="0">
                <a:latin typeface="Calibri"/>
                <a:cs typeface="Calibri"/>
              </a:rPr>
              <a:t> </a:t>
            </a:r>
            <a:r>
              <a:rPr b="1" spc="-10" dirty="0">
                <a:latin typeface="Calibri"/>
                <a:cs typeface="Calibri"/>
              </a:rPr>
              <a:t>System</a:t>
            </a: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
        <p:nvSpPr>
          <p:cNvPr id="9" name="object 9"/>
          <p:cNvSpPr txBox="1"/>
          <p:nvPr/>
        </p:nvSpPr>
        <p:spPr>
          <a:xfrm>
            <a:off x="356895" y="1572590"/>
            <a:ext cx="8255634" cy="3987800"/>
          </a:xfrm>
          <a:prstGeom prst="rect">
            <a:avLst/>
          </a:prstGeom>
        </p:spPr>
        <p:txBody>
          <a:bodyPr vert="horz" wrap="square" lIns="0" tIns="12700" rIns="0" bIns="0" rtlCol="0">
            <a:spAutoFit/>
          </a:bodyPr>
          <a:lstStyle/>
          <a:p>
            <a:pPr marL="394335" marR="5080" indent="-382270" algn="just">
              <a:lnSpc>
                <a:spcPct val="100000"/>
              </a:lnSpc>
              <a:spcBef>
                <a:spcPts val="100"/>
              </a:spcBef>
              <a:buFont typeface="Arial"/>
              <a:buChar char="●"/>
              <a:tabLst>
                <a:tab pos="394335" algn="l"/>
                <a:tab pos="459740" algn="l"/>
              </a:tabLst>
            </a:pPr>
            <a:r>
              <a:rPr sz="2000" dirty="0">
                <a:latin typeface="Times New Roman"/>
                <a:cs typeface="Times New Roman"/>
              </a:rPr>
              <a:t>	</a:t>
            </a:r>
            <a:r>
              <a:rPr sz="2000" dirty="0">
                <a:latin typeface="Calibri"/>
                <a:cs typeface="Calibri"/>
              </a:rPr>
              <a:t>The</a:t>
            </a:r>
            <a:r>
              <a:rPr sz="2000" spc="90" dirty="0">
                <a:latin typeface="Calibri"/>
                <a:cs typeface="Calibri"/>
              </a:rPr>
              <a:t> </a:t>
            </a:r>
            <a:r>
              <a:rPr sz="2000" dirty="0">
                <a:latin typeface="Calibri"/>
                <a:cs typeface="Calibri"/>
              </a:rPr>
              <a:t>proposed</a:t>
            </a:r>
            <a:r>
              <a:rPr sz="2000" spc="95" dirty="0">
                <a:latin typeface="Calibri"/>
                <a:cs typeface="Calibri"/>
              </a:rPr>
              <a:t> </a:t>
            </a:r>
            <a:r>
              <a:rPr sz="2000" dirty="0">
                <a:latin typeface="Calibri"/>
                <a:cs typeface="Calibri"/>
              </a:rPr>
              <a:t>system</a:t>
            </a:r>
            <a:r>
              <a:rPr sz="2000" spc="90" dirty="0">
                <a:latin typeface="Calibri"/>
                <a:cs typeface="Calibri"/>
              </a:rPr>
              <a:t> </a:t>
            </a:r>
            <a:r>
              <a:rPr sz="2000" dirty="0">
                <a:latin typeface="Calibri"/>
                <a:cs typeface="Calibri"/>
              </a:rPr>
              <a:t>for</a:t>
            </a:r>
            <a:r>
              <a:rPr sz="2000" spc="95" dirty="0">
                <a:latin typeface="Calibri"/>
                <a:cs typeface="Calibri"/>
              </a:rPr>
              <a:t> </a:t>
            </a:r>
            <a:r>
              <a:rPr sz="2000" dirty="0">
                <a:latin typeface="Calibri"/>
                <a:cs typeface="Calibri"/>
              </a:rPr>
              <a:t>"LOAN</a:t>
            </a:r>
            <a:r>
              <a:rPr sz="2000" spc="90" dirty="0">
                <a:latin typeface="Calibri"/>
                <a:cs typeface="Calibri"/>
              </a:rPr>
              <a:t> </a:t>
            </a:r>
            <a:r>
              <a:rPr sz="2000" dirty="0">
                <a:latin typeface="Calibri"/>
                <a:cs typeface="Calibri"/>
              </a:rPr>
              <a:t>APPROVAL</a:t>
            </a:r>
            <a:r>
              <a:rPr sz="2000" spc="95" dirty="0">
                <a:latin typeface="Calibri"/>
                <a:cs typeface="Calibri"/>
              </a:rPr>
              <a:t> </a:t>
            </a:r>
            <a:r>
              <a:rPr sz="2000" dirty="0">
                <a:latin typeface="Calibri"/>
                <a:cs typeface="Calibri"/>
              </a:rPr>
              <a:t>PREDICTION</a:t>
            </a:r>
            <a:r>
              <a:rPr sz="2000" spc="90" dirty="0">
                <a:latin typeface="Calibri"/>
                <a:cs typeface="Calibri"/>
              </a:rPr>
              <a:t> </a:t>
            </a:r>
            <a:r>
              <a:rPr sz="2000" dirty="0">
                <a:latin typeface="Calibri"/>
                <a:cs typeface="Calibri"/>
              </a:rPr>
              <a:t>USING</a:t>
            </a:r>
            <a:r>
              <a:rPr sz="2000" spc="95" dirty="0">
                <a:latin typeface="Calibri"/>
                <a:cs typeface="Calibri"/>
              </a:rPr>
              <a:t> </a:t>
            </a:r>
            <a:r>
              <a:rPr sz="2000" spc="-10" dirty="0">
                <a:latin typeface="Calibri"/>
                <a:cs typeface="Calibri"/>
              </a:rPr>
              <a:t>MACHINE </a:t>
            </a:r>
            <a:r>
              <a:rPr sz="2000" dirty="0">
                <a:latin typeface="Calibri"/>
                <a:cs typeface="Calibri"/>
              </a:rPr>
              <a:t>LEARNING"</a:t>
            </a:r>
            <a:r>
              <a:rPr sz="2000" spc="-10" dirty="0">
                <a:latin typeface="Calibri"/>
                <a:cs typeface="Calibri"/>
              </a:rPr>
              <a:t> </a:t>
            </a:r>
            <a:r>
              <a:rPr sz="2000" dirty="0">
                <a:latin typeface="Calibri"/>
                <a:cs typeface="Calibri"/>
              </a:rPr>
              <a:t>is</a:t>
            </a:r>
            <a:r>
              <a:rPr sz="2000" spc="-10" dirty="0">
                <a:latin typeface="Calibri"/>
                <a:cs typeface="Calibri"/>
              </a:rPr>
              <a:t> </a:t>
            </a:r>
            <a:r>
              <a:rPr sz="2000" dirty="0">
                <a:latin typeface="Calibri"/>
                <a:cs typeface="Calibri"/>
              </a:rPr>
              <a:t>a</a:t>
            </a:r>
            <a:r>
              <a:rPr sz="2000" spc="-5" dirty="0">
                <a:latin typeface="Calibri"/>
                <a:cs typeface="Calibri"/>
              </a:rPr>
              <a:t> </a:t>
            </a:r>
            <a:r>
              <a:rPr sz="2000" spc="-10" dirty="0">
                <a:latin typeface="Calibri"/>
                <a:cs typeface="Calibri"/>
              </a:rPr>
              <a:t>comprehensive </a:t>
            </a:r>
            <a:r>
              <a:rPr sz="2000" dirty="0">
                <a:latin typeface="Calibri"/>
                <a:cs typeface="Calibri"/>
              </a:rPr>
              <a:t>solution</a:t>
            </a:r>
            <a:r>
              <a:rPr sz="2000" spc="-5" dirty="0">
                <a:latin typeface="Calibri"/>
                <a:cs typeface="Calibri"/>
              </a:rPr>
              <a:t> </a:t>
            </a:r>
            <a:r>
              <a:rPr sz="2000" dirty="0">
                <a:latin typeface="Calibri"/>
                <a:cs typeface="Calibri"/>
              </a:rPr>
              <a:t>that</a:t>
            </a:r>
            <a:r>
              <a:rPr sz="2000" spc="-10" dirty="0">
                <a:latin typeface="Calibri"/>
                <a:cs typeface="Calibri"/>
              </a:rPr>
              <a:t> </a:t>
            </a:r>
            <a:r>
              <a:rPr sz="2000" dirty="0">
                <a:latin typeface="Calibri"/>
                <a:cs typeface="Calibri"/>
              </a:rPr>
              <a:t>uses</a:t>
            </a:r>
            <a:r>
              <a:rPr sz="2000" spc="-5" dirty="0">
                <a:latin typeface="Calibri"/>
                <a:cs typeface="Calibri"/>
              </a:rPr>
              <a:t> </a:t>
            </a:r>
            <a:r>
              <a:rPr sz="2000" dirty="0">
                <a:latin typeface="Calibri"/>
                <a:cs typeface="Calibri"/>
              </a:rPr>
              <a:t>machine</a:t>
            </a:r>
            <a:r>
              <a:rPr sz="2000" spc="-10" dirty="0">
                <a:latin typeface="Calibri"/>
                <a:cs typeface="Calibri"/>
              </a:rPr>
              <a:t> </a:t>
            </a:r>
            <a:r>
              <a:rPr sz="2000" dirty="0">
                <a:latin typeface="Calibri"/>
                <a:cs typeface="Calibri"/>
              </a:rPr>
              <a:t>learning</a:t>
            </a:r>
            <a:r>
              <a:rPr sz="2000" spc="-10" dirty="0">
                <a:latin typeface="Calibri"/>
                <a:cs typeface="Calibri"/>
              </a:rPr>
              <a:t> models, </a:t>
            </a:r>
            <a:r>
              <a:rPr sz="2000" dirty="0">
                <a:latin typeface="Calibri"/>
                <a:cs typeface="Calibri"/>
              </a:rPr>
              <a:t>data</a:t>
            </a:r>
            <a:r>
              <a:rPr sz="2000" spc="-70" dirty="0">
                <a:latin typeface="Calibri"/>
                <a:cs typeface="Calibri"/>
              </a:rPr>
              <a:t> </a:t>
            </a:r>
            <a:r>
              <a:rPr sz="2000" dirty="0">
                <a:latin typeface="Calibri"/>
                <a:cs typeface="Calibri"/>
              </a:rPr>
              <a:t>analytics,</a:t>
            </a:r>
            <a:r>
              <a:rPr sz="2000" spc="-70" dirty="0">
                <a:latin typeface="Calibri"/>
                <a:cs typeface="Calibri"/>
              </a:rPr>
              <a:t> </a:t>
            </a:r>
            <a:r>
              <a:rPr sz="2000" dirty="0">
                <a:latin typeface="Calibri"/>
                <a:cs typeface="Calibri"/>
              </a:rPr>
              <a:t>and</a:t>
            </a:r>
            <a:r>
              <a:rPr sz="2000" spc="-70" dirty="0">
                <a:latin typeface="Calibri"/>
                <a:cs typeface="Calibri"/>
              </a:rPr>
              <a:t> </a:t>
            </a:r>
            <a:r>
              <a:rPr sz="2000" spc="-10" dirty="0">
                <a:latin typeface="Calibri"/>
                <a:cs typeface="Calibri"/>
              </a:rPr>
              <a:t>alternative</a:t>
            </a:r>
            <a:r>
              <a:rPr sz="2000" spc="-70" dirty="0">
                <a:latin typeface="Calibri"/>
                <a:cs typeface="Calibri"/>
              </a:rPr>
              <a:t> </a:t>
            </a:r>
            <a:r>
              <a:rPr sz="2000" dirty="0">
                <a:latin typeface="Calibri"/>
                <a:cs typeface="Calibri"/>
              </a:rPr>
              <a:t>data</a:t>
            </a:r>
            <a:r>
              <a:rPr sz="2000" spc="-70" dirty="0">
                <a:latin typeface="Calibri"/>
                <a:cs typeface="Calibri"/>
              </a:rPr>
              <a:t> </a:t>
            </a:r>
            <a:r>
              <a:rPr sz="2000" dirty="0">
                <a:latin typeface="Calibri"/>
                <a:cs typeface="Calibri"/>
              </a:rPr>
              <a:t>sources</a:t>
            </a:r>
            <a:r>
              <a:rPr sz="2000" spc="-70" dirty="0">
                <a:latin typeface="Calibri"/>
                <a:cs typeface="Calibri"/>
              </a:rPr>
              <a:t> </a:t>
            </a:r>
            <a:r>
              <a:rPr sz="2000" dirty="0">
                <a:latin typeface="Calibri"/>
                <a:cs typeface="Calibri"/>
              </a:rPr>
              <a:t>to</a:t>
            </a:r>
            <a:r>
              <a:rPr sz="2000" spc="-70" dirty="0">
                <a:latin typeface="Calibri"/>
                <a:cs typeface="Calibri"/>
              </a:rPr>
              <a:t> </a:t>
            </a:r>
            <a:r>
              <a:rPr sz="2000" spc="-10" dirty="0">
                <a:latin typeface="Calibri"/>
                <a:cs typeface="Calibri"/>
              </a:rPr>
              <a:t>improve</a:t>
            </a:r>
            <a:r>
              <a:rPr sz="2000" spc="-70" dirty="0">
                <a:latin typeface="Calibri"/>
                <a:cs typeface="Calibri"/>
              </a:rPr>
              <a:t> </a:t>
            </a:r>
            <a:r>
              <a:rPr sz="2000" dirty="0">
                <a:latin typeface="Calibri"/>
                <a:cs typeface="Calibri"/>
              </a:rPr>
              <a:t>loan</a:t>
            </a:r>
            <a:r>
              <a:rPr sz="2000" spc="-70" dirty="0">
                <a:latin typeface="Calibri"/>
                <a:cs typeface="Calibri"/>
              </a:rPr>
              <a:t> </a:t>
            </a:r>
            <a:r>
              <a:rPr sz="2000" spc="-10" dirty="0">
                <a:latin typeface="Calibri"/>
                <a:cs typeface="Calibri"/>
              </a:rPr>
              <a:t>evaluation.</a:t>
            </a:r>
            <a:endParaRPr sz="2000">
              <a:latin typeface="Calibri"/>
              <a:cs typeface="Calibri"/>
            </a:endParaRPr>
          </a:p>
          <a:p>
            <a:pPr marL="391160" marR="18415" indent="-379095" algn="just">
              <a:lnSpc>
                <a:spcPct val="100000"/>
              </a:lnSpc>
              <a:buFont typeface="Arial"/>
              <a:buChar char="●"/>
              <a:tabLst>
                <a:tab pos="394335" algn="l"/>
              </a:tabLst>
            </a:pPr>
            <a:r>
              <a:rPr sz="2000" dirty="0">
                <a:latin typeface="Calibri"/>
                <a:cs typeface="Calibri"/>
              </a:rPr>
              <a:t>The</a:t>
            </a:r>
            <a:r>
              <a:rPr sz="2000" spc="-45" dirty="0">
                <a:latin typeface="Calibri"/>
                <a:cs typeface="Calibri"/>
              </a:rPr>
              <a:t> </a:t>
            </a:r>
            <a:r>
              <a:rPr sz="2000" spc="-10" dirty="0">
                <a:latin typeface="Calibri"/>
                <a:cs typeface="Calibri"/>
              </a:rPr>
              <a:t>system</a:t>
            </a:r>
            <a:r>
              <a:rPr sz="2000" spc="-45" dirty="0">
                <a:latin typeface="Calibri"/>
                <a:cs typeface="Calibri"/>
              </a:rPr>
              <a:t> </a:t>
            </a:r>
            <a:r>
              <a:rPr sz="2000" dirty="0">
                <a:latin typeface="Calibri"/>
                <a:cs typeface="Calibri"/>
              </a:rPr>
              <a:t>includes</a:t>
            </a:r>
            <a:r>
              <a:rPr sz="2000" spc="-45" dirty="0">
                <a:latin typeface="Calibri"/>
                <a:cs typeface="Calibri"/>
              </a:rPr>
              <a:t> </a:t>
            </a:r>
            <a:r>
              <a:rPr sz="2000" dirty="0">
                <a:latin typeface="Calibri"/>
                <a:cs typeface="Calibri"/>
              </a:rPr>
              <a:t>data</a:t>
            </a:r>
            <a:r>
              <a:rPr sz="2000" spc="-45" dirty="0">
                <a:latin typeface="Calibri"/>
                <a:cs typeface="Calibri"/>
              </a:rPr>
              <a:t> </a:t>
            </a:r>
            <a:r>
              <a:rPr sz="2000" dirty="0">
                <a:latin typeface="Calibri"/>
                <a:cs typeface="Calibri"/>
              </a:rPr>
              <a:t>collection</a:t>
            </a:r>
            <a:r>
              <a:rPr sz="2000" spc="-45" dirty="0">
                <a:latin typeface="Calibri"/>
                <a:cs typeface="Calibri"/>
              </a:rPr>
              <a:t> </a:t>
            </a:r>
            <a:r>
              <a:rPr sz="2000" dirty="0">
                <a:latin typeface="Calibri"/>
                <a:cs typeface="Calibri"/>
              </a:rPr>
              <a:t>and</a:t>
            </a:r>
            <a:r>
              <a:rPr sz="2000" spc="-45" dirty="0">
                <a:latin typeface="Calibri"/>
                <a:cs typeface="Calibri"/>
              </a:rPr>
              <a:t> </a:t>
            </a:r>
            <a:r>
              <a:rPr sz="2000" spc="-10" dirty="0">
                <a:latin typeface="Calibri"/>
                <a:cs typeface="Calibri"/>
              </a:rPr>
              <a:t>preprocessing,</a:t>
            </a:r>
            <a:r>
              <a:rPr sz="2000" spc="-45" dirty="0">
                <a:latin typeface="Calibri"/>
                <a:cs typeface="Calibri"/>
              </a:rPr>
              <a:t> </a:t>
            </a:r>
            <a:r>
              <a:rPr sz="2000" spc="-10" dirty="0">
                <a:latin typeface="Calibri"/>
                <a:cs typeface="Calibri"/>
              </a:rPr>
              <a:t>feature</a:t>
            </a:r>
            <a:r>
              <a:rPr sz="2000" spc="-45" dirty="0">
                <a:latin typeface="Calibri"/>
                <a:cs typeface="Calibri"/>
              </a:rPr>
              <a:t> </a:t>
            </a:r>
            <a:r>
              <a:rPr sz="2000" spc="-10" dirty="0">
                <a:latin typeface="Calibri"/>
                <a:cs typeface="Calibri"/>
              </a:rPr>
              <a:t>engineering, 	</a:t>
            </a:r>
            <a:r>
              <a:rPr sz="2000" dirty="0">
                <a:latin typeface="Calibri"/>
                <a:cs typeface="Calibri"/>
              </a:rPr>
              <a:t>machine</a:t>
            </a:r>
            <a:r>
              <a:rPr sz="2000" spc="180" dirty="0">
                <a:latin typeface="Calibri"/>
                <a:cs typeface="Calibri"/>
              </a:rPr>
              <a:t> </a:t>
            </a:r>
            <a:r>
              <a:rPr sz="2000" dirty="0">
                <a:latin typeface="Calibri"/>
                <a:cs typeface="Calibri"/>
              </a:rPr>
              <a:t>learning</a:t>
            </a:r>
            <a:r>
              <a:rPr sz="2000" spc="180" dirty="0">
                <a:latin typeface="Calibri"/>
                <a:cs typeface="Calibri"/>
              </a:rPr>
              <a:t> </a:t>
            </a:r>
            <a:r>
              <a:rPr sz="2000" dirty="0">
                <a:latin typeface="Calibri"/>
                <a:cs typeface="Calibri"/>
              </a:rPr>
              <a:t>models,</a:t>
            </a:r>
            <a:r>
              <a:rPr sz="2000" spc="180" dirty="0">
                <a:latin typeface="Calibri"/>
                <a:cs typeface="Calibri"/>
              </a:rPr>
              <a:t> </a:t>
            </a:r>
            <a:r>
              <a:rPr sz="2000" dirty="0">
                <a:latin typeface="Calibri"/>
                <a:cs typeface="Calibri"/>
              </a:rPr>
              <a:t>performance</a:t>
            </a:r>
            <a:r>
              <a:rPr sz="2000" spc="185" dirty="0">
                <a:latin typeface="Calibri"/>
                <a:cs typeface="Calibri"/>
              </a:rPr>
              <a:t> </a:t>
            </a:r>
            <a:r>
              <a:rPr sz="2000" dirty="0">
                <a:latin typeface="Calibri"/>
                <a:cs typeface="Calibri"/>
              </a:rPr>
              <a:t>evaluation,</a:t>
            </a:r>
            <a:r>
              <a:rPr sz="2000" spc="180" dirty="0">
                <a:latin typeface="Calibri"/>
                <a:cs typeface="Calibri"/>
              </a:rPr>
              <a:t> </a:t>
            </a:r>
            <a:r>
              <a:rPr sz="2000" dirty="0">
                <a:latin typeface="Calibri"/>
                <a:cs typeface="Calibri"/>
              </a:rPr>
              <a:t>and</a:t>
            </a:r>
            <a:r>
              <a:rPr sz="2000" spc="180" dirty="0">
                <a:latin typeface="Calibri"/>
                <a:cs typeface="Calibri"/>
              </a:rPr>
              <a:t> </a:t>
            </a:r>
            <a:r>
              <a:rPr sz="2000" dirty="0">
                <a:latin typeface="Calibri"/>
                <a:cs typeface="Calibri"/>
              </a:rPr>
              <a:t>the</a:t>
            </a:r>
            <a:r>
              <a:rPr sz="2000" spc="185" dirty="0">
                <a:latin typeface="Calibri"/>
                <a:cs typeface="Calibri"/>
              </a:rPr>
              <a:t> </a:t>
            </a:r>
            <a:r>
              <a:rPr sz="2000" dirty="0">
                <a:latin typeface="Calibri"/>
                <a:cs typeface="Calibri"/>
              </a:rPr>
              <a:t>integration</a:t>
            </a:r>
            <a:r>
              <a:rPr sz="2000" spc="180" dirty="0">
                <a:latin typeface="Calibri"/>
                <a:cs typeface="Calibri"/>
              </a:rPr>
              <a:t> </a:t>
            </a:r>
            <a:r>
              <a:rPr sz="2000" spc="-25" dirty="0">
                <a:latin typeface="Calibri"/>
                <a:cs typeface="Calibri"/>
              </a:rPr>
              <a:t>of 	</a:t>
            </a:r>
            <a:r>
              <a:rPr sz="2000" dirty="0">
                <a:latin typeface="Calibri"/>
                <a:cs typeface="Calibri"/>
              </a:rPr>
              <a:t>non-</a:t>
            </a:r>
            <a:r>
              <a:rPr sz="2000" spc="-10" dirty="0">
                <a:latin typeface="Calibri"/>
                <a:cs typeface="Calibri"/>
              </a:rPr>
              <a:t>traditional</a:t>
            </a:r>
            <a:r>
              <a:rPr sz="2000" spc="-70" dirty="0">
                <a:latin typeface="Calibri"/>
                <a:cs typeface="Calibri"/>
              </a:rPr>
              <a:t> </a:t>
            </a:r>
            <a:r>
              <a:rPr sz="2000" dirty="0">
                <a:latin typeface="Calibri"/>
                <a:cs typeface="Calibri"/>
              </a:rPr>
              <a:t>data</a:t>
            </a:r>
            <a:r>
              <a:rPr sz="2000" spc="-70" dirty="0">
                <a:latin typeface="Calibri"/>
                <a:cs typeface="Calibri"/>
              </a:rPr>
              <a:t> </a:t>
            </a:r>
            <a:r>
              <a:rPr sz="2000" spc="-10" dirty="0">
                <a:latin typeface="Calibri"/>
                <a:cs typeface="Calibri"/>
              </a:rPr>
              <a:t>sources.</a:t>
            </a:r>
            <a:endParaRPr sz="2000">
              <a:latin typeface="Calibri"/>
              <a:cs typeface="Calibri"/>
            </a:endParaRPr>
          </a:p>
          <a:p>
            <a:pPr marL="391160" marR="28575" indent="-379095" algn="just">
              <a:lnSpc>
                <a:spcPct val="100000"/>
              </a:lnSpc>
              <a:buFont typeface="Arial"/>
              <a:buChar char="●"/>
              <a:tabLst>
                <a:tab pos="394335" algn="l"/>
              </a:tabLst>
            </a:pPr>
            <a:r>
              <a:rPr sz="2000" dirty="0">
                <a:latin typeface="Calibri"/>
                <a:cs typeface="Calibri"/>
              </a:rPr>
              <a:t>Data</a:t>
            </a:r>
            <a:r>
              <a:rPr sz="2000" spc="180" dirty="0">
                <a:latin typeface="Calibri"/>
                <a:cs typeface="Calibri"/>
              </a:rPr>
              <a:t> </a:t>
            </a:r>
            <a:r>
              <a:rPr sz="2000" dirty="0">
                <a:latin typeface="Calibri"/>
                <a:cs typeface="Calibri"/>
              </a:rPr>
              <a:t>preprocessing</a:t>
            </a:r>
            <a:r>
              <a:rPr sz="2000" spc="180" dirty="0">
                <a:latin typeface="Calibri"/>
                <a:cs typeface="Calibri"/>
              </a:rPr>
              <a:t> </a:t>
            </a:r>
            <a:r>
              <a:rPr sz="2000" dirty="0">
                <a:latin typeface="Calibri"/>
                <a:cs typeface="Calibri"/>
              </a:rPr>
              <a:t>techniques</a:t>
            </a:r>
            <a:r>
              <a:rPr sz="2000" spc="185" dirty="0">
                <a:latin typeface="Calibri"/>
                <a:cs typeface="Calibri"/>
              </a:rPr>
              <a:t> </a:t>
            </a:r>
            <a:r>
              <a:rPr sz="2000" dirty="0">
                <a:latin typeface="Calibri"/>
                <a:cs typeface="Calibri"/>
              </a:rPr>
              <a:t>will</a:t>
            </a:r>
            <a:r>
              <a:rPr sz="2000" spc="180" dirty="0">
                <a:latin typeface="Calibri"/>
                <a:cs typeface="Calibri"/>
              </a:rPr>
              <a:t> </a:t>
            </a:r>
            <a:r>
              <a:rPr sz="2000" dirty="0">
                <a:latin typeface="Calibri"/>
                <a:cs typeface="Calibri"/>
              </a:rPr>
              <a:t>be</a:t>
            </a:r>
            <a:r>
              <a:rPr sz="2000" spc="180" dirty="0">
                <a:latin typeface="Calibri"/>
                <a:cs typeface="Calibri"/>
              </a:rPr>
              <a:t> </a:t>
            </a:r>
            <a:r>
              <a:rPr sz="2000" dirty="0">
                <a:latin typeface="Calibri"/>
                <a:cs typeface="Calibri"/>
              </a:rPr>
              <a:t>employed</a:t>
            </a:r>
            <a:r>
              <a:rPr sz="2000" spc="180" dirty="0">
                <a:latin typeface="Calibri"/>
                <a:cs typeface="Calibri"/>
              </a:rPr>
              <a:t> </a:t>
            </a:r>
            <a:r>
              <a:rPr sz="2000" dirty="0">
                <a:latin typeface="Calibri"/>
                <a:cs typeface="Calibri"/>
              </a:rPr>
              <a:t>to</a:t>
            </a:r>
            <a:r>
              <a:rPr sz="2000" spc="185" dirty="0">
                <a:latin typeface="Calibri"/>
                <a:cs typeface="Calibri"/>
              </a:rPr>
              <a:t> </a:t>
            </a:r>
            <a:r>
              <a:rPr sz="2000" dirty="0">
                <a:latin typeface="Calibri"/>
                <a:cs typeface="Calibri"/>
              </a:rPr>
              <a:t>clean,</a:t>
            </a:r>
            <a:r>
              <a:rPr sz="2000" spc="175" dirty="0">
                <a:latin typeface="Calibri"/>
                <a:cs typeface="Calibri"/>
              </a:rPr>
              <a:t> </a:t>
            </a:r>
            <a:r>
              <a:rPr sz="2000" dirty="0">
                <a:latin typeface="Calibri"/>
                <a:cs typeface="Calibri"/>
              </a:rPr>
              <a:t>transform,</a:t>
            </a:r>
            <a:r>
              <a:rPr sz="2000" spc="180" dirty="0">
                <a:latin typeface="Calibri"/>
                <a:cs typeface="Calibri"/>
              </a:rPr>
              <a:t> </a:t>
            </a:r>
            <a:r>
              <a:rPr sz="2000" spc="-25" dirty="0">
                <a:latin typeface="Calibri"/>
                <a:cs typeface="Calibri"/>
              </a:rPr>
              <a:t>and 	</a:t>
            </a:r>
            <a:r>
              <a:rPr sz="2000" dirty="0">
                <a:latin typeface="Calibri"/>
                <a:cs typeface="Calibri"/>
              </a:rPr>
              <a:t>normalize</a:t>
            </a:r>
            <a:r>
              <a:rPr sz="2000" spc="110" dirty="0">
                <a:latin typeface="Calibri"/>
                <a:cs typeface="Calibri"/>
              </a:rPr>
              <a:t>  </a:t>
            </a:r>
            <a:r>
              <a:rPr sz="2000" dirty="0">
                <a:latin typeface="Calibri"/>
                <a:cs typeface="Calibri"/>
              </a:rPr>
              <a:t>the</a:t>
            </a:r>
            <a:r>
              <a:rPr sz="2000" spc="114" dirty="0">
                <a:latin typeface="Calibri"/>
                <a:cs typeface="Calibri"/>
              </a:rPr>
              <a:t>  </a:t>
            </a:r>
            <a:r>
              <a:rPr sz="2000" dirty="0">
                <a:latin typeface="Calibri"/>
                <a:cs typeface="Calibri"/>
              </a:rPr>
              <a:t>dataset,</a:t>
            </a:r>
            <a:r>
              <a:rPr sz="2000" spc="114" dirty="0">
                <a:latin typeface="Calibri"/>
                <a:cs typeface="Calibri"/>
              </a:rPr>
              <a:t>  </a:t>
            </a:r>
            <a:r>
              <a:rPr sz="2000" dirty="0">
                <a:latin typeface="Calibri"/>
                <a:cs typeface="Calibri"/>
              </a:rPr>
              <a:t>while</a:t>
            </a:r>
            <a:r>
              <a:rPr sz="2000" spc="114" dirty="0">
                <a:latin typeface="Calibri"/>
                <a:cs typeface="Calibri"/>
              </a:rPr>
              <a:t>  </a:t>
            </a:r>
            <a:r>
              <a:rPr sz="2000" dirty="0">
                <a:latin typeface="Calibri"/>
                <a:cs typeface="Calibri"/>
              </a:rPr>
              <a:t>feature</a:t>
            </a:r>
            <a:r>
              <a:rPr sz="2000" spc="114" dirty="0">
                <a:latin typeface="Calibri"/>
                <a:cs typeface="Calibri"/>
              </a:rPr>
              <a:t>  </a:t>
            </a:r>
            <a:r>
              <a:rPr sz="2000" dirty="0">
                <a:latin typeface="Calibri"/>
                <a:cs typeface="Calibri"/>
              </a:rPr>
              <a:t>engineering</a:t>
            </a:r>
            <a:r>
              <a:rPr sz="2000" spc="114" dirty="0">
                <a:latin typeface="Calibri"/>
                <a:cs typeface="Calibri"/>
              </a:rPr>
              <a:t>  </a:t>
            </a:r>
            <a:r>
              <a:rPr sz="2000" dirty="0">
                <a:latin typeface="Calibri"/>
                <a:cs typeface="Calibri"/>
              </a:rPr>
              <a:t>will</a:t>
            </a:r>
            <a:r>
              <a:rPr sz="2000" spc="114" dirty="0">
                <a:latin typeface="Calibri"/>
                <a:cs typeface="Calibri"/>
              </a:rPr>
              <a:t>  </a:t>
            </a:r>
            <a:r>
              <a:rPr sz="2000" dirty="0">
                <a:latin typeface="Calibri"/>
                <a:cs typeface="Calibri"/>
              </a:rPr>
              <a:t>create</a:t>
            </a:r>
            <a:r>
              <a:rPr sz="2000" spc="114" dirty="0">
                <a:latin typeface="Calibri"/>
                <a:cs typeface="Calibri"/>
              </a:rPr>
              <a:t>  </a:t>
            </a:r>
            <a:r>
              <a:rPr sz="2000" spc="-10" dirty="0">
                <a:latin typeface="Calibri"/>
                <a:cs typeface="Calibri"/>
              </a:rPr>
              <a:t>relevant 	</a:t>
            </a:r>
            <a:r>
              <a:rPr sz="2000" spc="-20" dirty="0">
                <a:latin typeface="Calibri"/>
                <a:cs typeface="Calibri"/>
              </a:rPr>
              <a:t>features</a:t>
            </a:r>
            <a:r>
              <a:rPr sz="2000" spc="-55" dirty="0">
                <a:latin typeface="Calibri"/>
                <a:cs typeface="Calibri"/>
              </a:rPr>
              <a:t> </a:t>
            </a:r>
            <a:r>
              <a:rPr sz="2000" dirty="0">
                <a:latin typeface="Calibri"/>
                <a:cs typeface="Calibri"/>
              </a:rPr>
              <a:t>from</a:t>
            </a:r>
            <a:r>
              <a:rPr sz="2000" spc="-55" dirty="0">
                <a:latin typeface="Calibri"/>
                <a:cs typeface="Calibri"/>
              </a:rPr>
              <a:t> </a:t>
            </a:r>
            <a:r>
              <a:rPr sz="2000" dirty="0">
                <a:latin typeface="Calibri"/>
                <a:cs typeface="Calibri"/>
              </a:rPr>
              <a:t>raw</a:t>
            </a:r>
            <a:r>
              <a:rPr sz="2000" spc="-55" dirty="0">
                <a:latin typeface="Calibri"/>
                <a:cs typeface="Calibri"/>
              </a:rPr>
              <a:t> </a:t>
            </a:r>
            <a:r>
              <a:rPr sz="2000" spc="-20" dirty="0">
                <a:latin typeface="Calibri"/>
                <a:cs typeface="Calibri"/>
              </a:rPr>
              <a:t>data.</a:t>
            </a:r>
            <a:endParaRPr sz="2000">
              <a:latin typeface="Calibri"/>
              <a:cs typeface="Calibri"/>
            </a:endParaRPr>
          </a:p>
          <a:p>
            <a:pPr marL="391160" marR="15875" indent="-379095" algn="just">
              <a:lnSpc>
                <a:spcPct val="100000"/>
              </a:lnSpc>
              <a:buFont typeface="Arial"/>
              <a:buChar char="●"/>
              <a:tabLst>
                <a:tab pos="394335" algn="l"/>
              </a:tabLst>
            </a:pPr>
            <a:r>
              <a:rPr sz="2000" dirty="0">
                <a:latin typeface="Calibri"/>
                <a:cs typeface="Calibri"/>
              </a:rPr>
              <a:t>Machine</a:t>
            </a:r>
            <a:r>
              <a:rPr sz="2000" spc="150" dirty="0">
                <a:latin typeface="Calibri"/>
                <a:cs typeface="Calibri"/>
              </a:rPr>
              <a:t> </a:t>
            </a:r>
            <a:r>
              <a:rPr sz="2000" dirty="0">
                <a:latin typeface="Calibri"/>
                <a:cs typeface="Calibri"/>
              </a:rPr>
              <a:t>learning</a:t>
            </a:r>
            <a:r>
              <a:rPr sz="2000" spc="155" dirty="0">
                <a:latin typeface="Calibri"/>
                <a:cs typeface="Calibri"/>
              </a:rPr>
              <a:t> </a:t>
            </a:r>
            <a:r>
              <a:rPr sz="2000" dirty="0">
                <a:latin typeface="Calibri"/>
                <a:cs typeface="Calibri"/>
              </a:rPr>
              <a:t>models</a:t>
            </a:r>
            <a:r>
              <a:rPr sz="2000" spc="155" dirty="0">
                <a:latin typeface="Calibri"/>
                <a:cs typeface="Calibri"/>
              </a:rPr>
              <a:t> </a:t>
            </a:r>
            <a:r>
              <a:rPr sz="2000" dirty="0">
                <a:latin typeface="Calibri"/>
                <a:cs typeface="Calibri"/>
              </a:rPr>
              <a:t>will</a:t>
            </a:r>
            <a:r>
              <a:rPr sz="2000" spc="150" dirty="0">
                <a:latin typeface="Calibri"/>
                <a:cs typeface="Calibri"/>
              </a:rPr>
              <a:t> </a:t>
            </a:r>
            <a:r>
              <a:rPr sz="2000" dirty="0">
                <a:latin typeface="Calibri"/>
                <a:cs typeface="Calibri"/>
              </a:rPr>
              <a:t>be</a:t>
            </a:r>
            <a:r>
              <a:rPr sz="2000" spc="155" dirty="0">
                <a:latin typeface="Calibri"/>
                <a:cs typeface="Calibri"/>
              </a:rPr>
              <a:t> </a:t>
            </a:r>
            <a:r>
              <a:rPr sz="2000" dirty="0">
                <a:latin typeface="Calibri"/>
                <a:cs typeface="Calibri"/>
              </a:rPr>
              <a:t>trained</a:t>
            </a:r>
            <a:r>
              <a:rPr sz="2000" spc="155" dirty="0">
                <a:latin typeface="Calibri"/>
                <a:cs typeface="Calibri"/>
              </a:rPr>
              <a:t> </a:t>
            </a:r>
            <a:r>
              <a:rPr sz="2000" dirty="0">
                <a:latin typeface="Calibri"/>
                <a:cs typeface="Calibri"/>
              </a:rPr>
              <a:t>on</a:t>
            </a:r>
            <a:r>
              <a:rPr sz="2000" spc="150" dirty="0">
                <a:latin typeface="Calibri"/>
                <a:cs typeface="Calibri"/>
              </a:rPr>
              <a:t> </a:t>
            </a:r>
            <a:r>
              <a:rPr sz="2000" dirty="0">
                <a:latin typeface="Calibri"/>
                <a:cs typeface="Calibri"/>
              </a:rPr>
              <a:t>historical</a:t>
            </a:r>
            <a:r>
              <a:rPr sz="2000" spc="155" dirty="0">
                <a:latin typeface="Calibri"/>
                <a:cs typeface="Calibri"/>
              </a:rPr>
              <a:t> </a:t>
            </a:r>
            <a:r>
              <a:rPr sz="2000" dirty="0">
                <a:latin typeface="Calibri"/>
                <a:cs typeface="Calibri"/>
              </a:rPr>
              <a:t>data</a:t>
            </a:r>
            <a:r>
              <a:rPr sz="2000" spc="155" dirty="0">
                <a:latin typeface="Calibri"/>
                <a:cs typeface="Calibri"/>
              </a:rPr>
              <a:t> </a:t>
            </a:r>
            <a:r>
              <a:rPr sz="2000" dirty="0">
                <a:latin typeface="Calibri"/>
                <a:cs typeface="Calibri"/>
              </a:rPr>
              <a:t>to</a:t>
            </a:r>
            <a:r>
              <a:rPr sz="2000" spc="150" dirty="0">
                <a:latin typeface="Calibri"/>
                <a:cs typeface="Calibri"/>
              </a:rPr>
              <a:t> </a:t>
            </a:r>
            <a:r>
              <a:rPr sz="2000" dirty="0">
                <a:latin typeface="Calibri"/>
                <a:cs typeface="Calibri"/>
              </a:rPr>
              <a:t>predict</a:t>
            </a:r>
            <a:r>
              <a:rPr sz="2000" spc="155" dirty="0">
                <a:latin typeface="Calibri"/>
                <a:cs typeface="Calibri"/>
              </a:rPr>
              <a:t> </a:t>
            </a:r>
            <a:r>
              <a:rPr sz="2000" spc="-20" dirty="0">
                <a:latin typeface="Calibri"/>
                <a:cs typeface="Calibri"/>
              </a:rPr>
              <a:t>loan 	</a:t>
            </a:r>
            <a:r>
              <a:rPr sz="2000" spc="-10" dirty="0">
                <a:latin typeface="Calibri"/>
                <a:cs typeface="Calibri"/>
              </a:rPr>
              <a:t>approval</a:t>
            </a:r>
            <a:r>
              <a:rPr sz="2000" spc="-45" dirty="0">
                <a:latin typeface="Calibri"/>
                <a:cs typeface="Calibri"/>
              </a:rPr>
              <a:t> </a:t>
            </a:r>
            <a:r>
              <a:rPr sz="2000" dirty="0">
                <a:latin typeface="Calibri"/>
                <a:cs typeface="Calibri"/>
              </a:rPr>
              <a:t>or</a:t>
            </a:r>
            <a:r>
              <a:rPr sz="2000" spc="-45" dirty="0">
                <a:latin typeface="Calibri"/>
                <a:cs typeface="Calibri"/>
              </a:rPr>
              <a:t> </a:t>
            </a:r>
            <a:r>
              <a:rPr sz="2000" dirty="0">
                <a:latin typeface="Calibri"/>
                <a:cs typeface="Calibri"/>
              </a:rPr>
              <a:t>rejection</a:t>
            </a:r>
            <a:r>
              <a:rPr sz="2000" spc="-45" dirty="0">
                <a:latin typeface="Calibri"/>
                <a:cs typeface="Calibri"/>
              </a:rPr>
              <a:t> </a:t>
            </a:r>
            <a:r>
              <a:rPr sz="2000" dirty="0">
                <a:latin typeface="Calibri"/>
                <a:cs typeface="Calibri"/>
              </a:rPr>
              <a:t>based</a:t>
            </a:r>
            <a:r>
              <a:rPr sz="2000" spc="-45" dirty="0">
                <a:latin typeface="Calibri"/>
                <a:cs typeface="Calibri"/>
              </a:rPr>
              <a:t> </a:t>
            </a:r>
            <a:r>
              <a:rPr sz="2000" dirty="0">
                <a:latin typeface="Calibri"/>
                <a:cs typeface="Calibri"/>
              </a:rPr>
              <a:t>on</a:t>
            </a:r>
            <a:r>
              <a:rPr sz="2000" spc="-45" dirty="0">
                <a:latin typeface="Calibri"/>
                <a:cs typeface="Calibri"/>
              </a:rPr>
              <a:t> </a:t>
            </a:r>
            <a:r>
              <a:rPr sz="2000" spc="-10" dirty="0">
                <a:latin typeface="Calibri"/>
                <a:cs typeface="Calibri"/>
              </a:rPr>
              <a:t>applicant</a:t>
            </a:r>
            <a:r>
              <a:rPr sz="2000" spc="-45" dirty="0">
                <a:latin typeface="Calibri"/>
                <a:cs typeface="Calibri"/>
              </a:rPr>
              <a:t> </a:t>
            </a:r>
            <a:r>
              <a:rPr sz="2000" spc="-10" dirty="0">
                <a:latin typeface="Calibri"/>
                <a:cs typeface="Calibri"/>
              </a:rPr>
              <a:t>attributes.</a:t>
            </a:r>
            <a:endParaRPr sz="2000">
              <a:latin typeface="Calibri"/>
              <a:cs typeface="Calibri"/>
            </a:endParaRPr>
          </a:p>
          <a:p>
            <a:pPr marL="394335" marR="35560" indent="-382270" algn="just">
              <a:lnSpc>
                <a:spcPct val="100000"/>
              </a:lnSpc>
              <a:buFont typeface="Arial"/>
              <a:buChar char="●"/>
              <a:tabLst>
                <a:tab pos="394335" algn="l"/>
                <a:tab pos="464184" algn="l"/>
              </a:tabLst>
            </a:pPr>
            <a:r>
              <a:rPr sz="2000" dirty="0">
                <a:latin typeface="Times New Roman"/>
                <a:cs typeface="Times New Roman"/>
              </a:rPr>
              <a:t>	</a:t>
            </a:r>
            <a:r>
              <a:rPr sz="2000" dirty="0">
                <a:latin typeface="Calibri"/>
                <a:cs typeface="Calibri"/>
              </a:rPr>
              <a:t>Continuous</a:t>
            </a:r>
            <a:r>
              <a:rPr sz="2000" spc="175" dirty="0">
                <a:latin typeface="Calibri"/>
                <a:cs typeface="Calibri"/>
              </a:rPr>
              <a:t> </a:t>
            </a:r>
            <a:r>
              <a:rPr sz="2000" dirty="0">
                <a:latin typeface="Calibri"/>
                <a:cs typeface="Calibri"/>
              </a:rPr>
              <a:t>monitoring</a:t>
            </a:r>
            <a:r>
              <a:rPr sz="2000" spc="170" dirty="0">
                <a:latin typeface="Calibri"/>
                <a:cs typeface="Calibri"/>
              </a:rPr>
              <a:t> </a:t>
            </a:r>
            <a:r>
              <a:rPr sz="2000" dirty="0">
                <a:latin typeface="Calibri"/>
                <a:cs typeface="Calibri"/>
              </a:rPr>
              <a:t>and</a:t>
            </a:r>
            <a:r>
              <a:rPr sz="2000" spc="175" dirty="0">
                <a:latin typeface="Calibri"/>
                <a:cs typeface="Calibri"/>
              </a:rPr>
              <a:t> </a:t>
            </a:r>
            <a:r>
              <a:rPr sz="2000" dirty="0">
                <a:latin typeface="Calibri"/>
                <a:cs typeface="Calibri"/>
              </a:rPr>
              <a:t>improvement</a:t>
            </a:r>
            <a:r>
              <a:rPr sz="2000" spc="170" dirty="0">
                <a:latin typeface="Calibri"/>
                <a:cs typeface="Calibri"/>
              </a:rPr>
              <a:t> </a:t>
            </a:r>
            <a:r>
              <a:rPr sz="2000" dirty="0">
                <a:latin typeface="Calibri"/>
                <a:cs typeface="Calibri"/>
              </a:rPr>
              <a:t>will</a:t>
            </a:r>
            <a:r>
              <a:rPr sz="2000" spc="175" dirty="0">
                <a:latin typeface="Calibri"/>
                <a:cs typeface="Calibri"/>
              </a:rPr>
              <a:t> </a:t>
            </a:r>
            <a:r>
              <a:rPr sz="2000" dirty="0">
                <a:latin typeface="Calibri"/>
                <a:cs typeface="Calibri"/>
              </a:rPr>
              <a:t>be</a:t>
            </a:r>
            <a:r>
              <a:rPr sz="2000" spc="175" dirty="0">
                <a:latin typeface="Calibri"/>
                <a:cs typeface="Calibri"/>
              </a:rPr>
              <a:t> </a:t>
            </a:r>
            <a:r>
              <a:rPr sz="2000" dirty="0">
                <a:latin typeface="Calibri"/>
                <a:cs typeface="Calibri"/>
              </a:rPr>
              <a:t>integral</a:t>
            </a:r>
            <a:r>
              <a:rPr sz="2000" spc="170" dirty="0">
                <a:latin typeface="Calibri"/>
                <a:cs typeface="Calibri"/>
              </a:rPr>
              <a:t> </a:t>
            </a:r>
            <a:r>
              <a:rPr sz="2000" dirty="0">
                <a:latin typeface="Calibri"/>
                <a:cs typeface="Calibri"/>
              </a:rPr>
              <a:t>to</a:t>
            </a:r>
            <a:r>
              <a:rPr sz="2000" spc="175" dirty="0">
                <a:latin typeface="Calibri"/>
                <a:cs typeface="Calibri"/>
              </a:rPr>
              <a:t> </a:t>
            </a:r>
            <a:r>
              <a:rPr sz="2000" dirty="0">
                <a:latin typeface="Calibri"/>
                <a:cs typeface="Calibri"/>
              </a:rPr>
              <a:t>the</a:t>
            </a:r>
            <a:r>
              <a:rPr sz="2000" spc="175" dirty="0">
                <a:latin typeface="Calibri"/>
                <a:cs typeface="Calibri"/>
              </a:rPr>
              <a:t> </a:t>
            </a:r>
            <a:r>
              <a:rPr sz="2000" spc="-10" dirty="0">
                <a:latin typeface="Calibri"/>
                <a:cs typeface="Calibri"/>
              </a:rPr>
              <a:t>system's maintenance,</a:t>
            </a:r>
            <a:r>
              <a:rPr sz="2000" spc="-65" dirty="0">
                <a:latin typeface="Calibri"/>
                <a:cs typeface="Calibri"/>
              </a:rPr>
              <a:t> </a:t>
            </a:r>
            <a:r>
              <a:rPr sz="2000" dirty="0">
                <a:latin typeface="Calibri"/>
                <a:cs typeface="Calibri"/>
              </a:rPr>
              <a:t>responding</a:t>
            </a:r>
            <a:r>
              <a:rPr sz="2000" spc="-60" dirty="0">
                <a:latin typeface="Calibri"/>
                <a:cs typeface="Calibri"/>
              </a:rPr>
              <a:t> </a:t>
            </a:r>
            <a:r>
              <a:rPr sz="2000" dirty="0">
                <a:latin typeface="Calibri"/>
                <a:cs typeface="Calibri"/>
              </a:rPr>
              <a:t>to</a:t>
            </a:r>
            <a:r>
              <a:rPr sz="2000" spc="-65" dirty="0">
                <a:latin typeface="Calibri"/>
                <a:cs typeface="Calibri"/>
              </a:rPr>
              <a:t> </a:t>
            </a:r>
            <a:r>
              <a:rPr sz="2000" dirty="0">
                <a:latin typeface="Calibri"/>
                <a:cs typeface="Calibri"/>
              </a:rPr>
              <a:t>changing</a:t>
            </a:r>
            <a:r>
              <a:rPr sz="2000" spc="-60" dirty="0">
                <a:latin typeface="Calibri"/>
                <a:cs typeface="Calibri"/>
              </a:rPr>
              <a:t> </a:t>
            </a:r>
            <a:r>
              <a:rPr sz="2000" dirty="0">
                <a:latin typeface="Calibri"/>
                <a:cs typeface="Calibri"/>
              </a:rPr>
              <a:t>data</a:t>
            </a:r>
            <a:r>
              <a:rPr sz="2000" spc="-60" dirty="0">
                <a:latin typeface="Calibri"/>
                <a:cs typeface="Calibri"/>
              </a:rPr>
              <a:t> </a:t>
            </a:r>
            <a:r>
              <a:rPr sz="2000" dirty="0">
                <a:latin typeface="Calibri"/>
                <a:cs typeface="Calibri"/>
              </a:rPr>
              <a:t>trends</a:t>
            </a:r>
            <a:r>
              <a:rPr sz="2000" spc="-65" dirty="0">
                <a:latin typeface="Calibri"/>
                <a:cs typeface="Calibri"/>
              </a:rPr>
              <a:t> </a:t>
            </a:r>
            <a:r>
              <a:rPr sz="2000" dirty="0">
                <a:latin typeface="Calibri"/>
                <a:cs typeface="Calibri"/>
              </a:rPr>
              <a:t>and</a:t>
            </a:r>
            <a:r>
              <a:rPr sz="2000" spc="-60" dirty="0">
                <a:latin typeface="Calibri"/>
                <a:cs typeface="Calibri"/>
              </a:rPr>
              <a:t> </a:t>
            </a:r>
            <a:r>
              <a:rPr sz="2000" dirty="0">
                <a:latin typeface="Calibri"/>
                <a:cs typeface="Calibri"/>
              </a:rPr>
              <a:t>economic</a:t>
            </a:r>
            <a:r>
              <a:rPr sz="2000" spc="-65" dirty="0">
                <a:latin typeface="Calibri"/>
                <a:cs typeface="Calibri"/>
              </a:rPr>
              <a:t> </a:t>
            </a:r>
            <a:r>
              <a:rPr sz="2000" spc="-10" dirty="0">
                <a:latin typeface="Calibri"/>
                <a:cs typeface="Calibri"/>
              </a:rPr>
              <a:t>conditions.</a:t>
            </a:r>
            <a:endParaRPr sz="20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1987" y="0"/>
            <a:ext cx="6685280" cy="617855"/>
          </a:xfrm>
          <a:prstGeom prst="rect">
            <a:avLst/>
          </a:prstGeom>
          <a:solidFill>
            <a:srgbClr val="7F63A1"/>
          </a:solidFill>
        </p:spPr>
        <p:txBody>
          <a:bodyPr vert="horz" wrap="square" lIns="0" tIns="160655" rIns="0" bIns="0" rtlCol="0">
            <a:spAutoFit/>
          </a:bodyPr>
          <a:lstStyle/>
          <a:p>
            <a:pPr marL="515620">
              <a:lnSpc>
                <a:spcPct val="100000"/>
              </a:lnSpc>
              <a:spcBef>
                <a:spcPts val="1265"/>
              </a:spcBef>
            </a:pPr>
            <a:r>
              <a:rPr sz="1800" b="1" dirty="0">
                <a:solidFill>
                  <a:srgbClr val="FFFFFF"/>
                </a:solidFill>
                <a:latin typeface="Calibri"/>
                <a:cs typeface="Calibri"/>
              </a:rPr>
              <a:t>II</a:t>
            </a:r>
            <a:r>
              <a:rPr sz="1800" b="1" spc="-50" dirty="0">
                <a:solidFill>
                  <a:srgbClr val="FFFFFF"/>
                </a:solidFill>
                <a:latin typeface="Calibri"/>
                <a:cs typeface="Calibri"/>
              </a:rPr>
              <a:t> </a:t>
            </a:r>
            <a:r>
              <a:rPr sz="1800" b="1" spc="-25" dirty="0">
                <a:solidFill>
                  <a:srgbClr val="FFFFFF"/>
                </a:solidFill>
                <a:latin typeface="Calibri"/>
                <a:cs typeface="Calibri"/>
              </a:rPr>
              <a:t>Year</a:t>
            </a:r>
            <a:r>
              <a:rPr sz="1800" b="1" spc="-50" dirty="0">
                <a:solidFill>
                  <a:srgbClr val="FFFFFF"/>
                </a:solidFill>
                <a:latin typeface="Calibri"/>
                <a:cs typeface="Calibri"/>
              </a:rPr>
              <a:t> </a:t>
            </a:r>
            <a:r>
              <a:rPr sz="1800" b="1" spc="-40" dirty="0">
                <a:solidFill>
                  <a:srgbClr val="FFFFFF"/>
                </a:solidFill>
                <a:latin typeface="Calibri"/>
                <a:cs typeface="Calibri"/>
              </a:rPr>
              <a:t>B.Tech</a:t>
            </a:r>
            <a:r>
              <a:rPr sz="1800" b="1" spc="-45" dirty="0">
                <a:solidFill>
                  <a:srgbClr val="FFFFFF"/>
                </a:solidFill>
                <a:latin typeface="Calibri"/>
                <a:cs typeface="Calibri"/>
              </a:rPr>
              <a:t> </a:t>
            </a:r>
            <a:r>
              <a:rPr sz="1800" b="1" dirty="0">
                <a:solidFill>
                  <a:srgbClr val="FFFFFF"/>
                </a:solidFill>
                <a:latin typeface="Calibri"/>
                <a:cs typeface="Calibri"/>
              </a:rPr>
              <a:t>Industry</a:t>
            </a:r>
            <a:r>
              <a:rPr sz="1800" b="1" spc="-50" dirty="0">
                <a:solidFill>
                  <a:srgbClr val="FFFFFF"/>
                </a:solidFill>
                <a:latin typeface="Calibri"/>
                <a:cs typeface="Calibri"/>
              </a:rPr>
              <a:t> </a:t>
            </a:r>
            <a:r>
              <a:rPr sz="1800" b="1" dirty="0">
                <a:solidFill>
                  <a:srgbClr val="FFFFFF"/>
                </a:solidFill>
                <a:latin typeface="Calibri"/>
                <a:cs typeface="Calibri"/>
              </a:rPr>
              <a:t>Oriented</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dirty="0">
                <a:solidFill>
                  <a:srgbClr val="FFFFFF"/>
                </a:solidFill>
                <a:latin typeface="Calibri"/>
                <a:cs typeface="Calibri"/>
              </a:rPr>
              <a:t>(IoP)</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spc="-10" dirty="0">
                <a:solidFill>
                  <a:srgbClr val="FFFFFF"/>
                </a:solidFill>
                <a:latin typeface="Calibri"/>
                <a:cs typeface="Calibri"/>
              </a:rPr>
              <a:t>Review</a:t>
            </a:r>
            <a:endParaRPr sz="1800">
              <a:latin typeface="Calibri"/>
              <a:cs typeface="Calibri"/>
            </a:endParaRPr>
          </a:p>
        </p:txBody>
      </p:sp>
      <p:sp>
        <p:nvSpPr>
          <p:cNvPr id="3" name="object 3"/>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4" name="object 4"/>
          <p:cNvGrpSpPr/>
          <p:nvPr/>
        </p:nvGrpSpPr>
        <p:grpSpPr>
          <a:xfrm>
            <a:off x="0" y="6199187"/>
            <a:ext cx="9144000" cy="659130"/>
            <a:chOff x="0" y="6199187"/>
            <a:chExt cx="9144000" cy="659130"/>
          </a:xfrm>
        </p:grpSpPr>
        <p:sp>
          <p:nvSpPr>
            <p:cNvPr id="5" name="object 5"/>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6" name="object 6"/>
            <p:cNvPicPr/>
            <p:nvPr/>
          </p:nvPicPr>
          <p:blipFill>
            <a:blip r:embed="rId2" cstate="print"/>
            <a:stretch>
              <a:fillRect/>
            </a:stretch>
          </p:blipFill>
          <p:spPr>
            <a:xfrm>
              <a:off x="8472487" y="6199187"/>
              <a:ext cx="671512" cy="658812"/>
            </a:xfrm>
            <a:prstGeom prst="rect">
              <a:avLst/>
            </a:prstGeom>
          </p:spPr>
        </p:pic>
      </p:grpSp>
      <p:pic>
        <p:nvPicPr>
          <p:cNvPr id="7" name="object 7"/>
          <p:cNvPicPr/>
          <p:nvPr/>
        </p:nvPicPr>
        <p:blipFill>
          <a:blip r:embed="rId3" cstate="print"/>
          <a:stretch>
            <a:fillRect/>
          </a:stretch>
        </p:blipFill>
        <p:spPr>
          <a:xfrm>
            <a:off x="0" y="0"/>
            <a:ext cx="658812" cy="620712"/>
          </a:xfrm>
          <a:prstGeom prst="rect">
            <a:avLst/>
          </a:prstGeom>
        </p:spPr>
      </p:pic>
      <p:sp>
        <p:nvSpPr>
          <p:cNvPr id="8" name="object 8"/>
          <p:cNvSpPr txBox="1"/>
          <p:nvPr/>
        </p:nvSpPr>
        <p:spPr>
          <a:xfrm>
            <a:off x="2286000" y="2775242"/>
            <a:ext cx="4312361" cy="566822"/>
          </a:xfrm>
          <a:prstGeom prst="rect">
            <a:avLst/>
          </a:prstGeom>
        </p:spPr>
        <p:txBody>
          <a:bodyPr vert="horz" wrap="square" lIns="0" tIns="12700" rIns="0" bIns="0" rtlCol="0">
            <a:spAutoFit/>
          </a:bodyPr>
          <a:lstStyle/>
          <a:p>
            <a:pPr marL="12700">
              <a:lnSpc>
                <a:spcPct val="100000"/>
              </a:lnSpc>
              <a:spcBef>
                <a:spcPts val="100"/>
              </a:spcBef>
            </a:pPr>
            <a:r>
              <a:rPr lang="en-US" altLang="en-US" sz="3600" dirty="0">
                <a:solidFill>
                  <a:srgbClr val="7030A0"/>
                </a:solidFill>
              </a:rPr>
              <a:t>System Architecture</a:t>
            </a:r>
            <a:endParaRPr sz="3600" dirty="0">
              <a:latin typeface="Calibri"/>
              <a:cs typeface="Calibri"/>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1987" y="0"/>
            <a:ext cx="6685280" cy="617855"/>
          </a:xfrm>
          <a:prstGeom prst="rect">
            <a:avLst/>
          </a:prstGeom>
          <a:solidFill>
            <a:srgbClr val="7F63A1"/>
          </a:solidFill>
        </p:spPr>
        <p:txBody>
          <a:bodyPr vert="horz" wrap="square" lIns="0" tIns="160655" rIns="0" bIns="0" rtlCol="0">
            <a:spAutoFit/>
          </a:bodyPr>
          <a:lstStyle/>
          <a:p>
            <a:pPr marL="515620">
              <a:lnSpc>
                <a:spcPct val="100000"/>
              </a:lnSpc>
              <a:spcBef>
                <a:spcPts val="1265"/>
              </a:spcBef>
            </a:pPr>
            <a:r>
              <a:rPr sz="1800" b="1" dirty="0">
                <a:solidFill>
                  <a:srgbClr val="FFFFFF"/>
                </a:solidFill>
                <a:latin typeface="Calibri"/>
                <a:cs typeface="Calibri"/>
              </a:rPr>
              <a:t>II</a:t>
            </a:r>
            <a:r>
              <a:rPr sz="1800" b="1" spc="-50" dirty="0">
                <a:solidFill>
                  <a:srgbClr val="FFFFFF"/>
                </a:solidFill>
                <a:latin typeface="Calibri"/>
                <a:cs typeface="Calibri"/>
              </a:rPr>
              <a:t> </a:t>
            </a:r>
            <a:r>
              <a:rPr sz="1800" b="1" spc="-25" dirty="0">
                <a:solidFill>
                  <a:srgbClr val="FFFFFF"/>
                </a:solidFill>
                <a:latin typeface="Calibri"/>
                <a:cs typeface="Calibri"/>
              </a:rPr>
              <a:t>Year</a:t>
            </a:r>
            <a:r>
              <a:rPr sz="1800" b="1" spc="-50" dirty="0">
                <a:solidFill>
                  <a:srgbClr val="FFFFFF"/>
                </a:solidFill>
                <a:latin typeface="Calibri"/>
                <a:cs typeface="Calibri"/>
              </a:rPr>
              <a:t> </a:t>
            </a:r>
            <a:r>
              <a:rPr sz="1800" b="1" spc="-40" dirty="0">
                <a:solidFill>
                  <a:srgbClr val="FFFFFF"/>
                </a:solidFill>
                <a:latin typeface="Calibri"/>
                <a:cs typeface="Calibri"/>
              </a:rPr>
              <a:t>B.Tech</a:t>
            </a:r>
            <a:r>
              <a:rPr sz="1800" b="1" spc="-45" dirty="0">
                <a:solidFill>
                  <a:srgbClr val="FFFFFF"/>
                </a:solidFill>
                <a:latin typeface="Calibri"/>
                <a:cs typeface="Calibri"/>
              </a:rPr>
              <a:t> </a:t>
            </a:r>
            <a:r>
              <a:rPr sz="1800" b="1" dirty="0">
                <a:solidFill>
                  <a:srgbClr val="FFFFFF"/>
                </a:solidFill>
                <a:latin typeface="Calibri"/>
                <a:cs typeface="Calibri"/>
              </a:rPr>
              <a:t>Industry</a:t>
            </a:r>
            <a:r>
              <a:rPr sz="1800" b="1" spc="-50" dirty="0">
                <a:solidFill>
                  <a:srgbClr val="FFFFFF"/>
                </a:solidFill>
                <a:latin typeface="Calibri"/>
                <a:cs typeface="Calibri"/>
              </a:rPr>
              <a:t> </a:t>
            </a:r>
            <a:r>
              <a:rPr sz="1800" b="1" dirty="0">
                <a:solidFill>
                  <a:srgbClr val="FFFFFF"/>
                </a:solidFill>
                <a:latin typeface="Calibri"/>
                <a:cs typeface="Calibri"/>
              </a:rPr>
              <a:t>Oriented</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dirty="0">
                <a:solidFill>
                  <a:srgbClr val="FFFFFF"/>
                </a:solidFill>
                <a:latin typeface="Calibri"/>
                <a:cs typeface="Calibri"/>
              </a:rPr>
              <a:t>(IoP)</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spc="-10" dirty="0">
                <a:solidFill>
                  <a:srgbClr val="FFFFFF"/>
                </a:solidFill>
                <a:latin typeface="Calibri"/>
                <a:cs typeface="Calibri"/>
              </a:rPr>
              <a:t>Review</a:t>
            </a:r>
            <a:endParaRPr sz="1800">
              <a:latin typeface="Calibri"/>
              <a:cs typeface="Calibri"/>
            </a:endParaRPr>
          </a:p>
        </p:txBody>
      </p:sp>
      <p:sp>
        <p:nvSpPr>
          <p:cNvPr id="3" name="object 3"/>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4" name="object 4"/>
          <p:cNvGrpSpPr/>
          <p:nvPr/>
        </p:nvGrpSpPr>
        <p:grpSpPr>
          <a:xfrm>
            <a:off x="0" y="6199187"/>
            <a:ext cx="9144000" cy="659130"/>
            <a:chOff x="0" y="6199187"/>
            <a:chExt cx="9144000" cy="659130"/>
          </a:xfrm>
        </p:grpSpPr>
        <p:sp>
          <p:nvSpPr>
            <p:cNvPr id="5" name="object 5"/>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6" name="object 6"/>
            <p:cNvPicPr/>
            <p:nvPr/>
          </p:nvPicPr>
          <p:blipFill>
            <a:blip r:embed="rId2" cstate="print"/>
            <a:stretch>
              <a:fillRect/>
            </a:stretch>
          </p:blipFill>
          <p:spPr>
            <a:xfrm>
              <a:off x="8472487" y="6199187"/>
              <a:ext cx="671512" cy="658812"/>
            </a:xfrm>
            <a:prstGeom prst="rect">
              <a:avLst/>
            </a:prstGeom>
          </p:spPr>
        </p:pic>
      </p:grpSp>
      <p:pic>
        <p:nvPicPr>
          <p:cNvPr id="7" name="object 7"/>
          <p:cNvPicPr/>
          <p:nvPr/>
        </p:nvPicPr>
        <p:blipFill>
          <a:blip r:embed="rId3" cstate="print"/>
          <a:stretch>
            <a:fillRect/>
          </a:stretch>
        </p:blipFill>
        <p:spPr>
          <a:xfrm>
            <a:off x="0" y="0"/>
            <a:ext cx="658812" cy="620712"/>
          </a:xfrm>
          <a:prstGeom prst="rect">
            <a:avLst/>
          </a:prstGeom>
        </p:spPr>
      </p:pic>
      <p:sp>
        <p:nvSpPr>
          <p:cNvPr id="8" name="object 8"/>
          <p:cNvSpPr txBox="1"/>
          <p:nvPr/>
        </p:nvSpPr>
        <p:spPr>
          <a:xfrm>
            <a:off x="2697238" y="786104"/>
            <a:ext cx="374713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FF0000"/>
                </a:solidFill>
                <a:latin typeface="Calibri"/>
                <a:cs typeface="Calibri"/>
              </a:rPr>
              <a:t>System</a:t>
            </a:r>
            <a:r>
              <a:rPr sz="3600" spc="-185" dirty="0">
                <a:solidFill>
                  <a:srgbClr val="FF0000"/>
                </a:solidFill>
                <a:latin typeface="Calibri"/>
                <a:cs typeface="Calibri"/>
              </a:rPr>
              <a:t> </a:t>
            </a:r>
            <a:r>
              <a:rPr sz="3600" spc="-10" dirty="0">
                <a:solidFill>
                  <a:srgbClr val="FF0000"/>
                </a:solidFill>
                <a:latin typeface="Calibri"/>
                <a:cs typeface="Calibri"/>
              </a:rPr>
              <a:t>Architecture</a:t>
            </a:r>
            <a:endParaRPr sz="3600">
              <a:latin typeface="Calibri"/>
              <a:cs typeface="Calibri"/>
            </a:endParaRPr>
          </a:p>
        </p:txBody>
      </p:sp>
      <p:grpSp>
        <p:nvGrpSpPr>
          <p:cNvPr id="9" name="object 9"/>
          <p:cNvGrpSpPr/>
          <p:nvPr/>
        </p:nvGrpSpPr>
        <p:grpSpPr>
          <a:xfrm>
            <a:off x="442911" y="1461648"/>
            <a:ext cx="2689225" cy="599168"/>
            <a:chOff x="455612" y="1616093"/>
            <a:chExt cx="2689225" cy="457834"/>
          </a:xfrm>
        </p:grpSpPr>
        <p:sp>
          <p:nvSpPr>
            <p:cNvPr id="10" name="object 10"/>
            <p:cNvSpPr/>
            <p:nvPr/>
          </p:nvSpPr>
          <p:spPr>
            <a:xfrm>
              <a:off x="468312" y="1628793"/>
              <a:ext cx="2663825" cy="432434"/>
            </a:xfrm>
            <a:custGeom>
              <a:avLst/>
              <a:gdLst/>
              <a:ahLst/>
              <a:cxnLst/>
              <a:rect l="l" t="t" r="r" b="b"/>
              <a:pathLst>
                <a:path w="2663825" h="432435">
                  <a:moveTo>
                    <a:pt x="2663532" y="0"/>
                  </a:moveTo>
                  <a:lnTo>
                    <a:pt x="0" y="0"/>
                  </a:lnTo>
                  <a:lnTo>
                    <a:pt x="0" y="432047"/>
                  </a:lnTo>
                  <a:lnTo>
                    <a:pt x="2663532" y="432047"/>
                  </a:lnTo>
                  <a:lnTo>
                    <a:pt x="2663532" y="0"/>
                  </a:lnTo>
                  <a:close/>
                </a:path>
              </a:pathLst>
            </a:custGeom>
            <a:solidFill>
              <a:srgbClr val="4F80BC"/>
            </a:solidFill>
          </p:spPr>
          <p:txBody>
            <a:bodyPr wrap="square" lIns="0" tIns="0" rIns="0" bIns="0" rtlCol="0"/>
            <a:lstStyle/>
            <a:p>
              <a:endParaRPr/>
            </a:p>
          </p:txBody>
        </p:sp>
        <p:sp>
          <p:nvSpPr>
            <p:cNvPr id="11" name="object 11"/>
            <p:cNvSpPr/>
            <p:nvPr/>
          </p:nvSpPr>
          <p:spPr>
            <a:xfrm>
              <a:off x="468312" y="1628793"/>
              <a:ext cx="2663825" cy="432434"/>
            </a:xfrm>
            <a:custGeom>
              <a:avLst/>
              <a:gdLst/>
              <a:ahLst/>
              <a:cxnLst/>
              <a:rect l="l" t="t" r="r" b="b"/>
              <a:pathLst>
                <a:path w="2663825" h="432435">
                  <a:moveTo>
                    <a:pt x="0" y="432047"/>
                  </a:moveTo>
                  <a:lnTo>
                    <a:pt x="2663532" y="432047"/>
                  </a:lnTo>
                  <a:lnTo>
                    <a:pt x="2663532" y="0"/>
                  </a:lnTo>
                  <a:lnTo>
                    <a:pt x="0" y="0"/>
                  </a:lnTo>
                  <a:lnTo>
                    <a:pt x="0" y="432047"/>
                  </a:lnTo>
                  <a:close/>
                </a:path>
              </a:pathLst>
            </a:custGeom>
            <a:ln w="25400">
              <a:solidFill>
                <a:srgbClr val="20354F"/>
              </a:solidFill>
            </a:ln>
          </p:spPr>
          <p:txBody>
            <a:bodyPr wrap="square" lIns="0" tIns="0" rIns="0" bIns="0" rtlCol="0"/>
            <a:lstStyle/>
            <a:p>
              <a:endParaRPr/>
            </a:p>
          </p:txBody>
        </p:sp>
      </p:grpSp>
      <p:sp>
        <p:nvSpPr>
          <p:cNvPr id="12" name="object 12"/>
          <p:cNvSpPr txBox="1"/>
          <p:nvPr/>
        </p:nvSpPr>
        <p:spPr>
          <a:xfrm>
            <a:off x="1" y="1548663"/>
            <a:ext cx="3532237" cy="289823"/>
          </a:xfrm>
          <a:prstGeom prst="rect">
            <a:avLst/>
          </a:prstGeom>
        </p:spPr>
        <p:txBody>
          <a:bodyPr vert="horz" wrap="square" lIns="0" tIns="12700" rIns="0" bIns="0" rtlCol="0">
            <a:spAutoFit/>
          </a:bodyPr>
          <a:lstStyle/>
          <a:p>
            <a:pPr marL="950594" marR="465455" indent="-478155">
              <a:lnSpc>
                <a:spcPct val="100000"/>
              </a:lnSpc>
              <a:spcBef>
                <a:spcPts val="100"/>
              </a:spcBef>
            </a:pPr>
            <a:r>
              <a:rPr sz="1800" dirty="0">
                <a:solidFill>
                  <a:srgbClr val="FFFFFF"/>
                </a:solidFill>
                <a:latin typeface="Calibri"/>
                <a:cs typeface="Calibri"/>
              </a:rPr>
              <a:t>INPUT</a:t>
            </a:r>
            <a:r>
              <a:rPr sz="1800" spc="-40" dirty="0">
                <a:solidFill>
                  <a:srgbClr val="FFFFFF"/>
                </a:solidFill>
                <a:latin typeface="Calibri"/>
                <a:cs typeface="Calibri"/>
              </a:rPr>
              <a:t> </a:t>
            </a:r>
            <a:r>
              <a:rPr sz="1800" spc="-10" dirty="0">
                <a:solidFill>
                  <a:srgbClr val="FFFFFF"/>
                </a:solidFill>
                <a:latin typeface="Calibri"/>
                <a:cs typeface="Calibri"/>
              </a:rPr>
              <a:t>CUSTOMER DETAILS</a:t>
            </a:r>
            <a:endParaRPr sz="1800" dirty="0">
              <a:latin typeface="Calibri"/>
              <a:cs typeface="Calibri"/>
            </a:endParaRPr>
          </a:p>
        </p:txBody>
      </p:sp>
      <p:grpSp>
        <p:nvGrpSpPr>
          <p:cNvPr id="13" name="object 13"/>
          <p:cNvGrpSpPr/>
          <p:nvPr/>
        </p:nvGrpSpPr>
        <p:grpSpPr>
          <a:xfrm>
            <a:off x="455612" y="2696216"/>
            <a:ext cx="2689225" cy="457834"/>
            <a:chOff x="455612" y="2696216"/>
            <a:chExt cx="2689225" cy="457834"/>
          </a:xfrm>
        </p:grpSpPr>
        <p:sp>
          <p:nvSpPr>
            <p:cNvPr id="14" name="object 14"/>
            <p:cNvSpPr/>
            <p:nvPr/>
          </p:nvSpPr>
          <p:spPr>
            <a:xfrm>
              <a:off x="468312" y="2708916"/>
              <a:ext cx="2663825" cy="432434"/>
            </a:xfrm>
            <a:custGeom>
              <a:avLst/>
              <a:gdLst/>
              <a:ahLst/>
              <a:cxnLst/>
              <a:rect l="l" t="t" r="r" b="b"/>
              <a:pathLst>
                <a:path w="2663825" h="432435">
                  <a:moveTo>
                    <a:pt x="2663532" y="0"/>
                  </a:moveTo>
                  <a:lnTo>
                    <a:pt x="0" y="0"/>
                  </a:lnTo>
                  <a:lnTo>
                    <a:pt x="0" y="432047"/>
                  </a:lnTo>
                  <a:lnTo>
                    <a:pt x="2663532" y="432047"/>
                  </a:lnTo>
                  <a:lnTo>
                    <a:pt x="2663532" y="0"/>
                  </a:lnTo>
                  <a:close/>
                </a:path>
              </a:pathLst>
            </a:custGeom>
            <a:solidFill>
              <a:srgbClr val="4F80BC"/>
            </a:solidFill>
          </p:spPr>
          <p:txBody>
            <a:bodyPr wrap="square" lIns="0" tIns="0" rIns="0" bIns="0" rtlCol="0"/>
            <a:lstStyle/>
            <a:p>
              <a:endParaRPr/>
            </a:p>
          </p:txBody>
        </p:sp>
        <p:sp>
          <p:nvSpPr>
            <p:cNvPr id="15" name="object 15"/>
            <p:cNvSpPr/>
            <p:nvPr/>
          </p:nvSpPr>
          <p:spPr>
            <a:xfrm>
              <a:off x="468312" y="2708916"/>
              <a:ext cx="2663825" cy="432434"/>
            </a:xfrm>
            <a:custGeom>
              <a:avLst/>
              <a:gdLst/>
              <a:ahLst/>
              <a:cxnLst/>
              <a:rect l="l" t="t" r="r" b="b"/>
              <a:pathLst>
                <a:path w="2663825" h="432435">
                  <a:moveTo>
                    <a:pt x="0" y="432047"/>
                  </a:moveTo>
                  <a:lnTo>
                    <a:pt x="2663532" y="432047"/>
                  </a:lnTo>
                  <a:lnTo>
                    <a:pt x="2663532" y="0"/>
                  </a:lnTo>
                  <a:lnTo>
                    <a:pt x="0" y="0"/>
                  </a:lnTo>
                  <a:lnTo>
                    <a:pt x="0" y="432047"/>
                  </a:lnTo>
                  <a:close/>
                </a:path>
              </a:pathLst>
            </a:custGeom>
            <a:ln w="25400">
              <a:solidFill>
                <a:srgbClr val="20354F"/>
              </a:solidFill>
            </a:ln>
          </p:spPr>
          <p:txBody>
            <a:bodyPr wrap="square" lIns="0" tIns="0" rIns="0" bIns="0" rtlCol="0"/>
            <a:lstStyle/>
            <a:p>
              <a:endParaRPr/>
            </a:p>
          </p:txBody>
        </p:sp>
      </p:grpSp>
      <p:sp>
        <p:nvSpPr>
          <p:cNvPr id="16" name="object 16"/>
          <p:cNvSpPr txBox="1"/>
          <p:nvPr/>
        </p:nvSpPr>
        <p:spPr>
          <a:xfrm>
            <a:off x="481012" y="2765945"/>
            <a:ext cx="2638425" cy="299720"/>
          </a:xfrm>
          <a:prstGeom prst="rect">
            <a:avLst/>
          </a:prstGeom>
        </p:spPr>
        <p:txBody>
          <a:bodyPr vert="horz" wrap="square" lIns="0" tIns="12700" rIns="0" bIns="0" rtlCol="0">
            <a:spAutoFit/>
          </a:bodyPr>
          <a:lstStyle/>
          <a:p>
            <a:pPr marL="286385">
              <a:lnSpc>
                <a:spcPct val="100000"/>
              </a:lnSpc>
              <a:spcBef>
                <a:spcPts val="100"/>
              </a:spcBef>
            </a:pPr>
            <a:r>
              <a:rPr sz="1800" spc="-80" dirty="0">
                <a:solidFill>
                  <a:srgbClr val="FFFFFF"/>
                </a:solidFill>
                <a:latin typeface="Calibri"/>
                <a:cs typeface="Calibri"/>
              </a:rPr>
              <a:t>DATA</a:t>
            </a:r>
            <a:r>
              <a:rPr sz="1800" spc="-20" dirty="0">
                <a:solidFill>
                  <a:srgbClr val="FFFFFF"/>
                </a:solidFill>
                <a:latin typeface="Calibri"/>
                <a:cs typeface="Calibri"/>
              </a:rPr>
              <a:t> </a:t>
            </a:r>
            <a:r>
              <a:rPr sz="1800" spc="-10" dirty="0">
                <a:solidFill>
                  <a:srgbClr val="FFFFFF"/>
                </a:solidFill>
                <a:latin typeface="Calibri"/>
                <a:cs typeface="Calibri"/>
              </a:rPr>
              <a:t>PREPROCESSING</a:t>
            </a:r>
            <a:endParaRPr sz="1800">
              <a:latin typeface="Calibri"/>
              <a:cs typeface="Calibri"/>
            </a:endParaRPr>
          </a:p>
        </p:txBody>
      </p:sp>
      <p:grpSp>
        <p:nvGrpSpPr>
          <p:cNvPr id="17" name="object 17"/>
          <p:cNvGrpSpPr/>
          <p:nvPr/>
        </p:nvGrpSpPr>
        <p:grpSpPr>
          <a:xfrm>
            <a:off x="815265" y="3703789"/>
            <a:ext cx="1969770" cy="1249680"/>
            <a:chOff x="815265" y="3703789"/>
            <a:chExt cx="1969770" cy="1249680"/>
          </a:xfrm>
        </p:grpSpPr>
        <p:sp>
          <p:nvSpPr>
            <p:cNvPr id="18" name="object 18"/>
            <p:cNvSpPr/>
            <p:nvPr/>
          </p:nvSpPr>
          <p:spPr>
            <a:xfrm>
              <a:off x="827965" y="3869499"/>
              <a:ext cx="1944370" cy="1071245"/>
            </a:xfrm>
            <a:custGeom>
              <a:avLst/>
              <a:gdLst/>
              <a:ahLst/>
              <a:cxnLst/>
              <a:rect l="l" t="t" r="r" b="b"/>
              <a:pathLst>
                <a:path w="1944370" h="1071245">
                  <a:moveTo>
                    <a:pt x="1944216" y="0"/>
                  </a:moveTo>
                  <a:lnTo>
                    <a:pt x="1918542" y="35084"/>
                  </a:lnTo>
                  <a:lnTo>
                    <a:pt x="1874701" y="56933"/>
                  </a:lnTo>
                  <a:lnTo>
                    <a:pt x="1811497" y="77230"/>
                  </a:lnTo>
                  <a:lnTo>
                    <a:pt x="1773174" y="86712"/>
                  </a:lnTo>
                  <a:lnTo>
                    <a:pt x="1730658" y="95705"/>
                  </a:lnTo>
                  <a:lnTo>
                    <a:pt x="1684166" y="104173"/>
                  </a:lnTo>
                  <a:lnTo>
                    <a:pt x="1633913" y="112084"/>
                  </a:lnTo>
                  <a:lnTo>
                    <a:pt x="1580116" y="119403"/>
                  </a:lnTo>
                  <a:lnTo>
                    <a:pt x="1522991" y="126095"/>
                  </a:lnTo>
                  <a:lnTo>
                    <a:pt x="1462754" y="132128"/>
                  </a:lnTo>
                  <a:lnTo>
                    <a:pt x="1399621" y="137467"/>
                  </a:lnTo>
                  <a:lnTo>
                    <a:pt x="1333808" y="142078"/>
                  </a:lnTo>
                  <a:lnTo>
                    <a:pt x="1265531" y="145927"/>
                  </a:lnTo>
                  <a:lnTo>
                    <a:pt x="1195006" y="148980"/>
                  </a:lnTo>
                  <a:lnTo>
                    <a:pt x="1122450" y="151203"/>
                  </a:lnTo>
                  <a:lnTo>
                    <a:pt x="1048078" y="152561"/>
                  </a:lnTo>
                  <a:lnTo>
                    <a:pt x="972107" y="153022"/>
                  </a:lnTo>
                  <a:lnTo>
                    <a:pt x="896138" y="152561"/>
                  </a:lnTo>
                  <a:lnTo>
                    <a:pt x="821767" y="151203"/>
                  </a:lnTo>
                  <a:lnTo>
                    <a:pt x="749212" y="148980"/>
                  </a:lnTo>
                  <a:lnTo>
                    <a:pt x="678688" y="145927"/>
                  </a:lnTo>
                  <a:lnTo>
                    <a:pt x="610412" y="142078"/>
                  </a:lnTo>
                  <a:lnTo>
                    <a:pt x="544599" y="137467"/>
                  </a:lnTo>
                  <a:lnTo>
                    <a:pt x="481466" y="132128"/>
                  </a:lnTo>
                  <a:lnTo>
                    <a:pt x="421229" y="126095"/>
                  </a:lnTo>
                  <a:lnTo>
                    <a:pt x="364104" y="119403"/>
                  </a:lnTo>
                  <a:lnTo>
                    <a:pt x="310307" y="112084"/>
                  </a:lnTo>
                  <a:lnTo>
                    <a:pt x="260054" y="104173"/>
                  </a:lnTo>
                  <a:lnTo>
                    <a:pt x="213561" y="95705"/>
                  </a:lnTo>
                  <a:lnTo>
                    <a:pt x="171045" y="86712"/>
                  </a:lnTo>
                  <a:lnTo>
                    <a:pt x="132721" y="77230"/>
                  </a:lnTo>
                  <a:lnTo>
                    <a:pt x="69516" y="56933"/>
                  </a:lnTo>
                  <a:lnTo>
                    <a:pt x="25674" y="35084"/>
                  </a:lnTo>
                  <a:lnTo>
                    <a:pt x="0" y="0"/>
                  </a:lnTo>
                  <a:lnTo>
                    <a:pt x="0" y="918108"/>
                  </a:lnTo>
                  <a:lnTo>
                    <a:pt x="25674" y="953192"/>
                  </a:lnTo>
                  <a:lnTo>
                    <a:pt x="69516" y="975039"/>
                  </a:lnTo>
                  <a:lnTo>
                    <a:pt x="132721" y="995335"/>
                  </a:lnTo>
                  <a:lnTo>
                    <a:pt x="171045" y="1004817"/>
                  </a:lnTo>
                  <a:lnTo>
                    <a:pt x="213561" y="1013808"/>
                  </a:lnTo>
                  <a:lnTo>
                    <a:pt x="260054" y="1022276"/>
                  </a:lnTo>
                  <a:lnTo>
                    <a:pt x="310307" y="1030185"/>
                  </a:lnTo>
                  <a:lnTo>
                    <a:pt x="364104" y="1037503"/>
                  </a:lnTo>
                  <a:lnTo>
                    <a:pt x="421229" y="1044195"/>
                  </a:lnTo>
                  <a:lnTo>
                    <a:pt x="481466" y="1050227"/>
                  </a:lnTo>
                  <a:lnTo>
                    <a:pt x="544599" y="1055566"/>
                  </a:lnTo>
                  <a:lnTo>
                    <a:pt x="610412" y="1060176"/>
                  </a:lnTo>
                  <a:lnTo>
                    <a:pt x="678688" y="1064024"/>
                  </a:lnTo>
                  <a:lnTo>
                    <a:pt x="749212" y="1067076"/>
                  </a:lnTo>
                  <a:lnTo>
                    <a:pt x="821767" y="1069299"/>
                  </a:lnTo>
                  <a:lnTo>
                    <a:pt x="896138" y="1070657"/>
                  </a:lnTo>
                  <a:lnTo>
                    <a:pt x="972107" y="1071118"/>
                  </a:lnTo>
                  <a:lnTo>
                    <a:pt x="1048078" y="1070657"/>
                  </a:lnTo>
                  <a:lnTo>
                    <a:pt x="1122450" y="1069299"/>
                  </a:lnTo>
                  <a:lnTo>
                    <a:pt x="1195006" y="1067076"/>
                  </a:lnTo>
                  <a:lnTo>
                    <a:pt x="1265531" y="1064024"/>
                  </a:lnTo>
                  <a:lnTo>
                    <a:pt x="1333808" y="1060176"/>
                  </a:lnTo>
                  <a:lnTo>
                    <a:pt x="1399621" y="1055566"/>
                  </a:lnTo>
                  <a:lnTo>
                    <a:pt x="1462754" y="1050227"/>
                  </a:lnTo>
                  <a:lnTo>
                    <a:pt x="1522991" y="1044195"/>
                  </a:lnTo>
                  <a:lnTo>
                    <a:pt x="1580116" y="1037503"/>
                  </a:lnTo>
                  <a:lnTo>
                    <a:pt x="1633913" y="1030185"/>
                  </a:lnTo>
                  <a:lnTo>
                    <a:pt x="1684166" y="1022276"/>
                  </a:lnTo>
                  <a:lnTo>
                    <a:pt x="1730658" y="1013808"/>
                  </a:lnTo>
                  <a:lnTo>
                    <a:pt x="1773174" y="1004817"/>
                  </a:lnTo>
                  <a:lnTo>
                    <a:pt x="1811497" y="995335"/>
                  </a:lnTo>
                  <a:lnTo>
                    <a:pt x="1874701" y="975039"/>
                  </a:lnTo>
                  <a:lnTo>
                    <a:pt x="1918542" y="953192"/>
                  </a:lnTo>
                  <a:lnTo>
                    <a:pt x="1944216" y="918108"/>
                  </a:lnTo>
                  <a:lnTo>
                    <a:pt x="1944216" y="0"/>
                  </a:lnTo>
                  <a:close/>
                </a:path>
              </a:pathLst>
            </a:custGeom>
            <a:solidFill>
              <a:srgbClr val="4F80BC"/>
            </a:solidFill>
          </p:spPr>
          <p:txBody>
            <a:bodyPr wrap="square" lIns="0" tIns="0" rIns="0" bIns="0" rtlCol="0"/>
            <a:lstStyle/>
            <a:p>
              <a:endParaRPr/>
            </a:p>
          </p:txBody>
        </p:sp>
        <p:sp>
          <p:nvSpPr>
            <p:cNvPr id="19" name="object 19"/>
            <p:cNvSpPr/>
            <p:nvPr/>
          </p:nvSpPr>
          <p:spPr>
            <a:xfrm>
              <a:off x="827965" y="3716489"/>
              <a:ext cx="1944370" cy="306070"/>
            </a:xfrm>
            <a:custGeom>
              <a:avLst/>
              <a:gdLst/>
              <a:ahLst/>
              <a:cxnLst/>
              <a:rect l="l" t="t" r="r" b="b"/>
              <a:pathLst>
                <a:path w="1944370" h="306070">
                  <a:moveTo>
                    <a:pt x="972107" y="0"/>
                  </a:moveTo>
                  <a:lnTo>
                    <a:pt x="896138" y="460"/>
                  </a:lnTo>
                  <a:lnTo>
                    <a:pt x="821767" y="1818"/>
                  </a:lnTo>
                  <a:lnTo>
                    <a:pt x="749212" y="4041"/>
                  </a:lnTo>
                  <a:lnTo>
                    <a:pt x="678688" y="7093"/>
                  </a:lnTo>
                  <a:lnTo>
                    <a:pt x="610412" y="10941"/>
                  </a:lnTo>
                  <a:lnTo>
                    <a:pt x="544599" y="15551"/>
                  </a:lnTo>
                  <a:lnTo>
                    <a:pt x="481466" y="20890"/>
                  </a:lnTo>
                  <a:lnTo>
                    <a:pt x="421229" y="26922"/>
                  </a:lnTo>
                  <a:lnTo>
                    <a:pt x="364104" y="33614"/>
                  </a:lnTo>
                  <a:lnTo>
                    <a:pt x="310307" y="40932"/>
                  </a:lnTo>
                  <a:lnTo>
                    <a:pt x="260054" y="48841"/>
                  </a:lnTo>
                  <a:lnTo>
                    <a:pt x="213561" y="57309"/>
                  </a:lnTo>
                  <a:lnTo>
                    <a:pt x="171045" y="66300"/>
                  </a:lnTo>
                  <a:lnTo>
                    <a:pt x="132721" y="75782"/>
                  </a:lnTo>
                  <a:lnTo>
                    <a:pt x="69516" y="96078"/>
                  </a:lnTo>
                  <a:lnTo>
                    <a:pt x="25674" y="117925"/>
                  </a:lnTo>
                  <a:lnTo>
                    <a:pt x="0" y="153009"/>
                  </a:lnTo>
                  <a:lnTo>
                    <a:pt x="2924" y="164967"/>
                  </a:lnTo>
                  <a:lnTo>
                    <a:pt x="45066" y="199195"/>
                  </a:lnTo>
                  <a:lnTo>
                    <a:pt x="98806" y="220302"/>
                  </a:lnTo>
                  <a:lnTo>
                    <a:pt x="171045" y="239722"/>
                  </a:lnTo>
                  <a:lnTo>
                    <a:pt x="213561" y="248714"/>
                  </a:lnTo>
                  <a:lnTo>
                    <a:pt x="260054" y="257183"/>
                  </a:lnTo>
                  <a:lnTo>
                    <a:pt x="310307" y="265093"/>
                  </a:lnTo>
                  <a:lnTo>
                    <a:pt x="364104" y="272412"/>
                  </a:lnTo>
                  <a:lnTo>
                    <a:pt x="421229" y="279105"/>
                  </a:lnTo>
                  <a:lnTo>
                    <a:pt x="481466" y="285138"/>
                  </a:lnTo>
                  <a:lnTo>
                    <a:pt x="544599" y="290477"/>
                  </a:lnTo>
                  <a:lnTo>
                    <a:pt x="610412" y="295088"/>
                  </a:lnTo>
                  <a:lnTo>
                    <a:pt x="678688" y="298937"/>
                  </a:lnTo>
                  <a:lnTo>
                    <a:pt x="749212" y="301990"/>
                  </a:lnTo>
                  <a:lnTo>
                    <a:pt x="821767" y="304212"/>
                  </a:lnTo>
                  <a:lnTo>
                    <a:pt x="896138" y="305571"/>
                  </a:lnTo>
                  <a:lnTo>
                    <a:pt x="972107" y="306031"/>
                  </a:lnTo>
                  <a:lnTo>
                    <a:pt x="1048078" y="305571"/>
                  </a:lnTo>
                  <a:lnTo>
                    <a:pt x="1122450" y="304212"/>
                  </a:lnTo>
                  <a:lnTo>
                    <a:pt x="1195006" y="301990"/>
                  </a:lnTo>
                  <a:lnTo>
                    <a:pt x="1265531" y="298937"/>
                  </a:lnTo>
                  <a:lnTo>
                    <a:pt x="1333808" y="295088"/>
                  </a:lnTo>
                  <a:lnTo>
                    <a:pt x="1399621" y="290477"/>
                  </a:lnTo>
                  <a:lnTo>
                    <a:pt x="1462754" y="285138"/>
                  </a:lnTo>
                  <a:lnTo>
                    <a:pt x="1522991" y="279105"/>
                  </a:lnTo>
                  <a:lnTo>
                    <a:pt x="1580116" y="272412"/>
                  </a:lnTo>
                  <a:lnTo>
                    <a:pt x="1633913" y="265093"/>
                  </a:lnTo>
                  <a:lnTo>
                    <a:pt x="1684166" y="257183"/>
                  </a:lnTo>
                  <a:lnTo>
                    <a:pt x="1730658" y="248714"/>
                  </a:lnTo>
                  <a:lnTo>
                    <a:pt x="1773174" y="239722"/>
                  </a:lnTo>
                  <a:lnTo>
                    <a:pt x="1811497" y="230240"/>
                  </a:lnTo>
                  <a:lnTo>
                    <a:pt x="1874701" y="209942"/>
                  </a:lnTo>
                  <a:lnTo>
                    <a:pt x="1918542" y="188094"/>
                  </a:lnTo>
                  <a:lnTo>
                    <a:pt x="1944216" y="153009"/>
                  </a:lnTo>
                  <a:lnTo>
                    <a:pt x="1941291" y="141051"/>
                  </a:lnTo>
                  <a:lnTo>
                    <a:pt x="1899150" y="106825"/>
                  </a:lnTo>
                  <a:lnTo>
                    <a:pt x="1845412" y="85719"/>
                  </a:lnTo>
                  <a:lnTo>
                    <a:pt x="1773174" y="66300"/>
                  </a:lnTo>
                  <a:lnTo>
                    <a:pt x="1730658" y="57309"/>
                  </a:lnTo>
                  <a:lnTo>
                    <a:pt x="1684166" y="48841"/>
                  </a:lnTo>
                  <a:lnTo>
                    <a:pt x="1633913" y="40932"/>
                  </a:lnTo>
                  <a:lnTo>
                    <a:pt x="1580116" y="33614"/>
                  </a:lnTo>
                  <a:lnTo>
                    <a:pt x="1522991" y="26922"/>
                  </a:lnTo>
                  <a:lnTo>
                    <a:pt x="1462754" y="20890"/>
                  </a:lnTo>
                  <a:lnTo>
                    <a:pt x="1399621" y="15551"/>
                  </a:lnTo>
                  <a:lnTo>
                    <a:pt x="1333808" y="10941"/>
                  </a:lnTo>
                  <a:lnTo>
                    <a:pt x="1265531" y="7093"/>
                  </a:lnTo>
                  <a:lnTo>
                    <a:pt x="1195006" y="4041"/>
                  </a:lnTo>
                  <a:lnTo>
                    <a:pt x="1122450" y="1818"/>
                  </a:lnTo>
                  <a:lnTo>
                    <a:pt x="1048078" y="460"/>
                  </a:lnTo>
                  <a:lnTo>
                    <a:pt x="972107" y="0"/>
                  </a:lnTo>
                  <a:close/>
                </a:path>
              </a:pathLst>
            </a:custGeom>
            <a:solidFill>
              <a:srgbClr val="94B2D7"/>
            </a:solidFill>
          </p:spPr>
          <p:txBody>
            <a:bodyPr wrap="square" lIns="0" tIns="0" rIns="0" bIns="0" rtlCol="0"/>
            <a:lstStyle/>
            <a:p>
              <a:endParaRPr/>
            </a:p>
          </p:txBody>
        </p:sp>
        <p:sp>
          <p:nvSpPr>
            <p:cNvPr id="20" name="object 20"/>
            <p:cNvSpPr/>
            <p:nvPr/>
          </p:nvSpPr>
          <p:spPr>
            <a:xfrm>
              <a:off x="827965" y="3716489"/>
              <a:ext cx="1944370" cy="1224280"/>
            </a:xfrm>
            <a:custGeom>
              <a:avLst/>
              <a:gdLst/>
              <a:ahLst/>
              <a:cxnLst/>
              <a:rect l="l" t="t" r="r" b="b"/>
              <a:pathLst>
                <a:path w="1944370" h="1224279">
                  <a:moveTo>
                    <a:pt x="1944216" y="153009"/>
                  </a:moveTo>
                  <a:lnTo>
                    <a:pt x="1941291" y="164967"/>
                  </a:lnTo>
                  <a:lnTo>
                    <a:pt x="1932661" y="176673"/>
                  </a:lnTo>
                  <a:lnTo>
                    <a:pt x="1899150" y="199195"/>
                  </a:lnTo>
                  <a:lnTo>
                    <a:pt x="1845412" y="220302"/>
                  </a:lnTo>
                  <a:lnTo>
                    <a:pt x="1773174" y="239722"/>
                  </a:lnTo>
                  <a:lnTo>
                    <a:pt x="1730658" y="248714"/>
                  </a:lnTo>
                  <a:lnTo>
                    <a:pt x="1684166" y="257183"/>
                  </a:lnTo>
                  <a:lnTo>
                    <a:pt x="1633913" y="265093"/>
                  </a:lnTo>
                  <a:lnTo>
                    <a:pt x="1580116" y="272412"/>
                  </a:lnTo>
                  <a:lnTo>
                    <a:pt x="1522991" y="279105"/>
                  </a:lnTo>
                  <a:lnTo>
                    <a:pt x="1462754" y="285138"/>
                  </a:lnTo>
                  <a:lnTo>
                    <a:pt x="1399621" y="290477"/>
                  </a:lnTo>
                  <a:lnTo>
                    <a:pt x="1333808" y="295088"/>
                  </a:lnTo>
                  <a:lnTo>
                    <a:pt x="1265531" y="298937"/>
                  </a:lnTo>
                  <a:lnTo>
                    <a:pt x="1195006" y="301990"/>
                  </a:lnTo>
                  <a:lnTo>
                    <a:pt x="1122450" y="304212"/>
                  </a:lnTo>
                  <a:lnTo>
                    <a:pt x="1048078" y="305571"/>
                  </a:lnTo>
                  <a:lnTo>
                    <a:pt x="972107" y="306031"/>
                  </a:lnTo>
                  <a:lnTo>
                    <a:pt x="896138" y="305571"/>
                  </a:lnTo>
                  <a:lnTo>
                    <a:pt x="821767" y="304212"/>
                  </a:lnTo>
                  <a:lnTo>
                    <a:pt x="749212" y="301990"/>
                  </a:lnTo>
                  <a:lnTo>
                    <a:pt x="678688" y="298937"/>
                  </a:lnTo>
                  <a:lnTo>
                    <a:pt x="610412" y="295088"/>
                  </a:lnTo>
                  <a:lnTo>
                    <a:pt x="544599" y="290477"/>
                  </a:lnTo>
                  <a:lnTo>
                    <a:pt x="481466" y="285138"/>
                  </a:lnTo>
                  <a:lnTo>
                    <a:pt x="421229" y="279105"/>
                  </a:lnTo>
                  <a:lnTo>
                    <a:pt x="364104" y="272412"/>
                  </a:lnTo>
                  <a:lnTo>
                    <a:pt x="310307" y="265093"/>
                  </a:lnTo>
                  <a:lnTo>
                    <a:pt x="260054" y="257183"/>
                  </a:lnTo>
                  <a:lnTo>
                    <a:pt x="213561" y="248714"/>
                  </a:lnTo>
                  <a:lnTo>
                    <a:pt x="171045" y="239722"/>
                  </a:lnTo>
                  <a:lnTo>
                    <a:pt x="132721" y="230240"/>
                  </a:lnTo>
                  <a:lnTo>
                    <a:pt x="69516" y="209942"/>
                  </a:lnTo>
                  <a:lnTo>
                    <a:pt x="25674" y="188094"/>
                  </a:lnTo>
                  <a:lnTo>
                    <a:pt x="0" y="153009"/>
                  </a:lnTo>
                  <a:lnTo>
                    <a:pt x="25674" y="117925"/>
                  </a:lnTo>
                  <a:lnTo>
                    <a:pt x="69516" y="96078"/>
                  </a:lnTo>
                  <a:lnTo>
                    <a:pt x="132721" y="75782"/>
                  </a:lnTo>
                  <a:lnTo>
                    <a:pt x="171045" y="66300"/>
                  </a:lnTo>
                  <a:lnTo>
                    <a:pt x="213561" y="57309"/>
                  </a:lnTo>
                  <a:lnTo>
                    <a:pt x="260054" y="48841"/>
                  </a:lnTo>
                  <a:lnTo>
                    <a:pt x="310307" y="40932"/>
                  </a:lnTo>
                  <a:lnTo>
                    <a:pt x="364104" y="33614"/>
                  </a:lnTo>
                  <a:lnTo>
                    <a:pt x="421229" y="26922"/>
                  </a:lnTo>
                  <a:lnTo>
                    <a:pt x="481466" y="20890"/>
                  </a:lnTo>
                  <a:lnTo>
                    <a:pt x="544599" y="15551"/>
                  </a:lnTo>
                  <a:lnTo>
                    <a:pt x="610412" y="10941"/>
                  </a:lnTo>
                  <a:lnTo>
                    <a:pt x="678688" y="7093"/>
                  </a:lnTo>
                  <a:lnTo>
                    <a:pt x="749212" y="4041"/>
                  </a:lnTo>
                  <a:lnTo>
                    <a:pt x="821767" y="1818"/>
                  </a:lnTo>
                  <a:lnTo>
                    <a:pt x="896138" y="460"/>
                  </a:lnTo>
                  <a:lnTo>
                    <a:pt x="972107" y="0"/>
                  </a:lnTo>
                  <a:lnTo>
                    <a:pt x="1048078" y="460"/>
                  </a:lnTo>
                  <a:lnTo>
                    <a:pt x="1122450" y="1818"/>
                  </a:lnTo>
                  <a:lnTo>
                    <a:pt x="1195006" y="4041"/>
                  </a:lnTo>
                  <a:lnTo>
                    <a:pt x="1265531" y="7093"/>
                  </a:lnTo>
                  <a:lnTo>
                    <a:pt x="1333808" y="10941"/>
                  </a:lnTo>
                  <a:lnTo>
                    <a:pt x="1399621" y="15551"/>
                  </a:lnTo>
                  <a:lnTo>
                    <a:pt x="1462754" y="20890"/>
                  </a:lnTo>
                  <a:lnTo>
                    <a:pt x="1522991" y="26922"/>
                  </a:lnTo>
                  <a:lnTo>
                    <a:pt x="1580116" y="33614"/>
                  </a:lnTo>
                  <a:lnTo>
                    <a:pt x="1633913" y="40932"/>
                  </a:lnTo>
                  <a:lnTo>
                    <a:pt x="1684166" y="48841"/>
                  </a:lnTo>
                  <a:lnTo>
                    <a:pt x="1730658" y="57309"/>
                  </a:lnTo>
                  <a:lnTo>
                    <a:pt x="1773174" y="66300"/>
                  </a:lnTo>
                  <a:lnTo>
                    <a:pt x="1811497" y="75782"/>
                  </a:lnTo>
                  <a:lnTo>
                    <a:pt x="1874701" y="96078"/>
                  </a:lnTo>
                  <a:lnTo>
                    <a:pt x="1918542" y="117925"/>
                  </a:lnTo>
                  <a:lnTo>
                    <a:pt x="1944216" y="153009"/>
                  </a:lnTo>
                  <a:lnTo>
                    <a:pt x="1944216" y="1071118"/>
                  </a:lnTo>
                  <a:lnTo>
                    <a:pt x="1918542" y="1106202"/>
                  </a:lnTo>
                  <a:lnTo>
                    <a:pt x="1874701" y="1128049"/>
                  </a:lnTo>
                  <a:lnTo>
                    <a:pt x="1811497" y="1148345"/>
                  </a:lnTo>
                  <a:lnTo>
                    <a:pt x="1773174" y="1157826"/>
                  </a:lnTo>
                  <a:lnTo>
                    <a:pt x="1730658" y="1166818"/>
                  </a:lnTo>
                  <a:lnTo>
                    <a:pt x="1684166" y="1175285"/>
                  </a:lnTo>
                  <a:lnTo>
                    <a:pt x="1633913" y="1183195"/>
                  </a:lnTo>
                  <a:lnTo>
                    <a:pt x="1580116" y="1190513"/>
                  </a:lnTo>
                  <a:lnTo>
                    <a:pt x="1522991" y="1197205"/>
                  </a:lnTo>
                  <a:lnTo>
                    <a:pt x="1462754" y="1203237"/>
                  </a:lnTo>
                  <a:lnTo>
                    <a:pt x="1399621" y="1208575"/>
                  </a:lnTo>
                  <a:lnTo>
                    <a:pt x="1333808" y="1213185"/>
                  </a:lnTo>
                  <a:lnTo>
                    <a:pt x="1265531" y="1217034"/>
                  </a:lnTo>
                  <a:lnTo>
                    <a:pt x="1195006" y="1220086"/>
                  </a:lnTo>
                  <a:lnTo>
                    <a:pt x="1122450" y="1222308"/>
                  </a:lnTo>
                  <a:lnTo>
                    <a:pt x="1048078" y="1223667"/>
                  </a:lnTo>
                  <a:lnTo>
                    <a:pt x="972107" y="1224127"/>
                  </a:lnTo>
                  <a:lnTo>
                    <a:pt x="896138" y="1223667"/>
                  </a:lnTo>
                  <a:lnTo>
                    <a:pt x="821767" y="1222308"/>
                  </a:lnTo>
                  <a:lnTo>
                    <a:pt x="749212" y="1220086"/>
                  </a:lnTo>
                  <a:lnTo>
                    <a:pt x="678688" y="1217034"/>
                  </a:lnTo>
                  <a:lnTo>
                    <a:pt x="610412" y="1213185"/>
                  </a:lnTo>
                  <a:lnTo>
                    <a:pt x="544599" y="1208575"/>
                  </a:lnTo>
                  <a:lnTo>
                    <a:pt x="481466" y="1203237"/>
                  </a:lnTo>
                  <a:lnTo>
                    <a:pt x="421229" y="1197205"/>
                  </a:lnTo>
                  <a:lnTo>
                    <a:pt x="364104" y="1190513"/>
                  </a:lnTo>
                  <a:lnTo>
                    <a:pt x="310307" y="1183195"/>
                  </a:lnTo>
                  <a:lnTo>
                    <a:pt x="260054" y="1175285"/>
                  </a:lnTo>
                  <a:lnTo>
                    <a:pt x="213561" y="1166818"/>
                  </a:lnTo>
                  <a:lnTo>
                    <a:pt x="171045" y="1157826"/>
                  </a:lnTo>
                  <a:lnTo>
                    <a:pt x="132721" y="1148345"/>
                  </a:lnTo>
                  <a:lnTo>
                    <a:pt x="69516" y="1128049"/>
                  </a:lnTo>
                  <a:lnTo>
                    <a:pt x="25674" y="1106202"/>
                  </a:lnTo>
                  <a:lnTo>
                    <a:pt x="0" y="1071118"/>
                  </a:lnTo>
                  <a:lnTo>
                    <a:pt x="0" y="153009"/>
                  </a:lnTo>
                </a:path>
              </a:pathLst>
            </a:custGeom>
            <a:ln w="25400">
              <a:solidFill>
                <a:srgbClr val="20354F"/>
              </a:solidFill>
            </a:ln>
          </p:spPr>
          <p:txBody>
            <a:bodyPr wrap="square" lIns="0" tIns="0" rIns="0" bIns="0" rtlCol="0"/>
            <a:lstStyle/>
            <a:p>
              <a:endParaRPr/>
            </a:p>
          </p:txBody>
        </p:sp>
      </p:grpSp>
      <p:sp>
        <p:nvSpPr>
          <p:cNvPr id="21" name="object 21"/>
          <p:cNvSpPr txBox="1"/>
          <p:nvPr/>
        </p:nvSpPr>
        <p:spPr>
          <a:xfrm>
            <a:off x="1136347" y="4246054"/>
            <a:ext cx="132651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Calibri"/>
                <a:cs typeface="Calibri"/>
              </a:rPr>
              <a:t>TRAINING</a:t>
            </a:r>
            <a:r>
              <a:rPr sz="1800" spc="-70" dirty="0">
                <a:solidFill>
                  <a:srgbClr val="FFFFFF"/>
                </a:solidFill>
                <a:latin typeface="Calibri"/>
                <a:cs typeface="Calibri"/>
              </a:rPr>
              <a:t> </a:t>
            </a:r>
            <a:r>
              <a:rPr sz="1800" spc="-25" dirty="0">
                <a:solidFill>
                  <a:srgbClr val="FFFFFF"/>
                </a:solidFill>
                <a:latin typeface="Calibri"/>
                <a:cs typeface="Calibri"/>
              </a:rPr>
              <a:t>SET</a:t>
            </a:r>
            <a:endParaRPr sz="1800">
              <a:latin typeface="Calibri"/>
              <a:cs typeface="Calibri"/>
            </a:endParaRPr>
          </a:p>
        </p:txBody>
      </p:sp>
      <p:grpSp>
        <p:nvGrpSpPr>
          <p:cNvPr id="22" name="object 22"/>
          <p:cNvGrpSpPr/>
          <p:nvPr/>
        </p:nvGrpSpPr>
        <p:grpSpPr>
          <a:xfrm>
            <a:off x="3911231" y="3416300"/>
            <a:ext cx="3194050" cy="1393825"/>
            <a:chOff x="3911231" y="3416300"/>
            <a:chExt cx="3194050" cy="1393825"/>
          </a:xfrm>
        </p:grpSpPr>
        <p:sp>
          <p:nvSpPr>
            <p:cNvPr id="23" name="object 23"/>
            <p:cNvSpPr/>
            <p:nvPr/>
          </p:nvSpPr>
          <p:spPr>
            <a:xfrm>
              <a:off x="3923931" y="3429000"/>
              <a:ext cx="3168650" cy="1368425"/>
            </a:xfrm>
            <a:custGeom>
              <a:avLst/>
              <a:gdLst/>
              <a:ahLst/>
              <a:cxnLst/>
              <a:rect l="l" t="t" r="r" b="b"/>
              <a:pathLst>
                <a:path w="3168650" h="1368425">
                  <a:moveTo>
                    <a:pt x="1584172" y="0"/>
                  </a:moveTo>
                  <a:lnTo>
                    <a:pt x="0" y="684072"/>
                  </a:lnTo>
                  <a:lnTo>
                    <a:pt x="1584172" y="1368158"/>
                  </a:lnTo>
                  <a:lnTo>
                    <a:pt x="3168345" y="684072"/>
                  </a:lnTo>
                  <a:lnTo>
                    <a:pt x="1584172" y="0"/>
                  </a:lnTo>
                  <a:close/>
                </a:path>
              </a:pathLst>
            </a:custGeom>
            <a:solidFill>
              <a:srgbClr val="4F80BC"/>
            </a:solidFill>
          </p:spPr>
          <p:txBody>
            <a:bodyPr wrap="square" lIns="0" tIns="0" rIns="0" bIns="0" rtlCol="0"/>
            <a:lstStyle/>
            <a:p>
              <a:endParaRPr/>
            </a:p>
          </p:txBody>
        </p:sp>
        <p:sp>
          <p:nvSpPr>
            <p:cNvPr id="24" name="object 24"/>
            <p:cNvSpPr/>
            <p:nvPr/>
          </p:nvSpPr>
          <p:spPr>
            <a:xfrm>
              <a:off x="3923931" y="3429000"/>
              <a:ext cx="3168650" cy="1368425"/>
            </a:xfrm>
            <a:custGeom>
              <a:avLst/>
              <a:gdLst/>
              <a:ahLst/>
              <a:cxnLst/>
              <a:rect l="l" t="t" r="r" b="b"/>
              <a:pathLst>
                <a:path w="3168650" h="1368425">
                  <a:moveTo>
                    <a:pt x="0" y="684072"/>
                  </a:moveTo>
                  <a:lnTo>
                    <a:pt x="1584172" y="0"/>
                  </a:lnTo>
                  <a:lnTo>
                    <a:pt x="3168345" y="684072"/>
                  </a:lnTo>
                  <a:lnTo>
                    <a:pt x="1584172" y="1368158"/>
                  </a:lnTo>
                  <a:lnTo>
                    <a:pt x="0" y="684072"/>
                  </a:lnTo>
                  <a:close/>
                </a:path>
              </a:pathLst>
            </a:custGeom>
            <a:ln w="25400">
              <a:solidFill>
                <a:srgbClr val="20354F"/>
              </a:solidFill>
            </a:ln>
          </p:spPr>
          <p:txBody>
            <a:bodyPr wrap="square" lIns="0" tIns="0" rIns="0" bIns="0" rtlCol="0"/>
            <a:lstStyle/>
            <a:p>
              <a:endParaRPr/>
            </a:p>
          </p:txBody>
        </p:sp>
      </p:grpSp>
      <p:sp>
        <p:nvSpPr>
          <p:cNvPr id="25" name="object 25"/>
          <p:cNvSpPr txBox="1"/>
          <p:nvPr/>
        </p:nvSpPr>
        <p:spPr>
          <a:xfrm>
            <a:off x="4847513" y="3726484"/>
            <a:ext cx="1321435" cy="756920"/>
          </a:xfrm>
          <a:prstGeom prst="rect">
            <a:avLst/>
          </a:prstGeom>
        </p:spPr>
        <p:txBody>
          <a:bodyPr vert="horz" wrap="square" lIns="0" tIns="12700" rIns="0" bIns="0" rtlCol="0">
            <a:spAutoFit/>
          </a:bodyPr>
          <a:lstStyle/>
          <a:p>
            <a:pPr marL="12700" marR="5080" algn="ctr">
              <a:lnSpc>
                <a:spcPct val="100000"/>
              </a:lnSpc>
              <a:spcBef>
                <a:spcPts val="100"/>
              </a:spcBef>
            </a:pPr>
            <a:r>
              <a:rPr sz="1600" dirty="0">
                <a:solidFill>
                  <a:srgbClr val="FFFFFF"/>
                </a:solidFill>
                <a:latin typeface="Calibri"/>
                <a:cs typeface="Calibri"/>
              </a:rPr>
              <a:t>DECISION</a:t>
            </a:r>
            <a:r>
              <a:rPr sz="1600" spc="-80" dirty="0">
                <a:solidFill>
                  <a:srgbClr val="FFFFFF"/>
                </a:solidFill>
                <a:latin typeface="Calibri"/>
                <a:cs typeface="Calibri"/>
              </a:rPr>
              <a:t> </a:t>
            </a:r>
            <a:r>
              <a:rPr sz="1600" spc="-20" dirty="0">
                <a:solidFill>
                  <a:srgbClr val="FFFFFF"/>
                </a:solidFill>
                <a:latin typeface="Calibri"/>
                <a:cs typeface="Calibri"/>
              </a:rPr>
              <a:t>TREE, </a:t>
            </a:r>
            <a:r>
              <a:rPr sz="1600" spc="-10" dirty="0">
                <a:solidFill>
                  <a:srgbClr val="FFFFFF"/>
                </a:solidFill>
                <a:latin typeface="Calibri"/>
                <a:cs typeface="Calibri"/>
              </a:rPr>
              <a:t>LOGISTIC REGRESSION</a:t>
            </a:r>
            <a:endParaRPr sz="1600">
              <a:latin typeface="Calibri"/>
              <a:cs typeface="Calibri"/>
            </a:endParaRPr>
          </a:p>
        </p:txBody>
      </p:sp>
      <p:grpSp>
        <p:nvGrpSpPr>
          <p:cNvPr id="26" name="object 26"/>
          <p:cNvGrpSpPr/>
          <p:nvPr/>
        </p:nvGrpSpPr>
        <p:grpSpPr>
          <a:xfrm>
            <a:off x="7101890" y="2622530"/>
            <a:ext cx="1322070" cy="457834"/>
            <a:chOff x="7101890" y="2622530"/>
            <a:chExt cx="1322070" cy="457834"/>
          </a:xfrm>
        </p:grpSpPr>
        <p:sp>
          <p:nvSpPr>
            <p:cNvPr id="27" name="object 27"/>
            <p:cNvSpPr/>
            <p:nvPr/>
          </p:nvSpPr>
          <p:spPr>
            <a:xfrm>
              <a:off x="7114590" y="2635230"/>
              <a:ext cx="1296670" cy="432434"/>
            </a:xfrm>
            <a:custGeom>
              <a:avLst/>
              <a:gdLst/>
              <a:ahLst/>
              <a:cxnLst/>
              <a:rect l="l" t="t" r="r" b="b"/>
              <a:pathLst>
                <a:path w="1296670" h="432435">
                  <a:moveTo>
                    <a:pt x="1296149" y="0"/>
                  </a:moveTo>
                  <a:lnTo>
                    <a:pt x="0" y="0"/>
                  </a:lnTo>
                  <a:lnTo>
                    <a:pt x="0" y="432047"/>
                  </a:lnTo>
                  <a:lnTo>
                    <a:pt x="1296149" y="432047"/>
                  </a:lnTo>
                  <a:lnTo>
                    <a:pt x="1296149" y="0"/>
                  </a:lnTo>
                  <a:close/>
                </a:path>
              </a:pathLst>
            </a:custGeom>
            <a:solidFill>
              <a:srgbClr val="4F80BC"/>
            </a:solidFill>
          </p:spPr>
          <p:txBody>
            <a:bodyPr wrap="square" lIns="0" tIns="0" rIns="0" bIns="0" rtlCol="0"/>
            <a:lstStyle/>
            <a:p>
              <a:endParaRPr/>
            </a:p>
          </p:txBody>
        </p:sp>
        <p:sp>
          <p:nvSpPr>
            <p:cNvPr id="28" name="object 28"/>
            <p:cNvSpPr/>
            <p:nvPr/>
          </p:nvSpPr>
          <p:spPr>
            <a:xfrm>
              <a:off x="7114590" y="2635230"/>
              <a:ext cx="1296670" cy="432434"/>
            </a:xfrm>
            <a:custGeom>
              <a:avLst/>
              <a:gdLst/>
              <a:ahLst/>
              <a:cxnLst/>
              <a:rect l="l" t="t" r="r" b="b"/>
              <a:pathLst>
                <a:path w="1296670" h="432435">
                  <a:moveTo>
                    <a:pt x="0" y="432047"/>
                  </a:moveTo>
                  <a:lnTo>
                    <a:pt x="1296149" y="432047"/>
                  </a:lnTo>
                  <a:lnTo>
                    <a:pt x="1296149" y="0"/>
                  </a:lnTo>
                  <a:lnTo>
                    <a:pt x="0" y="0"/>
                  </a:lnTo>
                  <a:lnTo>
                    <a:pt x="0" y="432047"/>
                  </a:lnTo>
                  <a:close/>
                </a:path>
              </a:pathLst>
            </a:custGeom>
            <a:ln w="25400">
              <a:solidFill>
                <a:srgbClr val="20354F"/>
              </a:solidFill>
            </a:ln>
          </p:spPr>
          <p:txBody>
            <a:bodyPr wrap="square" lIns="0" tIns="0" rIns="0" bIns="0" rtlCol="0"/>
            <a:lstStyle/>
            <a:p>
              <a:endParaRPr/>
            </a:p>
          </p:txBody>
        </p:sp>
      </p:grpSp>
      <p:sp>
        <p:nvSpPr>
          <p:cNvPr id="29" name="object 29"/>
          <p:cNvSpPr txBox="1"/>
          <p:nvPr/>
        </p:nvSpPr>
        <p:spPr>
          <a:xfrm>
            <a:off x="7127290" y="2692247"/>
            <a:ext cx="1241425" cy="299720"/>
          </a:xfrm>
          <a:prstGeom prst="rect">
            <a:avLst/>
          </a:prstGeom>
        </p:spPr>
        <p:txBody>
          <a:bodyPr vert="horz" wrap="square" lIns="0" tIns="12700" rIns="0" bIns="0" rtlCol="0">
            <a:spAutoFit/>
          </a:bodyPr>
          <a:lstStyle/>
          <a:p>
            <a:pPr marL="287655">
              <a:lnSpc>
                <a:spcPct val="100000"/>
              </a:lnSpc>
              <a:spcBef>
                <a:spcPts val="100"/>
              </a:spcBef>
            </a:pPr>
            <a:r>
              <a:rPr sz="1800" spc="-10" dirty="0">
                <a:solidFill>
                  <a:srgbClr val="FFFFFF"/>
                </a:solidFill>
                <a:latin typeface="Calibri"/>
                <a:cs typeface="Calibri"/>
              </a:rPr>
              <a:t>MODEL</a:t>
            </a:r>
            <a:endParaRPr sz="1800">
              <a:latin typeface="Calibri"/>
              <a:cs typeface="Calibri"/>
            </a:endParaRPr>
          </a:p>
        </p:txBody>
      </p:sp>
      <p:grpSp>
        <p:nvGrpSpPr>
          <p:cNvPr id="30" name="object 30"/>
          <p:cNvGrpSpPr/>
          <p:nvPr/>
        </p:nvGrpSpPr>
        <p:grpSpPr>
          <a:xfrm>
            <a:off x="4739322" y="5432524"/>
            <a:ext cx="1537970" cy="457834"/>
            <a:chOff x="4739322" y="5432524"/>
            <a:chExt cx="1537970" cy="457834"/>
          </a:xfrm>
        </p:grpSpPr>
        <p:sp>
          <p:nvSpPr>
            <p:cNvPr id="31" name="object 31"/>
            <p:cNvSpPr/>
            <p:nvPr/>
          </p:nvSpPr>
          <p:spPr>
            <a:xfrm>
              <a:off x="4752022" y="5445224"/>
              <a:ext cx="1512570" cy="432434"/>
            </a:xfrm>
            <a:custGeom>
              <a:avLst/>
              <a:gdLst/>
              <a:ahLst/>
              <a:cxnLst/>
              <a:rect l="l" t="t" r="r" b="b"/>
              <a:pathLst>
                <a:path w="1512570" h="432435">
                  <a:moveTo>
                    <a:pt x="1512163" y="0"/>
                  </a:moveTo>
                  <a:lnTo>
                    <a:pt x="0" y="0"/>
                  </a:lnTo>
                  <a:lnTo>
                    <a:pt x="0" y="432047"/>
                  </a:lnTo>
                  <a:lnTo>
                    <a:pt x="1512163" y="432047"/>
                  </a:lnTo>
                  <a:lnTo>
                    <a:pt x="1512163" y="0"/>
                  </a:lnTo>
                  <a:close/>
                </a:path>
              </a:pathLst>
            </a:custGeom>
            <a:solidFill>
              <a:srgbClr val="4F80BC"/>
            </a:solidFill>
          </p:spPr>
          <p:txBody>
            <a:bodyPr wrap="square" lIns="0" tIns="0" rIns="0" bIns="0" rtlCol="0"/>
            <a:lstStyle/>
            <a:p>
              <a:endParaRPr/>
            </a:p>
          </p:txBody>
        </p:sp>
        <p:sp>
          <p:nvSpPr>
            <p:cNvPr id="32" name="object 32"/>
            <p:cNvSpPr/>
            <p:nvPr/>
          </p:nvSpPr>
          <p:spPr>
            <a:xfrm>
              <a:off x="4752022" y="5445224"/>
              <a:ext cx="1512570" cy="432434"/>
            </a:xfrm>
            <a:custGeom>
              <a:avLst/>
              <a:gdLst/>
              <a:ahLst/>
              <a:cxnLst/>
              <a:rect l="l" t="t" r="r" b="b"/>
              <a:pathLst>
                <a:path w="1512570" h="432435">
                  <a:moveTo>
                    <a:pt x="0" y="432047"/>
                  </a:moveTo>
                  <a:lnTo>
                    <a:pt x="1512163" y="432047"/>
                  </a:lnTo>
                  <a:lnTo>
                    <a:pt x="1512163" y="0"/>
                  </a:lnTo>
                  <a:lnTo>
                    <a:pt x="0" y="0"/>
                  </a:lnTo>
                  <a:lnTo>
                    <a:pt x="0" y="432047"/>
                  </a:lnTo>
                  <a:close/>
                </a:path>
              </a:pathLst>
            </a:custGeom>
            <a:ln w="25400">
              <a:solidFill>
                <a:srgbClr val="20354F"/>
              </a:solidFill>
            </a:ln>
          </p:spPr>
          <p:txBody>
            <a:bodyPr wrap="square" lIns="0" tIns="0" rIns="0" bIns="0" rtlCol="0"/>
            <a:lstStyle/>
            <a:p>
              <a:endParaRPr/>
            </a:p>
          </p:txBody>
        </p:sp>
      </p:grpSp>
      <p:sp>
        <p:nvSpPr>
          <p:cNvPr id="33" name="object 33"/>
          <p:cNvSpPr txBox="1"/>
          <p:nvPr/>
        </p:nvSpPr>
        <p:spPr>
          <a:xfrm>
            <a:off x="5102605" y="5502245"/>
            <a:ext cx="81089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Calibri"/>
                <a:cs typeface="Calibri"/>
              </a:rPr>
              <a:t>OUTPUT</a:t>
            </a:r>
            <a:endParaRPr sz="1800">
              <a:latin typeface="Calibri"/>
              <a:cs typeface="Calibri"/>
            </a:endParaRPr>
          </a:p>
        </p:txBody>
      </p:sp>
      <p:grpSp>
        <p:nvGrpSpPr>
          <p:cNvPr id="34" name="object 34"/>
          <p:cNvGrpSpPr/>
          <p:nvPr/>
        </p:nvGrpSpPr>
        <p:grpSpPr>
          <a:xfrm>
            <a:off x="1741030" y="2024795"/>
            <a:ext cx="118110" cy="694055"/>
            <a:chOff x="1741030" y="2024795"/>
            <a:chExt cx="118110" cy="694055"/>
          </a:xfrm>
        </p:grpSpPr>
        <p:pic>
          <p:nvPicPr>
            <p:cNvPr id="35" name="object 35"/>
            <p:cNvPicPr/>
            <p:nvPr/>
          </p:nvPicPr>
          <p:blipFill>
            <a:blip r:embed="rId4" cstate="print"/>
            <a:stretch>
              <a:fillRect/>
            </a:stretch>
          </p:blipFill>
          <p:spPr>
            <a:xfrm>
              <a:off x="1741030" y="2024795"/>
              <a:ext cx="118099" cy="693500"/>
            </a:xfrm>
            <a:prstGeom prst="rect">
              <a:avLst/>
            </a:prstGeom>
          </p:spPr>
        </p:pic>
        <p:sp>
          <p:nvSpPr>
            <p:cNvPr id="36" name="object 36"/>
            <p:cNvSpPr/>
            <p:nvPr/>
          </p:nvSpPr>
          <p:spPr>
            <a:xfrm>
              <a:off x="1800072" y="2060841"/>
              <a:ext cx="0" cy="347345"/>
            </a:xfrm>
            <a:custGeom>
              <a:avLst/>
              <a:gdLst/>
              <a:ahLst/>
              <a:cxnLst/>
              <a:rect l="l" t="t" r="r" b="b"/>
              <a:pathLst>
                <a:path h="347344">
                  <a:moveTo>
                    <a:pt x="0" y="0"/>
                  </a:moveTo>
                  <a:lnTo>
                    <a:pt x="0" y="346811"/>
                  </a:lnTo>
                </a:path>
              </a:pathLst>
            </a:custGeom>
            <a:ln w="38100">
              <a:solidFill>
                <a:srgbClr val="000000"/>
              </a:solidFill>
            </a:ln>
          </p:spPr>
          <p:txBody>
            <a:bodyPr wrap="square" lIns="0" tIns="0" rIns="0" bIns="0" rtlCol="0"/>
            <a:lstStyle/>
            <a:p>
              <a:endParaRPr/>
            </a:p>
          </p:txBody>
        </p:sp>
      </p:grpSp>
      <p:pic>
        <p:nvPicPr>
          <p:cNvPr id="37" name="object 37"/>
          <p:cNvPicPr/>
          <p:nvPr/>
        </p:nvPicPr>
        <p:blipFill>
          <a:blip r:embed="rId5" cstate="print"/>
          <a:stretch>
            <a:fillRect/>
          </a:stretch>
        </p:blipFill>
        <p:spPr>
          <a:xfrm>
            <a:off x="1718094" y="2388603"/>
            <a:ext cx="163957" cy="210997"/>
          </a:xfrm>
          <a:prstGeom prst="rect">
            <a:avLst/>
          </a:prstGeom>
        </p:spPr>
      </p:pic>
      <p:grpSp>
        <p:nvGrpSpPr>
          <p:cNvPr id="38" name="object 38"/>
          <p:cNvGrpSpPr/>
          <p:nvPr/>
        </p:nvGrpSpPr>
        <p:grpSpPr>
          <a:xfrm>
            <a:off x="1718094" y="3104916"/>
            <a:ext cx="2120900" cy="1306195"/>
            <a:chOff x="1718094" y="3104916"/>
            <a:chExt cx="2120900" cy="1306195"/>
          </a:xfrm>
        </p:grpSpPr>
        <p:pic>
          <p:nvPicPr>
            <p:cNvPr id="39" name="object 39"/>
            <p:cNvPicPr/>
            <p:nvPr/>
          </p:nvPicPr>
          <p:blipFill>
            <a:blip r:embed="rId6" cstate="print"/>
            <a:stretch>
              <a:fillRect/>
            </a:stretch>
          </p:blipFill>
          <p:spPr>
            <a:xfrm>
              <a:off x="1741030" y="3104916"/>
              <a:ext cx="118099" cy="627499"/>
            </a:xfrm>
            <a:prstGeom prst="rect">
              <a:avLst/>
            </a:prstGeom>
          </p:spPr>
        </p:pic>
        <p:sp>
          <p:nvSpPr>
            <p:cNvPr id="40" name="object 40"/>
            <p:cNvSpPr/>
            <p:nvPr/>
          </p:nvSpPr>
          <p:spPr>
            <a:xfrm>
              <a:off x="1800072" y="3140963"/>
              <a:ext cx="0" cy="281305"/>
            </a:xfrm>
            <a:custGeom>
              <a:avLst/>
              <a:gdLst/>
              <a:ahLst/>
              <a:cxnLst/>
              <a:rect l="l" t="t" r="r" b="b"/>
              <a:pathLst>
                <a:path h="281304">
                  <a:moveTo>
                    <a:pt x="0" y="0"/>
                  </a:moveTo>
                  <a:lnTo>
                    <a:pt x="0" y="280797"/>
                  </a:lnTo>
                </a:path>
              </a:pathLst>
            </a:custGeom>
            <a:ln w="38100">
              <a:solidFill>
                <a:srgbClr val="000000"/>
              </a:solidFill>
            </a:ln>
          </p:spPr>
          <p:txBody>
            <a:bodyPr wrap="square" lIns="0" tIns="0" rIns="0" bIns="0" rtlCol="0"/>
            <a:lstStyle/>
            <a:p>
              <a:endParaRPr/>
            </a:p>
          </p:txBody>
        </p:sp>
        <p:pic>
          <p:nvPicPr>
            <p:cNvPr id="41" name="object 41"/>
            <p:cNvPicPr/>
            <p:nvPr/>
          </p:nvPicPr>
          <p:blipFill>
            <a:blip r:embed="rId7" cstate="print"/>
            <a:stretch>
              <a:fillRect/>
            </a:stretch>
          </p:blipFill>
          <p:spPr>
            <a:xfrm>
              <a:off x="1718094" y="3402710"/>
              <a:ext cx="163957" cy="211010"/>
            </a:xfrm>
            <a:prstGeom prst="rect">
              <a:avLst/>
            </a:prstGeom>
          </p:spPr>
        </p:pic>
        <p:pic>
          <p:nvPicPr>
            <p:cNvPr id="42" name="object 42"/>
            <p:cNvPicPr/>
            <p:nvPr/>
          </p:nvPicPr>
          <p:blipFill>
            <a:blip r:embed="rId8" cstate="print"/>
            <a:stretch>
              <a:fillRect/>
            </a:stretch>
          </p:blipFill>
          <p:spPr>
            <a:xfrm>
              <a:off x="2713139" y="4292508"/>
              <a:ext cx="1125800" cy="118099"/>
            </a:xfrm>
            <a:prstGeom prst="rect">
              <a:avLst/>
            </a:prstGeom>
          </p:spPr>
        </p:pic>
        <p:sp>
          <p:nvSpPr>
            <p:cNvPr id="43" name="object 43"/>
            <p:cNvSpPr/>
            <p:nvPr/>
          </p:nvSpPr>
          <p:spPr>
            <a:xfrm>
              <a:off x="2772181" y="4328553"/>
              <a:ext cx="779145" cy="0"/>
            </a:xfrm>
            <a:custGeom>
              <a:avLst/>
              <a:gdLst/>
              <a:ahLst/>
              <a:cxnLst/>
              <a:rect l="l" t="t" r="r" b="b"/>
              <a:pathLst>
                <a:path w="779145">
                  <a:moveTo>
                    <a:pt x="0" y="0"/>
                  </a:moveTo>
                  <a:lnTo>
                    <a:pt x="779106" y="0"/>
                  </a:lnTo>
                </a:path>
              </a:pathLst>
            </a:custGeom>
            <a:ln w="38100">
              <a:solidFill>
                <a:srgbClr val="000000"/>
              </a:solidFill>
            </a:ln>
          </p:spPr>
          <p:txBody>
            <a:bodyPr wrap="square" lIns="0" tIns="0" rIns="0" bIns="0" rtlCol="0"/>
            <a:lstStyle/>
            <a:p>
              <a:endParaRPr/>
            </a:p>
          </p:txBody>
        </p:sp>
        <p:pic>
          <p:nvPicPr>
            <p:cNvPr id="44" name="object 44"/>
            <p:cNvPicPr/>
            <p:nvPr/>
          </p:nvPicPr>
          <p:blipFill>
            <a:blip r:embed="rId9" cstate="print"/>
            <a:stretch>
              <a:fillRect/>
            </a:stretch>
          </p:blipFill>
          <p:spPr>
            <a:xfrm>
              <a:off x="3532238" y="4246575"/>
              <a:ext cx="210997" cy="163957"/>
            </a:xfrm>
            <a:prstGeom prst="rect">
              <a:avLst/>
            </a:prstGeom>
          </p:spPr>
        </p:pic>
      </p:grpSp>
      <p:grpSp>
        <p:nvGrpSpPr>
          <p:cNvPr id="45" name="object 45"/>
          <p:cNvGrpSpPr/>
          <p:nvPr/>
        </p:nvGrpSpPr>
        <p:grpSpPr>
          <a:xfrm>
            <a:off x="6205143" y="3031098"/>
            <a:ext cx="2235200" cy="2712720"/>
            <a:chOff x="6205143" y="3031098"/>
            <a:chExt cx="2235200" cy="2712720"/>
          </a:xfrm>
        </p:grpSpPr>
        <p:pic>
          <p:nvPicPr>
            <p:cNvPr id="46" name="object 46"/>
            <p:cNvPicPr/>
            <p:nvPr/>
          </p:nvPicPr>
          <p:blipFill>
            <a:blip r:embed="rId10" cstate="print"/>
            <a:stretch>
              <a:fillRect/>
            </a:stretch>
          </p:blipFill>
          <p:spPr>
            <a:xfrm>
              <a:off x="7033234" y="3105028"/>
              <a:ext cx="478100" cy="1090099"/>
            </a:xfrm>
            <a:prstGeom prst="rect">
              <a:avLst/>
            </a:prstGeom>
          </p:spPr>
        </p:pic>
        <p:sp>
          <p:nvSpPr>
            <p:cNvPr id="47" name="object 47"/>
            <p:cNvSpPr/>
            <p:nvPr/>
          </p:nvSpPr>
          <p:spPr>
            <a:xfrm>
              <a:off x="7092276" y="3369678"/>
              <a:ext cx="360045" cy="743585"/>
            </a:xfrm>
            <a:custGeom>
              <a:avLst/>
              <a:gdLst/>
              <a:ahLst/>
              <a:cxnLst/>
              <a:rect l="l" t="t" r="r" b="b"/>
              <a:pathLst>
                <a:path w="360045" h="743585">
                  <a:moveTo>
                    <a:pt x="0" y="743394"/>
                  </a:moveTo>
                  <a:lnTo>
                    <a:pt x="360006" y="743394"/>
                  </a:lnTo>
                  <a:lnTo>
                    <a:pt x="360006" y="0"/>
                  </a:lnTo>
                </a:path>
              </a:pathLst>
            </a:custGeom>
            <a:ln w="38100">
              <a:solidFill>
                <a:srgbClr val="000000"/>
              </a:solidFill>
            </a:ln>
          </p:spPr>
          <p:txBody>
            <a:bodyPr wrap="square" lIns="0" tIns="0" rIns="0" bIns="0" rtlCol="0"/>
            <a:lstStyle/>
            <a:p>
              <a:endParaRPr/>
            </a:p>
          </p:txBody>
        </p:sp>
        <p:pic>
          <p:nvPicPr>
            <p:cNvPr id="48" name="object 48"/>
            <p:cNvPicPr/>
            <p:nvPr/>
          </p:nvPicPr>
          <p:blipFill>
            <a:blip r:embed="rId11" cstate="print"/>
            <a:stretch>
              <a:fillRect/>
            </a:stretch>
          </p:blipFill>
          <p:spPr>
            <a:xfrm>
              <a:off x="7370305" y="3177717"/>
              <a:ext cx="163957" cy="211010"/>
            </a:xfrm>
            <a:prstGeom prst="rect">
              <a:avLst/>
            </a:prstGeom>
          </p:spPr>
        </p:pic>
        <p:pic>
          <p:nvPicPr>
            <p:cNvPr id="49" name="object 49"/>
            <p:cNvPicPr/>
            <p:nvPr/>
          </p:nvPicPr>
          <p:blipFill>
            <a:blip r:embed="rId12" cstate="print"/>
            <a:stretch>
              <a:fillRect/>
            </a:stretch>
          </p:blipFill>
          <p:spPr>
            <a:xfrm>
              <a:off x="6205143" y="3031098"/>
              <a:ext cx="2234895" cy="2712199"/>
            </a:xfrm>
            <a:prstGeom prst="rect">
              <a:avLst/>
            </a:prstGeom>
          </p:spPr>
        </p:pic>
        <p:sp>
          <p:nvSpPr>
            <p:cNvPr id="50" name="object 50"/>
            <p:cNvSpPr/>
            <p:nvPr/>
          </p:nvSpPr>
          <p:spPr>
            <a:xfrm>
              <a:off x="6492786" y="3067151"/>
              <a:ext cx="1888489" cy="2594610"/>
            </a:xfrm>
            <a:custGeom>
              <a:avLst/>
              <a:gdLst/>
              <a:ahLst/>
              <a:cxnLst/>
              <a:rect l="l" t="t" r="r" b="b"/>
              <a:pathLst>
                <a:path w="1888490" h="2594610">
                  <a:moveTo>
                    <a:pt x="1888197" y="0"/>
                  </a:moveTo>
                  <a:lnTo>
                    <a:pt x="1888197" y="2594096"/>
                  </a:lnTo>
                  <a:lnTo>
                    <a:pt x="0" y="2594096"/>
                  </a:lnTo>
                </a:path>
              </a:pathLst>
            </a:custGeom>
            <a:ln w="38100">
              <a:solidFill>
                <a:srgbClr val="000000"/>
              </a:solidFill>
            </a:ln>
          </p:spPr>
          <p:txBody>
            <a:bodyPr wrap="square" lIns="0" tIns="0" rIns="0" bIns="0" rtlCol="0"/>
            <a:lstStyle/>
            <a:p>
              <a:endParaRPr/>
            </a:p>
          </p:txBody>
        </p:sp>
        <p:pic>
          <p:nvPicPr>
            <p:cNvPr id="51" name="object 51"/>
            <p:cNvPicPr/>
            <p:nvPr/>
          </p:nvPicPr>
          <p:blipFill>
            <a:blip r:embed="rId13" cstate="print"/>
            <a:stretch>
              <a:fillRect/>
            </a:stretch>
          </p:blipFill>
          <p:spPr>
            <a:xfrm>
              <a:off x="6300838" y="5579268"/>
              <a:ext cx="210997" cy="163959"/>
            </a:xfrm>
            <a:prstGeom prst="rect">
              <a:avLst/>
            </a:prstGeom>
          </p:spPr>
        </p:pic>
      </p:grpSp>
      <p:sp>
        <p:nvSpPr>
          <p:cNvPr id="52" name="object 52"/>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1987" y="0"/>
            <a:ext cx="6685280" cy="617855"/>
          </a:xfrm>
          <a:prstGeom prst="rect">
            <a:avLst/>
          </a:prstGeom>
          <a:solidFill>
            <a:srgbClr val="7F63A1"/>
          </a:solidFill>
        </p:spPr>
        <p:txBody>
          <a:bodyPr vert="horz" wrap="square" lIns="0" tIns="160655" rIns="0" bIns="0" rtlCol="0">
            <a:spAutoFit/>
          </a:bodyPr>
          <a:lstStyle/>
          <a:p>
            <a:pPr marL="515620">
              <a:lnSpc>
                <a:spcPct val="100000"/>
              </a:lnSpc>
              <a:spcBef>
                <a:spcPts val="1265"/>
              </a:spcBef>
            </a:pPr>
            <a:r>
              <a:rPr sz="1800" b="1" dirty="0">
                <a:solidFill>
                  <a:srgbClr val="FFFFFF"/>
                </a:solidFill>
                <a:latin typeface="Calibri"/>
                <a:cs typeface="Calibri"/>
              </a:rPr>
              <a:t>II</a:t>
            </a:r>
            <a:r>
              <a:rPr sz="1800" b="1" spc="-50" dirty="0">
                <a:solidFill>
                  <a:srgbClr val="FFFFFF"/>
                </a:solidFill>
                <a:latin typeface="Calibri"/>
                <a:cs typeface="Calibri"/>
              </a:rPr>
              <a:t> </a:t>
            </a:r>
            <a:r>
              <a:rPr sz="1800" b="1" spc="-25" dirty="0">
                <a:solidFill>
                  <a:srgbClr val="FFFFFF"/>
                </a:solidFill>
                <a:latin typeface="Calibri"/>
                <a:cs typeface="Calibri"/>
              </a:rPr>
              <a:t>Year</a:t>
            </a:r>
            <a:r>
              <a:rPr sz="1800" b="1" spc="-50" dirty="0">
                <a:solidFill>
                  <a:srgbClr val="FFFFFF"/>
                </a:solidFill>
                <a:latin typeface="Calibri"/>
                <a:cs typeface="Calibri"/>
              </a:rPr>
              <a:t> </a:t>
            </a:r>
            <a:r>
              <a:rPr sz="1800" b="1" spc="-40" dirty="0">
                <a:solidFill>
                  <a:srgbClr val="FFFFFF"/>
                </a:solidFill>
                <a:latin typeface="Calibri"/>
                <a:cs typeface="Calibri"/>
              </a:rPr>
              <a:t>B.Tech</a:t>
            </a:r>
            <a:r>
              <a:rPr sz="1800" b="1" spc="-45" dirty="0">
                <a:solidFill>
                  <a:srgbClr val="FFFFFF"/>
                </a:solidFill>
                <a:latin typeface="Calibri"/>
                <a:cs typeface="Calibri"/>
              </a:rPr>
              <a:t> </a:t>
            </a:r>
            <a:r>
              <a:rPr sz="1800" b="1" dirty="0">
                <a:solidFill>
                  <a:srgbClr val="FFFFFF"/>
                </a:solidFill>
                <a:latin typeface="Calibri"/>
                <a:cs typeface="Calibri"/>
              </a:rPr>
              <a:t>Industry</a:t>
            </a:r>
            <a:r>
              <a:rPr sz="1800" b="1" spc="-50" dirty="0">
                <a:solidFill>
                  <a:srgbClr val="FFFFFF"/>
                </a:solidFill>
                <a:latin typeface="Calibri"/>
                <a:cs typeface="Calibri"/>
              </a:rPr>
              <a:t> </a:t>
            </a:r>
            <a:r>
              <a:rPr sz="1800" b="1" dirty="0">
                <a:solidFill>
                  <a:srgbClr val="FFFFFF"/>
                </a:solidFill>
                <a:latin typeface="Calibri"/>
                <a:cs typeface="Calibri"/>
              </a:rPr>
              <a:t>Oriented</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dirty="0">
                <a:solidFill>
                  <a:srgbClr val="FFFFFF"/>
                </a:solidFill>
                <a:latin typeface="Calibri"/>
                <a:cs typeface="Calibri"/>
              </a:rPr>
              <a:t>(IoP)</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spc="-10" dirty="0">
                <a:solidFill>
                  <a:srgbClr val="FFFFFF"/>
                </a:solidFill>
                <a:latin typeface="Calibri"/>
                <a:cs typeface="Calibri"/>
              </a:rPr>
              <a:t>Review</a:t>
            </a:r>
            <a:endParaRPr sz="1800">
              <a:latin typeface="Calibri"/>
              <a:cs typeface="Calibri"/>
            </a:endParaRPr>
          </a:p>
        </p:txBody>
      </p:sp>
      <p:sp>
        <p:nvSpPr>
          <p:cNvPr id="3" name="object 3"/>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4" name="object 4"/>
          <p:cNvGrpSpPr/>
          <p:nvPr/>
        </p:nvGrpSpPr>
        <p:grpSpPr>
          <a:xfrm>
            <a:off x="0" y="6199187"/>
            <a:ext cx="9144000" cy="659130"/>
            <a:chOff x="0" y="6199187"/>
            <a:chExt cx="9144000" cy="659130"/>
          </a:xfrm>
        </p:grpSpPr>
        <p:sp>
          <p:nvSpPr>
            <p:cNvPr id="5" name="object 5"/>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6" name="object 6"/>
            <p:cNvPicPr/>
            <p:nvPr/>
          </p:nvPicPr>
          <p:blipFill>
            <a:blip r:embed="rId2" cstate="print"/>
            <a:stretch>
              <a:fillRect/>
            </a:stretch>
          </p:blipFill>
          <p:spPr>
            <a:xfrm>
              <a:off x="8472487" y="6199187"/>
              <a:ext cx="671512" cy="658812"/>
            </a:xfrm>
            <a:prstGeom prst="rect">
              <a:avLst/>
            </a:prstGeom>
          </p:spPr>
        </p:pic>
      </p:grpSp>
      <p:pic>
        <p:nvPicPr>
          <p:cNvPr id="7" name="object 7"/>
          <p:cNvPicPr/>
          <p:nvPr/>
        </p:nvPicPr>
        <p:blipFill>
          <a:blip r:embed="rId3" cstate="print"/>
          <a:stretch>
            <a:fillRect/>
          </a:stretch>
        </p:blipFill>
        <p:spPr>
          <a:xfrm>
            <a:off x="0" y="0"/>
            <a:ext cx="658812" cy="620712"/>
          </a:xfrm>
          <a:prstGeom prst="rect">
            <a:avLst/>
          </a:prstGeom>
        </p:spPr>
      </p:pic>
      <p:sp>
        <p:nvSpPr>
          <p:cNvPr id="8" name="object 8"/>
          <p:cNvSpPr txBox="1"/>
          <p:nvPr/>
        </p:nvSpPr>
        <p:spPr>
          <a:xfrm>
            <a:off x="493219" y="2362200"/>
            <a:ext cx="7944484" cy="574040"/>
          </a:xfrm>
          <a:prstGeom prst="rect">
            <a:avLst/>
          </a:prstGeom>
        </p:spPr>
        <p:txBody>
          <a:bodyPr vert="horz" wrap="square" lIns="0" tIns="12700" rIns="0" bIns="0" rtlCol="0">
            <a:spAutoFit/>
          </a:bodyPr>
          <a:lstStyle/>
          <a:p>
            <a:pPr marL="12700">
              <a:lnSpc>
                <a:spcPct val="100000"/>
              </a:lnSpc>
              <a:spcBef>
                <a:spcPts val="100"/>
              </a:spcBef>
            </a:pPr>
            <a:r>
              <a:rPr sz="3600" spc="-30" dirty="0">
                <a:solidFill>
                  <a:srgbClr val="7030A0"/>
                </a:solidFill>
                <a:latin typeface="Calibri"/>
                <a:cs typeface="Calibri"/>
              </a:rPr>
              <a:t>Technical</a:t>
            </a:r>
            <a:r>
              <a:rPr sz="3600" spc="-165" dirty="0">
                <a:solidFill>
                  <a:srgbClr val="7030A0"/>
                </a:solidFill>
                <a:latin typeface="Calibri"/>
                <a:cs typeface="Calibri"/>
              </a:rPr>
              <a:t> </a:t>
            </a:r>
            <a:r>
              <a:rPr sz="3600" dirty="0">
                <a:solidFill>
                  <a:srgbClr val="7030A0"/>
                </a:solidFill>
                <a:latin typeface="Calibri"/>
                <a:cs typeface="Calibri"/>
              </a:rPr>
              <a:t>Requirements</a:t>
            </a:r>
            <a:r>
              <a:rPr sz="3600" spc="-165" dirty="0">
                <a:solidFill>
                  <a:srgbClr val="7030A0"/>
                </a:solidFill>
                <a:latin typeface="Calibri"/>
                <a:cs typeface="Calibri"/>
              </a:rPr>
              <a:t> </a:t>
            </a:r>
            <a:r>
              <a:rPr sz="3600" dirty="0">
                <a:solidFill>
                  <a:srgbClr val="7030A0"/>
                </a:solidFill>
                <a:latin typeface="Calibri"/>
                <a:cs typeface="Calibri"/>
              </a:rPr>
              <a:t>Specification</a:t>
            </a:r>
            <a:r>
              <a:rPr sz="3600" spc="-160" dirty="0">
                <a:solidFill>
                  <a:srgbClr val="7030A0"/>
                </a:solidFill>
                <a:latin typeface="Calibri"/>
                <a:cs typeface="Calibri"/>
              </a:rPr>
              <a:t> </a:t>
            </a:r>
            <a:r>
              <a:rPr sz="3600" spc="-10" dirty="0">
                <a:solidFill>
                  <a:srgbClr val="7030A0"/>
                </a:solidFill>
                <a:latin typeface="Calibri"/>
                <a:cs typeface="Calibri"/>
              </a:rPr>
              <a:t>(TRS)</a:t>
            </a:r>
            <a:endParaRPr sz="3600" dirty="0">
              <a:solidFill>
                <a:srgbClr val="7030A0"/>
              </a:solidFill>
              <a:latin typeface="Calibri"/>
              <a:cs typeface="Calibri"/>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61987" y="0"/>
            <a:ext cx="6685280" cy="617855"/>
          </a:xfrm>
          <a:prstGeom prst="rect">
            <a:avLst/>
          </a:prstGeom>
          <a:solidFill>
            <a:srgbClr val="7F63A1"/>
          </a:solidFill>
        </p:spPr>
        <p:txBody>
          <a:bodyPr vert="horz" wrap="square" lIns="0" tIns="160655" rIns="0" bIns="0" rtlCol="0">
            <a:spAutoFit/>
          </a:bodyPr>
          <a:lstStyle/>
          <a:p>
            <a:pPr marL="515620">
              <a:lnSpc>
                <a:spcPct val="100000"/>
              </a:lnSpc>
              <a:spcBef>
                <a:spcPts val="1265"/>
              </a:spcBef>
            </a:pPr>
            <a:r>
              <a:rPr sz="1800" b="1" dirty="0">
                <a:solidFill>
                  <a:srgbClr val="FFFFFF"/>
                </a:solidFill>
                <a:latin typeface="Calibri"/>
                <a:cs typeface="Calibri"/>
              </a:rPr>
              <a:t>II</a:t>
            </a:r>
            <a:r>
              <a:rPr sz="1800" b="1" spc="-50" dirty="0">
                <a:solidFill>
                  <a:srgbClr val="FFFFFF"/>
                </a:solidFill>
                <a:latin typeface="Calibri"/>
                <a:cs typeface="Calibri"/>
              </a:rPr>
              <a:t> </a:t>
            </a:r>
            <a:r>
              <a:rPr sz="1800" b="1" spc="-25" dirty="0">
                <a:solidFill>
                  <a:srgbClr val="FFFFFF"/>
                </a:solidFill>
                <a:latin typeface="Calibri"/>
                <a:cs typeface="Calibri"/>
              </a:rPr>
              <a:t>Year</a:t>
            </a:r>
            <a:r>
              <a:rPr sz="1800" b="1" spc="-50" dirty="0">
                <a:solidFill>
                  <a:srgbClr val="FFFFFF"/>
                </a:solidFill>
                <a:latin typeface="Calibri"/>
                <a:cs typeface="Calibri"/>
              </a:rPr>
              <a:t> </a:t>
            </a:r>
            <a:r>
              <a:rPr sz="1800" b="1" spc="-40" dirty="0">
                <a:solidFill>
                  <a:srgbClr val="FFFFFF"/>
                </a:solidFill>
                <a:latin typeface="Calibri"/>
                <a:cs typeface="Calibri"/>
              </a:rPr>
              <a:t>B.Tech</a:t>
            </a:r>
            <a:r>
              <a:rPr sz="1800" b="1" spc="-45" dirty="0">
                <a:solidFill>
                  <a:srgbClr val="FFFFFF"/>
                </a:solidFill>
                <a:latin typeface="Calibri"/>
                <a:cs typeface="Calibri"/>
              </a:rPr>
              <a:t> </a:t>
            </a:r>
            <a:r>
              <a:rPr sz="1800" b="1" dirty="0">
                <a:solidFill>
                  <a:srgbClr val="FFFFFF"/>
                </a:solidFill>
                <a:latin typeface="Calibri"/>
                <a:cs typeface="Calibri"/>
              </a:rPr>
              <a:t>Industry</a:t>
            </a:r>
            <a:r>
              <a:rPr sz="1800" b="1" spc="-50" dirty="0">
                <a:solidFill>
                  <a:srgbClr val="FFFFFF"/>
                </a:solidFill>
                <a:latin typeface="Calibri"/>
                <a:cs typeface="Calibri"/>
              </a:rPr>
              <a:t> </a:t>
            </a:r>
            <a:r>
              <a:rPr sz="1800" b="1" dirty="0">
                <a:solidFill>
                  <a:srgbClr val="FFFFFF"/>
                </a:solidFill>
                <a:latin typeface="Calibri"/>
                <a:cs typeface="Calibri"/>
              </a:rPr>
              <a:t>Oriented</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dirty="0">
                <a:solidFill>
                  <a:srgbClr val="FFFFFF"/>
                </a:solidFill>
                <a:latin typeface="Calibri"/>
                <a:cs typeface="Calibri"/>
              </a:rPr>
              <a:t>(IoP)</a:t>
            </a:r>
            <a:r>
              <a:rPr sz="1800" b="1" spc="-45" dirty="0">
                <a:solidFill>
                  <a:srgbClr val="FFFFFF"/>
                </a:solidFill>
                <a:latin typeface="Calibri"/>
                <a:cs typeface="Calibri"/>
              </a:rPr>
              <a:t> </a:t>
            </a:r>
            <a:r>
              <a:rPr sz="1800" b="1" dirty="0">
                <a:solidFill>
                  <a:srgbClr val="FFFFFF"/>
                </a:solidFill>
                <a:latin typeface="Calibri"/>
                <a:cs typeface="Calibri"/>
              </a:rPr>
              <a:t>Project</a:t>
            </a:r>
            <a:r>
              <a:rPr sz="1800" b="1" spc="-50" dirty="0">
                <a:solidFill>
                  <a:srgbClr val="FFFFFF"/>
                </a:solidFill>
                <a:latin typeface="Calibri"/>
                <a:cs typeface="Calibri"/>
              </a:rPr>
              <a:t> </a:t>
            </a:r>
            <a:r>
              <a:rPr sz="1800" b="1" spc="-10" dirty="0">
                <a:solidFill>
                  <a:srgbClr val="FFFFFF"/>
                </a:solidFill>
                <a:latin typeface="Calibri"/>
                <a:cs typeface="Calibri"/>
              </a:rPr>
              <a:t>Review</a:t>
            </a:r>
            <a:endParaRPr sz="1800">
              <a:latin typeface="Calibri"/>
              <a:cs typeface="Calibri"/>
            </a:endParaRPr>
          </a:p>
        </p:txBody>
      </p:sp>
      <p:sp>
        <p:nvSpPr>
          <p:cNvPr id="3" name="object 3"/>
          <p:cNvSpPr/>
          <p:nvPr/>
        </p:nvSpPr>
        <p:spPr>
          <a:xfrm>
            <a:off x="7350125" y="0"/>
            <a:ext cx="1793875" cy="621030"/>
          </a:xfrm>
          <a:custGeom>
            <a:avLst/>
            <a:gdLst/>
            <a:ahLst/>
            <a:cxnLst/>
            <a:rect l="l" t="t" r="r" b="b"/>
            <a:pathLst>
              <a:path w="1793875" h="621030">
                <a:moveTo>
                  <a:pt x="1793874" y="0"/>
                </a:moveTo>
                <a:lnTo>
                  <a:pt x="0" y="0"/>
                </a:lnTo>
                <a:lnTo>
                  <a:pt x="0" y="620712"/>
                </a:lnTo>
                <a:lnTo>
                  <a:pt x="1793874" y="1096"/>
                </a:lnTo>
                <a:lnTo>
                  <a:pt x="1793874" y="0"/>
                </a:lnTo>
                <a:close/>
              </a:path>
            </a:pathLst>
          </a:custGeom>
          <a:solidFill>
            <a:srgbClr val="7F63A1"/>
          </a:solidFill>
        </p:spPr>
        <p:txBody>
          <a:bodyPr wrap="square" lIns="0" tIns="0" rIns="0" bIns="0" rtlCol="0"/>
          <a:lstStyle/>
          <a:p>
            <a:endParaRPr/>
          </a:p>
        </p:txBody>
      </p:sp>
      <p:grpSp>
        <p:nvGrpSpPr>
          <p:cNvPr id="4" name="object 4"/>
          <p:cNvGrpSpPr/>
          <p:nvPr/>
        </p:nvGrpSpPr>
        <p:grpSpPr>
          <a:xfrm>
            <a:off x="0" y="6199187"/>
            <a:ext cx="9144000" cy="659130"/>
            <a:chOff x="0" y="6199187"/>
            <a:chExt cx="9144000" cy="659130"/>
          </a:xfrm>
        </p:grpSpPr>
        <p:sp>
          <p:nvSpPr>
            <p:cNvPr id="5" name="object 5"/>
            <p:cNvSpPr/>
            <p:nvPr/>
          </p:nvSpPr>
          <p:spPr>
            <a:xfrm>
              <a:off x="0" y="6362699"/>
              <a:ext cx="8456930" cy="473075"/>
            </a:xfrm>
            <a:custGeom>
              <a:avLst/>
              <a:gdLst/>
              <a:ahLst/>
              <a:cxnLst/>
              <a:rect l="l" t="t" r="r" b="b"/>
              <a:pathLst>
                <a:path w="8456930" h="473075">
                  <a:moveTo>
                    <a:pt x="8456612" y="0"/>
                  </a:moveTo>
                  <a:lnTo>
                    <a:pt x="1169987" y="0"/>
                  </a:lnTo>
                  <a:lnTo>
                    <a:pt x="1146175" y="0"/>
                  </a:lnTo>
                  <a:lnTo>
                    <a:pt x="1146175" y="9639"/>
                  </a:lnTo>
                  <a:lnTo>
                    <a:pt x="0" y="473075"/>
                  </a:lnTo>
                  <a:lnTo>
                    <a:pt x="1146175" y="473075"/>
                  </a:lnTo>
                  <a:lnTo>
                    <a:pt x="1169987" y="473075"/>
                  </a:lnTo>
                  <a:lnTo>
                    <a:pt x="8456612" y="473075"/>
                  </a:lnTo>
                  <a:lnTo>
                    <a:pt x="8456612" y="0"/>
                  </a:lnTo>
                  <a:close/>
                </a:path>
              </a:pathLst>
            </a:custGeom>
            <a:solidFill>
              <a:srgbClr val="E36C09"/>
            </a:solidFill>
          </p:spPr>
          <p:txBody>
            <a:bodyPr wrap="square" lIns="0" tIns="0" rIns="0" bIns="0" rtlCol="0"/>
            <a:lstStyle/>
            <a:p>
              <a:endParaRPr/>
            </a:p>
          </p:txBody>
        </p:sp>
        <p:pic>
          <p:nvPicPr>
            <p:cNvPr id="6" name="object 6"/>
            <p:cNvPicPr/>
            <p:nvPr/>
          </p:nvPicPr>
          <p:blipFill>
            <a:blip r:embed="rId2" cstate="print"/>
            <a:stretch>
              <a:fillRect/>
            </a:stretch>
          </p:blipFill>
          <p:spPr>
            <a:xfrm>
              <a:off x="8472487" y="6199187"/>
              <a:ext cx="671512" cy="658812"/>
            </a:xfrm>
            <a:prstGeom prst="rect">
              <a:avLst/>
            </a:prstGeom>
          </p:spPr>
        </p:pic>
      </p:grpSp>
      <p:pic>
        <p:nvPicPr>
          <p:cNvPr id="7" name="object 7"/>
          <p:cNvPicPr/>
          <p:nvPr/>
        </p:nvPicPr>
        <p:blipFill>
          <a:blip r:embed="rId3" cstate="print"/>
          <a:stretch>
            <a:fillRect/>
          </a:stretch>
        </p:blipFill>
        <p:spPr>
          <a:xfrm>
            <a:off x="0" y="0"/>
            <a:ext cx="658812" cy="620712"/>
          </a:xfrm>
          <a:prstGeom prst="rect">
            <a:avLst/>
          </a:prstGeom>
        </p:spPr>
      </p:pic>
      <p:sp>
        <p:nvSpPr>
          <p:cNvPr id="8" name="object 8"/>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solidFill>
                  <a:srgbClr val="7030A0"/>
                </a:solidFill>
              </a:rPr>
              <a:t>Software</a:t>
            </a:r>
            <a:r>
              <a:rPr spc="-165" dirty="0">
                <a:solidFill>
                  <a:srgbClr val="7030A0"/>
                </a:solidFill>
              </a:rPr>
              <a:t> </a:t>
            </a:r>
            <a:r>
              <a:rPr dirty="0">
                <a:solidFill>
                  <a:srgbClr val="7030A0"/>
                </a:solidFill>
              </a:rPr>
              <a:t>Requirements</a:t>
            </a:r>
            <a:r>
              <a:rPr spc="-160" dirty="0">
                <a:solidFill>
                  <a:srgbClr val="7030A0"/>
                </a:solidFill>
              </a:rPr>
              <a:t> </a:t>
            </a:r>
            <a:r>
              <a:rPr spc="-10" dirty="0">
                <a:solidFill>
                  <a:srgbClr val="7030A0"/>
                </a:solidFill>
              </a:rPr>
              <a:t>Specification(SRS)</a:t>
            </a: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430"/>
              </a:lnSpc>
            </a:pPr>
            <a:r>
              <a:rPr dirty="0"/>
              <a:t>School</a:t>
            </a:r>
            <a:r>
              <a:rPr spc="-40" dirty="0"/>
              <a:t> </a:t>
            </a:r>
            <a:r>
              <a:rPr dirty="0"/>
              <a:t>of</a:t>
            </a:r>
            <a:r>
              <a:rPr spc="-40" dirty="0"/>
              <a:t> </a:t>
            </a:r>
            <a:r>
              <a:rPr dirty="0"/>
              <a:t>Emerging</a:t>
            </a:r>
            <a:r>
              <a:rPr spc="-35" dirty="0"/>
              <a:t> </a:t>
            </a:r>
            <a:r>
              <a:rPr spc="-10" dirty="0"/>
              <a:t>Technologies:</a:t>
            </a:r>
            <a:r>
              <a:rPr spc="-40" dirty="0"/>
              <a:t> </a:t>
            </a:r>
            <a:r>
              <a:rPr dirty="0"/>
              <a:t>CSE</a:t>
            </a:r>
            <a:r>
              <a:rPr spc="-35" dirty="0"/>
              <a:t> </a:t>
            </a:r>
            <a:r>
              <a:rPr dirty="0"/>
              <a:t>(DS),</a:t>
            </a:r>
            <a:r>
              <a:rPr spc="-40" dirty="0"/>
              <a:t> </a:t>
            </a:r>
            <a:r>
              <a:rPr dirty="0"/>
              <a:t>CSE(IoT)</a:t>
            </a:r>
            <a:r>
              <a:rPr spc="-35" dirty="0"/>
              <a:t> </a:t>
            </a:r>
            <a:r>
              <a:rPr dirty="0"/>
              <a:t>&amp;</a:t>
            </a:r>
            <a:r>
              <a:rPr spc="-40" dirty="0"/>
              <a:t> </a:t>
            </a:r>
            <a:r>
              <a:rPr dirty="0"/>
              <a:t>CSE(CyS)</a:t>
            </a:r>
            <a:r>
              <a:rPr spc="-40" dirty="0"/>
              <a:t> </a:t>
            </a:r>
            <a:r>
              <a:rPr dirty="0"/>
              <a:t>|</a:t>
            </a:r>
            <a:r>
              <a:rPr spc="-35" dirty="0"/>
              <a:t> </a:t>
            </a:r>
            <a:r>
              <a:rPr dirty="0"/>
              <a:t>MRCET</a:t>
            </a:r>
            <a:r>
              <a:rPr spc="-40" dirty="0"/>
              <a:t> </a:t>
            </a:r>
            <a:r>
              <a:rPr dirty="0"/>
              <a:t>(A)</a:t>
            </a:r>
            <a:r>
              <a:rPr spc="-35" dirty="0"/>
              <a:t> </a:t>
            </a:r>
            <a:r>
              <a:rPr spc="-10" dirty="0"/>
              <a:t>Campus</a:t>
            </a:r>
          </a:p>
        </p:txBody>
      </p:sp>
      <p:sp>
        <p:nvSpPr>
          <p:cNvPr id="9" name="object 9"/>
          <p:cNvSpPr txBox="1"/>
          <p:nvPr/>
        </p:nvSpPr>
        <p:spPr>
          <a:xfrm>
            <a:off x="674107" y="1514131"/>
            <a:ext cx="7555493" cy="2890535"/>
          </a:xfrm>
          <a:prstGeom prst="rect">
            <a:avLst/>
          </a:prstGeom>
        </p:spPr>
        <p:txBody>
          <a:bodyPr vert="horz" wrap="square" lIns="0" tIns="12700" rIns="0" bIns="0" rtlCol="0">
            <a:spAutoFit/>
          </a:bodyPr>
          <a:lstStyle/>
          <a:p>
            <a:pPr marL="285750" indent="-285750">
              <a:buFont typeface="Arial" panose="020B0604020202020204" pitchFamily="34" charset="0"/>
              <a:buChar char="•"/>
            </a:pPr>
            <a:r>
              <a:rPr lang="en-IN" dirty="0"/>
              <a:t>Python 3.x</a:t>
            </a:r>
          </a:p>
          <a:p>
            <a:pPr marL="285750" indent="-285750">
              <a:buFont typeface="Arial" panose="020B0604020202020204" pitchFamily="34" charset="0"/>
              <a:buChar char="•"/>
            </a:pPr>
            <a:r>
              <a:rPr lang="en-IN" dirty="0"/>
              <a:t>Required Python libraries: pandas, scikit-learn, </a:t>
            </a:r>
            <a:r>
              <a:rPr lang="en-IN" dirty="0" err="1"/>
              <a:t>joblib</a:t>
            </a:r>
            <a:r>
              <a:rPr lang="en-IN" dirty="0"/>
              <a:t> , </a:t>
            </a:r>
            <a:r>
              <a:rPr lang="en-IN" dirty="0" err="1"/>
              <a:t>numpy</a:t>
            </a:r>
            <a:r>
              <a:rPr lang="en-IN" dirty="0"/>
              <a:t> , </a:t>
            </a:r>
            <a:r>
              <a:rPr lang="en-IN" dirty="0" err="1"/>
              <a:t>tkinter</a:t>
            </a:r>
            <a:endParaRPr lang="en-IN" dirty="0"/>
          </a:p>
          <a:p>
            <a:pPr marL="285750" indent="-285750">
              <a:buFont typeface="Arial" panose="020B0604020202020204" pitchFamily="34" charset="0"/>
              <a:buChar char="•"/>
            </a:pPr>
            <a:r>
              <a:rPr lang="en-IN" dirty="0"/>
              <a:t>Provide a GUI using </a:t>
            </a:r>
            <a:r>
              <a:rPr lang="en-IN" dirty="0" err="1"/>
              <a:t>Tkinter</a:t>
            </a:r>
            <a:r>
              <a:rPr lang="en-IN" dirty="0"/>
              <a:t> for user input of loan application details.</a:t>
            </a:r>
          </a:p>
          <a:p>
            <a:pPr marL="285750" indent="-285750">
              <a:buFont typeface="Arial" panose="020B0604020202020204" pitchFamily="34" charset="0"/>
              <a:buChar char="•"/>
            </a:pPr>
            <a:r>
              <a:rPr lang="en-IN" dirty="0"/>
              <a:t>Display the loan approval prediction result.</a:t>
            </a:r>
          </a:p>
          <a:p>
            <a:pPr marL="285750" indent="-285750">
              <a:buFont typeface="Arial" panose="020B0604020202020204" pitchFamily="34" charset="0"/>
              <a:buChar char="•"/>
            </a:pPr>
            <a:r>
              <a:rPr lang="en-IN" dirty="0"/>
              <a:t>Machine Learning Models</a:t>
            </a:r>
          </a:p>
          <a:p>
            <a:pPr marL="0" lvl="1" indent="228600">
              <a:buSzTx/>
              <a:buFontTx/>
              <a:buNone/>
            </a:pPr>
            <a:r>
              <a:rPr lang="en-IN" dirty="0"/>
              <a:t>The system uses the following machine learning models:</a:t>
            </a:r>
          </a:p>
          <a:p>
            <a:pPr marL="0" lvl="1" indent="228600">
              <a:buSzTx/>
              <a:buFontTx/>
              <a:buNone/>
            </a:pPr>
            <a:r>
              <a:rPr lang="en-IN" dirty="0"/>
              <a:t>- Logistic Regression</a:t>
            </a:r>
          </a:p>
          <a:p>
            <a:pPr marL="0" lvl="1" indent="228600">
              <a:buSzTx/>
              <a:buFontTx/>
              <a:buNone/>
            </a:pPr>
            <a:r>
              <a:rPr lang="en-IN" dirty="0"/>
              <a:t>- Support Vector Machines</a:t>
            </a:r>
          </a:p>
          <a:p>
            <a:pPr marL="0" lvl="1" indent="228600">
              <a:buSzTx/>
              <a:buFontTx/>
              <a:buNone/>
            </a:pPr>
            <a:r>
              <a:rPr lang="en-IN" dirty="0"/>
              <a:t>- Decision Trees</a:t>
            </a:r>
          </a:p>
          <a:p>
            <a:pPr marL="0" lvl="1" indent="228600">
              <a:buSzTx/>
              <a:buFontTx/>
              <a:buNone/>
            </a:pPr>
            <a:r>
              <a:rPr lang="en-IN" dirty="0"/>
              <a:t>- Random Forests.</a:t>
            </a:r>
            <a:endParaRPr sz="25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TotalTime>
  <Words>1963</Words>
  <Application>Microsoft Office PowerPoint</Application>
  <PresentationFormat>On-screen Show (4:3)</PresentationFormat>
  <Paragraphs>145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Times New Roman</vt:lpstr>
      <vt:lpstr>Office Theme</vt:lpstr>
      <vt:lpstr>PowerPoint Presentation</vt:lpstr>
      <vt:lpstr>Abstract</vt:lpstr>
      <vt:lpstr>Introduction</vt:lpstr>
      <vt:lpstr>Existing System</vt:lpstr>
      <vt:lpstr>Proposed System</vt:lpstr>
      <vt:lpstr>II Year B.Tech Industry Oriented Project (IoP) Project Review</vt:lpstr>
      <vt:lpstr>II Year B.Tech Industry Oriented Project (IoP) Project Review</vt:lpstr>
      <vt:lpstr>II Year B.Tech Industry Oriented Project (IoP) Project Review</vt:lpstr>
      <vt:lpstr>Software Requirements Specification(SRS)</vt:lpstr>
      <vt:lpstr>Hardware Requirements Specification(HRS)</vt:lpstr>
      <vt:lpstr>PowerPoint Presentation</vt:lpstr>
      <vt:lpstr>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MRCET</dc:creator>
  <cp:lastModifiedBy>Soma Sharath</cp:lastModifiedBy>
  <cp:revision>7</cp:revision>
  <dcterms:created xsi:type="dcterms:W3CDTF">2024-03-04T08:46:25Z</dcterms:created>
  <dcterms:modified xsi:type="dcterms:W3CDTF">2024-04-29T04:23:56Z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2024-03-04T00:00:00Z</vt:filetime>
  </property>
  <property fmtid="{D5CDD505-2E9C-101B-9397-08002B2CF9AE}" pid="3" name="Creator">
    <vt:lpwstr>Google</vt:lpwstr>
  </property>
  <property fmtid="{D5CDD505-2E9C-101B-9397-08002B2CF9AE}" pid="4" name="LastSaved">
    <vt:filetime>2024-03-04T00:00:00Z</vt:filetime>
  </property>
  <property fmtid="{D5CDD505-2E9C-101B-9397-08002B2CF9AE}" pid="5" name="Producer">
    <vt:lpwstr>GPL Ghostscript 9.20</vt:lpwstr>
  </property>
</Properties>
</file>