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C45E-6C75-4B89-879F-D6BE0F7DEF0A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ACAA-5B55-4046-B512-20442E933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6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C45E-6C75-4B89-879F-D6BE0F7DEF0A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ACAA-5B55-4046-B512-20442E933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65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C45E-6C75-4B89-879F-D6BE0F7DEF0A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ACAA-5B55-4046-B512-20442E933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933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C45E-6C75-4B89-879F-D6BE0F7DEF0A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ACAA-5B55-4046-B512-20442E93366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6607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C45E-6C75-4B89-879F-D6BE0F7DEF0A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ACAA-5B55-4046-B512-20442E933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797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C45E-6C75-4B89-879F-D6BE0F7DEF0A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ACAA-5B55-4046-B512-20442E933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498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C45E-6C75-4B89-879F-D6BE0F7DEF0A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ACAA-5B55-4046-B512-20442E933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4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C45E-6C75-4B89-879F-D6BE0F7DEF0A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ACAA-5B55-4046-B512-20442E933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093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C45E-6C75-4B89-879F-D6BE0F7DEF0A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ACAA-5B55-4046-B512-20442E933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57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C45E-6C75-4B89-879F-D6BE0F7DEF0A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ACAA-5B55-4046-B512-20442E933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05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C45E-6C75-4B89-879F-D6BE0F7DEF0A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ACAA-5B55-4046-B512-20442E933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15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C45E-6C75-4B89-879F-D6BE0F7DEF0A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ACAA-5B55-4046-B512-20442E933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81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C45E-6C75-4B89-879F-D6BE0F7DEF0A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ACAA-5B55-4046-B512-20442E933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48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C45E-6C75-4B89-879F-D6BE0F7DEF0A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ACAA-5B55-4046-B512-20442E933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7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C45E-6C75-4B89-879F-D6BE0F7DEF0A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ACAA-5B55-4046-B512-20442E933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5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C45E-6C75-4B89-879F-D6BE0F7DEF0A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ACAA-5B55-4046-B512-20442E933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72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C45E-6C75-4B89-879F-D6BE0F7DEF0A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ACAA-5B55-4046-B512-20442E933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88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D9CC45E-6C75-4B89-879F-D6BE0F7DEF0A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3ACAA-5B55-4046-B512-20442E933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853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CD22D-A85D-7100-2F34-DB6FDD55E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672" y="1976284"/>
            <a:ext cx="10997716" cy="1119781"/>
          </a:xfrm>
        </p:spPr>
        <p:txBody>
          <a:bodyPr/>
          <a:lstStyle/>
          <a:p>
            <a:pPr algn="ctr"/>
            <a:r>
              <a:rPr lang="en-IN" dirty="0"/>
              <a:t>Financial Risk Detection</a:t>
            </a:r>
          </a:p>
        </p:txBody>
      </p:sp>
    </p:spTree>
    <p:extLst>
      <p:ext uri="{BB962C8B-B14F-4D97-AF65-F5344CB8AC3E}">
        <p14:creationId xmlns:p14="http://schemas.microsoft.com/office/powerpoint/2010/main" val="232065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FACE4-9F0B-A47F-9A3C-5628FF2E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60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C82A8-BA43-015F-B0EE-5FB88C5FF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299" y="2593693"/>
            <a:ext cx="8946541" cy="3659624"/>
          </a:xfrm>
        </p:spPr>
        <p:txBody>
          <a:bodyPr/>
          <a:lstStyle/>
          <a:p>
            <a:r>
              <a:rPr lang="en-US" dirty="0"/>
              <a:t>This project aims to leverage Exploratory Data Analysis (EDA) and machine learning to conduct risk analysis for loan default prediction in the context of a consumer finance company.</a:t>
            </a:r>
          </a:p>
          <a:p>
            <a:r>
              <a:rPr lang="en-US" dirty="0"/>
              <a:t>Identify patterns and factors that indicate whether a client is likely to default on their loan payments.</a:t>
            </a:r>
          </a:p>
          <a:p>
            <a:r>
              <a:rPr lang="en-US" dirty="0"/>
              <a:t>This analysis have to assist the company in minimizing financial losses while ensuring that creditworthy applicants are not unfairly rejected.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566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9925-79AD-63C9-9B48-64D5CD58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6000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FA1CF-BAD6-7F8C-7871-6018132EF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</a:t>
            </a:r>
          </a:p>
          <a:p>
            <a:r>
              <a:rPr lang="en-IN" dirty="0"/>
              <a:t>Matplotlib</a:t>
            </a:r>
          </a:p>
          <a:p>
            <a:r>
              <a:rPr lang="en-IN" dirty="0"/>
              <a:t>Seaborn</a:t>
            </a:r>
          </a:p>
          <a:p>
            <a:r>
              <a:rPr lang="en-IN" dirty="0"/>
              <a:t>MS </a:t>
            </a:r>
            <a:r>
              <a:rPr lang="en-IN" dirty="0" err="1"/>
              <a:t>Powerpoint</a:t>
            </a:r>
            <a:endParaRPr lang="en-IN" dirty="0"/>
          </a:p>
          <a:p>
            <a:r>
              <a:rPr lang="en-IN" dirty="0" err="1"/>
              <a:t>Jupyter</a:t>
            </a:r>
            <a:r>
              <a:rPr lang="en-IN" dirty="0"/>
              <a:t> Notebook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4262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52144-33FF-03ED-166A-2F23BA47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740BF-7B3F-2A07-CF83-AEF5B1C7F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9"/>
            <a:ext cx="8946541" cy="4006778"/>
          </a:xfrm>
        </p:spPr>
        <p:txBody>
          <a:bodyPr/>
          <a:lstStyle/>
          <a:p>
            <a:r>
              <a:rPr lang="en-US" dirty="0"/>
              <a:t>1.Data Processing : After importing the data into the </a:t>
            </a:r>
            <a:r>
              <a:rPr lang="en-US" dirty="0" err="1"/>
              <a:t>jupyter</a:t>
            </a:r>
            <a:r>
              <a:rPr lang="en-US" dirty="0"/>
              <a:t> notebook, applied data preprocessing steps like cleaning and made the data ready for analysis and further for model building.</a:t>
            </a:r>
          </a:p>
          <a:p>
            <a:r>
              <a:rPr lang="en-US" dirty="0"/>
              <a:t>2.Utilized Exploratory Data Analysis to find patterns and extensively used matplotlib and seaborn for making Visualizations so that anyone can understand the patterns lying in the data</a:t>
            </a:r>
          </a:p>
          <a:p>
            <a:r>
              <a:rPr lang="en-US" dirty="0"/>
              <a:t>3.Model Building : Applied steps like outliers Handling, correlation Check,.. before building a model. Used random forest Classifier to predict what the applicant can become (defaulter or not). Evaluated the model using several evaluation metrics.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770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482F-63DF-DA9F-71E3-73B892E60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1019" y="226576"/>
            <a:ext cx="5211098" cy="1061450"/>
          </a:xfrm>
        </p:spPr>
        <p:txBody>
          <a:bodyPr/>
          <a:lstStyle/>
          <a:p>
            <a:pPr algn="ctr"/>
            <a:r>
              <a:rPr lang="en-IN" sz="6000" dirty="0"/>
              <a:t>EDA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EF7AF-BAC9-9F03-736D-B40425E52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833" y="1897628"/>
            <a:ext cx="10184122" cy="4640824"/>
          </a:xfrm>
        </p:spPr>
        <p:txBody>
          <a:bodyPr>
            <a:normAutofit/>
          </a:bodyPr>
          <a:lstStyle/>
          <a:p>
            <a:r>
              <a:rPr lang="en-US" dirty="0"/>
              <a:t>In the cash loans section the default rate is high compared to revolving loans</a:t>
            </a:r>
          </a:p>
          <a:p>
            <a:r>
              <a:rPr lang="en-US" dirty="0"/>
              <a:t>Males has high default rate</a:t>
            </a:r>
          </a:p>
          <a:p>
            <a:r>
              <a:rPr lang="en-US" dirty="0"/>
              <a:t>The applicants without car are defaulting high</a:t>
            </a:r>
          </a:p>
          <a:p>
            <a:r>
              <a:rPr lang="en-US" dirty="0"/>
              <a:t>As the number of children increases the default rate is increasing exponentially</a:t>
            </a:r>
          </a:p>
          <a:p>
            <a:r>
              <a:rPr lang="en-US" dirty="0"/>
              <a:t>Maternity leave, Unemployed applicants are defaulting in a high rate</a:t>
            </a:r>
          </a:p>
          <a:p>
            <a:r>
              <a:rPr lang="en-US" dirty="0"/>
              <a:t>As the education level increases, the default rate is decreasing. Lower secondary, Secondary / secondary special, Incomplete higher, Higher education, Academic degree - High default rate to 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085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1DAAE-41F7-5557-FBE6-58ADC196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171" y="1199535"/>
            <a:ext cx="10252945" cy="5063613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US" dirty="0"/>
              <a:t>Based of family status the default rate high to low in the order of Civil marriage, Single / not married, Separated, Married, Widow</a:t>
            </a:r>
            <a:endParaRPr lang="en-IN" dirty="0"/>
          </a:p>
          <a:p>
            <a:r>
              <a:rPr lang="en-IN" dirty="0"/>
              <a:t>Based on housing type, applicants of Rented apartment, With parents are defaulting with high rate</a:t>
            </a:r>
          </a:p>
          <a:p>
            <a:r>
              <a:rPr lang="en-US" dirty="0"/>
              <a:t>The default rate is high where population is low relatively, implies Tier 3 cities are with relatively more default rate, next Tier 2 and then Tier 1 where the population is low</a:t>
            </a:r>
          </a:p>
          <a:p>
            <a:r>
              <a:rPr lang="en-US" dirty="0"/>
              <a:t>Income to Debt ratio of the defaulters and others are almost same with 4.7</a:t>
            </a:r>
          </a:p>
          <a:p>
            <a:r>
              <a:rPr lang="en-US" dirty="0"/>
              <a:t>As the income increases, the default rate is decreasing</a:t>
            </a:r>
          </a:p>
          <a:p>
            <a:r>
              <a:rPr lang="en-US" dirty="0"/>
              <a:t>Lower Income applicants are applying for more and defaulting more compared to higher income applicants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226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1BC15-0B79-4D89-0647-C5A0CEFDE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976" y="1728454"/>
            <a:ext cx="10007140" cy="4195481"/>
          </a:xfrm>
        </p:spPr>
        <p:txBody>
          <a:bodyPr/>
          <a:lstStyle/>
          <a:p>
            <a:r>
              <a:rPr lang="en-US" dirty="0"/>
              <a:t>Previously approved candidates are defaulting high and next high defaulters from previously refused applicants</a:t>
            </a:r>
          </a:p>
          <a:p>
            <a:r>
              <a:rPr lang="en-IN" b="0" i="0" dirty="0" err="1">
                <a:solidFill>
                  <a:srgbClr val="CCCCCC"/>
                </a:solidFill>
                <a:effectLst/>
                <a:latin typeface="Segoe WPC"/>
              </a:rPr>
              <a:t>days_birth</a:t>
            </a:r>
            <a:r>
              <a:rPr lang="en-IN" b="0" i="0" dirty="0">
                <a:solidFill>
                  <a:srgbClr val="CCCCCC"/>
                </a:solidFill>
                <a:effectLst/>
                <a:latin typeface="Segoe WPC"/>
              </a:rPr>
              <a:t>, </a:t>
            </a:r>
            <a:r>
              <a:rPr lang="en-IN" b="0" i="0" dirty="0" err="1">
                <a:solidFill>
                  <a:srgbClr val="CCCCCC"/>
                </a:solidFill>
                <a:effectLst/>
                <a:latin typeface="Segoe WPC"/>
              </a:rPr>
              <a:t>days_id_publish</a:t>
            </a:r>
            <a:r>
              <a:rPr lang="en-IN" b="0" i="0" dirty="0">
                <a:solidFill>
                  <a:srgbClr val="CCCCCC"/>
                </a:solidFill>
                <a:effectLst/>
                <a:latin typeface="Segoe WPC"/>
              </a:rPr>
              <a:t>, </a:t>
            </a:r>
            <a:r>
              <a:rPr lang="en-IN" b="0" i="0" dirty="0" err="1">
                <a:solidFill>
                  <a:srgbClr val="CCCCCC"/>
                </a:solidFill>
                <a:effectLst/>
                <a:latin typeface="Segoe WPC"/>
              </a:rPr>
              <a:t>days_registration</a:t>
            </a:r>
            <a:r>
              <a:rPr lang="en-IN" b="0" i="0" dirty="0">
                <a:solidFill>
                  <a:srgbClr val="CCCCCC"/>
                </a:solidFill>
                <a:effectLst/>
                <a:latin typeface="Segoe WPC"/>
              </a:rPr>
              <a:t>, </a:t>
            </a:r>
            <a:r>
              <a:rPr lang="en-IN" b="0" i="0" dirty="0" err="1">
                <a:solidFill>
                  <a:srgbClr val="CCCCCC"/>
                </a:solidFill>
                <a:effectLst/>
                <a:latin typeface="Segoe WPC"/>
              </a:rPr>
              <a:t>amt_annuity</a:t>
            </a:r>
            <a:r>
              <a:rPr lang="en-IN" b="0" i="0" dirty="0">
                <a:solidFill>
                  <a:srgbClr val="CCCCCC"/>
                </a:solidFill>
                <a:effectLst/>
                <a:latin typeface="Segoe WPC"/>
              </a:rPr>
              <a:t> have high importance in decreasing order</a:t>
            </a:r>
            <a:endParaRPr lang="en-US" dirty="0"/>
          </a:p>
          <a:p>
            <a:r>
              <a:rPr lang="en-US" dirty="0"/>
              <a:t>The default rate is relatively high on applications started on Tuesday, next Wednesday and Friday</a:t>
            </a:r>
          </a:p>
          <a:p>
            <a:r>
              <a:rPr lang="en-US" dirty="0"/>
              <a:t>Almost no difference between the number of inquiries to the credit bureau of the defaulters and others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21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6FA1-0809-1BCE-6C60-1FC65CCF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1953"/>
          </a:xfrm>
        </p:spPr>
        <p:txBody>
          <a:bodyPr/>
          <a:lstStyle/>
          <a:p>
            <a:pPr algn="ctr"/>
            <a:r>
              <a:rPr lang="en-US" dirty="0"/>
              <a:t>Conclusion/Suggestion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196DB-9ED0-361D-2AEF-1FCA3DBD8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utilizing the insights from exploratory data analysis, the company should consider the risk associated with different types of applications profiles of different demographics, employments, number of enquiries to credit bureaus,..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It's better to not approve the loan for high risk applications or provide the loan with higher interest rate, so that the risk is mitigated a little bit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1133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433</TotalTime>
  <Words>530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Segoe WPC</vt:lpstr>
      <vt:lpstr>Wingdings 3</vt:lpstr>
      <vt:lpstr>Ion</vt:lpstr>
      <vt:lpstr>Financial Risk Detection</vt:lpstr>
      <vt:lpstr>Problem Statement</vt:lpstr>
      <vt:lpstr>Tools Used</vt:lpstr>
      <vt:lpstr>Approach</vt:lpstr>
      <vt:lpstr>EDA Insights</vt:lpstr>
      <vt:lpstr>PowerPoint Presentation</vt:lpstr>
      <vt:lpstr>PowerPoint Presentation</vt:lpstr>
      <vt:lpstr>Conclusion/Suggestion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Risk Detection</dc:title>
  <dc:creator>nanda kishore</dc:creator>
  <cp:lastModifiedBy>nanda kishore</cp:lastModifiedBy>
  <cp:revision>6</cp:revision>
  <dcterms:created xsi:type="dcterms:W3CDTF">2024-03-06T11:28:53Z</dcterms:created>
  <dcterms:modified xsi:type="dcterms:W3CDTF">2024-03-08T02:25:55Z</dcterms:modified>
</cp:coreProperties>
</file>