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81BE15-E912-4EF0-B091-1E3DBE3D966D}"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8BA882-FB03-4E1E-80D0-AD6C8F57E752}" type="slidenum">
              <a:rPr lang="en-IN" smtClean="0"/>
              <a:t>‹#›</a:t>
            </a:fld>
            <a:endParaRPr lang="en-IN"/>
          </a:p>
        </p:txBody>
      </p:sp>
    </p:spTree>
    <p:extLst>
      <p:ext uri="{BB962C8B-B14F-4D97-AF65-F5344CB8AC3E}">
        <p14:creationId xmlns:p14="http://schemas.microsoft.com/office/powerpoint/2010/main" val="3220121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81BE15-E912-4EF0-B091-1E3DBE3D966D}"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8BA882-FB03-4E1E-80D0-AD6C8F57E752}" type="slidenum">
              <a:rPr lang="en-IN" smtClean="0"/>
              <a:t>‹#›</a:t>
            </a:fld>
            <a:endParaRPr lang="en-IN"/>
          </a:p>
        </p:txBody>
      </p:sp>
    </p:spTree>
    <p:extLst>
      <p:ext uri="{BB962C8B-B14F-4D97-AF65-F5344CB8AC3E}">
        <p14:creationId xmlns:p14="http://schemas.microsoft.com/office/powerpoint/2010/main" val="203838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081BE15-E912-4EF0-B091-1E3DBE3D966D}"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8BA882-FB03-4E1E-80D0-AD6C8F57E752}" type="slidenum">
              <a:rPr lang="en-IN" smtClean="0"/>
              <a:t>‹#›</a:t>
            </a:fld>
            <a:endParaRPr lang="en-IN"/>
          </a:p>
        </p:txBody>
      </p:sp>
    </p:spTree>
    <p:extLst>
      <p:ext uri="{BB962C8B-B14F-4D97-AF65-F5344CB8AC3E}">
        <p14:creationId xmlns:p14="http://schemas.microsoft.com/office/powerpoint/2010/main" val="2675216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081BE15-E912-4EF0-B091-1E3DBE3D966D}"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8BA882-FB03-4E1E-80D0-AD6C8F57E75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73231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81BE15-E912-4EF0-B091-1E3DBE3D966D}"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8BA882-FB03-4E1E-80D0-AD6C8F57E752}" type="slidenum">
              <a:rPr lang="en-IN" smtClean="0"/>
              <a:t>‹#›</a:t>
            </a:fld>
            <a:endParaRPr lang="en-IN"/>
          </a:p>
        </p:txBody>
      </p:sp>
    </p:spTree>
    <p:extLst>
      <p:ext uri="{BB962C8B-B14F-4D97-AF65-F5344CB8AC3E}">
        <p14:creationId xmlns:p14="http://schemas.microsoft.com/office/powerpoint/2010/main" val="3328448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081BE15-E912-4EF0-B091-1E3DBE3D966D}" type="datetimeFigureOut">
              <a:rPr lang="en-IN" smtClean="0"/>
              <a:t>03-02-2024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8BA882-FB03-4E1E-80D0-AD6C8F57E752}" type="slidenum">
              <a:rPr lang="en-IN" smtClean="0"/>
              <a:t>‹#›</a:t>
            </a:fld>
            <a:endParaRPr lang="en-IN"/>
          </a:p>
        </p:txBody>
      </p:sp>
    </p:spTree>
    <p:extLst>
      <p:ext uri="{BB962C8B-B14F-4D97-AF65-F5344CB8AC3E}">
        <p14:creationId xmlns:p14="http://schemas.microsoft.com/office/powerpoint/2010/main" val="2577072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081BE15-E912-4EF0-B091-1E3DBE3D966D}" type="datetimeFigureOut">
              <a:rPr lang="en-IN" smtClean="0"/>
              <a:t>03-02-2024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8BA882-FB03-4E1E-80D0-AD6C8F57E752}" type="slidenum">
              <a:rPr lang="en-IN" smtClean="0"/>
              <a:t>‹#›</a:t>
            </a:fld>
            <a:endParaRPr lang="en-IN"/>
          </a:p>
        </p:txBody>
      </p:sp>
    </p:spTree>
    <p:extLst>
      <p:ext uri="{BB962C8B-B14F-4D97-AF65-F5344CB8AC3E}">
        <p14:creationId xmlns:p14="http://schemas.microsoft.com/office/powerpoint/2010/main" val="4141973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81BE15-E912-4EF0-B091-1E3DBE3D966D}"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8BA882-FB03-4E1E-80D0-AD6C8F57E752}" type="slidenum">
              <a:rPr lang="en-IN" smtClean="0"/>
              <a:t>‹#›</a:t>
            </a:fld>
            <a:endParaRPr lang="en-IN"/>
          </a:p>
        </p:txBody>
      </p:sp>
    </p:spTree>
    <p:extLst>
      <p:ext uri="{BB962C8B-B14F-4D97-AF65-F5344CB8AC3E}">
        <p14:creationId xmlns:p14="http://schemas.microsoft.com/office/powerpoint/2010/main" val="2852384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81BE15-E912-4EF0-B091-1E3DBE3D966D}"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8BA882-FB03-4E1E-80D0-AD6C8F57E752}" type="slidenum">
              <a:rPr lang="en-IN" smtClean="0"/>
              <a:t>‹#›</a:t>
            </a:fld>
            <a:endParaRPr lang="en-IN"/>
          </a:p>
        </p:txBody>
      </p:sp>
    </p:spTree>
    <p:extLst>
      <p:ext uri="{BB962C8B-B14F-4D97-AF65-F5344CB8AC3E}">
        <p14:creationId xmlns:p14="http://schemas.microsoft.com/office/powerpoint/2010/main" val="862268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081BE15-E912-4EF0-B091-1E3DBE3D966D}"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8BA882-FB03-4E1E-80D0-AD6C8F57E752}" type="slidenum">
              <a:rPr lang="en-IN" smtClean="0"/>
              <a:t>‹#›</a:t>
            </a:fld>
            <a:endParaRPr lang="en-IN"/>
          </a:p>
        </p:txBody>
      </p:sp>
    </p:spTree>
    <p:extLst>
      <p:ext uri="{BB962C8B-B14F-4D97-AF65-F5344CB8AC3E}">
        <p14:creationId xmlns:p14="http://schemas.microsoft.com/office/powerpoint/2010/main" val="2997694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81BE15-E912-4EF0-B091-1E3DBE3D966D}"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8BA882-FB03-4E1E-80D0-AD6C8F57E752}" type="slidenum">
              <a:rPr lang="en-IN" smtClean="0"/>
              <a:t>‹#›</a:t>
            </a:fld>
            <a:endParaRPr lang="en-IN"/>
          </a:p>
        </p:txBody>
      </p:sp>
    </p:spTree>
    <p:extLst>
      <p:ext uri="{BB962C8B-B14F-4D97-AF65-F5344CB8AC3E}">
        <p14:creationId xmlns:p14="http://schemas.microsoft.com/office/powerpoint/2010/main" val="2331804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81BE15-E912-4EF0-B091-1E3DBE3D966D}"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8BA882-FB03-4E1E-80D0-AD6C8F57E752}" type="slidenum">
              <a:rPr lang="en-IN" smtClean="0"/>
              <a:t>‹#›</a:t>
            </a:fld>
            <a:endParaRPr lang="en-IN"/>
          </a:p>
        </p:txBody>
      </p:sp>
    </p:spTree>
    <p:extLst>
      <p:ext uri="{BB962C8B-B14F-4D97-AF65-F5344CB8AC3E}">
        <p14:creationId xmlns:p14="http://schemas.microsoft.com/office/powerpoint/2010/main" val="4096438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81BE15-E912-4EF0-B091-1E3DBE3D966D}" type="datetimeFigureOut">
              <a:rPr lang="en-IN" smtClean="0"/>
              <a:t>03-02-2024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8BA882-FB03-4E1E-80D0-AD6C8F57E752}" type="slidenum">
              <a:rPr lang="en-IN" smtClean="0"/>
              <a:t>‹#›</a:t>
            </a:fld>
            <a:endParaRPr lang="en-IN"/>
          </a:p>
        </p:txBody>
      </p:sp>
    </p:spTree>
    <p:extLst>
      <p:ext uri="{BB962C8B-B14F-4D97-AF65-F5344CB8AC3E}">
        <p14:creationId xmlns:p14="http://schemas.microsoft.com/office/powerpoint/2010/main" val="3524485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081BE15-E912-4EF0-B091-1E3DBE3D966D}" type="datetimeFigureOut">
              <a:rPr lang="en-IN" smtClean="0"/>
              <a:t>03-02-2024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B8BA882-FB03-4E1E-80D0-AD6C8F57E752}" type="slidenum">
              <a:rPr lang="en-IN" smtClean="0"/>
              <a:t>‹#›</a:t>
            </a:fld>
            <a:endParaRPr lang="en-IN"/>
          </a:p>
        </p:txBody>
      </p:sp>
    </p:spTree>
    <p:extLst>
      <p:ext uri="{BB962C8B-B14F-4D97-AF65-F5344CB8AC3E}">
        <p14:creationId xmlns:p14="http://schemas.microsoft.com/office/powerpoint/2010/main" val="906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081BE15-E912-4EF0-B091-1E3DBE3D966D}" type="datetimeFigureOut">
              <a:rPr lang="en-IN" smtClean="0"/>
              <a:t>03-02-2024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B8BA882-FB03-4E1E-80D0-AD6C8F57E752}" type="slidenum">
              <a:rPr lang="en-IN" smtClean="0"/>
              <a:t>‹#›</a:t>
            </a:fld>
            <a:endParaRPr lang="en-IN"/>
          </a:p>
        </p:txBody>
      </p:sp>
    </p:spTree>
    <p:extLst>
      <p:ext uri="{BB962C8B-B14F-4D97-AF65-F5344CB8AC3E}">
        <p14:creationId xmlns:p14="http://schemas.microsoft.com/office/powerpoint/2010/main" val="2951507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081BE15-E912-4EF0-B091-1E3DBE3D966D}" type="datetimeFigureOut">
              <a:rPr lang="en-IN" smtClean="0"/>
              <a:t>03-02-2024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B8BA882-FB03-4E1E-80D0-AD6C8F57E752}" type="slidenum">
              <a:rPr lang="en-IN" smtClean="0"/>
              <a:t>‹#›</a:t>
            </a:fld>
            <a:endParaRPr lang="en-IN"/>
          </a:p>
        </p:txBody>
      </p:sp>
    </p:spTree>
    <p:extLst>
      <p:ext uri="{BB962C8B-B14F-4D97-AF65-F5344CB8AC3E}">
        <p14:creationId xmlns:p14="http://schemas.microsoft.com/office/powerpoint/2010/main" val="1029709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81BE15-E912-4EF0-B091-1E3DBE3D966D}"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8BA882-FB03-4E1E-80D0-AD6C8F57E752}" type="slidenum">
              <a:rPr lang="en-IN" smtClean="0"/>
              <a:t>‹#›</a:t>
            </a:fld>
            <a:endParaRPr lang="en-IN"/>
          </a:p>
        </p:txBody>
      </p:sp>
    </p:spTree>
    <p:extLst>
      <p:ext uri="{BB962C8B-B14F-4D97-AF65-F5344CB8AC3E}">
        <p14:creationId xmlns:p14="http://schemas.microsoft.com/office/powerpoint/2010/main" val="2420893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081BE15-E912-4EF0-B091-1E3DBE3D966D}" type="datetimeFigureOut">
              <a:rPr lang="en-IN" smtClean="0"/>
              <a:t>03-02-2024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B8BA882-FB03-4E1E-80D0-AD6C8F57E752}" type="slidenum">
              <a:rPr lang="en-IN" smtClean="0"/>
              <a:t>‹#›</a:t>
            </a:fld>
            <a:endParaRPr lang="en-IN"/>
          </a:p>
        </p:txBody>
      </p:sp>
    </p:spTree>
    <p:extLst>
      <p:ext uri="{BB962C8B-B14F-4D97-AF65-F5344CB8AC3E}">
        <p14:creationId xmlns:p14="http://schemas.microsoft.com/office/powerpoint/2010/main" val="11356915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73FB6-C843-B94D-3A31-E97156584B8C}"/>
              </a:ext>
            </a:extLst>
          </p:cNvPr>
          <p:cNvSpPr>
            <a:spLocks noGrp="1"/>
          </p:cNvSpPr>
          <p:nvPr>
            <p:ph type="ctrTitle"/>
          </p:nvPr>
        </p:nvSpPr>
        <p:spPr>
          <a:xfrm>
            <a:off x="1223781" y="1740310"/>
            <a:ext cx="8825658" cy="1611394"/>
          </a:xfrm>
        </p:spPr>
        <p:txBody>
          <a:bodyPr>
            <a:normAutofit/>
          </a:bodyPr>
          <a:lstStyle/>
          <a:p>
            <a:pPr algn="ctr"/>
            <a:r>
              <a:rPr lang="en-US" sz="4000" dirty="0"/>
              <a:t>Greenhouse Gas Emission Analysis for the Broader Public Sector</a:t>
            </a:r>
            <a:endParaRPr lang="en-IN" sz="4000" dirty="0"/>
          </a:p>
        </p:txBody>
      </p:sp>
    </p:spTree>
    <p:extLst>
      <p:ext uri="{BB962C8B-B14F-4D97-AF65-F5344CB8AC3E}">
        <p14:creationId xmlns:p14="http://schemas.microsoft.com/office/powerpoint/2010/main" val="2682305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6F998-8046-6B47-B120-CFBDAC3A3625}"/>
              </a:ext>
            </a:extLst>
          </p:cNvPr>
          <p:cNvSpPr>
            <a:spLocks noGrp="1"/>
          </p:cNvSpPr>
          <p:nvPr>
            <p:ph type="title"/>
          </p:nvPr>
        </p:nvSpPr>
        <p:spPr>
          <a:xfrm>
            <a:off x="700549" y="398207"/>
            <a:ext cx="10515600" cy="1154931"/>
          </a:xfrm>
        </p:spPr>
        <p:txBody>
          <a:bodyPr>
            <a:normAutofit/>
          </a:bodyPr>
          <a:lstStyle/>
          <a:p>
            <a:pPr algn="ctr"/>
            <a:r>
              <a:rPr lang="en-IN" sz="6000" b="1" dirty="0"/>
              <a:t>Problem Statement</a:t>
            </a:r>
          </a:p>
        </p:txBody>
      </p:sp>
      <p:sp>
        <p:nvSpPr>
          <p:cNvPr id="3" name="Content Placeholder 2">
            <a:extLst>
              <a:ext uri="{FF2B5EF4-FFF2-40B4-BE49-F238E27FC236}">
                <a16:creationId xmlns:a16="http://schemas.microsoft.com/office/drawing/2014/main" id="{94D4831D-2956-228A-DBB7-8B29D2E6F48B}"/>
              </a:ext>
            </a:extLst>
          </p:cNvPr>
          <p:cNvSpPr>
            <a:spLocks noGrp="1"/>
          </p:cNvSpPr>
          <p:nvPr>
            <p:ph idx="1"/>
          </p:nvPr>
        </p:nvSpPr>
        <p:spPr>
          <a:xfrm>
            <a:off x="749710" y="1396180"/>
            <a:ext cx="10515600" cy="5063613"/>
          </a:xfrm>
        </p:spPr>
        <p:txBody>
          <a:bodyPr>
            <a:normAutofit lnSpcReduction="10000"/>
          </a:bodyPr>
          <a:lstStyle/>
          <a:p>
            <a:endParaRPr lang="en-US" sz="1800" b="0" i="0" u="none" strike="noStrike" dirty="0">
              <a:effectLst/>
              <a:latin typeface="Arial" panose="020B0604020202020204" pitchFamily="34" charset="0"/>
            </a:endParaRPr>
          </a:p>
          <a:p>
            <a:r>
              <a:rPr lang="en-US" sz="1800" dirty="0">
                <a:latin typeface="Arial" panose="020B0604020202020204" pitchFamily="34" charset="0"/>
              </a:rPr>
              <a:t>The Broader Public Sector (BPS) plays an important role in helping Ontario meet its conservation targets and reduce greenhouse gas emissions. Under O. Reg. 507/18 (Broader Public Sector: Energy Reporting and Conservation and Demand Management Plans), made under the Electricity Act, 1998.</a:t>
            </a:r>
          </a:p>
          <a:p>
            <a:pPr marL="0" indent="0">
              <a:buNone/>
            </a:pPr>
            <a:endParaRPr lang="en-US" sz="1800" dirty="0">
              <a:latin typeface="Arial" panose="020B0604020202020204" pitchFamily="34" charset="0"/>
            </a:endParaRPr>
          </a:p>
          <a:p>
            <a:r>
              <a:rPr lang="en-US" sz="1800" dirty="0">
                <a:latin typeface="Arial" panose="020B0604020202020204" pitchFamily="34" charset="0"/>
              </a:rPr>
              <a:t>BPS organizations that are required to report include municipalities, municipal service boards, school boards, universities, colleges and hospitals. Several BPS organizations also voluntarily reported on facilities that are not required by regulation.</a:t>
            </a:r>
          </a:p>
          <a:p>
            <a:endParaRPr lang="en-US" sz="1800" b="0" i="0" u="none" strike="noStrike" dirty="0">
              <a:effectLst/>
              <a:latin typeface="Arial" panose="020B0604020202020204" pitchFamily="34" charset="0"/>
            </a:endParaRPr>
          </a:p>
          <a:p>
            <a:r>
              <a:rPr lang="en-US" sz="1800" b="0" i="0" u="none" strike="noStrike" dirty="0">
                <a:effectLst/>
                <a:latin typeface="Arial" panose="020B0604020202020204" pitchFamily="34" charset="0"/>
              </a:rPr>
              <a:t>Project will analyze energy usage and greenhouse gas (GHG) emissions of Ontario's Broader Public Sector (BPS) organizations, leveraging a comprehensive database of reported data.</a:t>
            </a:r>
          </a:p>
          <a:p>
            <a:pPr marL="0" indent="0">
              <a:buNone/>
            </a:pPr>
            <a:endParaRPr lang="en-US" sz="1800" b="0" i="0" u="none" strike="noStrike" dirty="0">
              <a:effectLst/>
              <a:latin typeface="Arial" panose="020B0604020202020204" pitchFamily="34" charset="0"/>
            </a:endParaRPr>
          </a:p>
          <a:p>
            <a:r>
              <a:rPr lang="en-US" sz="1800" b="0" i="0" u="none" strike="noStrike" dirty="0">
                <a:effectLst/>
                <a:latin typeface="Arial" panose="020B0604020202020204" pitchFamily="34" charset="0"/>
              </a:rPr>
              <a:t> We aim to identify trends, assess conservation effectiveness, and pinpoint areas for improvement, informing data-driven strategies to achieve climate change mitigation goals within the BPS.</a:t>
            </a:r>
            <a:endParaRPr lang="en-IN" dirty="0"/>
          </a:p>
        </p:txBody>
      </p:sp>
    </p:spTree>
    <p:extLst>
      <p:ext uri="{BB962C8B-B14F-4D97-AF65-F5344CB8AC3E}">
        <p14:creationId xmlns:p14="http://schemas.microsoft.com/office/powerpoint/2010/main" val="3288229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A3911-4BE4-3FBE-B914-7FEA56F40354}"/>
              </a:ext>
            </a:extLst>
          </p:cNvPr>
          <p:cNvSpPr>
            <a:spLocks noGrp="1"/>
          </p:cNvSpPr>
          <p:nvPr>
            <p:ph type="title"/>
          </p:nvPr>
        </p:nvSpPr>
        <p:spPr>
          <a:xfrm>
            <a:off x="838200" y="365125"/>
            <a:ext cx="10515600" cy="1748810"/>
          </a:xfrm>
        </p:spPr>
        <p:txBody>
          <a:bodyPr/>
          <a:lstStyle/>
          <a:p>
            <a:pPr algn="ctr"/>
            <a:r>
              <a:rPr lang="en-IN" dirty="0"/>
              <a:t>Tools Employed</a:t>
            </a:r>
          </a:p>
        </p:txBody>
      </p:sp>
      <p:sp>
        <p:nvSpPr>
          <p:cNvPr id="3" name="Content Placeholder 2">
            <a:extLst>
              <a:ext uri="{FF2B5EF4-FFF2-40B4-BE49-F238E27FC236}">
                <a16:creationId xmlns:a16="http://schemas.microsoft.com/office/drawing/2014/main" id="{D83B2C8B-CA65-D2F9-29BA-D8309883F994}"/>
              </a:ext>
            </a:extLst>
          </p:cNvPr>
          <p:cNvSpPr>
            <a:spLocks noGrp="1"/>
          </p:cNvSpPr>
          <p:nvPr>
            <p:ph idx="1"/>
          </p:nvPr>
        </p:nvSpPr>
        <p:spPr>
          <a:xfrm>
            <a:off x="838200" y="1786295"/>
            <a:ext cx="10515600" cy="4351338"/>
          </a:xfrm>
        </p:spPr>
        <p:txBody>
          <a:bodyPr/>
          <a:lstStyle/>
          <a:p>
            <a:r>
              <a:rPr lang="en-IN" dirty="0"/>
              <a:t>Power BI</a:t>
            </a:r>
          </a:p>
          <a:p>
            <a:r>
              <a:rPr lang="en-IN" dirty="0"/>
              <a:t>Power Query</a:t>
            </a:r>
          </a:p>
          <a:p>
            <a:r>
              <a:rPr lang="en-IN" dirty="0"/>
              <a:t>DAX (Data Analysis Expressions)</a:t>
            </a:r>
          </a:p>
          <a:p>
            <a:r>
              <a:rPr lang="en-IN" dirty="0"/>
              <a:t>Excel</a:t>
            </a:r>
          </a:p>
        </p:txBody>
      </p:sp>
    </p:spTree>
    <p:extLst>
      <p:ext uri="{BB962C8B-B14F-4D97-AF65-F5344CB8AC3E}">
        <p14:creationId xmlns:p14="http://schemas.microsoft.com/office/powerpoint/2010/main" val="457650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7122-70D4-CD54-39F9-41F37D476E25}"/>
              </a:ext>
            </a:extLst>
          </p:cNvPr>
          <p:cNvSpPr>
            <a:spLocks noGrp="1"/>
          </p:cNvSpPr>
          <p:nvPr>
            <p:ph type="title"/>
          </p:nvPr>
        </p:nvSpPr>
        <p:spPr>
          <a:xfrm>
            <a:off x="838200" y="365126"/>
            <a:ext cx="10515600" cy="903236"/>
          </a:xfrm>
        </p:spPr>
        <p:txBody>
          <a:bodyPr/>
          <a:lstStyle/>
          <a:p>
            <a:pPr algn="ctr"/>
            <a:r>
              <a:rPr lang="en-IN" dirty="0"/>
              <a:t>Approach</a:t>
            </a:r>
          </a:p>
        </p:txBody>
      </p:sp>
      <p:sp>
        <p:nvSpPr>
          <p:cNvPr id="3" name="Content Placeholder 2">
            <a:extLst>
              <a:ext uri="{FF2B5EF4-FFF2-40B4-BE49-F238E27FC236}">
                <a16:creationId xmlns:a16="http://schemas.microsoft.com/office/drawing/2014/main" id="{AA95C230-8FEA-D586-9A8D-3A51C7004539}"/>
              </a:ext>
            </a:extLst>
          </p:cNvPr>
          <p:cNvSpPr>
            <a:spLocks noGrp="1"/>
          </p:cNvSpPr>
          <p:nvPr>
            <p:ph idx="1"/>
          </p:nvPr>
        </p:nvSpPr>
        <p:spPr>
          <a:xfrm>
            <a:off x="838200" y="1435510"/>
            <a:ext cx="10515600" cy="5057365"/>
          </a:xfrm>
        </p:spPr>
        <p:txBody>
          <a:bodyPr>
            <a:normAutofit/>
          </a:bodyPr>
          <a:lstStyle/>
          <a:p>
            <a:endParaRPr lang="en-IN" dirty="0"/>
          </a:p>
          <a:p>
            <a:r>
              <a:rPr lang="en-IN" dirty="0"/>
              <a:t>After downloading the data, examined the data in the excel. The column names and number of column worksheet are different in different Excel Worksheets.</a:t>
            </a:r>
          </a:p>
          <a:p>
            <a:r>
              <a:rPr lang="en-IN" dirty="0"/>
              <a:t>Using Power Query through power BI, processed the data. </a:t>
            </a:r>
          </a:p>
          <a:p>
            <a:r>
              <a:rPr lang="en-IN" dirty="0"/>
              <a:t>Handled different column names, data types,  removed columns that are not necessary .</a:t>
            </a:r>
          </a:p>
          <a:p>
            <a:r>
              <a:rPr lang="en-IN" dirty="0"/>
              <a:t>Units of energy consumed, Natural gas consumed ,..etc are different for different rows. Converted all to same units, so that the results are correct</a:t>
            </a:r>
          </a:p>
          <a:p>
            <a:r>
              <a:rPr lang="en-IN" dirty="0"/>
              <a:t>Using DAX, created calculated columns, to make </a:t>
            </a:r>
            <a:r>
              <a:rPr lang="en-IN" dirty="0" err="1"/>
              <a:t>analyze</a:t>
            </a:r>
            <a:r>
              <a:rPr lang="en-IN" dirty="0"/>
              <a:t> the data.</a:t>
            </a:r>
          </a:p>
          <a:p>
            <a:r>
              <a:rPr lang="en-IN" dirty="0"/>
              <a:t>Created Visualizations to make meaning out of the data.</a:t>
            </a:r>
          </a:p>
        </p:txBody>
      </p:sp>
    </p:spTree>
    <p:extLst>
      <p:ext uri="{BB962C8B-B14F-4D97-AF65-F5344CB8AC3E}">
        <p14:creationId xmlns:p14="http://schemas.microsoft.com/office/powerpoint/2010/main" val="2786761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15600-9AB0-2DCD-9115-2FB08FCAB146}"/>
              </a:ext>
            </a:extLst>
          </p:cNvPr>
          <p:cNvSpPr>
            <a:spLocks noGrp="1"/>
          </p:cNvSpPr>
          <p:nvPr>
            <p:ph type="title"/>
          </p:nvPr>
        </p:nvSpPr>
        <p:spPr/>
        <p:txBody>
          <a:bodyPr/>
          <a:lstStyle/>
          <a:p>
            <a:pPr algn="ctr"/>
            <a:r>
              <a:rPr lang="en-IN" dirty="0"/>
              <a:t>EDA Insights</a:t>
            </a:r>
          </a:p>
        </p:txBody>
      </p:sp>
      <p:sp>
        <p:nvSpPr>
          <p:cNvPr id="3" name="Content Placeholder 2">
            <a:extLst>
              <a:ext uri="{FF2B5EF4-FFF2-40B4-BE49-F238E27FC236}">
                <a16:creationId xmlns:a16="http://schemas.microsoft.com/office/drawing/2014/main" id="{139144FA-3F0A-F47E-1C4C-5DDAFBEFA8BA}"/>
              </a:ext>
            </a:extLst>
          </p:cNvPr>
          <p:cNvSpPr>
            <a:spLocks noGrp="1"/>
          </p:cNvSpPr>
          <p:nvPr>
            <p:ph idx="1"/>
          </p:nvPr>
        </p:nvSpPr>
        <p:spPr/>
        <p:txBody>
          <a:bodyPr/>
          <a:lstStyle/>
          <a:p>
            <a:r>
              <a:rPr lang="en-IN" dirty="0"/>
              <a:t>From 2012, the greenhouse gas emissions are reducing YOY (year on year), even though the electricity consumption is increased YOY</a:t>
            </a:r>
          </a:p>
          <a:p>
            <a:r>
              <a:rPr lang="en-IN" dirty="0"/>
              <a:t>There is also a increase in total indoor space YOY</a:t>
            </a:r>
          </a:p>
          <a:p>
            <a:r>
              <a:rPr lang="en-IN" dirty="0"/>
              <a:t>The emissions are decreasing YOY, even though the weekly average hours of usage of electricity is increasing.</a:t>
            </a:r>
          </a:p>
          <a:p>
            <a:r>
              <a:rPr lang="en-IN" dirty="0"/>
              <a:t>“School Boards” are consuming maximum percentage of 83.59 % of electricity </a:t>
            </a:r>
          </a:p>
          <a:p>
            <a:r>
              <a:rPr lang="en-IN" dirty="0"/>
              <a:t>The greenhouse emissions from school boards are very high with a staggering 97.78 %</a:t>
            </a:r>
          </a:p>
        </p:txBody>
      </p:sp>
    </p:spTree>
    <p:extLst>
      <p:ext uri="{BB962C8B-B14F-4D97-AF65-F5344CB8AC3E}">
        <p14:creationId xmlns:p14="http://schemas.microsoft.com/office/powerpoint/2010/main" val="2963980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276979-6C00-0956-D582-3CB0CB6D6439}"/>
              </a:ext>
            </a:extLst>
          </p:cNvPr>
          <p:cNvSpPr>
            <a:spLocks noGrp="1"/>
          </p:cNvSpPr>
          <p:nvPr>
            <p:ph idx="1"/>
          </p:nvPr>
        </p:nvSpPr>
        <p:spPr/>
        <p:txBody>
          <a:bodyPr/>
          <a:lstStyle/>
          <a:p>
            <a:r>
              <a:rPr lang="en-IN" dirty="0"/>
              <a:t>The district heating is increasing YOY to 2017 and then started decreasing</a:t>
            </a:r>
          </a:p>
          <a:p>
            <a:r>
              <a:rPr lang="en-IN" dirty="0"/>
              <a:t>District cooling is increasing and shown a decrease from 2019</a:t>
            </a:r>
          </a:p>
          <a:p>
            <a:r>
              <a:rPr lang="en-IN" dirty="0"/>
              <a:t>The usage of fuel is showing a decreasing trend continuously</a:t>
            </a:r>
          </a:p>
          <a:p>
            <a:r>
              <a:rPr lang="en-IN" dirty="0"/>
              <a:t>The usage of natural gas and propane is of no change with ups and downs.</a:t>
            </a:r>
          </a:p>
          <a:p>
            <a:endParaRPr lang="en-IN" dirty="0"/>
          </a:p>
        </p:txBody>
      </p:sp>
    </p:spTree>
    <p:extLst>
      <p:ext uri="{BB962C8B-B14F-4D97-AF65-F5344CB8AC3E}">
        <p14:creationId xmlns:p14="http://schemas.microsoft.com/office/powerpoint/2010/main" val="1117599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9885-C260-5F65-9553-EE70906A3690}"/>
              </a:ext>
            </a:extLst>
          </p:cNvPr>
          <p:cNvSpPr>
            <a:spLocks noGrp="1"/>
          </p:cNvSpPr>
          <p:nvPr>
            <p:ph type="title"/>
          </p:nvPr>
        </p:nvSpPr>
        <p:spPr/>
        <p:txBody>
          <a:bodyPr/>
          <a:lstStyle/>
          <a:p>
            <a:pPr algn="ctr"/>
            <a:r>
              <a:rPr lang="en-IN" dirty="0"/>
              <a:t>Suggestions</a:t>
            </a:r>
          </a:p>
        </p:txBody>
      </p:sp>
      <p:sp>
        <p:nvSpPr>
          <p:cNvPr id="3" name="Content Placeholder 2">
            <a:extLst>
              <a:ext uri="{FF2B5EF4-FFF2-40B4-BE49-F238E27FC236}">
                <a16:creationId xmlns:a16="http://schemas.microsoft.com/office/drawing/2014/main" id="{D294C728-02D3-55C5-4E50-870558AE5B3F}"/>
              </a:ext>
            </a:extLst>
          </p:cNvPr>
          <p:cNvSpPr>
            <a:spLocks noGrp="1"/>
          </p:cNvSpPr>
          <p:nvPr>
            <p:ph idx="1"/>
          </p:nvPr>
        </p:nvSpPr>
        <p:spPr/>
        <p:txBody>
          <a:bodyPr/>
          <a:lstStyle/>
          <a:p>
            <a:r>
              <a:rPr lang="en-IN" dirty="0"/>
              <a:t>Should instruct school boards to use renewable energy as they are the primary greenhouse emitters. </a:t>
            </a:r>
          </a:p>
          <a:p>
            <a:r>
              <a:rPr lang="en-IN" dirty="0"/>
              <a:t>Using renewable energy in school boards will change the ideology of the students , who are the future of the country.</a:t>
            </a:r>
          </a:p>
          <a:p>
            <a:r>
              <a:rPr lang="en-IN" dirty="0"/>
              <a:t>Roof top solar panels kind of system should be employed to decrease the emissions</a:t>
            </a:r>
          </a:p>
          <a:p>
            <a:r>
              <a:rPr lang="en-IN" dirty="0"/>
              <a:t>More focus should be on the top emitting cities </a:t>
            </a:r>
            <a:r>
              <a:rPr lang="en-IN" dirty="0" err="1"/>
              <a:t>i.e</a:t>
            </a:r>
            <a:r>
              <a:rPr lang="en-IN" dirty="0"/>
              <a:t> : north bay, </a:t>
            </a:r>
            <a:r>
              <a:rPr lang="en-IN" dirty="0" err="1"/>
              <a:t>timmins</a:t>
            </a:r>
            <a:r>
              <a:rPr lang="en-IN" dirty="0"/>
              <a:t>, Kapuskasing.</a:t>
            </a:r>
          </a:p>
        </p:txBody>
      </p:sp>
    </p:spTree>
    <p:extLst>
      <p:ext uri="{BB962C8B-B14F-4D97-AF65-F5344CB8AC3E}">
        <p14:creationId xmlns:p14="http://schemas.microsoft.com/office/powerpoint/2010/main" val="33395083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78</TotalTime>
  <Words>481</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Greenhouse Gas Emission Analysis for the Broader Public Sector</vt:lpstr>
      <vt:lpstr>Problem Statement</vt:lpstr>
      <vt:lpstr>Tools Employed</vt:lpstr>
      <vt:lpstr>Approach</vt:lpstr>
      <vt:lpstr>EDA Insights</vt:lpstr>
      <vt:lpstr>PowerPoint Presentation</vt:lpstr>
      <vt:lpstr>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Greenhouse Gas Emission Analysis for the Broader Public Sector</dc:title>
  <dc:creator>nanda kishore</dc:creator>
  <cp:lastModifiedBy>nanda kishore</cp:lastModifiedBy>
  <cp:revision>1</cp:revision>
  <dcterms:created xsi:type="dcterms:W3CDTF">2024-02-03T04:08:50Z</dcterms:created>
  <dcterms:modified xsi:type="dcterms:W3CDTF">2024-02-03T05:27:10Z</dcterms:modified>
</cp:coreProperties>
</file>