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nva Sans" panose="020B0604020202020204" charset="0"/>
      <p:regular r:id="rId20"/>
    </p:embeddedFont>
    <p:embeddedFont>
      <p:font typeface="Canva Sans Bold" panose="020B0604020202020204" charset="0"/>
      <p:regular r:id="rId21"/>
    </p:embeddedFont>
    <p:embeddedFont>
      <p:font typeface="Glacial Indifference" panose="020B0604020202020204" charset="0"/>
      <p:regular r:id="rId22"/>
    </p:embeddedFont>
    <p:embeddedFont>
      <p:font typeface="Glacial Indifference Bold" panose="020B0604020202020204" charset="0"/>
      <p:regular r:id="rId23"/>
    </p:embeddedFont>
    <p:embeddedFont>
      <p:font typeface="Helios" panose="020B0604020202020204" charset="0"/>
      <p:regular r:id="rId24"/>
    </p:embeddedFont>
    <p:embeddedFont>
      <p:font typeface="Helios Bold" panose="020B0604020202020204" charset="0"/>
      <p:regular r:id="rId25"/>
    </p:embeddedFont>
    <p:embeddedFont>
      <p:font typeface="Klein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2.svg"/></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10" Type="http://schemas.openxmlformats.org/officeDocument/2006/relationships/image" Target="../media/image18.jpeg"/><Relationship Id="rId4" Type="http://schemas.openxmlformats.org/officeDocument/2006/relationships/image" Target="../media/image9.png"/><Relationship Id="rId9" Type="http://schemas.openxmlformats.org/officeDocument/2006/relationships/image" Target="../media/image17.jpeg"/></Relationships>
</file>

<file path=ppt/slides/_rels/slide1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22.jpeg"/><Relationship Id="rId5" Type="http://schemas.openxmlformats.org/officeDocument/2006/relationships/image" Target="../media/image10.svg"/><Relationship Id="rId10" Type="http://schemas.openxmlformats.org/officeDocument/2006/relationships/image" Target="../media/image21.jpeg"/><Relationship Id="rId4" Type="http://schemas.openxmlformats.org/officeDocument/2006/relationships/image" Target="../media/image9.png"/><Relationship Id="rId9" Type="http://schemas.openxmlformats.org/officeDocument/2006/relationships/image" Target="../media/image20.jpeg"/></Relationships>
</file>

<file path=ppt/slides/_rels/slide1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26.jpeg"/><Relationship Id="rId5" Type="http://schemas.openxmlformats.org/officeDocument/2006/relationships/image" Target="../media/image10.svg"/><Relationship Id="rId10" Type="http://schemas.openxmlformats.org/officeDocument/2006/relationships/image" Target="../media/image25.jpeg"/><Relationship Id="rId4" Type="http://schemas.openxmlformats.org/officeDocument/2006/relationships/image" Target="../media/image9.png"/><Relationship Id="rId9" Type="http://schemas.openxmlformats.org/officeDocument/2006/relationships/image" Target="../media/image24.jpeg"/></Relationships>
</file>

<file path=ppt/slides/_rels/slide17.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2.sv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2.sv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2.sv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2.sv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8.svg"/><Relationship Id="rId7" Type="http://schemas.openxmlformats.org/officeDocument/2006/relationships/image" Target="../media/image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svg"/><Relationship Id="rId4" Type="http://schemas.openxmlformats.org/officeDocument/2006/relationships/image" Target="../media/image9.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4" name="Freeform 4"/>
          <p:cNvSpPr/>
          <p:nvPr/>
        </p:nvSpPr>
        <p:spPr>
          <a:xfrm>
            <a:off x="57078" y="7902203"/>
            <a:ext cx="5764383" cy="5764383"/>
          </a:xfrm>
          <a:custGeom>
            <a:avLst/>
            <a:gdLst/>
            <a:ahLst/>
            <a:cxnLst/>
            <a:rect l="l" t="t" r="r" b="b"/>
            <a:pathLst>
              <a:path w="5764383" h="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a:off x="15386196" y="561833"/>
            <a:ext cx="564004" cy="564004"/>
          </a:xfrm>
          <a:custGeom>
            <a:avLst/>
            <a:gdLst/>
            <a:ahLst/>
            <a:cxnLst/>
            <a:rect l="l" t="t" r="r" b="b"/>
            <a:pathLst>
              <a:path w="564004" h="564004">
                <a:moveTo>
                  <a:pt x="0" y="0"/>
                </a:moveTo>
                <a:lnTo>
                  <a:pt x="564004" y="0"/>
                </a:lnTo>
                <a:lnTo>
                  <a:pt x="564004" y="564004"/>
                </a:lnTo>
                <a:lnTo>
                  <a:pt x="0" y="564004"/>
                </a:lnTo>
                <a:lnTo>
                  <a:pt x="0" y="0"/>
                </a:lnTo>
                <a:close/>
              </a:path>
            </a:pathLst>
          </a:custGeom>
          <a:blipFill>
            <a:blip r:embed="rId4"/>
            <a:stretch>
              <a:fillRect/>
            </a:stretch>
          </a:blipFill>
        </p:spPr>
        <p:txBody>
          <a:bodyPr/>
          <a:lstStyle/>
          <a:p>
            <a:endParaRPr lang="en-IN"/>
          </a:p>
        </p:txBody>
      </p:sp>
      <p:sp>
        <p:nvSpPr>
          <p:cNvPr id="6" name="TextBox 6"/>
          <p:cNvSpPr txBox="1"/>
          <p:nvPr/>
        </p:nvSpPr>
        <p:spPr>
          <a:xfrm>
            <a:off x="16117340" y="613345"/>
            <a:ext cx="3862833" cy="413355"/>
          </a:xfrm>
          <a:prstGeom prst="rect">
            <a:avLst/>
          </a:prstGeom>
        </p:spPr>
        <p:txBody>
          <a:bodyPr lIns="0" tIns="0" rIns="0" bIns="0" rtlCol="0" anchor="t">
            <a:spAutoFit/>
          </a:bodyPr>
          <a:lstStyle/>
          <a:p>
            <a:pPr algn="l">
              <a:lnSpc>
                <a:spcPts val="3361"/>
              </a:lnSpc>
              <a:spcBef>
                <a:spcPct val="0"/>
              </a:spcBef>
            </a:pPr>
            <a:r>
              <a:rPr lang="en-US" sz="2401" b="1">
                <a:solidFill>
                  <a:srgbClr val="2A2E3A"/>
                </a:solidFill>
                <a:latin typeface="Helios Bold"/>
                <a:ea typeface="Helios Bold"/>
                <a:cs typeface="Helios Bold"/>
                <a:sym typeface="Helios Bold"/>
              </a:rPr>
              <a:t>FLUTTER</a:t>
            </a:r>
          </a:p>
        </p:txBody>
      </p:sp>
      <p:grpSp>
        <p:nvGrpSpPr>
          <p:cNvPr id="7" name="Group 7"/>
          <p:cNvGrpSpPr/>
          <p:nvPr/>
        </p:nvGrpSpPr>
        <p:grpSpPr>
          <a:xfrm>
            <a:off x="9144000" y="3007648"/>
            <a:ext cx="8115300" cy="4271703"/>
            <a:chOff x="0" y="0"/>
            <a:chExt cx="10820400" cy="5695604"/>
          </a:xfrm>
        </p:grpSpPr>
        <p:sp>
          <p:nvSpPr>
            <p:cNvPr id="8" name="TextBox 8"/>
            <p:cNvSpPr txBox="1"/>
            <p:nvPr/>
          </p:nvSpPr>
          <p:spPr>
            <a:xfrm>
              <a:off x="0" y="0"/>
              <a:ext cx="10820400" cy="4851400"/>
            </a:xfrm>
            <a:prstGeom prst="rect">
              <a:avLst/>
            </a:prstGeom>
          </p:spPr>
          <p:txBody>
            <a:bodyPr lIns="0" tIns="0" rIns="0" bIns="0" rtlCol="0" anchor="t">
              <a:spAutoFit/>
            </a:bodyPr>
            <a:lstStyle/>
            <a:p>
              <a:pPr algn="l">
                <a:lnSpc>
                  <a:spcPts val="14399"/>
                </a:lnSpc>
              </a:pPr>
              <a:r>
                <a:rPr lang="en-US" sz="11999" b="1">
                  <a:solidFill>
                    <a:srgbClr val="2A2E3A"/>
                  </a:solidFill>
                  <a:latin typeface="Klein Bold"/>
                  <a:ea typeface="Klein Bold"/>
                  <a:cs typeface="Klein Bold"/>
                  <a:sym typeface="Klein Bold"/>
                </a:rPr>
                <a:t>Campus </a:t>
              </a:r>
              <a:r>
                <a:rPr lang="en-US" sz="11999" b="1">
                  <a:solidFill>
                    <a:srgbClr val="718BAB"/>
                  </a:solidFill>
                  <a:latin typeface="Klein Bold"/>
                  <a:ea typeface="Klein Bold"/>
                  <a:cs typeface="Klein Bold"/>
                  <a:sym typeface="Klein Bold"/>
                </a:rPr>
                <a:t>Connect</a:t>
              </a:r>
            </a:p>
          </p:txBody>
        </p:sp>
        <p:sp>
          <p:nvSpPr>
            <p:cNvPr id="9" name="TextBox 9"/>
            <p:cNvSpPr txBox="1"/>
            <p:nvPr/>
          </p:nvSpPr>
          <p:spPr>
            <a:xfrm>
              <a:off x="0" y="5107383"/>
              <a:ext cx="10498974" cy="588222"/>
            </a:xfrm>
            <a:prstGeom prst="rect">
              <a:avLst/>
            </a:prstGeom>
          </p:spPr>
          <p:txBody>
            <a:bodyPr lIns="0" tIns="0" rIns="0" bIns="0" rtlCol="0" anchor="t">
              <a:spAutoFit/>
            </a:bodyPr>
            <a:lstStyle/>
            <a:p>
              <a:pPr algn="l">
                <a:lnSpc>
                  <a:spcPts val="3640"/>
                </a:lnSpc>
              </a:pPr>
              <a:r>
                <a:rPr lang="en-US" sz="2600">
                  <a:solidFill>
                    <a:srgbClr val="2A2E3A"/>
                  </a:solidFill>
                  <a:latin typeface="Helios"/>
                  <a:ea typeface="Helios"/>
                  <a:cs typeface="Helios"/>
                  <a:sym typeface="Helios"/>
                </a:rPr>
                <a:t>A Digital Solution for Campus Event Management</a:t>
              </a:r>
            </a:p>
          </p:txBody>
        </p:sp>
      </p:grpSp>
      <p:sp>
        <p:nvSpPr>
          <p:cNvPr id="10" name="TextBox 10"/>
          <p:cNvSpPr txBox="1"/>
          <p:nvPr/>
        </p:nvSpPr>
        <p:spPr>
          <a:xfrm>
            <a:off x="14018784" y="8374138"/>
            <a:ext cx="3862833" cy="413355"/>
          </a:xfrm>
          <a:prstGeom prst="rect">
            <a:avLst/>
          </a:prstGeom>
        </p:spPr>
        <p:txBody>
          <a:bodyPr lIns="0" tIns="0" rIns="0" bIns="0" rtlCol="0" anchor="t">
            <a:spAutoFit/>
          </a:bodyPr>
          <a:lstStyle/>
          <a:p>
            <a:pPr algn="l">
              <a:lnSpc>
                <a:spcPts val="3361"/>
              </a:lnSpc>
              <a:spcBef>
                <a:spcPct val="0"/>
              </a:spcBef>
            </a:pPr>
            <a:r>
              <a:rPr lang="en-US" sz="2401" b="1">
                <a:solidFill>
                  <a:srgbClr val="153969"/>
                </a:solidFill>
                <a:latin typeface="Helios Bold"/>
                <a:ea typeface="Helios Bold"/>
                <a:cs typeface="Helios Bold"/>
                <a:sym typeface="Helios Bold"/>
              </a:rPr>
              <a:t>NANDAKISHORE A</a:t>
            </a:r>
          </a:p>
        </p:txBody>
      </p:sp>
      <p:sp>
        <p:nvSpPr>
          <p:cNvPr id="11" name="TextBox 11"/>
          <p:cNvSpPr txBox="1"/>
          <p:nvPr/>
        </p:nvSpPr>
        <p:spPr>
          <a:xfrm>
            <a:off x="14425167" y="8818260"/>
            <a:ext cx="3862833" cy="832455"/>
          </a:xfrm>
          <a:prstGeom prst="rect">
            <a:avLst/>
          </a:prstGeom>
        </p:spPr>
        <p:txBody>
          <a:bodyPr lIns="0" tIns="0" rIns="0" bIns="0" rtlCol="0" anchor="t">
            <a:spAutoFit/>
          </a:bodyPr>
          <a:lstStyle/>
          <a:p>
            <a:pPr algn="l">
              <a:lnSpc>
                <a:spcPts val="3361"/>
              </a:lnSpc>
            </a:pPr>
            <a:r>
              <a:rPr lang="en-US" sz="2401" b="1">
                <a:solidFill>
                  <a:srgbClr val="718BAB"/>
                </a:solidFill>
                <a:latin typeface="Helios Bold"/>
                <a:ea typeface="Helios Bold"/>
                <a:cs typeface="Helios Bold"/>
                <a:sym typeface="Helios Bold"/>
              </a:rPr>
              <a:t>223143010016</a:t>
            </a:r>
          </a:p>
          <a:p>
            <a:pPr algn="l">
              <a:lnSpc>
                <a:spcPts val="3361"/>
              </a:lnSpc>
              <a:spcBef>
                <a:spcPct val="0"/>
              </a:spcBef>
            </a:pPr>
            <a:endParaRPr lang="en-US" sz="2401" b="1">
              <a:solidFill>
                <a:srgbClr val="718BAB"/>
              </a:solidFill>
              <a:latin typeface="Helios Bold"/>
              <a:ea typeface="Helios Bold"/>
              <a:cs typeface="Helios Bold"/>
              <a:sym typeface="Helios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5" name="Group 5"/>
          <p:cNvGrpSpPr/>
          <p:nvPr/>
        </p:nvGrpSpPr>
        <p:grpSpPr>
          <a:xfrm>
            <a:off x="805564" y="1028700"/>
            <a:ext cx="11792193" cy="1816712"/>
            <a:chOff x="0" y="0"/>
            <a:chExt cx="15722924" cy="2422282"/>
          </a:xfrm>
        </p:grpSpPr>
        <p:sp>
          <p:nvSpPr>
            <p:cNvPr id="6" name="TextBox 6"/>
            <p:cNvSpPr txBox="1"/>
            <p:nvPr/>
          </p:nvSpPr>
          <p:spPr>
            <a:xfrm>
              <a:off x="0" y="-76200"/>
              <a:ext cx="15722924" cy="1494367"/>
            </a:xfrm>
            <a:prstGeom prst="rect">
              <a:avLst/>
            </a:prstGeom>
          </p:spPr>
          <p:txBody>
            <a:bodyPr lIns="0" tIns="0" rIns="0" bIns="0" rtlCol="0" anchor="t">
              <a:spAutoFit/>
            </a:bodyPr>
            <a:lstStyle/>
            <a:p>
              <a:pPr algn="l">
                <a:lnSpc>
                  <a:spcPts val="9099"/>
                </a:lnSpc>
              </a:pPr>
              <a:r>
                <a:rPr lang="en-US" sz="6999" b="1">
                  <a:solidFill>
                    <a:srgbClr val="2A2E3A"/>
                  </a:solidFill>
                  <a:latin typeface="Klein Bold"/>
                  <a:ea typeface="Klein Bold"/>
                  <a:cs typeface="Klein Bold"/>
                  <a:sym typeface="Klein Bold"/>
                </a:rPr>
                <a:t>🛠️ System Requirements </a:t>
              </a:r>
            </a:p>
          </p:txBody>
        </p:sp>
        <p:sp>
          <p:nvSpPr>
            <p:cNvPr id="7" name="TextBox 7"/>
            <p:cNvSpPr txBox="1"/>
            <p:nvPr/>
          </p:nvSpPr>
          <p:spPr>
            <a:xfrm>
              <a:off x="0" y="1714680"/>
              <a:ext cx="14968435" cy="707602"/>
            </a:xfrm>
            <a:prstGeom prst="rect">
              <a:avLst/>
            </a:prstGeom>
          </p:spPr>
          <p:txBody>
            <a:bodyPr lIns="0" tIns="0" rIns="0" bIns="0" rtlCol="0" anchor="t">
              <a:spAutoFit/>
            </a:bodyPr>
            <a:lstStyle/>
            <a:p>
              <a:pPr algn="l">
                <a:lnSpc>
                  <a:spcPts val="4479"/>
                </a:lnSpc>
              </a:pPr>
              <a:endParaRPr/>
            </a:p>
          </p:txBody>
        </p:sp>
      </p:grpSp>
      <p:sp>
        <p:nvSpPr>
          <p:cNvPr id="8" name="Freeform 8"/>
          <p:cNvSpPr/>
          <p:nvPr/>
        </p:nvSpPr>
        <p:spPr>
          <a:xfrm rot="693604">
            <a:off x="2045747" y="3517819"/>
            <a:ext cx="487975" cy="874222"/>
          </a:xfrm>
          <a:custGeom>
            <a:avLst/>
            <a:gdLst/>
            <a:ahLst/>
            <a:cxnLst/>
            <a:rect l="l" t="t" r="r" b="b"/>
            <a:pathLst>
              <a:path w="487975" h="874222">
                <a:moveTo>
                  <a:pt x="0" y="0"/>
                </a:moveTo>
                <a:lnTo>
                  <a:pt x="487975" y="0"/>
                </a:lnTo>
                <a:lnTo>
                  <a:pt x="487975"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TextBox 9"/>
          <p:cNvSpPr txBox="1"/>
          <p:nvPr/>
        </p:nvSpPr>
        <p:spPr>
          <a:xfrm>
            <a:off x="3067662" y="3456073"/>
            <a:ext cx="3180738" cy="795021"/>
          </a:xfrm>
          <a:prstGeom prst="rect">
            <a:avLst/>
          </a:prstGeom>
        </p:spPr>
        <p:txBody>
          <a:bodyPr wrap="square" lIns="0" tIns="0" rIns="0" bIns="0" rtlCol="0" anchor="t">
            <a:spAutoFit/>
          </a:bodyPr>
          <a:lstStyle/>
          <a:p>
            <a:pPr algn="ctr">
              <a:lnSpc>
                <a:spcPts val="6579"/>
              </a:lnSpc>
            </a:pPr>
            <a:r>
              <a:rPr lang="en-US" sz="4699" b="1" dirty="0">
                <a:solidFill>
                  <a:srgbClr val="2A2E3A"/>
                </a:solidFill>
                <a:latin typeface="Canva Sans Bold"/>
                <a:ea typeface="Canva Sans Bold"/>
                <a:cs typeface="Canva Sans Bold"/>
                <a:sym typeface="Canva Sans Bold"/>
              </a:rPr>
              <a:t>Software</a:t>
            </a:r>
          </a:p>
        </p:txBody>
      </p:sp>
      <p:sp>
        <p:nvSpPr>
          <p:cNvPr id="10" name="TextBox 10"/>
          <p:cNvSpPr txBox="1"/>
          <p:nvPr/>
        </p:nvSpPr>
        <p:spPr>
          <a:xfrm>
            <a:off x="2351561" y="4591898"/>
            <a:ext cx="3773567" cy="2722362"/>
          </a:xfrm>
          <a:prstGeom prst="rect">
            <a:avLst/>
          </a:prstGeom>
        </p:spPr>
        <p:txBody>
          <a:bodyPr lIns="0" tIns="0" rIns="0" bIns="0" rtlCol="0" anchor="t">
            <a:spAutoFit/>
          </a:bodyPr>
          <a:lstStyle/>
          <a:p>
            <a:pPr marL="803224" lvl="1" indent="-401612" algn="l">
              <a:lnSpc>
                <a:spcPts val="7403"/>
              </a:lnSpc>
              <a:buFont typeface="Arial"/>
              <a:buChar char="•"/>
            </a:pPr>
            <a:r>
              <a:rPr lang="en-US" sz="3720">
                <a:solidFill>
                  <a:srgbClr val="2A2E3A"/>
                </a:solidFill>
                <a:latin typeface="Canva Sans"/>
                <a:ea typeface="Canva Sans"/>
                <a:cs typeface="Canva Sans"/>
                <a:sym typeface="Canva Sans"/>
              </a:rPr>
              <a:t>Flutter Sdk</a:t>
            </a:r>
          </a:p>
          <a:p>
            <a:pPr marL="803224" lvl="1" indent="-401612" algn="l">
              <a:lnSpc>
                <a:spcPts val="7403"/>
              </a:lnSpc>
              <a:buFont typeface="Arial"/>
              <a:buChar char="•"/>
            </a:pPr>
            <a:r>
              <a:rPr lang="en-US" sz="3720">
                <a:solidFill>
                  <a:srgbClr val="2A2E3A"/>
                </a:solidFill>
                <a:latin typeface="Canva Sans"/>
                <a:ea typeface="Canva Sans"/>
                <a:cs typeface="Canva Sans"/>
                <a:sym typeface="Canva Sans"/>
              </a:rPr>
              <a:t>Visual Studio</a:t>
            </a:r>
          </a:p>
          <a:p>
            <a:pPr marL="803224" lvl="1" indent="-401612" algn="l">
              <a:lnSpc>
                <a:spcPts val="7403"/>
              </a:lnSpc>
              <a:buFont typeface="Arial"/>
              <a:buChar char="•"/>
            </a:pPr>
            <a:r>
              <a:rPr lang="en-US" sz="3720">
                <a:solidFill>
                  <a:srgbClr val="2A2E3A"/>
                </a:solidFill>
                <a:latin typeface="Canva Sans"/>
                <a:ea typeface="Canva Sans"/>
                <a:cs typeface="Canva Sans"/>
                <a:sym typeface="Canva Sans"/>
              </a:rPr>
              <a:t>Firebase</a:t>
            </a:r>
          </a:p>
        </p:txBody>
      </p:sp>
      <p:sp>
        <p:nvSpPr>
          <p:cNvPr id="11" name="TextBox 11"/>
          <p:cNvSpPr txBox="1"/>
          <p:nvPr/>
        </p:nvSpPr>
        <p:spPr>
          <a:xfrm>
            <a:off x="9753354" y="4591898"/>
            <a:ext cx="5688806" cy="4589297"/>
          </a:xfrm>
          <a:prstGeom prst="rect">
            <a:avLst/>
          </a:prstGeom>
        </p:spPr>
        <p:txBody>
          <a:bodyPr lIns="0" tIns="0" rIns="0" bIns="0" rtlCol="0" anchor="t">
            <a:spAutoFit/>
          </a:bodyPr>
          <a:lstStyle/>
          <a:p>
            <a:pPr marL="803148" lvl="1" indent="-401574" algn="l">
              <a:lnSpc>
                <a:spcPts val="7402"/>
              </a:lnSpc>
              <a:buFont typeface="Arial"/>
              <a:buChar char="•"/>
            </a:pPr>
            <a:r>
              <a:rPr lang="en-US" sz="3720">
                <a:solidFill>
                  <a:srgbClr val="2A2E3A"/>
                </a:solidFill>
                <a:latin typeface="Canva Sans"/>
                <a:ea typeface="Canva Sans"/>
                <a:cs typeface="Canva Sans"/>
                <a:sym typeface="Canva Sans"/>
              </a:rPr>
              <a:t>Android 13 or higher</a:t>
            </a:r>
          </a:p>
          <a:p>
            <a:pPr marL="803148" lvl="1" indent="-401574" algn="l">
              <a:lnSpc>
                <a:spcPts val="7402"/>
              </a:lnSpc>
              <a:buFont typeface="Arial"/>
              <a:buChar char="•"/>
            </a:pPr>
            <a:r>
              <a:rPr lang="en-US" sz="3720">
                <a:solidFill>
                  <a:srgbClr val="2A2E3A"/>
                </a:solidFill>
                <a:latin typeface="Canva Sans"/>
                <a:ea typeface="Canva Sans"/>
                <a:cs typeface="Canva Sans"/>
                <a:sym typeface="Canva Sans"/>
              </a:rPr>
              <a:t>4GB RAM</a:t>
            </a:r>
          </a:p>
          <a:p>
            <a:pPr marL="803148" lvl="1" indent="-401574" algn="l">
              <a:lnSpc>
                <a:spcPts val="7402"/>
              </a:lnSpc>
              <a:buFont typeface="Arial"/>
              <a:buChar char="•"/>
            </a:pPr>
            <a:r>
              <a:rPr lang="en-US" sz="3720">
                <a:solidFill>
                  <a:srgbClr val="2A2E3A"/>
                </a:solidFill>
                <a:latin typeface="Canva Sans"/>
                <a:ea typeface="Canva Sans"/>
                <a:cs typeface="Canva Sans"/>
                <a:sym typeface="Canva Sans"/>
              </a:rPr>
              <a:t>100MB Space</a:t>
            </a:r>
          </a:p>
          <a:p>
            <a:pPr marL="803148" lvl="1" indent="-401574" algn="l">
              <a:lnSpc>
                <a:spcPts val="7402"/>
              </a:lnSpc>
              <a:buFont typeface="Arial"/>
              <a:buChar char="•"/>
            </a:pPr>
            <a:r>
              <a:rPr lang="en-US" sz="3720">
                <a:solidFill>
                  <a:srgbClr val="2A2E3A"/>
                </a:solidFill>
                <a:latin typeface="Canva Sans"/>
                <a:ea typeface="Canva Sans"/>
                <a:cs typeface="Canva Sans"/>
                <a:sym typeface="Canva Sans"/>
              </a:rPr>
              <a:t>Internet Connectivity</a:t>
            </a:r>
          </a:p>
          <a:p>
            <a:pPr algn="l">
              <a:lnSpc>
                <a:spcPts val="7402"/>
              </a:lnSpc>
            </a:pPr>
            <a:endParaRPr lang="en-US" sz="3720">
              <a:solidFill>
                <a:srgbClr val="2A2E3A"/>
              </a:solidFill>
              <a:latin typeface="Canva Sans"/>
              <a:ea typeface="Canva Sans"/>
              <a:cs typeface="Canva Sans"/>
              <a:sym typeface="Canva Sans"/>
            </a:endParaRPr>
          </a:p>
        </p:txBody>
      </p:sp>
      <p:sp>
        <p:nvSpPr>
          <p:cNvPr id="12" name="TextBox 12"/>
          <p:cNvSpPr txBox="1"/>
          <p:nvPr/>
        </p:nvSpPr>
        <p:spPr>
          <a:xfrm>
            <a:off x="10078324" y="3456073"/>
            <a:ext cx="3409076" cy="795021"/>
          </a:xfrm>
          <a:prstGeom prst="rect">
            <a:avLst/>
          </a:prstGeom>
        </p:spPr>
        <p:txBody>
          <a:bodyPr wrap="square" lIns="0" tIns="0" rIns="0" bIns="0" rtlCol="0" anchor="t">
            <a:spAutoFit/>
          </a:bodyPr>
          <a:lstStyle/>
          <a:p>
            <a:pPr algn="ctr">
              <a:lnSpc>
                <a:spcPts val="6579"/>
              </a:lnSpc>
            </a:pPr>
            <a:r>
              <a:rPr lang="en-US" sz="4699" b="1" dirty="0">
                <a:solidFill>
                  <a:srgbClr val="2A2E3A"/>
                </a:solidFill>
                <a:latin typeface="Canva Sans Bold"/>
                <a:ea typeface="Canva Sans Bold"/>
                <a:cs typeface="Canva Sans Bold"/>
                <a:sym typeface="Canva Sans Bold"/>
              </a:rPr>
              <a:t>Hardware</a:t>
            </a:r>
          </a:p>
        </p:txBody>
      </p:sp>
      <p:sp>
        <p:nvSpPr>
          <p:cNvPr id="13" name="Freeform 13"/>
          <p:cNvSpPr/>
          <p:nvPr/>
        </p:nvSpPr>
        <p:spPr>
          <a:xfrm rot="693604">
            <a:off x="9369521" y="3517819"/>
            <a:ext cx="487975" cy="874222"/>
          </a:xfrm>
          <a:custGeom>
            <a:avLst/>
            <a:gdLst/>
            <a:ahLst/>
            <a:cxnLst/>
            <a:rect l="l" t="t" r="r" b="b"/>
            <a:pathLst>
              <a:path w="487975" h="874222">
                <a:moveTo>
                  <a:pt x="0" y="0"/>
                </a:moveTo>
                <a:lnTo>
                  <a:pt x="487975" y="0"/>
                </a:lnTo>
                <a:lnTo>
                  <a:pt x="487975"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4" name="TextBox 14"/>
          <p:cNvSpPr txBox="1"/>
          <p:nvPr/>
        </p:nvSpPr>
        <p:spPr>
          <a:xfrm>
            <a:off x="2289734" y="2225571"/>
            <a:ext cx="3577666" cy="795021"/>
          </a:xfrm>
          <a:prstGeom prst="rect">
            <a:avLst/>
          </a:prstGeom>
        </p:spPr>
        <p:txBody>
          <a:bodyPr wrap="square" lIns="0" tIns="0" rIns="0" bIns="0" rtlCol="0" anchor="t">
            <a:spAutoFit/>
          </a:bodyPr>
          <a:lstStyle/>
          <a:p>
            <a:pPr algn="ctr">
              <a:lnSpc>
                <a:spcPts val="6579"/>
              </a:lnSpc>
            </a:pPr>
            <a:r>
              <a:rPr lang="en-US" sz="4699" b="1" dirty="0">
                <a:solidFill>
                  <a:srgbClr val="2A2E3A"/>
                </a:solidFill>
                <a:latin typeface="Canva Sans Bold"/>
                <a:ea typeface="Canva Sans Bold"/>
                <a:cs typeface="Canva Sans Bold"/>
                <a:sym typeface="Canva Sans Bold"/>
              </a:rPr>
              <a:t>Tools Used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1510462" y="3576192"/>
            <a:ext cx="15267076" cy="3134615"/>
          </a:xfrm>
          <a:custGeom>
            <a:avLst/>
            <a:gdLst/>
            <a:ahLst/>
            <a:cxnLst/>
            <a:rect l="l" t="t" r="r" b="b"/>
            <a:pathLst>
              <a:path w="15267076" h="3134615">
                <a:moveTo>
                  <a:pt x="0" y="0"/>
                </a:moveTo>
                <a:lnTo>
                  <a:pt x="15267076" y="0"/>
                </a:lnTo>
                <a:lnTo>
                  <a:pt x="15267076" y="3134616"/>
                </a:lnTo>
                <a:lnTo>
                  <a:pt x="0" y="3134616"/>
                </a:lnTo>
                <a:lnTo>
                  <a:pt x="0" y="0"/>
                </a:lnTo>
                <a:close/>
              </a:path>
            </a:pathLst>
          </a:custGeom>
          <a:blipFill>
            <a:blip r:embed="rId8"/>
            <a:stretch>
              <a:fillRect b="-22979"/>
            </a:stretch>
          </a:blipFill>
        </p:spPr>
        <p:txBody>
          <a:bodyPr/>
          <a:lstStyle/>
          <a:p>
            <a:endParaRPr lang="en-IN"/>
          </a:p>
        </p:txBody>
      </p:sp>
      <p:grpSp>
        <p:nvGrpSpPr>
          <p:cNvPr id="6" name="Group 6"/>
          <p:cNvGrpSpPr/>
          <p:nvPr/>
        </p:nvGrpSpPr>
        <p:grpSpPr>
          <a:xfrm>
            <a:off x="6252994" y="1028700"/>
            <a:ext cx="5151732" cy="1816712"/>
            <a:chOff x="0" y="0"/>
            <a:chExt cx="6868976" cy="2422282"/>
          </a:xfrm>
        </p:grpSpPr>
        <p:sp>
          <p:nvSpPr>
            <p:cNvPr id="7" name="TextBox 7"/>
            <p:cNvSpPr txBox="1"/>
            <p:nvPr/>
          </p:nvSpPr>
          <p:spPr>
            <a:xfrm>
              <a:off x="0" y="-76200"/>
              <a:ext cx="6868976" cy="1494367"/>
            </a:xfrm>
            <a:prstGeom prst="rect">
              <a:avLst/>
            </a:prstGeom>
          </p:spPr>
          <p:txBody>
            <a:bodyPr lIns="0" tIns="0" rIns="0" bIns="0" rtlCol="0" anchor="t">
              <a:spAutoFit/>
            </a:bodyPr>
            <a:lstStyle/>
            <a:p>
              <a:pPr algn="l">
                <a:lnSpc>
                  <a:spcPts val="9099"/>
                </a:lnSpc>
              </a:pPr>
              <a:r>
                <a:rPr lang="en-US" sz="6999" b="1">
                  <a:solidFill>
                    <a:srgbClr val="2A2E3A"/>
                  </a:solidFill>
                  <a:latin typeface="Klein Bold"/>
                  <a:ea typeface="Klein Bold"/>
                  <a:cs typeface="Klein Bold"/>
                  <a:sym typeface="Klein Bold"/>
                </a:rPr>
                <a:t>DFD Level 0</a:t>
              </a:r>
            </a:p>
          </p:txBody>
        </p:sp>
        <p:sp>
          <p:nvSpPr>
            <p:cNvPr id="8" name="TextBox 8"/>
            <p:cNvSpPr txBox="1"/>
            <p:nvPr/>
          </p:nvSpPr>
          <p:spPr>
            <a:xfrm>
              <a:off x="0" y="1714680"/>
              <a:ext cx="6539357" cy="707602"/>
            </a:xfrm>
            <a:prstGeom prst="rect">
              <a:avLst/>
            </a:prstGeom>
          </p:spPr>
          <p:txBody>
            <a:bodyPr lIns="0" tIns="0" rIns="0" bIns="0" rtlCol="0" anchor="t">
              <a:spAutoFit/>
            </a:bodyPr>
            <a:lstStyle/>
            <a:p>
              <a:pPr algn="l">
                <a:lnSpc>
                  <a:spcPts val="4479"/>
                </a:lnSpc>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3259723" y="2244242"/>
            <a:ext cx="11768554" cy="7178818"/>
          </a:xfrm>
          <a:custGeom>
            <a:avLst/>
            <a:gdLst/>
            <a:ahLst/>
            <a:cxnLst/>
            <a:rect l="l" t="t" r="r" b="b"/>
            <a:pathLst>
              <a:path w="11768554" h="7178818">
                <a:moveTo>
                  <a:pt x="0" y="0"/>
                </a:moveTo>
                <a:lnTo>
                  <a:pt x="11768554" y="0"/>
                </a:lnTo>
                <a:lnTo>
                  <a:pt x="11768554" y="7178818"/>
                </a:lnTo>
                <a:lnTo>
                  <a:pt x="0" y="7178818"/>
                </a:lnTo>
                <a:lnTo>
                  <a:pt x="0" y="0"/>
                </a:lnTo>
                <a:close/>
              </a:path>
            </a:pathLst>
          </a:custGeom>
          <a:blipFill>
            <a:blip r:embed="rId8"/>
            <a:stretch>
              <a:fillRect/>
            </a:stretch>
          </a:blipFill>
        </p:spPr>
        <p:txBody>
          <a:bodyPr/>
          <a:lstStyle/>
          <a:p>
            <a:endParaRPr lang="en-IN"/>
          </a:p>
        </p:txBody>
      </p:sp>
      <p:grpSp>
        <p:nvGrpSpPr>
          <p:cNvPr id="6" name="Group 6"/>
          <p:cNvGrpSpPr/>
          <p:nvPr/>
        </p:nvGrpSpPr>
        <p:grpSpPr>
          <a:xfrm>
            <a:off x="5172512" y="893640"/>
            <a:ext cx="7942976" cy="1816712"/>
            <a:chOff x="0" y="0"/>
            <a:chExt cx="10590635" cy="2422282"/>
          </a:xfrm>
        </p:grpSpPr>
        <p:sp>
          <p:nvSpPr>
            <p:cNvPr id="7" name="TextBox 7"/>
            <p:cNvSpPr txBox="1"/>
            <p:nvPr/>
          </p:nvSpPr>
          <p:spPr>
            <a:xfrm>
              <a:off x="0" y="-76200"/>
              <a:ext cx="10590635" cy="1494367"/>
            </a:xfrm>
            <a:prstGeom prst="rect">
              <a:avLst/>
            </a:prstGeom>
          </p:spPr>
          <p:txBody>
            <a:bodyPr lIns="0" tIns="0" rIns="0" bIns="0" rtlCol="0" anchor="t">
              <a:spAutoFit/>
            </a:bodyPr>
            <a:lstStyle/>
            <a:p>
              <a:pPr algn="ctr">
                <a:lnSpc>
                  <a:spcPts val="9099"/>
                </a:lnSpc>
              </a:pPr>
              <a:r>
                <a:rPr lang="en-US" sz="6999" b="1">
                  <a:solidFill>
                    <a:srgbClr val="2A2E3A"/>
                  </a:solidFill>
                  <a:latin typeface="Klein Bold"/>
                  <a:ea typeface="Klein Bold"/>
                  <a:cs typeface="Klein Bold"/>
                  <a:sym typeface="Klein Bold"/>
                </a:rPr>
                <a:t>DFD Level 1: User</a:t>
              </a:r>
            </a:p>
          </p:txBody>
        </p:sp>
        <p:sp>
          <p:nvSpPr>
            <p:cNvPr id="8" name="TextBox 8"/>
            <p:cNvSpPr txBox="1"/>
            <p:nvPr/>
          </p:nvSpPr>
          <p:spPr>
            <a:xfrm>
              <a:off x="0" y="1714680"/>
              <a:ext cx="10082427" cy="707602"/>
            </a:xfrm>
            <a:prstGeom prst="rect">
              <a:avLst/>
            </a:prstGeom>
          </p:spPr>
          <p:txBody>
            <a:bodyPr lIns="0" tIns="0" rIns="0" bIns="0" rtlCol="0" anchor="t">
              <a:spAutoFit/>
            </a:bodyPr>
            <a:lstStyle/>
            <a:p>
              <a:pPr algn="l">
                <a:lnSpc>
                  <a:spcPts val="4479"/>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4204779" y="2154225"/>
            <a:ext cx="8917616" cy="7104075"/>
          </a:xfrm>
          <a:custGeom>
            <a:avLst/>
            <a:gdLst/>
            <a:ahLst/>
            <a:cxnLst/>
            <a:rect l="l" t="t" r="r" b="b"/>
            <a:pathLst>
              <a:path w="8917616" h="7104075">
                <a:moveTo>
                  <a:pt x="0" y="0"/>
                </a:moveTo>
                <a:lnTo>
                  <a:pt x="8917616" y="0"/>
                </a:lnTo>
                <a:lnTo>
                  <a:pt x="8917616" y="7104075"/>
                </a:lnTo>
                <a:lnTo>
                  <a:pt x="0" y="7104075"/>
                </a:lnTo>
                <a:lnTo>
                  <a:pt x="0" y="0"/>
                </a:lnTo>
                <a:close/>
              </a:path>
            </a:pathLst>
          </a:custGeom>
          <a:blipFill>
            <a:blip r:embed="rId8"/>
            <a:stretch>
              <a:fillRect/>
            </a:stretch>
          </a:blipFill>
        </p:spPr>
        <p:txBody>
          <a:bodyPr/>
          <a:lstStyle/>
          <a:p>
            <a:endParaRPr lang="en-IN"/>
          </a:p>
        </p:txBody>
      </p:sp>
      <p:grpSp>
        <p:nvGrpSpPr>
          <p:cNvPr id="6" name="Group 6"/>
          <p:cNvGrpSpPr/>
          <p:nvPr/>
        </p:nvGrpSpPr>
        <p:grpSpPr>
          <a:xfrm>
            <a:off x="4632271" y="1028700"/>
            <a:ext cx="10081430" cy="1816712"/>
            <a:chOff x="0" y="0"/>
            <a:chExt cx="13441907" cy="2422282"/>
          </a:xfrm>
        </p:grpSpPr>
        <p:sp>
          <p:nvSpPr>
            <p:cNvPr id="7" name="TextBox 7"/>
            <p:cNvSpPr txBox="1"/>
            <p:nvPr/>
          </p:nvSpPr>
          <p:spPr>
            <a:xfrm>
              <a:off x="0" y="-76200"/>
              <a:ext cx="13441907" cy="1494367"/>
            </a:xfrm>
            <a:prstGeom prst="rect">
              <a:avLst/>
            </a:prstGeom>
          </p:spPr>
          <p:txBody>
            <a:bodyPr lIns="0" tIns="0" rIns="0" bIns="0" rtlCol="0" anchor="t">
              <a:spAutoFit/>
            </a:bodyPr>
            <a:lstStyle/>
            <a:p>
              <a:pPr algn="l">
                <a:lnSpc>
                  <a:spcPts val="9099"/>
                </a:lnSpc>
              </a:pPr>
              <a:r>
                <a:rPr lang="en-US" sz="6999" b="1">
                  <a:solidFill>
                    <a:srgbClr val="2A2E3A"/>
                  </a:solidFill>
                  <a:latin typeface="Klein Bold"/>
                  <a:ea typeface="Klein Bold"/>
                  <a:cs typeface="Klein Bold"/>
                  <a:sym typeface="Klein Bold"/>
                </a:rPr>
                <a:t>DFD Level 1: Admin</a:t>
              </a:r>
            </a:p>
          </p:txBody>
        </p:sp>
        <p:sp>
          <p:nvSpPr>
            <p:cNvPr id="8" name="TextBox 8"/>
            <p:cNvSpPr txBox="1"/>
            <p:nvPr/>
          </p:nvSpPr>
          <p:spPr>
            <a:xfrm>
              <a:off x="0" y="1714680"/>
              <a:ext cx="12796875" cy="707602"/>
            </a:xfrm>
            <a:prstGeom prst="rect">
              <a:avLst/>
            </a:prstGeom>
          </p:spPr>
          <p:txBody>
            <a:bodyPr lIns="0" tIns="0" rIns="0" bIns="0" rtlCol="0" anchor="t">
              <a:spAutoFit/>
            </a:bodyPr>
            <a:lstStyle/>
            <a:p>
              <a:pPr algn="l">
                <a:lnSpc>
                  <a:spcPts val="4479"/>
                </a:lnSpc>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alphaModFix amt="35000"/>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808633" y="2394116"/>
            <a:ext cx="3197764" cy="7106142"/>
          </a:xfrm>
          <a:custGeom>
            <a:avLst/>
            <a:gdLst/>
            <a:ahLst/>
            <a:cxnLst/>
            <a:rect l="l" t="t" r="r" b="b"/>
            <a:pathLst>
              <a:path w="3197764" h="7106142">
                <a:moveTo>
                  <a:pt x="0" y="0"/>
                </a:moveTo>
                <a:lnTo>
                  <a:pt x="3197764" y="0"/>
                </a:lnTo>
                <a:lnTo>
                  <a:pt x="3197764" y="7106141"/>
                </a:lnTo>
                <a:lnTo>
                  <a:pt x="0" y="7106141"/>
                </a:lnTo>
                <a:lnTo>
                  <a:pt x="0" y="0"/>
                </a:lnTo>
                <a:close/>
              </a:path>
            </a:pathLst>
          </a:custGeom>
          <a:blipFill>
            <a:blip r:embed="rId8"/>
            <a:stretch>
              <a:fillRect/>
            </a:stretch>
          </a:blipFill>
        </p:spPr>
        <p:txBody>
          <a:bodyPr/>
          <a:lstStyle/>
          <a:p>
            <a:endParaRPr lang="en-IN"/>
          </a:p>
        </p:txBody>
      </p:sp>
      <p:sp>
        <p:nvSpPr>
          <p:cNvPr id="6" name="Freeform 6"/>
          <p:cNvSpPr/>
          <p:nvPr/>
        </p:nvSpPr>
        <p:spPr>
          <a:xfrm>
            <a:off x="4428207" y="2394116"/>
            <a:ext cx="3197764" cy="7106142"/>
          </a:xfrm>
          <a:custGeom>
            <a:avLst/>
            <a:gdLst/>
            <a:ahLst/>
            <a:cxnLst/>
            <a:rect l="l" t="t" r="r" b="b"/>
            <a:pathLst>
              <a:path w="3197764" h="7106142">
                <a:moveTo>
                  <a:pt x="0" y="0"/>
                </a:moveTo>
                <a:lnTo>
                  <a:pt x="3197763" y="0"/>
                </a:lnTo>
                <a:lnTo>
                  <a:pt x="3197763" y="7106141"/>
                </a:lnTo>
                <a:lnTo>
                  <a:pt x="0" y="7106141"/>
                </a:lnTo>
                <a:lnTo>
                  <a:pt x="0" y="0"/>
                </a:lnTo>
                <a:close/>
              </a:path>
            </a:pathLst>
          </a:custGeom>
          <a:blipFill>
            <a:blip r:embed="rId9"/>
            <a:stretch>
              <a:fillRect/>
            </a:stretch>
          </a:blipFill>
        </p:spPr>
        <p:txBody>
          <a:bodyPr/>
          <a:lstStyle/>
          <a:p>
            <a:endParaRPr lang="en-IN"/>
          </a:p>
        </p:txBody>
      </p:sp>
      <p:sp>
        <p:nvSpPr>
          <p:cNvPr id="7" name="Freeform 7"/>
          <p:cNvSpPr/>
          <p:nvPr/>
        </p:nvSpPr>
        <p:spPr>
          <a:xfrm>
            <a:off x="8178519" y="2394116"/>
            <a:ext cx="3197764" cy="7106142"/>
          </a:xfrm>
          <a:custGeom>
            <a:avLst/>
            <a:gdLst/>
            <a:ahLst/>
            <a:cxnLst/>
            <a:rect l="l" t="t" r="r" b="b"/>
            <a:pathLst>
              <a:path w="3197764" h="7106142">
                <a:moveTo>
                  <a:pt x="0" y="0"/>
                </a:moveTo>
                <a:lnTo>
                  <a:pt x="3197764" y="0"/>
                </a:lnTo>
                <a:lnTo>
                  <a:pt x="3197764" y="7106141"/>
                </a:lnTo>
                <a:lnTo>
                  <a:pt x="0" y="7106141"/>
                </a:lnTo>
                <a:lnTo>
                  <a:pt x="0" y="0"/>
                </a:lnTo>
                <a:close/>
              </a:path>
            </a:pathLst>
          </a:custGeom>
          <a:blipFill>
            <a:blip r:embed="rId10"/>
            <a:stretch>
              <a:fillRect/>
            </a:stretch>
          </a:blipFill>
        </p:spPr>
        <p:txBody>
          <a:bodyPr/>
          <a:lstStyle/>
          <a:p>
            <a:endParaRPr lang="en-IN"/>
          </a:p>
        </p:txBody>
      </p:sp>
      <p:sp>
        <p:nvSpPr>
          <p:cNvPr id="8" name="TextBox 8"/>
          <p:cNvSpPr txBox="1"/>
          <p:nvPr/>
        </p:nvSpPr>
        <p:spPr>
          <a:xfrm>
            <a:off x="1028700" y="952500"/>
            <a:ext cx="12784456" cy="1139825"/>
          </a:xfrm>
          <a:prstGeom prst="rect">
            <a:avLst/>
          </a:prstGeom>
        </p:spPr>
        <p:txBody>
          <a:bodyPr lIns="0" tIns="0" rIns="0" bIns="0" rtlCol="0" anchor="t">
            <a:spAutoFit/>
          </a:bodyPr>
          <a:lstStyle/>
          <a:p>
            <a:pPr algn="ctr">
              <a:lnSpc>
                <a:spcPts val="9099"/>
              </a:lnSpc>
              <a:spcBef>
                <a:spcPct val="0"/>
              </a:spcBef>
            </a:pPr>
            <a:r>
              <a:rPr lang="en-US" sz="6999" b="1">
                <a:solidFill>
                  <a:srgbClr val="000000"/>
                </a:solidFill>
                <a:latin typeface="Klein Bold"/>
                <a:ea typeface="Klein Bold"/>
                <a:cs typeface="Klein Bold"/>
                <a:sym typeface="Klein Bold"/>
              </a:rPr>
              <a:t>Implementation Screenshot </a:t>
            </a:r>
          </a:p>
        </p:txBody>
      </p:sp>
      <p:sp>
        <p:nvSpPr>
          <p:cNvPr id="9" name="TextBox 9"/>
          <p:cNvSpPr txBox="1"/>
          <p:nvPr/>
        </p:nvSpPr>
        <p:spPr>
          <a:xfrm>
            <a:off x="11928831" y="6586911"/>
            <a:ext cx="5800267" cy="1820545"/>
          </a:xfrm>
          <a:prstGeom prst="rect">
            <a:avLst/>
          </a:prstGeom>
        </p:spPr>
        <p:txBody>
          <a:bodyPr lIns="0" tIns="0" rIns="0" bIns="0" rtlCol="0" anchor="t">
            <a:spAutoFit/>
          </a:bodyPr>
          <a:lstStyle/>
          <a:p>
            <a:pPr algn="ctr">
              <a:lnSpc>
                <a:spcPts val="7279"/>
              </a:lnSpc>
            </a:pPr>
            <a:r>
              <a:rPr lang="en-US" sz="5199" b="1">
                <a:solidFill>
                  <a:srgbClr val="153969"/>
                </a:solidFill>
                <a:latin typeface="Glacial Indifference Bold"/>
                <a:ea typeface="Glacial Indifference Bold"/>
                <a:cs typeface="Glacial Indifference Bold"/>
                <a:sym typeface="Glacial Indifference Bold"/>
              </a:rPr>
              <a:t>Login &amp; Register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9999632" y="514985"/>
            <a:ext cx="3390023" cy="7533384"/>
          </a:xfrm>
          <a:custGeom>
            <a:avLst/>
            <a:gdLst/>
            <a:ahLst/>
            <a:cxnLst/>
            <a:rect l="l" t="t" r="r" b="b"/>
            <a:pathLst>
              <a:path w="3390023" h="7533384">
                <a:moveTo>
                  <a:pt x="0" y="0"/>
                </a:moveTo>
                <a:lnTo>
                  <a:pt x="3390023" y="0"/>
                </a:lnTo>
                <a:lnTo>
                  <a:pt x="3390023" y="7533384"/>
                </a:lnTo>
                <a:lnTo>
                  <a:pt x="0" y="7533384"/>
                </a:lnTo>
                <a:lnTo>
                  <a:pt x="0" y="0"/>
                </a:lnTo>
                <a:close/>
              </a:path>
            </a:pathLst>
          </a:custGeom>
          <a:blipFill>
            <a:blip r:embed="rId8"/>
            <a:stretch>
              <a:fillRect/>
            </a:stretch>
          </a:blipFill>
        </p:spPr>
        <p:txBody>
          <a:bodyPr/>
          <a:lstStyle/>
          <a:p>
            <a:endParaRPr lang="en-IN"/>
          </a:p>
        </p:txBody>
      </p:sp>
      <p:sp>
        <p:nvSpPr>
          <p:cNvPr id="6" name="Freeform 6"/>
          <p:cNvSpPr/>
          <p:nvPr/>
        </p:nvSpPr>
        <p:spPr>
          <a:xfrm>
            <a:off x="5514166" y="519051"/>
            <a:ext cx="3390023" cy="7533384"/>
          </a:xfrm>
          <a:custGeom>
            <a:avLst/>
            <a:gdLst/>
            <a:ahLst/>
            <a:cxnLst/>
            <a:rect l="l" t="t" r="r" b="b"/>
            <a:pathLst>
              <a:path w="3390023" h="7533384">
                <a:moveTo>
                  <a:pt x="0" y="0"/>
                </a:moveTo>
                <a:lnTo>
                  <a:pt x="3390023" y="0"/>
                </a:lnTo>
                <a:lnTo>
                  <a:pt x="3390023" y="7533384"/>
                </a:lnTo>
                <a:lnTo>
                  <a:pt x="0" y="7533384"/>
                </a:lnTo>
                <a:lnTo>
                  <a:pt x="0" y="0"/>
                </a:lnTo>
                <a:close/>
              </a:path>
            </a:pathLst>
          </a:custGeom>
          <a:blipFill>
            <a:blip r:embed="rId9"/>
            <a:stretch>
              <a:fillRect/>
            </a:stretch>
          </a:blipFill>
        </p:spPr>
        <p:txBody>
          <a:bodyPr/>
          <a:lstStyle/>
          <a:p>
            <a:endParaRPr lang="en-IN"/>
          </a:p>
        </p:txBody>
      </p:sp>
      <p:sp>
        <p:nvSpPr>
          <p:cNvPr id="7" name="Freeform 7"/>
          <p:cNvSpPr/>
          <p:nvPr/>
        </p:nvSpPr>
        <p:spPr>
          <a:xfrm>
            <a:off x="14265955" y="514985"/>
            <a:ext cx="3390023" cy="7533384"/>
          </a:xfrm>
          <a:custGeom>
            <a:avLst/>
            <a:gdLst/>
            <a:ahLst/>
            <a:cxnLst/>
            <a:rect l="l" t="t" r="r" b="b"/>
            <a:pathLst>
              <a:path w="3390023" h="7533384">
                <a:moveTo>
                  <a:pt x="0" y="0"/>
                </a:moveTo>
                <a:lnTo>
                  <a:pt x="3390023" y="0"/>
                </a:lnTo>
                <a:lnTo>
                  <a:pt x="3390023" y="7533384"/>
                </a:lnTo>
                <a:lnTo>
                  <a:pt x="0" y="7533384"/>
                </a:lnTo>
                <a:lnTo>
                  <a:pt x="0" y="0"/>
                </a:lnTo>
                <a:close/>
              </a:path>
            </a:pathLst>
          </a:custGeom>
          <a:blipFill>
            <a:blip r:embed="rId10"/>
            <a:stretch>
              <a:fillRect/>
            </a:stretch>
          </a:blipFill>
        </p:spPr>
        <p:txBody>
          <a:bodyPr/>
          <a:lstStyle/>
          <a:p>
            <a:endParaRPr lang="en-IN"/>
          </a:p>
        </p:txBody>
      </p:sp>
      <p:sp>
        <p:nvSpPr>
          <p:cNvPr id="8" name="Freeform 8"/>
          <p:cNvSpPr/>
          <p:nvPr/>
        </p:nvSpPr>
        <p:spPr>
          <a:xfrm>
            <a:off x="720813" y="514985"/>
            <a:ext cx="3390023" cy="7533384"/>
          </a:xfrm>
          <a:custGeom>
            <a:avLst/>
            <a:gdLst/>
            <a:ahLst/>
            <a:cxnLst/>
            <a:rect l="l" t="t" r="r" b="b"/>
            <a:pathLst>
              <a:path w="3390023" h="7533384">
                <a:moveTo>
                  <a:pt x="0" y="0"/>
                </a:moveTo>
                <a:lnTo>
                  <a:pt x="3390023" y="0"/>
                </a:lnTo>
                <a:lnTo>
                  <a:pt x="3390023" y="7533384"/>
                </a:lnTo>
                <a:lnTo>
                  <a:pt x="0" y="7533384"/>
                </a:lnTo>
                <a:lnTo>
                  <a:pt x="0" y="0"/>
                </a:lnTo>
                <a:close/>
              </a:path>
            </a:pathLst>
          </a:custGeom>
          <a:blipFill>
            <a:blip r:embed="rId11"/>
            <a:stretch>
              <a:fillRect/>
            </a:stretch>
          </a:blipFill>
        </p:spPr>
        <p:txBody>
          <a:bodyPr/>
          <a:lstStyle/>
          <a:p>
            <a:endParaRPr lang="en-IN"/>
          </a:p>
        </p:txBody>
      </p:sp>
      <p:sp>
        <p:nvSpPr>
          <p:cNvPr id="9" name="TextBox 9"/>
          <p:cNvSpPr txBox="1"/>
          <p:nvPr/>
        </p:nvSpPr>
        <p:spPr>
          <a:xfrm>
            <a:off x="1378919" y="8261985"/>
            <a:ext cx="2153722" cy="580390"/>
          </a:xfrm>
          <a:prstGeom prst="rect">
            <a:avLst/>
          </a:prstGeom>
        </p:spPr>
        <p:txBody>
          <a:bodyPr lIns="0" tIns="0" rIns="0" bIns="0" rtlCol="0" anchor="t">
            <a:spAutoFit/>
          </a:bodyPr>
          <a:lstStyle/>
          <a:p>
            <a:pPr algn="ctr">
              <a:lnSpc>
                <a:spcPts val="4759"/>
              </a:lnSpc>
            </a:pPr>
            <a:r>
              <a:rPr lang="en-US" sz="3399">
                <a:solidFill>
                  <a:srgbClr val="153969"/>
                </a:solidFill>
                <a:latin typeface="Glacial Indifference"/>
                <a:ea typeface="Glacial Indifference"/>
                <a:cs typeface="Glacial Indifference"/>
                <a:sym typeface="Glacial Indifference"/>
              </a:rPr>
              <a:t>Homepage </a:t>
            </a:r>
          </a:p>
        </p:txBody>
      </p:sp>
      <p:sp>
        <p:nvSpPr>
          <p:cNvPr id="10" name="TextBox 10"/>
          <p:cNvSpPr txBox="1"/>
          <p:nvPr/>
        </p:nvSpPr>
        <p:spPr>
          <a:xfrm>
            <a:off x="5411131" y="8271510"/>
            <a:ext cx="3490608" cy="869949"/>
          </a:xfrm>
          <a:prstGeom prst="rect">
            <a:avLst/>
          </a:prstGeom>
        </p:spPr>
        <p:txBody>
          <a:bodyPr lIns="0" tIns="0" rIns="0" bIns="0" rtlCol="0" anchor="t">
            <a:spAutoFit/>
          </a:bodyPr>
          <a:lstStyle/>
          <a:p>
            <a:pPr algn="ctr">
              <a:lnSpc>
                <a:spcPts val="3500"/>
              </a:lnSpc>
            </a:pPr>
            <a:r>
              <a:rPr lang="en-US" sz="2500">
                <a:solidFill>
                  <a:srgbClr val="153969"/>
                </a:solidFill>
                <a:latin typeface="Glacial Indifference"/>
                <a:ea typeface="Glacial Indifference"/>
                <a:cs typeface="Glacial Indifference"/>
                <a:sym typeface="Glacial Indifference"/>
              </a:rPr>
              <a:t>Previous Booking / Previous Request</a:t>
            </a:r>
          </a:p>
        </p:txBody>
      </p:sp>
      <p:sp>
        <p:nvSpPr>
          <p:cNvPr id="11" name="TextBox 11"/>
          <p:cNvSpPr txBox="1"/>
          <p:nvPr/>
        </p:nvSpPr>
        <p:spPr>
          <a:xfrm>
            <a:off x="10230369" y="8261985"/>
            <a:ext cx="2623423" cy="580390"/>
          </a:xfrm>
          <a:prstGeom prst="rect">
            <a:avLst/>
          </a:prstGeom>
        </p:spPr>
        <p:txBody>
          <a:bodyPr lIns="0" tIns="0" rIns="0" bIns="0" rtlCol="0" anchor="t">
            <a:spAutoFit/>
          </a:bodyPr>
          <a:lstStyle/>
          <a:p>
            <a:pPr algn="ctr">
              <a:lnSpc>
                <a:spcPts val="4759"/>
              </a:lnSpc>
            </a:pPr>
            <a:r>
              <a:rPr lang="en-US" sz="3399">
                <a:solidFill>
                  <a:srgbClr val="153969"/>
                </a:solidFill>
                <a:latin typeface="Glacial Indifference"/>
                <a:ea typeface="Glacial Indifference"/>
                <a:cs typeface="Glacial Indifference"/>
                <a:sym typeface="Glacial Indifference"/>
              </a:rPr>
              <a:t>Event Request</a:t>
            </a:r>
          </a:p>
        </p:txBody>
      </p:sp>
      <p:sp>
        <p:nvSpPr>
          <p:cNvPr id="12" name="TextBox 12"/>
          <p:cNvSpPr txBox="1"/>
          <p:nvPr/>
        </p:nvSpPr>
        <p:spPr>
          <a:xfrm>
            <a:off x="15407554" y="8261985"/>
            <a:ext cx="1176576" cy="580390"/>
          </a:xfrm>
          <a:prstGeom prst="rect">
            <a:avLst/>
          </a:prstGeom>
        </p:spPr>
        <p:txBody>
          <a:bodyPr lIns="0" tIns="0" rIns="0" bIns="0" rtlCol="0" anchor="t">
            <a:spAutoFit/>
          </a:bodyPr>
          <a:lstStyle/>
          <a:p>
            <a:pPr algn="ctr">
              <a:lnSpc>
                <a:spcPts val="4759"/>
              </a:lnSpc>
            </a:pPr>
            <a:r>
              <a:rPr lang="en-US" sz="3399">
                <a:solidFill>
                  <a:srgbClr val="153969"/>
                </a:solidFill>
                <a:latin typeface="Glacial Indifference"/>
                <a:ea typeface="Glacial Indifference"/>
                <a:cs typeface="Glacial Indifference"/>
                <a:sym typeface="Glacial Indifference"/>
              </a:rPr>
              <a:t>Profile</a:t>
            </a:r>
          </a:p>
        </p:txBody>
      </p:sp>
      <p:sp>
        <p:nvSpPr>
          <p:cNvPr id="13" name="TextBox 13"/>
          <p:cNvSpPr txBox="1"/>
          <p:nvPr/>
        </p:nvSpPr>
        <p:spPr>
          <a:xfrm>
            <a:off x="7395359" y="9351010"/>
            <a:ext cx="3390023" cy="580390"/>
          </a:xfrm>
          <a:prstGeom prst="rect">
            <a:avLst/>
          </a:prstGeom>
        </p:spPr>
        <p:txBody>
          <a:bodyPr wrap="square" lIns="0" tIns="0" rIns="0" bIns="0" rtlCol="0" anchor="t">
            <a:spAutoFit/>
          </a:bodyPr>
          <a:lstStyle/>
          <a:p>
            <a:pPr algn="ctr">
              <a:lnSpc>
                <a:spcPts val="4759"/>
              </a:lnSpc>
            </a:pPr>
            <a:r>
              <a:rPr lang="en-US" sz="3399" dirty="0">
                <a:solidFill>
                  <a:srgbClr val="153969"/>
                </a:solidFill>
                <a:latin typeface="Canva Sans"/>
                <a:ea typeface="Canva Sans"/>
                <a:cs typeface="Canva Sans"/>
                <a:sym typeface="Canva Sans"/>
              </a:rPr>
              <a:t>Student / User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a:off x="1028700" y="576587"/>
            <a:ext cx="3469933" cy="7710963"/>
          </a:xfrm>
          <a:custGeom>
            <a:avLst/>
            <a:gdLst/>
            <a:ahLst/>
            <a:cxnLst/>
            <a:rect l="l" t="t" r="r" b="b"/>
            <a:pathLst>
              <a:path w="3469933" h="7710963">
                <a:moveTo>
                  <a:pt x="0" y="0"/>
                </a:moveTo>
                <a:lnTo>
                  <a:pt x="3469933" y="0"/>
                </a:lnTo>
                <a:lnTo>
                  <a:pt x="3469933" y="7710963"/>
                </a:lnTo>
                <a:lnTo>
                  <a:pt x="0" y="7710963"/>
                </a:lnTo>
                <a:lnTo>
                  <a:pt x="0" y="0"/>
                </a:lnTo>
                <a:close/>
              </a:path>
            </a:pathLst>
          </a:custGeom>
          <a:blipFill>
            <a:blip r:embed="rId8"/>
            <a:stretch>
              <a:fillRect/>
            </a:stretch>
          </a:blipFill>
        </p:spPr>
        <p:txBody>
          <a:bodyPr/>
          <a:lstStyle/>
          <a:p>
            <a:endParaRPr lang="en-IN"/>
          </a:p>
        </p:txBody>
      </p:sp>
      <p:sp>
        <p:nvSpPr>
          <p:cNvPr id="6" name="Freeform 6"/>
          <p:cNvSpPr/>
          <p:nvPr/>
        </p:nvSpPr>
        <p:spPr>
          <a:xfrm>
            <a:off x="13672587" y="576587"/>
            <a:ext cx="3469933" cy="7710963"/>
          </a:xfrm>
          <a:custGeom>
            <a:avLst/>
            <a:gdLst/>
            <a:ahLst/>
            <a:cxnLst/>
            <a:rect l="l" t="t" r="r" b="b"/>
            <a:pathLst>
              <a:path w="3469933" h="7710963">
                <a:moveTo>
                  <a:pt x="0" y="0"/>
                </a:moveTo>
                <a:lnTo>
                  <a:pt x="3469933" y="0"/>
                </a:lnTo>
                <a:lnTo>
                  <a:pt x="3469933" y="7710963"/>
                </a:lnTo>
                <a:lnTo>
                  <a:pt x="0" y="7710963"/>
                </a:lnTo>
                <a:lnTo>
                  <a:pt x="0" y="0"/>
                </a:lnTo>
                <a:close/>
              </a:path>
            </a:pathLst>
          </a:custGeom>
          <a:blipFill>
            <a:blip r:embed="rId9"/>
            <a:stretch>
              <a:fillRect/>
            </a:stretch>
          </a:blipFill>
        </p:spPr>
        <p:txBody>
          <a:bodyPr/>
          <a:lstStyle/>
          <a:p>
            <a:endParaRPr lang="en-IN"/>
          </a:p>
        </p:txBody>
      </p:sp>
      <p:sp>
        <p:nvSpPr>
          <p:cNvPr id="7" name="Freeform 7"/>
          <p:cNvSpPr/>
          <p:nvPr/>
        </p:nvSpPr>
        <p:spPr>
          <a:xfrm>
            <a:off x="9341836" y="577595"/>
            <a:ext cx="3469933" cy="7710963"/>
          </a:xfrm>
          <a:custGeom>
            <a:avLst/>
            <a:gdLst/>
            <a:ahLst/>
            <a:cxnLst/>
            <a:rect l="l" t="t" r="r" b="b"/>
            <a:pathLst>
              <a:path w="3469933" h="7710963">
                <a:moveTo>
                  <a:pt x="0" y="0"/>
                </a:moveTo>
                <a:lnTo>
                  <a:pt x="3469934" y="0"/>
                </a:lnTo>
                <a:lnTo>
                  <a:pt x="3469934" y="7710963"/>
                </a:lnTo>
                <a:lnTo>
                  <a:pt x="0" y="7710963"/>
                </a:lnTo>
                <a:lnTo>
                  <a:pt x="0" y="0"/>
                </a:lnTo>
                <a:close/>
              </a:path>
            </a:pathLst>
          </a:custGeom>
          <a:blipFill>
            <a:blip r:embed="rId10"/>
            <a:stretch>
              <a:fillRect/>
            </a:stretch>
          </a:blipFill>
        </p:spPr>
        <p:txBody>
          <a:bodyPr/>
          <a:lstStyle/>
          <a:p>
            <a:endParaRPr lang="en-IN"/>
          </a:p>
        </p:txBody>
      </p:sp>
      <p:sp>
        <p:nvSpPr>
          <p:cNvPr id="8" name="Freeform 8"/>
          <p:cNvSpPr/>
          <p:nvPr/>
        </p:nvSpPr>
        <p:spPr>
          <a:xfrm>
            <a:off x="5222430" y="576587"/>
            <a:ext cx="3469933" cy="7710963"/>
          </a:xfrm>
          <a:custGeom>
            <a:avLst/>
            <a:gdLst/>
            <a:ahLst/>
            <a:cxnLst/>
            <a:rect l="l" t="t" r="r" b="b"/>
            <a:pathLst>
              <a:path w="3469933" h="7710963">
                <a:moveTo>
                  <a:pt x="0" y="0"/>
                </a:moveTo>
                <a:lnTo>
                  <a:pt x="3469933" y="0"/>
                </a:lnTo>
                <a:lnTo>
                  <a:pt x="3469933" y="7710963"/>
                </a:lnTo>
                <a:lnTo>
                  <a:pt x="0" y="7710963"/>
                </a:lnTo>
                <a:lnTo>
                  <a:pt x="0" y="0"/>
                </a:lnTo>
                <a:close/>
              </a:path>
            </a:pathLst>
          </a:custGeom>
          <a:blipFill>
            <a:blip r:embed="rId11"/>
            <a:stretch>
              <a:fillRect/>
            </a:stretch>
          </a:blipFill>
        </p:spPr>
        <p:txBody>
          <a:bodyPr/>
          <a:lstStyle/>
          <a:p>
            <a:endParaRPr lang="en-IN"/>
          </a:p>
        </p:txBody>
      </p:sp>
      <p:sp>
        <p:nvSpPr>
          <p:cNvPr id="9" name="TextBox 9"/>
          <p:cNvSpPr txBox="1"/>
          <p:nvPr/>
        </p:nvSpPr>
        <p:spPr>
          <a:xfrm>
            <a:off x="1683372" y="8488583"/>
            <a:ext cx="2153722" cy="580390"/>
          </a:xfrm>
          <a:prstGeom prst="rect">
            <a:avLst/>
          </a:prstGeom>
        </p:spPr>
        <p:txBody>
          <a:bodyPr lIns="0" tIns="0" rIns="0" bIns="0" rtlCol="0" anchor="t">
            <a:spAutoFit/>
          </a:bodyPr>
          <a:lstStyle/>
          <a:p>
            <a:pPr algn="ctr">
              <a:lnSpc>
                <a:spcPts val="4759"/>
              </a:lnSpc>
            </a:pPr>
            <a:r>
              <a:rPr lang="en-US" sz="3399">
                <a:solidFill>
                  <a:srgbClr val="153969"/>
                </a:solidFill>
                <a:latin typeface="Glacial Indifference"/>
                <a:ea typeface="Glacial Indifference"/>
                <a:cs typeface="Glacial Indifference"/>
                <a:sym typeface="Glacial Indifference"/>
              </a:rPr>
              <a:t>Homepage </a:t>
            </a:r>
          </a:p>
        </p:txBody>
      </p:sp>
      <p:sp>
        <p:nvSpPr>
          <p:cNvPr id="10" name="TextBox 10"/>
          <p:cNvSpPr txBox="1"/>
          <p:nvPr/>
        </p:nvSpPr>
        <p:spPr>
          <a:xfrm>
            <a:off x="6009897" y="8488583"/>
            <a:ext cx="1894999" cy="580390"/>
          </a:xfrm>
          <a:prstGeom prst="rect">
            <a:avLst/>
          </a:prstGeom>
        </p:spPr>
        <p:txBody>
          <a:bodyPr lIns="0" tIns="0" rIns="0" bIns="0" rtlCol="0" anchor="t">
            <a:spAutoFit/>
          </a:bodyPr>
          <a:lstStyle/>
          <a:p>
            <a:pPr algn="ctr">
              <a:lnSpc>
                <a:spcPts val="4759"/>
              </a:lnSpc>
            </a:pPr>
            <a:r>
              <a:rPr lang="en-US" sz="3399">
                <a:solidFill>
                  <a:srgbClr val="153969"/>
                </a:solidFill>
                <a:latin typeface="Glacial Indifference"/>
                <a:ea typeface="Glacial Indifference"/>
                <a:cs typeface="Glacial Indifference"/>
                <a:sym typeface="Glacial Indifference"/>
              </a:rPr>
              <a:t>Add Event</a:t>
            </a:r>
          </a:p>
        </p:txBody>
      </p:sp>
      <p:sp>
        <p:nvSpPr>
          <p:cNvPr id="11" name="TextBox 11"/>
          <p:cNvSpPr txBox="1"/>
          <p:nvPr/>
        </p:nvSpPr>
        <p:spPr>
          <a:xfrm>
            <a:off x="9526550" y="8488583"/>
            <a:ext cx="3100507" cy="580390"/>
          </a:xfrm>
          <a:prstGeom prst="rect">
            <a:avLst/>
          </a:prstGeom>
        </p:spPr>
        <p:txBody>
          <a:bodyPr lIns="0" tIns="0" rIns="0" bIns="0" rtlCol="0" anchor="t">
            <a:spAutoFit/>
          </a:bodyPr>
          <a:lstStyle/>
          <a:p>
            <a:pPr algn="ctr">
              <a:lnSpc>
                <a:spcPts val="4759"/>
              </a:lnSpc>
            </a:pPr>
            <a:r>
              <a:rPr lang="en-US" sz="3399">
                <a:solidFill>
                  <a:srgbClr val="153969"/>
                </a:solidFill>
                <a:latin typeface="Glacial Indifference"/>
                <a:ea typeface="Glacial Indifference"/>
                <a:cs typeface="Glacial Indifference"/>
                <a:sym typeface="Glacial Indifference"/>
              </a:rPr>
              <a:t>Pending Request</a:t>
            </a:r>
          </a:p>
        </p:txBody>
      </p:sp>
      <p:sp>
        <p:nvSpPr>
          <p:cNvPr id="12" name="TextBox 12"/>
          <p:cNvSpPr txBox="1"/>
          <p:nvPr/>
        </p:nvSpPr>
        <p:spPr>
          <a:xfrm>
            <a:off x="14533664" y="8488583"/>
            <a:ext cx="1323380" cy="580390"/>
          </a:xfrm>
          <a:prstGeom prst="rect">
            <a:avLst/>
          </a:prstGeom>
        </p:spPr>
        <p:txBody>
          <a:bodyPr lIns="0" tIns="0" rIns="0" bIns="0" rtlCol="0" anchor="t">
            <a:spAutoFit/>
          </a:bodyPr>
          <a:lstStyle/>
          <a:p>
            <a:pPr algn="ctr">
              <a:lnSpc>
                <a:spcPts val="4759"/>
              </a:lnSpc>
            </a:pPr>
            <a:r>
              <a:rPr lang="en-US" sz="3399">
                <a:solidFill>
                  <a:srgbClr val="153969"/>
                </a:solidFill>
                <a:latin typeface="Glacial Indifference"/>
                <a:ea typeface="Glacial Indifference"/>
                <a:cs typeface="Glacial Indifference"/>
                <a:sym typeface="Glacial Indifference"/>
              </a:rPr>
              <a:t>Userlist</a:t>
            </a:r>
          </a:p>
        </p:txBody>
      </p:sp>
      <p:sp>
        <p:nvSpPr>
          <p:cNvPr id="13" name="TextBox 13"/>
          <p:cNvSpPr txBox="1"/>
          <p:nvPr/>
        </p:nvSpPr>
        <p:spPr>
          <a:xfrm>
            <a:off x="8313320" y="9268998"/>
            <a:ext cx="1821279" cy="580390"/>
          </a:xfrm>
          <a:prstGeom prst="rect">
            <a:avLst/>
          </a:prstGeom>
        </p:spPr>
        <p:txBody>
          <a:bodyPr wrap="square" lIns="0" tIns="0" rIns="0" bIns="0" rtlCol="0" anchor="t">
            <a:spAutoFit/>
          </a:bodyPr>
          <a:lstStyle/>
          <a:p>
            <a:pPr algn="ctr">
              <a:lnSpc>
                <a:spcPts val="4759"/>
              </a:lnSpc>
            </a:pPr>
            <a:r>
              <a:rPr lang="en-US" sz="3399" dirty="0">
                <a:solidFill>
                  <a:srgbClr val="153969"/>
                </a:solidFill>
                <a:latin typeface="Canva Sans"/>
                <a:ea typeface="Canva Sans"/>
                <a:cs typeface="Canva Sans"/>
                <a:sym typeface="Canva Sans"/>
              </a:rPr>
              <a:t>Admin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029200"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1169202" y="952500"/>
            <a:ext cx="6603197" cy="1139825"/>
          </a:xfrm>
          <a:prstGeom prst="rect">
            <a:avLst/>
          </a:prstGeom>
        </p:spPr>
        <p:txBody>
          <a:bodyPr wrap="square" lIns="0" tIns="0" rIns="0" bIns="0" rtlCol="0" anchor="t">
            <a:spAutoFit/>
          </a:bodyPr>
          <a:lstStyle/>
          <a:p>
            <a:pPr algn="ctr">
              <a:lnSpc>
                <a:spcPts val="9099"/>
              </a:lnSpc>
              <a:spcBef>
                <a:spcPct val="0"/>
              </a:spcBef>
            </a:pPr>
            <a:r>
              <a:rPr lang="en-US" sz="6999" b="1" dirty="0">
                <a:solidFill>
                  <a:srgbClr val="000000"/>
                </a:solidFill>
                <a:latin typeface="Klein Bold"/>
                <a:ea typeface="Klein Bold"/>
                <a:cs typeface="Klein Bold"/>
                <a:sym typeface="Klein Bold"/>
              </a:rPr>
              <a:t>Future Scope</a:t>
            </a:r>
          </a:p>
        </p:txBody>
      </p:sp>
      <p:sp>
        <p:nvSpPr>
          <p:cNvPr id="6" name="TextBox 6"/>
          <p:cNvSpPr txBox="1"/>
          <p:nvPr/>
        </p:nvSpPr>
        <p:spPr>
          <a:xfrm>
            <a:off x="1169203" y="2422104"/>
            <a:ext cx="16487197" cy="1780540"/>
          </a:xfrm>
          <a:prstGeom prst="rect">
            <a:avLst/>
          </a:prstGeom>
        </p:spPr>
        <p:txBody>
          <a:bodyPr lIns="0" tIns="0" rIns="0" bIns="0" rtlCol="0" anchor="t">
            <a:spAutoFit/>
          </a:bodyPr>
          <a:lstStyle/>
          <a:p>
            <a:pPr algn="just">
              <a:lnSpc>
                <a:spcPts val="4759"/>
              </a:lnSpc>
            </a:pPr>
            <a:r>
              <a:rPr lang="en-US" sz="3399">
                <a:solidFill>
                  <a:srgbClr val="000000"/>
                </a:solidFill>
                <a:latin typeface="Canva Sans"/>
                <a:ea typeface="Canva Sans"/>
                <a:cs typeface="Canva Sans"/>
                <a:sym typeface="Canva Sans"/>
              </a:rPr>
              <a:t>To ensure that CampusConnect continues to evolve and adjust to the evolving demands of campus users, many possible enhancements are proposed:</a:t>
            </a:r>
          </a:p>
          <a:p>
            <a:pPr algn="ctr">
              <a:lnSpc>
                <a:spcPts val="4759"/>
              </a:lnSpc>
            </a:pPr>
            <a:endParaRPr lang="en-US" sz="3399">
              <a:solidFill>
                <a:srgbClr val="000000"/>
              </a:solidFill>
              <a:latin typeface="Canva Sans"/>
              <a:ea typeface="Canva Sans"/>
              <a:cs typeface="Canva Sans"/>
              <a:sym typeface="Canva Sans"/>
            </a:endParaRPr>
          </a:p>
        </p:txBody>
      </p:sp>
      <p:sp>
        <p:nvSpPr>
          <p:cNvPr id="7" name="TextBox 7"/>
          <p:cNvSpPr txBox="1"/>
          <p:nvPr/>
        </p:nvSpPr>
        <p:spPr>
          <a:xfrm>
            <a:off x="1028700" y="3879111"/>
            <a:ext cx="7634886" cy="580390"/>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Canva Sans Bold"/>
                <a:ea typeface="Canva Sans Bold"/>
                <a:cs typeface="Canva Sans Bold"/>
                <a:sym typeface="Canva Sans Bold"/>
              </a:rPr>
              <a:t>1.QR Code-Based Event Check-In</a:t>
            </a:r>
          </a:p>
        </p:txBody>
      </p:sp>
      <p:sp>
        <p:nvSpPr>
          <p:cNvPr id="8" name="TextBox 8"/>
          <p:cNvSpPr txBox="1"/>
          <p:nvPr/>
        </p:nvSpPr>
        <p:spPr>
          <a:xfrm>
            <a:off x="1395710" y="4563110"/>
            <a:ext cx="14792629" cy="1180465"/>
          </a:xfrm>
          <a:prstGeom prst="rect">
            <a:avLst/>
          </a:prstGeom>
        </p:spPr>
        <p:txBody>
          <a:bodyPr lIns="0" tIns="0" rIns="0" bIns="0" rtlCol="0" anchor="t">
            <a:spAutoFit/>
          </a:bodyPr>
          <a:lstStyle/>
          <a:p>
            <a:pPr algn="l">
              <a:lnSpc>
                <a:spcPts val="4759"/>
              </a:lnSpc>
            </a:pPr>
            <a:r>
              <a:rPr lang="en-US" sz="3399" dirty="0">
                <a:solidFill>
                  <a:srgbClr val="000000"/>
                </a:solidFill>
                <a:latin typeface="Canva Sans"/>
                <a:ea typeface="Canva Sans"/>
                <a:cs typeface="Canva Sans"/>
                <a:sym typeface="Canva Sans"/>
              </a:rPr>
              <a:t>Enables quick and secure attendance marking using QR scanning at the event venue.</a:t>
            </a:r>
          </a:p>
        </p:txBody>
      </p:sp>
      <p:sp>
        <p:nvSpPr>
          <p:cNvPr id="9" name="TextBox 9"/>
          <p:cNvSpPr txBox="1"/>
          <p:nvPr/>
        </p:nvSpPr>
        <p:spPr>
          <a:xfrm>
            <a:off x="790669" y="5836622"/>
            <a:ext cx="5460197" cy="580390"/>
          </a:xfrm>
          <a:prstGeom prst="rect">
            <a:avLst/>
          </a:prstGeom>
        </p:spPr>
        <p:txBody>
          <a:bodyPr wrap="square" lIns="0" tIns="0" rIns="0" bIns="0" rtlCol="0" anchor="t">
            <a:spAutoFit/>
          </a:bodyPr>
          <a:lstStyle/>
          <a:p>
            <a:pPr algn="ctr">
              <a:lnSpc>
                <a:spcPts val="4759"/>
              </a:lnSpc>
            </a:pPr>
            <a:r>
              <a:rPr lang="en-US" sz="3399" b="1" dirty="0">
                <a:solidFill>
                  <a:srgbClr val="000000"/>
                </a:solidFill>
                <a:latin typeface="Canva Sans Bold"/>
                <a:ea typeface="Canva Sans Bold"/>
                <a:cs typeface="Canva Sans Bold"/>
                <a:sym typeface="Canva Sans Bold"/>
              </a:rPr>
              <a:t>2.Push Notifications</a:t>
            </a:r>
          </a:p>
        </p:txBody>
      </p:sp>
      <p:sp>
        <p:nvSpPr>
          <p:cNvPr id="10" name="TextBox 10"/>
          <p:cNvSpPr txBox="1"/>
          <p:nvPr/>
        </p:nvSpPr>
        <p:spPr>
          <a:xfrm>
            <a:off x="1532322" y="6495574"/>
            <a:ext cx="16222278" cy="1180465"/>
          </a:xfrm>
          <a:prstGeom prst="rect">
            <a:avLst/>
          </a:prstGeom>
        </p:spPr>
        <p:txBody>
          <a:bodyPr wrap="square" lIns="0" tIns="0" rIns="0" bIns="0" rtlCol="0" anchor="t">
            <a:spAutoFit/>
          </a:bodyPr>
          <a:lstStyle/>
          <a:p>
            <a:pPr>
              <a:lnSpc>
                <a:spcPts val="4759"/>
              </a:lnSpc>
            </a:pPr>
            <a:r>
              <a:rPr lang="en-US" sz="3399" dirty="0">
                <a:solidFill>
                  <a:srgbClr val="000000"/>
                </a:solidFill>
                <a:latin typeface="Canva Sans"/>
                <a:ea typeface="Canva Sans"/>
                <a:cs typeface="Canva Sans"/>
                <a:sym typeface="Canva Sans"/>
              </a:rPr>
              <a:t>Personalized notifications based on interests can increase user engagement.</a:t>
            </a:r>
          </a:p>
          <a:p>
            <a:pPr algn="ctr">
              <a:lnSpc>
                <a:spcPts val="4759"/>
              </a:lnSpc>
            </a:pPr>
            <a:endParaRPr lang="en-US" sz="3399" dirty="0">
              <a:solidFill>
                <a:srgbClr val="000000"/>
              </a:solidFill>
              <a:latin typeface="Canva Sans"/>
              <a:ea typeface="Canva Sans"/>
              <a:cs typeface="Canva Sans"/>
              <a:sym typeface="Canva Sans"/>
            </a:endParaRPr>
          </a:p>
        </p:txBody>
      </p:sp>
      <p:sp>
        <p:nvSpPr>
          <p:cNvPr id="11" name="TextBox 11"/>
          <p:cNvSpPr txBox="1"/>
          <p:nvPr/>
        </p:nvSpPr>
        <p:spPr>
          <a:xfrm>
            <a:off x="1141746" y="7246104"/>
            <a:ext cx="6610600" cy="580390"/>
          </a:xfrm>
          <a:prstGeom prst="rect">
            <a:avLst/>
          </a:prstGeom>
        </p:spPr>
        <p:txBody>
          <a:bodyPr lIns="0" tIns="0" rIns="0" bIns="0" rtlCol="0" anchor="t">
            <a:spAutoFit/>
          </a:bodyPr>
          <a:lstStyle/>
          <a:p>
            <a:pPr algn="ctr">
              <a:lnSpc>
                <a:spcPts val="4759"/>
              </a:lnSpc>
            </a:pPr>
            <a:r>
              <a:rPr lang="en-US" sz="3399" b="1" dirty="0">
                <a:solidFill>
                  <a:srgbClr val="000000"/>
                </a:solidFill>
                <a:latin typeface="Canva Sans Bold"/>
                <a:ea typeface="Canva Sans Bold"/>
                <a:cs typeface="Canva Sans Bold"/>
                <a:sym typeface="Canva Sans Bold"/>
              </a:rPr>
              <a:t>3.Event Participation Records</a:t>
            </a:r>
          </a:p>
        </p:txBody>
      </p:sp>
      <p:sp>
        <p:nvSpPr>
          <p:cNvPr id="12" name="TextBox 12"/>
          <p:cNvSpPr txBox="1"/>
          <p:nvPr/>
        </p:nvSpPr>
        <p:spPr>
          <a:xfrm>
            <a:off x="1516280" y="7932750"/>
            <a:ext cx="15978950" cy="580390"/>
          </a:xfrm>
          <a:prstGeom prst="rect">
            <a:avLst/>
          </a:prstGeom>
        </p:spPr>
        <p:txBody>
          <a:bodyPr wrap="square" lIns="0" tIns="0" rIns="0" bIns="0" rtlCol="0" anchor="t">
            <a:spAutoFit/>
          </a:bodyPr>
          <a:lstStyle/>
          <a:p>
            <a:pPr algn="l">
              <a:lnSpc>
                <a:spcPts val="4759"/>
              </a:lnSpc>
            </a:pPr>
            <a:r>
              <a:rPr lang="en-US" sz="3399" dirty="0">
                <a:solidFill>
                  <a:srgbClr val="000000"/>
                </a:solidFill>
                <a:latin typeface="Canva Sans"/>
                <a:ea typeface="Canva Sans"/>
                <a:cs typeface="Canva Sans"/>
                <a:sym typeface="Canva Sans"/>
              </a:rPr>
              <a:t>Maintain a record of students who booked or registered for each event.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1661229" y="952500"/>
            <a:ext cx="4901446" cy="1139825"/>
          </a:xfrm>
          <a:prstGeom prst="rect">
            <a:avLst/>
          </a:prstGeom>
        </p:spPr>
        <p:txBody>
          <a:bodyPr lIns="0" tIns="0" rIns="0" bIns="0" rtlCol="0" anchor="t">
            <a:spAutoFit/>
          </a:bodyPr>
          <a:lstStyle/>
          <a:p>
            <a:pPr algn="ctr">
              <a:lnSpc>
                <a:spcPts val="9099"/>
              </a:lnSpc>
              <a:spcBef>
                <a:spcPct val="0"/>
              </a:spcBef>
            </a:pPr>
            <a:r>
              <a:rPr lang="en-US" sz="6999" b="1">
                <a:solidFill>
                  <a:srgbClr val="000000"/>
                </a:solidFill>
                <a:latin typeface="Klein Bold"/>
                <a:ea typeface="Klein Bold"/>
                <a:cs typeface="Klein Bold"/>
                <a:sym typeface="Klein Bold"/>
              </a:rPr>
              <a:t>Conclusion</a:t>
            </a:r>
          </a:p>
        </p:txBody>
      </p:sp>
      <p:sp>
        <p:nvSpPr>
          <p:cNvPr id="6" name="TextBox 6"/>
          <p:cNvSpPr txBox="1"/>
          <p:nvPr/>
        </p:nvSpPr>
        <p:spPr>
          <a:xfrm>
            <a:off x="1328092" y="2608348"/>
            <a:ext cx="15931208" cy="4180840"/>
          </a:xfrm>
          <a:prstGeom prst="rect">
            <a:avLst/>
          </a:prstGeom>
        </p:spPr>
        <p:txBody>
          <a:bodyPr lIns="0" tIns="0" rIns="0" bIns="0" rtlCol="0" anchor="t">
            <a:spAutoFit/>
          </a:bodyPr>
          <a:lstStyle/>
          <a:p>
            <a:pPr algn="just">
              <a:lnSpc>
                <a:spcPts val="4759"/>
              </a:lnSpc>
            </a:pPr>
            <a:r>
              <a:rPr lang="en-US" sz="3399">
                <a:solidFill>
                  <a:srgbClr val="000000"/>
                </a:solidFill>
                <a:latin typeface="Canva Sans"/>
                <a:ea typeface="Canva Sans"/>
                <a:cs typeface="Canva Sans"/>
                <a:sym typeface="Canva Sans"/>
              </a:rPr>
              <a:t>CampusConnect is a powerful digital solution designed to simplify campus event management and boost engagement. With a user-friendly interface, real-time search, and smooth booking, it ensures an efficient user experience. Built using Flutter and Firebase, the app is stable, cross-platform, and scalable. Through continuous feedback and updates, CampusConnect will evolve to meet the growing needs of campus communities.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3969"/>
        </a:solidFill>
        <a:effectLst/>
      </p:bgPr>
    </p:bg>
    <p:spTree>
      <p:nvGrpSpPr>
        <p:cNvPr id="1" name=""/>
        <p:cNvGrpSpPr/>
        <p:nvPr/>
      </p:nvGrpSpPr>
      <p:grpSpPr>
        <a:xfrm>
          <a:off x="0" y="0"/>
          <a:ext cx="0" cy="0"/>
          <a:chOff x="0" y="0"/>
          <a:chExt cx="0" cy="0"/>
        </a:xfrm>
      </p:grpSpPr>
      <p:grpSp>
        <p:nvGrpSpPr>
          <p:cNvPr id="2" name="Group 2"/>
          <p:cNvGrpSpPr/>
          <p:nvPr/>
        </p:nvGrpSpPr>
        <p:grpSpPr>
          <a:xfrm>
            <a:off x="9525" y="0"/>
            <a:ext cx="18288000" cy="3773114"/>
            <a:chOff x="0" y="0"/>
            <a:chExt cx="24384000" cy="5030819"/>
          </a:xfrm>
        </p:grpSpPr>
        <p:pic>
          <p:nvPicPr>
            <p:cNvPr id="3" name="Picture 3"/>
            <p:cNvPicPr>
              <a:picLocks noChangeAspect="1"/>
            </p:cNvPicPr>
            <p:nvPr/>
          </p:nvPicPr>
          <p:blipFill>
            <a:blip r:embed="rId2">
              <a:alphaModFix amt="14000"/>
            </a:blip>
            <a:srcRect t="27933" b="41099"/>
            <a:stretch>
              <a:fillRect/>
            </a:stretch>
          </p:blipFill>
          <p:spPr>
            <a:xfrm>
              <a:off x="0" y="0"/>
              <a:ext cx="24384000" cy="5030819"/>
            </a:xfrm>
            <a:prstGeom prst="rect">
              <a:avLst/>
            </a:prstGeom>
          </p:spPr>
        </p:pic>
      </p:grpSp>
      <p:grpSp>
        <p:nvGrpSpPr>
          <p:cNvPr id="4" name="Group 4"/>
          <p:cNvGrpSpPr/>
          <p:nvPr/>
        </p:nvGrpSpPr>
        <p:grpSpPr>
          <a:xfrm>
            <a:off x="0" y="3773114"/>
            <a:ext cx="18288000" cy="6513886"/>
            <a:chOff x="0" y="0"/>
            <a:chExt cx="4816593" cy="1715591"/>
          </a:xfrm>
        </p:grpSpPr>
        <p:sp>
          <p:nvSpPr>
            <p:cNvPr id="5" name="Freeform 5"/>
            <p:cNvSpPr/>
            <p:nvPr/>
          </p:nvSpPr>
          <p:spPr>
            <a:xfrm>
              <a:off x="0" y="0"/>
              <a:ext cx="4816592" cy="1715591"/>
            </a:xfrm>
            <a:custGeom>
              <a:avLst/>
              <a:gdLst/>
              <a:ahLst/>
              <a:cxnLst/>
              <a:rect l="l" t="t" r="r" b="b"/>
              <a:pathLst>
                <a:path w="4816592" h="1715591">
                  <a:moveTo>
                    <a:pt x="0" y="0"/>
                  </a:moveTo>
                  <a:lnTo>
                    <a:pt x="4816592" y="0"/>
                  </a:lnTo>
                  <a:lnTo>
                    <a:pt x="4816592" y="1715591"/>
                  </a:lnTo>
                  <a:lnTo>
                    <a:pt x="0" y="1715591"/>
                  </a:lnTo>
                  <a:close/>
                </a:path>
              </a:pathLst>
            </a:custGeom>
            <a:solidFill>
              <a:srgbClr val="F4F4F4"/>
            </a:solidFill>
          </p:spPr>
          <p:txBody>
            <a:bodyPr/>
            <a:lstStyle/>
            <a:p>
              <a:endParaRPr lang="en-IN"/>
            </a:p>
          </p:txBody>
        </p:sp>
        <p:sp>
          <p:nvSpPr>
            <p:cNvPr id="6" name="TextBox 6"/>
            <p:cNvSpPr txBox="1"/>
            <p:nvPr/>
          </p:nvSpPr>
          <p:spPr>
            <a:xfrm>
              <a:off x="0" y="-66675"/>
              <a:ext cx="4816593" cy="1782266"/>
            </a:xfrm>
            <a:prstGeom prst="rect">
              <a:avLst/>
            </a:prstGeom>
          </p:spPr>
          <p:txBody>
            <a:bodyPr lIns="50800" tIns="50800" rIns="50800" bIns="50800" rtlCol="0" anchor="ctr"/>
            <a:lstStyle/>
            <a:p>
              <a:pPr algn="ctr">
                <a:lnSpc>
                  <a:spcPts val="3639"/>
                </a:lnSpc>
              </a:pPr>
              <a:endParaRPr/>
            </a:p>
          </p:txBody>
        </p:sp>
      </p:grpSp>
      <p:graphicFrame>
        <p:nvGraphicFramePr>
          <p:cNvPr id="7" name="Table 7"/>
          <p:cNvGraphicFramePr>
            <a:graphicFrameLocks noGrp="1"/>
          </p:cNvGraphicFramePr>
          <p:nvPr/>
        </p:nvGraphicFramePr>
        <p:xfrm>
          <a:off x="2035380" y="4645343"/>
          <a:ext cx="6604347" cy="4157103"/>
        </p:xfrm>
        <a:graphic>
          <a:graphicData uri="http://schemas.openxmlformats.org/drawingml/2006/table">
            <a:tbl>
              <a:tblPr/>
              <a:tblGrid>
                <a:gridCol w="5219898">
                  <a:extLst>
                    <a:ext uri="{9D8B030D-6E8A-4147-A177-3AD203B41FA5}">
                      <a16:colId xmlns:a16="http://schemas.microsoft.com/office/drawing/2014/main" val="20000"/>
                    </a:ext>
                  </a:extLst>
                </a:gridCol>
                <a:gridCol w="1384449">
                  <a:extLst>
                    <a:ext uri="{9D8B030D-6E8A-4147-A177-3AD203B41FA5}">
                      <a16:colId xmlns:a16="http://schemas.microsoft.com/office/drawing/2014/main" val="20001"/>
                    </a:ext>
                  </a:extLst>
                </a:gridCol>
              </a:tblGrid>
              <a:tr h="827611">
                <a:tc>
                  <a:txBody>
                    <a:bodyPr/>
                    <a:lstStyle/>
                    <a:p>
                      <a:pPr algn="l">
                        <a:lnSpc>
                          <a:spcPts val="3639"/>
                        </a:lnSpc>
                        <a:defRPr/>
                      </a:pPr>
                      <a:r>
                        <a:rPr lang="en-US" sz="2599">
                          <a:solidFill>
                            <a:srgbClr val="2A2E3A"/>
                          </a:solidFill>
                          <a:latin typeface="Helios"/>
                          <a:ea typeface="Helios"/>
                          <a:cs typeface="Helios"/>
                          <a:sym typeface="Helios"/>
                        </a:rPr>
                        <a:t>Introduction</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3</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0"/>
                  </a:ext>
                </a:extLst>
              </a:tr>
              <a:tr h="832373">
                <a:tc>
                  <a:txBody>
                    <a:bodyPr/>
                    <a:lstStyle/>
                    <a:p>
                      <a:pPr algn="l">
                        <a:lnSpc>
                          <a:spcPts val="3639"/>
                        </a:lnSpc>
                        <a:defRPr/>
                      </a:pPr>
                      <a:r>
                        <a:rPr lang="en-US" sz="2599">
                          <a:solidFill>
                            <a:srgbClr val="2A2E3A"/>
                          </a:solidFill>
                          <a:latin typeface="Helios"/>
                          <a:ea typeface="Helios"/>
                          <a:cs typeface="Helios"/>
                          <a:sym typeface="Helios"/>
                        </a:rPr>
                        <a:t>Objectives</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4</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1"/>
                  </a:ext>
                </a:extLst>
              </a:tr>
              <a:tr h="832373">
                <a:tc>
                  <a:txBody>
                    <a:bodyPr/>
                    <a:lstStyle/>
                    <a:p>
                      <a:pPr algn="l">
                        <a:lnSpc>
                          <a:spcPts val="3639"/>
                        </a:lnSpc>
                        <a:defRPr/>
                      </a:pPr>
                      <a:r>
                        <a:rPr lang="en-US" sz="2599">
                          <a:solidFill>
                            <a:srgbClr val="2A2E3A"/>
                          </a:solidFill>
                          <a:latin typeface="Helios"/>
                          <a:ea typeface="Helios"/>
                          <a:cs typeface="Helios"/>
                          <a:sym typeface="Helios"/>
                        </a:rPr>
                        <a:t>Existing System</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5</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2"/>
                  </a:ext>
                </a:extLst>
              </a:tr>
              <a:tr h="832373">
                <a:tc>
                  <a:txBody>
                    <a:bodyPr/>
                    <a:lstStyle/>
                    <a:p>
                      <a:pPr algn="l">
                        <a:lnSpc>
                          <a:spcPts val="3639"/>
                        </a:lnSpc>
                        <a:defRPr/>
                      </a:pPr>
                      <a:r>
                        <a:rPr lang="en-US" sz="2599">
                          <a:solidFill>
                            <a:srgbClr val="2A2E3A"/>
                          </a:solidFill>
                          <a:latin typeface="Helios"/>
                          <a:ea typeface="Helios"/>
                          <a:cs typeface="Helios"/>
                          <a:sym typeface="Helios"/>
                        </a:rPr>
                        <a:t>Proposed System</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6</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0003"/>
                  </a:ext>
                </a:extLst>
              </a:tr>
              <a:tr h="832373">
                <a:tc>
                  <a:txBody>
                    <a:bodyPr/>
                    <a:lstStyle/>
                    <a:p>
                      <a:pPr algn="l">
                        <a:lnSpc>
                          <a:spcPts val="3639"/>
                        </a:lnSpc>
                        <a:defRPr/>
                      </a:pPr>
                      <a:r>
                        <a:rPr lang="en-US" sz="2599">
                          <a:solidFill>
                            <a:srgbClr val="2A2E3A"/>
                          </a:solidFill>
                          <a:latin typeface="Helios"/>
                          <a:ea typeface="Helios"/>
                          <a:cs typeface="Helios"/>
                          <a:sym typeface="Helios"/>
                        </a:rPr>
                        <a:t>Features Overview</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7</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8" name="Table 8"/>
          <p:cNvGraphicFramePr>
            <a:graphicFrameLocks noGrp="1"/>
          </p:cNvGraphicFramePr>
          <p:nvPr/>
        </p:nvGraphicFramePr>
        <p:xfrm>
          <a:off x="9647029" y="4645343"/>
          <a:ext cx="6604347" cy="4157103"/>
        </p:xfrm>
        <a:graphic>
          <a:graphicData uri="http://schemas.openxmlformats.org/drawingml/2006/table">
            <a:tbl>
              <a:tblPr/>
              <a:tblGrid>
                <a:gridCol w="5219898">
                  <a:extLst>
                    <a:ext uri="{9D8B030D-6E8A-4147-A177-3AD203B41FA5}">
                      <a16:colId xmlns:a16="http://schemas.microsoft.com/office/drawing/2014/main" val="20000"/>
                    </a:ext>
                  </a:extLst>
                </a:gridCol>
                <a:gridCol w="1384449">
                  <a:extLst>
                    <a:ext uri="{9D8B030D-6E8A-4147-A177-3AD203B41FA5}">
                      <a16:colId xmlns:a16="http://schemas.microsoft.com/office/drawing/2014/main" val="20001"/>
                    </a:ext>
                  </a:extLst>
                </a:gridCol>
              </a:tblGrid>
              <a:tr h="832373">
                <a:tc>
                  <a:txBody>
                    <a:bodyPr/>
                    <a:lstStyle/>
                    <a:p>
                      <a:pPr algn="l">
                        <a:lnSpc>
                          <a:spcPts val="3639"/>
                        </a:lnSpc>
                        <a:defRPr/>
                      </a:pPr>
                      <a:r>
                        <a:rPr lang="en-US" sz="2599">
                          <a:solidFill>
                            <a:srgbClr val="2A2E3A"/>
                          </a:solidFill>
                          <a:latin typeface="Helios"/>
                          <a:ea typeface="Helios"/>
                          <a:cs typeface="Helios"/>
                          <a:sym typeface="Helios"/>
                        </a:rPr>
                        <a:t>System Requirements</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a:ea typeface="Helios"/>
                          <a:cs typeface="Helios"/>
                          <a:sym typeface="Helios"/>
                        </a:rPr>
                        <a:t>9</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0"/>
                  </a:ext>
                </a:extLst>
              </a:tr>
              <a:tr h="832373">
                <a:tc>
                  <a:txBody>
                    <a:bodyPr/>
                    <a:lstStyle/>
                    <a:p>
                      <a:pPr algn="l">
                        <a:lnSpc>
                          <a:spcPts val="3639"/>
                        </a:lnSpc>
                        <a:defRPr/>
                      </a:pPr>
                      <a:r>
                        <a:rPr lang="en-US" sz="2599">
                          <a:solidFill>
                            <a:srgbClr val="2A2E3A"/>
                          </a:solidFill>
                          <a:latin typeface="Helios"/>
                          <a:ea typeface="Helios"/>
                          <a:cs typeface="Helios"/>
                          <a:sym typeface="Helios"/>
                        </a:rPr>
                        <a:t>DFD</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b="1">
                          <a:solidFill>
                            <a:srgbClr val="718BAB"/>
                          </a:solidFill>
                          <a:latin typeface="Helios Bold"/>
                          <a:ea typeface="Helios Bold"/>
                          <a:cs typeface="Helios Bold"/>
                          <a:sym typeface="Helios Bold"/>
                        </a:rPr>
                        <a:t>10</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1"/>
                  </a:ext>
                </a:extLst>
              </a:tr>
              <a:tr h="832373">
                <a:tc>
                  <a:txBody>
                    <a:bodyPr/>
                    <a:lstStyle/>
                    <a:p>
                      <a:pPr algn="l">
                        <a:lnSpc>
                          <a:spcPts val="3639"/>
                        </a:lnSpc>
                        <a:defRPr/>
                      </a:pPr>
                      <a:r>
                        <a:rPr lang="en-US" sz="2599">
                          <a:solidFill>
                            <a:srgbClr val="2A2E3A"/>
                          </a:solidFill>
                          <a:latin typeface="Helios"/>
                          <a:ea typeface="Helios"/>
                          <a:cs typeface="Helios"/>
                          <a:sym typeface="Helios"/>
                        </a:rPr>
                        <a:t>Implementation Screenshot</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a:ea typeface="Helios"/>
                          <a:cs typeface="Helios"/>
                          <a:sym typeface="Helios"/>
                        </a:rPr>
                        <a:t>13</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2"/>
                  </a:ext>
                </a:extLst>
              </a:tr>
              <a:tr h="832373">
                <a:tc>
                  <a:txBody>
                    <a:bodyPr/>
                    <a:lstStyle/>
                    <a:p>
                      <a:pPr algn="l">
                        <a:lnSpc>
                          <a:spcPts val="3639"/>
                        </a:lnSpc>
                        <a:defRPr/>
                      </a:pPr>
                      <a:r>
                        <a:rPr lang="en-US" sz="2599">
                          <a:solidFill>
                            <a:srgbClr val="2A2E3A"/>
                          </a:solidFill>
                          <a:latin typeface="Helios"/>
                          <a:ea typeface="Helios"/>
                          <a:cs typeface="Helios"/>
                          <a:sym typeface="Helios"/>
                        </a:rPr>
                        <a:t>Future Scope</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a:ea typeface="Helios"/>
                          <a:cs typeface="Helios"/>
                          <a:sym typeface="Helios"/>
                        </a:rPr>
                        <a:t>16</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3"/>
                  </a:ext>
                </a:extLst>
              </a:tr>
              <a:tr h="827611">
                <a:tc>
                  <a:txBody>
                    <a:bodyPr/>
                    <a:lstStyle/>
                    <a:p>
                      <a:pPr algn="l">
                        <a:lnSpc>
                          <a:spcPts val="3639"/>
                        </a:lnSpc>
                        <a:defRPr/>
                      </a:pPr>
                      <a:r>
                        <a:rPr lang="en-US" sz="2599">
                          <a:solidFill>
                            <a:srgbClr val="2A2E3A"/>
                          </a:solidFill>
                          <a:latin typeface="Helios"/>
                          <a:ea typeface="Helios"/>
                          <a:cs typeface="Helios"/>
                          <a:sym typeface="Helios"/>
                        </a:rPr>
                        <a:t>Conclusion</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2600">
                          <a:solidFill>
                            <a:srgbClr val="718BAB"/>
                          </a:solidFill>
                          <a:latin typeface="Helios"/>
                          <a:ea typeface="Helios"/>
                          <a:cs typeface="Helios"/>
                          <a:sym typeface="Helios"/>
                        </a:rPr>
                        <a:t>17</a:t>
                      </a:r>
                      <a:endParaRPr lang="en-US" sz="1100"/>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9"/>
          <p:cNvSpPr txBox="1"/>
          <p:nvPr/>
        </p:nvSpPr>
        <p:spPr>
          <a:xfrm>
            <a:off x="4639504" y="1391465"/>
            <a:ext cx="9008992" cy="1139825"/>
          </a:xfrm>
          <a:prstGeom prst="rect">
            <a:avLst/>
          </a:prstGeom>
        </p:spPr>
        <p:txBody>
          <a:bodyPr lIns="0" tIns="0" rIns="0" bIns="0" rtlCol="0" anchor="t">
            <a:spAutoFit/>
          </a:bodyPr>
          <a:lstStyle/>
          <a:p>
            <a:pPr algn="ctr">
              <a:lnSpc>
                <a:spcPts val="9099"/>
              </a:lnSpc>
            </a:pPr>
            <a:r>
              <a:rPr lang="en-US" sz="6999" b="1">
                <a:solidFill>
                  <a:srgbClr val="FFFFFF"/>
                </a:solidFill>
                <a:latin typeface="Klein Bold"/>
                <a:ea typeface="Klein Bold"/>
                <a:cs typeface="Klein Bold"/>
                <a:sym typeface="Klein Bold"/>
              </a:rPr>
              <a:t>Content</a:t>
            </a:r>
          </a:p>
        </p:txBody>
      </p:sp>
      <p:sp>
        <p:nvSpPr>
          <p:cNvPr id="10" name="Freeform 10"/>
          <p:cNvSpPr/>
          <p:nvPr/>
        </p:nvSpPr>
        <p:spPr>
          <a:xfrm>
            <a:off x="8333203" y="-1109791"/>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N"/>
          </a:p>
        </p:txBody>
      </p:sp>
      <p:sp>
        <p:nvSpPr>
          <p:cNvPr id="11" name="Freeform 11"/>
          <p:cNvSpPr/>
          <p:nvPr/>
        </p:nvSpPr>
        <p:spPr>
          <a:xfrm>
            <a:off x="8333203" y="9678747"/>
            <a:ext cx="1621594" cy="1621594"/>
          </a:xfrm>
          <a:custGeom>
            <a:avLst/>
            <a:gdLst/>
            <a:ahLst/>
            <a:cxnLst/>
            <a:rect l="l" t="t" r="r" b="b"/>
            <a:pathLst>
              <a:path w="1621594" h="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5285674">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alphaModFix amt="71000"/>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1028700" y="1523921"/>
            <a:ext cx="6322254" cy="1816712"/>
            <a:chOff x="0" y="0"/>
            <a:chExt cx="8429672" cy="2422282"/>
          </a:xfrm>
        </p:grpSpPr>
        <p:sp>
          <p:nvSpPr>
            <p:cNvPr id="5" name="TextBox 5"/>
            <p:cNvSpPr txBox="1"/>
            <p:nvPr/>
          </p:nvSpPr>
          <p:spPr>
            <a:xfrm>
              <a:off x="0" y="-76200"/>
              <a:ext cx="8429672" cy="1494367"/>
            </a:xfrm>
            <a:prstGeom prst="rect">
              <a:avLst/>
            </a:prstGeom>
          </p:spPr>
          <p:txBody>
            <a:bodyPr lIns="0" tIns="0" rIns="0" bIns="0" rtlCol="0" anchor="t">
              <a:spAutoFit/>
            </a:bodyPr>
            <a:lstStyle/>
            <a:p>
              <a:pPr algn="l">
                <a:lnSpc>
                  <a:spcPts val="9099"/>
                </a:lnSpc>
              </a:pPr>
              <a:r>
                <a:rPr lang="en-US" sz="6999" b="1">
                  <a:solidFill>
                    <a:srgbClr val="2A2E3A"/>
                  </a:solidFill>
                  <a:latin typeface="Klein Bold"/>
                  <a:ea typeface="Klein Bold"/>
                  <a:cs typeface="Klein Bold"/>
                  <a:sym typeface="Klein Bold"/>
                </a:rPr>
                <a:t>Introduction</a:t>
              </a:r>
            </a:p>
          </p:txBody>
        </p:sp>
        <p:sp>
          <p:nvSpPr>
            <p:cNvPr id="6" name="TextBox 6"/>
            <p:cNvSpPr txBox="1"/>
            <p:nvPr/>
          </p:nvSpPr>
          <p:spPr>
            <a:xfrm>
              <a:off x="0" y="1714680"/>
              <a:ext cx="8025160" cy="707602"/>
            </a:xfrm>
            <a:prstGeom prst="rect">
              <a:avLst/>
            </a:prstGeom>
          </p:spPr>
          <p:txBody>
            <a:bodyPr lIns="0" tIns="0" rIns="0" bIns="0" rtlCol="0" anchor="t">
              <a:spAutoFit/>
            </a:bodyPr>
            <a:lstStyle/>
            <a:p>
              <a:pPr algn="l">
                <a:lnSpc>
                  <a:spcPts val="4479"/>
                </a:lnSpc>
              </a:pPr>
              <a:endParaRPr/>
            </a:p>
          </p:txBody>
        </p:sp>
      </p:grpSp>
      <p:sp>
        <p:nvSpPr>
          <p:cNvPr id="7" name="Freeform 7"/>
          <p:cNvSpPr/>
          <p:nvPr/>
        </p:nvSpPr>
        <p:spPr>
          <a:xfrm>
            <a:off x="-3294649" y="4522617"/>
            <a:ext cx="5764383" cy="5764383"/>
          </a:xfrm>
          <a:custGeom>
            <a:avLst/>
            <a:gdLst/>
            <a:ahLst/>
            <a:cxnLst/>
            <a:rect l="l" t="t" r="r" b="b"/>
            <a:pathLst>
              <a:path w="5764383" h="5764383">
                <a:moveTo>
                  <a:pt x="0" y="0"/>
                </a:moveTo>
                <a:lnTo>
                  <a:pt x="5764382" y="0"/>
                </a:lnTo>
                <a:lnTo>
                  <a:pt x="5764382" y="5764383"/>
                </a:lnTo>
                <a:lnTo>
                  <a:pt x="0" y="5764383"/>
                </a:lnTo>
                <a:lnTo>
                  <a:pt x="0" y="0"/>
                </a:lnTo>
                <a:close/>
              </a:path>
            </a:pathLst>
          </a:custGeom>
          <a:blipFill>
            <a:blip r:embed="rId6">
              <a:alphaModFix amt="14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8"/>
          <p:cNvSpPr txBox="1"/>
          <p:nvPr/>
        </p:nvSpPr>
        <p:spPr>
          <a:xfrm>
            <a:off x="1575703" y="2947003"/>
            <a:ext cx="15136595" cy="5017643"/>
          </a:xfrm>
          <a:prstGeom prst="rect">
            <a:avLst/>
          </a:prstGeom>
        </p:spPr>
        <p:txBody>
          <a:bodyPr lIns="0" tIns="0" rIns="0" bIns="0" rtlCol="0" anchor="t">
            <a:spAutoFit/>
          </a:bodyPr>
          <a:lstStyle/>
          <a:p>
            <a:pPr algn="just">
              <a:lnSpc>
                <a:spcPts val="5745"/>
              </a:lnSpc>
            </a:pPr>
            <a:r>
              <a:rPr lang="en-US" sz="3399">
                <a:solidFill>
                  <a:srgbClr val="2A2E3A"/>
                </a:solidFill>
                <a:latin typeface="Canva Sans"/>
                <a:ea typeface="Canva Sans"/>
                <a:cs typeface="Canva Sans"/>
                <a:sym typeface="Canva Sans"/>
              </a:rPr>
              <a:t>CampusConnect is a digital platform developed to simplify and automate event management in educational institutions. It allows students, faculty, and administrators to easily schedule events, send requests, and receive approvals—all in one place. By replacing manual paperwork with a streamlined process, CampusConnect saves time, improves communication, and ensures smoother coordination for campus activities.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5896386" y="1028700"/>
            <a:ext cx="5534402" cy="1816712"/>
            <a:chOff x="0" y="0"/>
            <a:chExt cx="7379203" cy="2422282"/>
          </a:xfrm>
        </p:grpSpPr>
        <p:sp>
          <p:nvSpPr>
            <p:cNvPr id="5" name="TextBox 5"/>
            <p:cNvSpPr txBox="1"/>
            <p:nvPr/>
          </p:nvSpPr>
          <p:spPr>
            <a:xfrm>
              <a:off x="0" y="-76200"/>
              <a:ext cx="7379203" cy="1494367"/>
            </a:xfrm>
            <a:prstGeom prst="rect">
              <a:avLst/>
            </a:prstGeom>
          </p:spPr>
          <p:txBody>
            <a:bodyPr lIns="0" tIns="0" rIns="0" bIns="0" rtlCol="0" anchor="t">
              <a:spAutoFit/>
            </a:bodyPr>
            <a:lstStyle/>
            <a:p>
              <a:pPr algn="ctr">
                <a:lnSpc>
                  <a:spcPts val="9099"/>
                </a:lnSpc>
              </a:pPr>
              <a:r>
                <a:rPr lang="en-US" sz="6999" b="1">
                  <a:solidFill>
                    <a:srgbClr val="2A2E3A"/>
                  </a:solidFill>
                  <a:latin typeface="Klein Bold"/>
                  <a:ea typeface="Klein Bold"/>
                  <a:cs typeface="Klein Bold"/>
                  <a:sym typeface="Klein Bold"/>
                </a:rPr>
                <a:t>Objective</a:t>
              </a:r>
            </a:p>
          </p:txBody>
        </p:sp>
        <p:sp>
          <p:nvSpPr>
            <p:cNvPr id="6" name="TextBox 6"/>
            <p:cNvSpPr txBox="1"/>
            <p:nvPr/>
          </p:nvSpPr>
          <p:spPr>
            <a:xfrm>
              <a:off x="0" y="1714680"/>
              <a:ext cx="7025100" cy="707602"/>
            </a:xfrm>
            <a:prstGeom prst="rect">
              <a:avLst/>
            </a:prstGeom>
          </p:spPr>
          <p:txBody>
            <a:bodyPr lIns="0" tIns="0" rIns="0" bIns="0" rtlCol="0" anchor="t">
              <a:spAutoFit/>
            </a:bodyPr>
            <a:lstStyle/>
            <a:p>
              <a:pPr algn="l">
                <a:lnSpc>
                  <a:spcPts val="4479"/>
                </a:lnSpc>
              </a:pPr>
              <a:endParaRPr/>
            </a:p>
          </p:txBody>
        </p:sp>
      </p:grpSp>
      <p:sp>
        <p:nvSpPr>
          <p:cNvPr id="7" name="Freeform 7"/>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8"/>
          <p:cNvSpPr txBox="1"/>
          <p:nvPr/>
        </p:nvSpPr>
        <p:spPr>
          <a:xfrm>
            <a:off x="1028700" y="3576757"/>
            <a:ext cx="16230600" cy="1783893"/>
          </a:xfrm>
          <a:prstGeom prst="rect">
            <a:avLst/>
          </a:prstGeom>
        </p:spPr>
        <p:txBody>
          <a:bodyPr lIns="0" tIns="0" rIns="0" bIns="0" rtlCol="0" anchor="t">
            <a:spAutoFit/>
          </a:bodyPr>
          <a:lstStyle/>
          <a:p>
            <a:pPr algn="just">
              <a:lnSpc>
                <a:spcPts val="4840"/>
              </a:lnSpc>
            </a:pPr>
            <a:r>
              <a:rPr lang="en-US" sz="2864">
                <a:solidFill>
                  <a:srgbClr val="2A2E3A"/>
                </a:solidFill>
                <a:latin typeface="Canva Sans"/>
                <a:ea typeface="Canva Sans"/>
                <a:cs typeface="Canva Sans"/>
                <a:sym typeface="Canva Sans"/>
              </a:rPr>
              <a:t>To simplify event management in educational institutions by allowing students and faculty to easily schedule, request, and manage events and venue bookings through a single digital platform.</a:t>
            </a:r>
          </a:p>
        </p:txBody>
      </p:sp>
      <p:sp>
        <p:nvSpPr>
          <p:cNvPr id="9" name="TextBox 9"/>
          <p:cNvSpPr txBox="1"/>
          <p:nvPr/>
        </p:nvSpPr>
        <p:spPr>
          <a:xfrm>
            <a:off x="1028700" y="2778737"/>
            <a:ext cx="3533775" cy="596899"/>
          </a:xfrm>
          <a:prstGeom prst="rect">
            <a:avLst/>
          </a:prstGeom>
        </p:spPr>
        <p:txBody>
          <a:bodyPr lIns="0" tIns="0" rIns="0" bIns="0" rtlCol="0" anchor="t">
            <a:spAutoFit/>
          </a:bodyPr>
          <a:lstStyle/>
          <a:p>
            <a:pPr algn="ctr">
              <a:lnSpc>
                <a:spcPts val="4900"/>
              </a:lnSpc>
            </a:pPr>
            <a:r>
              <a:rPr lang="en-US" sz="3500" b="1">
                <a:solidFill>
                  <a:srgbClr val="2A2E3A"/>
                </a:solidFill>
                <a:latin typeface="Canva Sans Bold"/>
                <a:ea typeface="Canva Sans Bold"/>
                <a:cs typeface="Canva Sans Bold"/>
                <a:sym typeface="Canva Sans Bold"/>
              </a:rPr>
              <a:t>✅ Primary Goal</a:t>
            </a:r>
          </a:p>
        </p:txBody>
      </p:sp>
      <p:sp>
        <p:nvSpPr>
          <p:cNvPr id="10" name="TextBox 10"/>
          <p:cNvSpPr txBox="1"/>
          <p:nvPr/>
        </p:nvSpPr>
        <p:spPr>
          <a:xfrm>
            <a:off x="990600" y="5541377"/>
            <a:ext cx="4365188" cy="596899"/>
          </a:xfrm>
          <a:prstGeom prst="rect">
            <a:avLst/>
          </a:prstGeom>
        </p:spPr>
        <p:txBody>
          <a:bodyPr lIns="0" tIns="0" rIns="0" bIns="0" rtlCol="0" anchor="t">
            <a:spAutoFit/>
          </a:bodyPr>
          <a:lstStyle/>
          <a:p>
            <a:pPr algn="ctr">
              <a:lnSpc>
                <a:spcPts val="4900"/>
              </a:lnSpc>
            </a:pPr>
            <a:r>
              <a:rPr lang="en-US" sz="3500" b="1">
                <a:solidFill>
                  <a:srgbClr val="2A2E3A"/>
                </a:solidFill>
                <a:latin typeface="Canva Sans Bold"/>
                <a:ea typeface="Canva Sans Bold"/>
                <a:cs typeface="Canva Sans Bold"/>
                <a:sym typeface="Canva Sans Bold"/>
              </a:rPr>
              <a:t>📌 Secondary Goals</a:t>
            </a:r>
          </a:p>
        </p:txBody>
      </p:sp>
      <p:sp>
        <p:nvSpPr>
          <p:cNvPr id="11" name="TextBox 11"/>
          <p:cNvSpPr txBox="1"/>
          <p:nvPr/>
        </p:nvSpPr>
        <p:spPr>
          <a:xfrm>
            <a:off x="1028700" y="6458948"/>
            <a:ext cx="16230600" cy="2393493"/>
          </a:xfrm>
          <a:prstGeom prst="rect">
            <a:avLst/>
          </a:prstGeom>
        </p:spPr>
        <p:txBody>
          <a:bodyPr lIns="0" tIns="0" rIns="0" bIns="0" rtlCol="0" anchor="t">
            <a:spAutoFit/>
          </a:bodyPr>
          <a:lstStyle/>
          <a:p>
            <a:pPr algn="just">
              <a:lnSpc>
                <a:spcPts val="4840"/>
              </a:lnSpc>
            </a:pPr>
            <a:r>
              <a:rPr lang="en-US" sz="2864">
                <a:solidFill>
                  <a:srgbClr val="2A2E3A"/>
                </a:solidFill>
                <a:latin typeface="Canva Sans"/>
                <a:ea typeface="Canva Sans"/>
                <a:cs typeface="Canva Sans"/>
                <a:sym typeface="Canva Sans"/>
              </a:rPr>
              <a:t>Apart from the main goal, CampusConnect also aims to reduce the need for manual paperwork and speed up the event approval process. It helps improve communication between students, organizers, faculty, and staff, ensuring everyone is updated on event requests.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14353" y="5143500"/>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nvGrpSpPr>
          <p:cNvPr id="4" name="Group 4"/>
          <p:cNvGrpSpPr/>
          <p:nvPr/>
        </p:nvGrpSpPr>
        <p:grpSpPr>
          <a:xfrm>
            <a:off x="5896386" y="1028700"/>
            <a:ext cx="7717876" cy="1816712"/>
            <a:chOff x="0" y="0"/>
            <a:chExt cx="10290501" cy="2422282"/>
          </a:xfrm>
        </p:grpSpPr>
        <p:sp>
          <p:nvSpPr>
            <p:cNvPr id="5" name="TextBox 5"/>
            <p:cNvSpPr txBox="1"/>
            <p:nvPr/>
          </p:nvSpPr>
          <p:spPr>
            <a:xfrm>
              <a:off x="0" y="-76200"/>
              <a:ext cx="10290501" cy="1494367"/>
            </a:xfrm>
            <a:prstGeom prst="rect">
              <a:avLst/>
            </a:prstGeom>
          </p:spPr>
          <p:txBody>
            <a:bodyPr lIns="0" tIns="0" rIns="0" bIns="0" rtlCol="0" anchor="t">
              <a:spAutoFit/>
            </a:bodyPr>
            <a:lstStyle/>
            <a:p>
              <a:pPr algn="l">
                <a:lnSpc>
                  <a:spcPts val="9099"/>
                </a:lnSpc>
              </a:pPr>
              <a:r>
                <a:rPr lang="en-US" sz="6999" b="1">
                  <a:solidFill>
                    <a:srgbClr val="2A2E3A"/>
                  </a:solidFill>
                  <a:latin typeface="Klein Bold"/>
                  <a:ea typeface="Klein Bold"/>
                  <a:cs typeface="Klein Bold"/>
                  <a:sym typeface="Klein Bold"/>
                </a:rPr>
                <a:t>Existing System</a:t>
              </a:r>
            </a:p>
          </p:txBody>
        </p:sp>
        <p:sp>
          <p:nvSpPr>
            <p:cNvPr id="6" name="TextBox 6"/>
            <p:cNvSpPr txBox="1"/>
            <p:nvPr/>
          </p:nvSpPr>
          <p:spPr>
            <a:xfrm>
              <a:off x="0" y="1714680"/>
              <a:ext cx="9796695" cy="707602"/>
            </a:xfrm>
            <a:prstGeom prst="rect">
              <a:avLst/>
            </a:prstGeom>
          </p:spPr>
          <p:txBody>
            <a:bodyPr lIns="0" tIns="0" rIns="0" bIns="0" rtlCol="0" anchor="t">
              <a:spAutoFit/>
            </a:bodyPr>
            <a:lstStyle/>
            <a:p>
              <a:pPr algn="l">
                <a:lnSpc>
                  <a:spcPts val="4479"/>
                </a:lnSpc>
              </a:pPr>
              <a:endParaRPr/>
            </a:p>
          </p:txBody>
        </p:sp>
      </p:grpSp>
      <p:sp>
        <p:nvSpPr>
          <p:cNvPr id="7" name="Freeform 7"/>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8"/>
          <p:cNvSpPr txBox="1"/>
          <p:nvPr/>
        </p:nvSpPr>
        <p:spPr>
          <a:xfrm>
            <a:off x="997204" y="2523943"/>
            <a:ext cx="16262096"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Manual Form Collection &amp; Submission:</a:t>
            </a:r>
            <a:r>
              <a:rPr lang="en-US" sz="3399">
                <a:solidFill>
                  <a:srgbClr val="2A2E3A"/>
                </a:solidFill>
                <a:latin typeface="Canva Sans"/>
                <a:ea typeface="Canva Sans"/>
                <a:cs typeface="Canva Sans"/>
                <a:sym typeface="Canva Sans"/>
              </a:rPr>
              <a:t> Event organizers must physically collect and submit forms to various departments, consuming time and effort.</a:t>
            </a:r>
          </a:p>
        </p:txBody>
      </p:sp>
      <p:sp>
        <p:nvSpPr>
          <p:cNvPr id="9" name="TextBox 9"/>
          <p:cNvSpPr txBox="1"/>
          <p:nvPr/>
        </p:nvSpPr>
        <p:spPr>
          <a:xfrm>
            <a:off x="1028700" y="4140371"/>
            <a:ext cx="16262096"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Multiple Department Visits for Approval:</a:t>
            </a:r>
            <a:r>
              <a:rPr lang="en-US" sz="3399">
                <a:solidFill>
                  <a:srgbClr val="2A2E3A"/>
                </a:solidFill>
                <a:latin typeface="Canva Sans"/>
                <a:ea typeface="Canva Sans"/>
                <a:cs typeface="Canva Sans"/>
                <a:sym typeface="Canva Sans"/>
              </a:rPr>
              <a:t> Approval requires visiting faculty, HODs, principal, and admin staff in person.</a:t>
            </a:r>
          </a:p>
        </p:txBody>
      </p:sp>
      <p:sp>
        <p:nvSpPr>
          <p:cNvPr id="10" name="TextBox 10"/>
          <p:cNvSpPr txBox="1"/>
          <p:nvPr/>
        </p:nvSpPr>
        <p:spPr>
          <a:xfrm>
            <a:off x="997204" y="5758986"/>
            <a:ext cx="16262096" cy="1780540"/>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No Centralized Venue Booking System: </a:t>
            </a:r>
            <a:r>
              <a:rPr lang="en-US" sz="3399">
                <a:solidFill>
                  <a:srgbClr val="2A2E3A"/>
                </a:solidFill>
                <a:latin typeface="Canva Sans"/>
                <a:ea typeface="Canva Sans"/>
                <a:cs typeface="Canva Sans"/>
                <a:sym typeface="Canva Sans"/>
              </a:rPr>
              <a:t>Venue availability isn't visible institution-wide, causing double bookings and scheduling conflicts.</a:t>
            </a:r>
          </a:p>
          <a:p>
            <a:pPr algn="just">
              <a:lnSpc>
                <a:spcPts val="4759"/>
              </a:lnSpc>
            </a:pPr>
            <a:endParaRPr lang="en-US" sz="3399">
              <a:solidFill>
                <a:srgbClr val="2A2E3A"/>
              </a:solidFill>
              <a:latin typeface="Canva Sans"/>
              <a:ea typeface="Canva Sans"/>
              <a:cs typeface="Canva Sans"/>
              <a:sym typeface="Canva Sans"/>
            </a:endParaRPr>
          </a:p>
        </p:txBody>
      </p:sp>
      <p:sp>
        <p:nvSpPr>
          <p:cNvPr id="11" name="TextBox 11"/>
          <p:cNvSpPr txBox="1"/>
          <p:nvPr/>
        </p:nvSpPr>
        <p:spPr>
          <a:xfrm>
            <a:off x="997204" y="7247585"/>
            <a:ext cx="16262096"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No Real-Time Approval Tracking: </a:t>
            </a:r>
            <a:r>
              <a:rPr lang="en-US" sz="3399">
                <a:solidFill>
                  <a:srgbClr val="2A2E3A"/>
                </a:solidFill>
                <a:latin typeface="Canva Sans"/>
                <a:ea typeface="Canva Sans"/>
                <a:cs typeface="Canva Sans"/>
                <a:sym typeface="Canva Sans"/>
              </a:rPr>
              <a:t>There's no system to view the status of approvals; applicants rely on manual follow-ups.</a:t>
            </a:r>
          </a:p>
        </p:txBody>
      </p:sp>
      <p:sp>
        <p:nvSpPr>
          <p:cNvPr id="12" name="Freeform 12"/>
          <p:cNvSpPr/>
          <p:nvPr/>
        </p:nvSpPr>
        <p:spPr>
          <a:xfrm rot="693604">
            <a:off x="426583" y="2408301"/>
            <a:ext cx="487975" cy="874222"/>
          </a:xfrm>
          <a:custGeom>
            <a:avLst/>
            <a:gdLst/>
            <a:ahLst/>
            <a:cxnLst/>
            <a:rect l="l" t="t" r="r" b="b"/>
            <a:pathLst>
              <a:path w="487975" h="874222">
                <a:moveTo>
                  <a:pt x="0" y="0"/>
                </a:moveTo>
                <a:lnTo>
                  <a:pt x="487975" y="0"/>
                </a:lnTo>
                <a:lnTo>
                  <a:pt x="487975"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3" name="Freeform 13"/>
          <p:cNvSpPr/>
          <p:nvPr/>
        </p:nvSpPr>
        <p:spPr>
          <a:xfrm rot="693604">
            <a:off x="426583" y="3994957"/>
            <a:ext cx="487975" cy="874222"/>
          </a:xfrm>
          <a:custGeom>
            <a:avLst/>
            <a:gdLst/>
            <a:ahLst/>
            <a:cxnLst/>
            <a:rect l="l" t="t" r="r" b="b"/>
            <a:pathLst>
              <a:path w="487975" h="874222">
                <a:moveTo>
                  <a:pt x="0" y="0"/>
                </a:moveTo>
                <a:lnTo>
                  <a:pt x="487975" y="0"/>
                </a:lnTo>
                <a:lnTo>
                  <a:pt x="487975"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4" name="Freeform 14"/>
          <p:cNvSpPr/>
          <p:nvPr/>
        </p:nvSpPr>
        <p:spPr>
          <a:xfrm rot="693604">
            <a:off x="426583" y="5581614"/>
            <a:ext cx="487975" cy="874222"/>
          </a:xfrm>
          <a:custGeom>
            <a:avLst/>
            <a:gdLst/>
            <a:ahLst/>
            <a:cxnLst/>
            <a:rect l="l" t="t" r="r" b="b"/>
            <a:pathLst>
              <a:path w="487975" h="874222">
                <a:moveTo>
                  <a:pt x="0" y="0"/>
                </a:moveTo>
                <a:lnTo>
                  <a:pt x="487975" y="0"/>
                </a:lnTo>
                <a:lnTo>
                  <a:pt x="487975"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5" name="Freeform 15"/>
          <p:cNvSpPr/>
          <p:nvPr/>
        </p:nvSpPr>
        <p:spPr>
          <a:xfrm rot="693604">
            <a:off x="426583" y="7164540"/>
            <a:ext cx="487975" cy="874222"/>
          </a:xfrm>
          <a:custGeom>
            <a:avLst/>
            <a:gdLst/>
            <a:ahLst/>
            <a:cxnLst/>
            <a:rect l="l" t="t" r="r" b="b"/>
            <a:pathLst>
              <a:path w="487975" h="874222">
                <a:moveTo>
                  <a:pt x="0" y="0"/>
                </a:moveTo>
                <a:lnTo>
                  <a:pt x="487975" y="0"/>
                </a:lnTo>
                <a:lnTo>
                  <a:pt x="487975" y="874223"/>
                </a:lnTo>
                <a:lnTo>
                  <a:pt x="0" y="874223"/>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grpSp>
        <p:nvGrpSpPr>
          <p:cNvPr id="5" name="Group 5"/>
          <p:cNvGrpSpPr/>
          <p:nvPr/>
        </p:nvGrpSpPr>
        <p:grpSpPr>
          <a:xfrm>
            <a:off x="4632271" y="1028700"/>
            <a:ext cx="9023458" cy="1816712"/>
            <a:chOff x="0" y="0"/>
            <a:chExt cx="12031278" cy="2422282"/>
          </a:xfrm>
        </p:grpSpPr>
        <p:sp>
          <p:nvSpPr>
            <p:cNvPr id="6" name="TextBox 6"/>
            <p:cNvSpPr txBox="1"/>
            <p:nvPr/>
          </p:nvSpPr>
          <p:spPr>
            <a:xfrm>
              <a:off x="0" y="-76200"/>
              <a:ext cx="12031278" cy="1494367"/>
            </a:xfrm>
            <a:prstGeom prst="rect">
              <a:avLst/>
            </a:prstGeom>
          </p:spPr>
          <p:txBody>
            <a:bodyPr lIns="0" tIns="0" rIns="0" bIns="0" rtlCol="0" anchor="t">
              <a:spAutoFit/>
            </a:bodyPr>
            <a:lstStyle/>
            <a:p>
              <a:pPr algn="ctr">
                <a:lnSpc>
                  <a:spcPts val="9099"/>
                </a:lnSpc>
              </a:pPr>
              <a:r>
                <a:rPr lang="en-US" sz="6999" b="1">
                  <a:solidFill>
                    <a:srgbClr val="2A2E3A"/>
                  </a:solidFill>
                  <a:latin typeface="Klein Bold"/>
                  <a:ea typeface="Klein Bold"/>
                  <a:cs typeface="Klein Bold"/>
                  <a:sym typeface="Klein Bold"/>
                </a:rPr>
                <a:t>Proposed System</a:t>
              </a:r>
            </a:p>
          </p:txBody>
        </p:sp>
        <p:sp>
          <p:nvSpPr>
            <p:cNvPr id="7" name="TextBox 7"/>
            <p:cNvSpPr txBox="1"/>
            <p:nvPr/>
          </p:nvSpPr>
          <p:spPr>
            <a:xfrm>
              <a:off x="0" y="1714680"/>
              <a:ext cx="11453938" cy="707602"/>
            </a:xfrm>
            <a:prstGeom prst="rect">
              <a:avLst/>
            </a:prstGeom>
          </p:spPr>
          <p:txBody>
            <a:bodyPr lIns="0" tIns="0" rIns="0" bIns="0" rtlCol="0" anchor="t">
              <a:spAutoFit/>
            </a:bodyPr>
            <a:lstStyle/>
            <a:p>
              <a:pPr algn="l">
                <a:lnSpc>
                  <a:spcPts val="4479"/>
                </a:lnSpc>
              </a:pPr>
              <a:endParaRPr/>
            </a:p>
          </p:txBody>
        </p:sp>
      </p:grpSp>
      <p:sp>
        <p:nvSpPr>
          <p:cNvPr id="8" name="TextBox 8"/>
          <p:cNvSpPr txBox="1"/>
          <p:nvPr/>
        </p:nvSpPr>
        <p:spPr>
          <a:xfrm>
            <a:off x="1198955" y="2778737"/>
            <a:ext cx="16060345"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Mobile-Based Platform:</a:t>
            </a:r>
            <a:r>
              <a:rPr lang="en-US" sz="3399">
                <a:solidFill>
                  <a:srgbClr val="2A2E3A"/>
                </a:solidFill>
                <a:latin typeface="Canva Sans"/>
                <a:ea typeface="Canva Sans"/>
                <a:cs typeface="Canva Sans"/>
                <a:sym typeface="Canva Sans"/>
              </a:rPr>
              <a:t> Accessible via smartphones, making it convenient for students, faculty, and admins.</a:t>
            </a:r>
          </a:p>
        </p:txBody>
      </p:sp>
      <p:sp>
        <p:nvSpPr>
          <p:cNvPr id="9" name="TextBox 9"/>
          <p:cNvSpPr txBox="1"/>
          <p:nvPr/>
        </p:nvSpPr>
        <p:spPr>
          <a:xfrm>
            <a:off x="1198955" y="4880091"/>
            <a:ext cx="16060345"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Digital Event Request Submission: </a:t>
            </a:r>
            <a:r>
              <a:rPr lang="en-US" sz="3399">
                <a:solidFill>
                  <a:srgbClr val="2A2E3A"/>
                </a:solidFill>
                <a:latin typeface="Canva Sans"/>
                <a:ea typeface="Canva Sans"/>
                <a:cs typeface="Canva Sans"/>
                <a:sym typeface="Canva Sans"/>
              </a:rPr>
              <a:t>Students can submit event proposals online—no need for physical forms or office visits.</a:t>
            </a:r>
          </a:p>
        </p:txBody>
      </p:sp>
      <p:sp>
        <p:nvSpPr>
          <p:cNvPr id="10" name="TextBox 10"/>
          <p:cNvSpPr txBox="1"/>
          <p:nvPr/>
        </p:nvSpPr>
        <p:spPr>
          <a:xfrm>
            <a:off x="1198955" y="6984481"/>
            <a:ext cx="16060345" cy="1780540"/>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Real-Time Approval Updates: </a:t>
            </a:r>
            <a:r>
              <a:rPr lang="en-US" sz="3399">
                <a:solidFill>
                  <a:srgbClr val="2A2E3A"/>
                </a:solidFill>
                <a:latin typeface="Canva Sans"/>
                <a:ea typeface="Canva Sans"/>
                <a:cs typeface="Canva Sans"/>
                <a:sym typeface="Canva Sans"/>
              </a:rPr>
              <a:t>Users can instantly view the status of their event requests—whether Approved, Rejected, or Pending—directly within the platform.</a:t>
            </a:r>
          </a:p>
        </p:txBody>
      </p:sp>
      <p:sp>
        <p:nvSpPr>
          <p:cNvPr id="11" name="Freeform 11"/>
          <p:cNvSpPr/>
          <p:nvPr/>
        </p:nvSpPr>
        <p:spPr>
          <a:xfrm rot="693604">
            <a:off x="628335" y="2527219"/>
            <a:ext cx="487975" cy="874222"/>
          </a:xfrm>
          <a:custGeom>
            <a:avLst/>
            <a:gdLst/>
            <a:ahLst/>
            <a:cxnLst/>
            <a:rect l="l" t="t" r="r" b="b"/>
            <a:pathLst>
              <a:path w="487975" h="874222">
                <a:moveTo>
                  <a:pt x="0" y="0"/>
                </a:moveTo>
                <a:lnTo>
                  <a:pt x="487974" y="0"/>
                </a:lnTo>
                <a:lnTo>
                  <a:pt x="487974"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2" name="Freeform 12"/>
          <p:cNvSpPr/>
          <p:nvPr/>
        </p:nvSpPr>
        <p:spPr>
          <a:xfrm rot="693604">
            <a:off x="628335" y="4706389"/>
            <a:ext cx="487975" cy="874222"/>
          </a:xfrm>
          <a:custGeom>
            <a:avLst/>
            <a:gdLst/>
            <a:ahLst/>
            <a:cxnLst/>
            <a:rect l="l" t="t" r="r" b="b"/>
            <a:pathLst>
              <a:path w="487975" h="874222">
                <a:moveTo>
                  <a:pt x="0" y="0"/>
                </a:moveTo>
                <a:lnTo>
                  <a:pt x="487974" y="0"/>
                </a:lnTo>
                <a:lnTo>
                  <a:pt x="487974"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3" name="Freeform 13"/>
          <p:cNvSpPr/>
          <p:nvPr/>
        </p:nvSpPr>
        <p:spPr>
          <a:xfrm rot="693604">
            <a:off x="628335" y="6885559"/>
            <a:ext cx="487975" cy="874222"/>
          </a:xfrm>
          <a:custGeom>
            <a:avLst/>
            <a:gdLst/>
            <a:ahLst/>
            <a:cxnLst/>
            <a:rect l="l" t="t" r="r" b="b"/>
            <a:pathLst>
              <a:path w="487975" h="874222">
                <a:moveTo>
                  <a:pt x="0" y="0"/>
                </a:moveTo>
                <a:lnTo>
                  <a:pt x="487974" y="0"/>
                </a:lnTo>
                <a:lnTo>
                  <a:pt x="487974"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1198955" y="1863622"/>
            <a:ext cx="16060345"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Role-Based Access:</a:t>
            </a:r>
            <a:r>
              <a:rPr lang="en-US" sz="3399">
                <a:solidFill>
                  <a:srgbClr val="2A2E3A"/>
                </a:solidFill>
                <a:latin typeface="Canva Sans"/>
                <a:ea typeface="Canva Sans"/>
                <a:cs typeface="Canva Sans"/>
                <a:sym typeface="Canva Sans"/>
              </a:rPr>
              <a:t> Separate login and dashboards for students, faculty, and admins to manage responsibilities.</a:t>
            </a:r>
          </a:p>
        </p:txBody>
      </p:sp>
      <p:sp>
        <p:nvSpPr>
          <p:cNvPr id="6" name="TextBox 6"/>
          <p:cNvSpPr txBox="1"/>
          <p:nvPr/>
        </p:nvSpPr>
        <p:spPr>
          <a:xfrm>
            <a:off x="1198955" y="3808498"/>
            <a:ext cx="16060345"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Reduced Delays and Miscommunication: </a:t>
            </a:r>
            <a:r>
              <a:rPr lang="en-US" sz="3399">
                <a:solidFill>
                  <a:srgbClr val="2A2E3A"/>
                </a:solidFill>
                <a:latin typeface="Canva Sans"/>
                <a:ea typeface="Canva Sans"/>
                <a:cs typeface="Canva Sans"/>
                <a:sym typeface="Canva Sans"/>
              </a:rPr>
              <a:t>By cutting down physical forms and manual approvals, decisions are faster and more transparent.</a:t>
            </a:r>
          </a:p>
        </p:txBody>
      </p:sp>
      <p:sp>
        <p:nvSpPr>
          <p:cNvPr id="7" name="TextBox 7"/>
          <p:cNvSpPr txBox="1"/>
          <p:nvPr/>
        </p:nvSpPr>
        <p:spPr>
          <a:xfrm>
            <a:off x="1198955" y="5750963"/>
            <a:ext cx="16060345"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Expandable Functionality: </a:t>
            </a:r>
            <a:r>
              <a:rPr lang="en-US" sz="3399">
                <a:solidFill>
                  <a:srgbClr val="2A2E3A"/>
                </a:solidFill>
                <a:latin typeface="Canva Sans"/>
                <a:ea typeface="Canva Sans"/>
                <a:cs typeface="Canva Sans"/>
                <a:sym typeface="Canva Sans"/>
              </a:rPr>
              <a:t>CampusConnect is designed with expandable functionality to support future enhancements and integrations.</a:t>
            </a:r>
          </a:p>
        </p:txBody>
      </p:sp>
      <p:sp>
        <p:nvSpPr>
          <p:cNvPr id="8" name="Freeform 8"/>
          <p:cNvSpPr/>
          <p:nvPr/>
        </p:nvSpPr>
        <p:spPr>
          <a:xfrm rot="693604">
            <a:off x="628335" y="1739368"/>
            <a:ext cx="487975" cy="874222"/>
          </a:xfrm>
          <a:custGeom>
            <a:avLst/>
            <a:gdLst/>
            <a:ahLst/>
            <a:cxnLst/>
            <a:rect l="l" t="t" r="r" b="b"/>
            <a:pathLst>
              <a:path w="487975" h="874222">
                <a:moveTo>
                  <a:pt x="0" y="0"/>
                </a:moveTo>
                <a:lnTo>
                  <a:pt x="487974" y="0"/>
                </a:lnTo>
                <a:lnTo>
                  <a:pt x="487974"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9" name="Freeform 9"/>
          <p:cNvSpPr/>
          <p:nvPr/>
        </p:nvSpPr>
        <p:spPr>
          <a:xfrm rot="693604">
            <a:off x="628335" y="3684849"/>
            <a:ext cx="487975" cy="874222"/>
          </a:xfrm>
          <a:custGeom>
            <a:avLst/>
            <a:gdLst/>
            <a:ahLst/>
            <a:cxnLst/>
            <a:rect l="l" t="t" r="r" b="b"/>
            <a:pathLst>
              <a:path w="487975" h="874222">
                <a:moveTo>
                  <a:pt x="0" y="0"/>
                </a:moveTo>
                <a:lnTo>
                  <a:pt x="487974" y="0"/>
                </a:lnTo>
                <a:lnTo>
                  <a:pt x="487974"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Freeform 10"/>
          <p:cNvSpPr/>
          <p:nvPr/>
        </p:nvSpPr>
        <p:spPr>
          <a:xfrm rot="693604">
            <a:off x="628335" y="5629066"/>
            <a:ext cx="487975" cy="874222"/>
          </a:xfrm>
          <a:custGeom>
            <a:avLst/>
            <a:gdLst/>
            <a:ahLst/>
            <a:cxnLst/>
            <a:rect l="l" t="t" r="r" b="b"/>
            <a:pathLst>
              <a:path w="487975" h="874222">
                <a:moveTo>
                  <a:pt x="0" y="0"/>
                </a:moveTo>
                <a:lnTo>
                  <a:pt x="487974" y="0"/>
                </a:lnTo>
                <a:lnTo>
                  <a:pt x="487974"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Freeform 5"/>
          <p:cNvSpPr/>
          <p:nvPr/>
        </p:nvSpPr>
        <p:spPr>
          <a:xfrm rot="693604">
            <a:off x="955181" y="3042263"/>
            <a:ext cx="487975" cy="874222"/>
          </a:xfrm>
          <a:custGeom>
            <a:avLst/>
            <a:gdLst/>
            <a:ahLst/>
            <a:cxnLst/>
            <a:rect l="l" t="t" r="r" b="b"/>
            <a:pathLst>
              <a:path w="487975" h="874222">
                <a:moveTo>
                  <a:pt x="0" y="0"/>
                </a:moveTo>
                <a:lnTo>
                  <a:pt x="487975" y="0"/>
                </a:lnTo>
                <a:lnTo>
                  <a:pt x="487975"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grpSp>
        <p:nvGrpSpPr>
          <p:cNvPr id="6" name="Group 6"/>
          <p:cNvGrpSpPr/>
          <p:nvPr/>
        </p:nvGrpSpPr>
        <p:grpSpPr>
          <a:xfrm>
            <a:off x="4632271" y="1028700"/>
            <a:ext cx="9023458" cy="1816712"/>
            <a:chOff x="0" y="0"/>
            <a:chExt cx="12031278" cy="2422282"/>
          </a:xfrm>
        </p:grpSpPr>
        <p:sp>
          <p:nvSpPr>
            <p:cNvPr id="7" name="TextBox 7"/>
            <p:cNvSpPr txBox="1"/>
            <p:nvPr/>
          </p:nvSpPr>
          <p:spPr>
            <a:xfrm>
              <a:off x="0" y="-76200"/>
              <a:ext cx="12031278" cy="1494367"/>
            </a:xfrm>
            <a:prstGeom prst="rect">
              <a:avLst/>
            </a:prstGeom>
          </p:spPr>
          <p:txBody>
            <a:bodyPr lIns="0" tIns="0" rIns="0" bIns="0" rtlCol="0" anchor="t">
              <a:spAutoFit/>
            </a:bodyPr>
            <a:lstStyle/>
            <a:p>
              <a:pPr algn="ctr">
                <a:lnSpc>
                  <a:spcPts val="9099"/>
                </a:lnSpc>
              </a:pPr>
              <a:r>
                <a:rPr lang="en-US" sz="6999" b="1">
                  <a:solidFill>
                    <a:srgbClr val="2A2E3A"/>
                  </a:solidFill>
                  <a:latin typeface="Klein Bold"/>
                  <a:ea typeface="Klein Bold"/>
                  <a:cs typeface="Klein Bold"/>
                  <a:sym typeface="Klein Bold"/>
                </a:rPr>
                <a:t>Features Overview</a:t>
              </a:r>
            </a:p>
          </p:txBody>
        </p:sp>
        <p:sp>
          <p:nvSpPr>
            <p:cNvPr id="8" name="TextBox 8"/>
            <p:cNvSpPr txBox="1"/>
            <p:nvPr/>
          </p:nvSpPr>
          <p:spPr>
            <a:xfrm>
              <a:off x="0" y="1714680"/>
              <a:ext cx="11453938" cy="707602"/>
            </a:xfrm>
            <a:prstGeom prst="rect">
              <a:avLst/>
            </a:prstGeom>
          </p:spPr>
          <p:txBody>
            <a:bodyPr lIns="0" tIns="0" rIns="0" bIns="0" rtlCol="0" anchor="t">
              <a:spAutoFit/>
            </a:bodyPr>
            <a:lstStyle/>
            <a:p>
              <a:pPr algn="l">
                <a:lnSpc>
                  <a:spcPts val="4479"/>
                </a:lnSpc>
              </a:pPr>
              <a:endParaRPr/>
            </a:p>
          </p:txBody>
        </p:sp>
      </p:grpSp>
      <p:sp>
        <p:nvSpPr>
          <p:cNvPr id="9" name="TextBox 9"/>
          <p:cNvSpPr txBox="1"/>
          <p:nvPr/>
        </p:nvSpPr>
        <p:spPr>
          <a:xfrm>
            <a:off x="1807197" y="3251603"/>
            <a:ext cx="15676835"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Online Event Scheduling</a:t>
            </a:r>
            <a:r>
              <a:rPr lang="en-US" sz="3399">
                <a:solidFill>
                  <a:srgbClr val="2A2E3A"/>
                </a:solidFill>
                <a:latin typeface="Canva Sans"/>
                <a:ea typeface="Canva Sans"/>
                <a:cs typeface="Canva Sans"/>
                <a:sym typeface="Canva Sans"/>
              </a:rPr>
              <a:t>: Easily book venues and schedule events through a user-friendly digital interface.</a:t>
            </a:r>
          </a:p>
        </p:txBody>
      </p:sp>
      <p:sp>
        <p:nvSpPr>
          <p:cNvPr id="10" name="Freeform 10"/>
          <p:cNvSpPr/>
          <p:nvPr/>
        </p:nvSpPr>
        <p:spPr>
          <a:xfrm rot="693604">
            <a:off x="955181" y="4994858"/>
            <a:ext cx="487975" cy="874222"/>
          </a:xfrm>
          <a:custGeom>
            <a:avLst/>
            <a:gdLst/>
            <a:ahLst/>
            <a:cxnLst/>
            <a:rect l="l" t="t" r="r" b="b"/>
            <a:pathLst>
              <a:path w="487975" h="874222">
                <a:moveTo>
                  <a:pt x="0" y="0"/>
                </a:moveTo>
                <a:lnTo>
                  <a:pt x="487975" y="0"/>
                </a:lnTo>
                <a:lnTo>
                  <a:pt x="487975"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1" name="TextBox 11"/>
          <p:cNvSpPr txBox="1"/>
          <p:nvPr/>
        </p:nvSpPr>
        <p:spPr>
          <a:xfrm>
            <a:off x="1818432" y="5076825"/>
            <a:ext cx="15676835"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Automated Approval Workflow:</a:t>
            </a:r>
            <a:r>
              <a:rPr lang="en-US" sz="3399">
                <a:solidFill>
                  <a:srgbClr val="2A2E3A"/>
                </a:solidFill>
                <a:latin typeface="Canva Sans"/>
                <a:ea typeface="Canva Sans"/>
                <a:cs typeface="Canva Sans"/>
                <a:sym typeface="Canva Sans"/>
              </a:rPr>
              <a:t> Streamlines the approval process by routing requests to the right authorities instantly.</a:t>
            </a:r>
          </a:p>
        </p:txBody>
      </p:sp>
      <p:sp>
        <p:nvSpPr>
          <p:cNvPr id="12" name="Freeform 12"/>
          <p:cNvSpPr/>
          <p:nvPr/>
        </p:nvSpPr>
        <p:spPr>
          <a:xfrm rot="693604">
            <a:off x="955181" y="6949260"/>
            <a:ext cx="487975" cy="874222"/>
          </a:xfrm>
          <a:custGeom>
            <a:avLst/>
            <a:gdLst/>
            <a:ahLst/>
            <a:cxnLst/>
            <a:rect l="l" t="t" r="r" b="b"/>
            <a:pathLst>
              <a:path w="487975" h="874222">
                <a:moveTo>
                  <a:pt x="0" y="0"/>
                </a:moveTo>
                <a:lnTo>
                  <a:pt x="487975" y="0"/>
                </a:lnTo>
                <a:lnTo>
                  <a:pt x="487975"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3" name="TextBox 13"/>
          <p:cNvSpPr txBox="1"/>
          <p:nvPr/>
        </p:nvSpPr>
        <p:spPr>
          <a:xfrm>
            <a:off x="1818432" y="7076440"/>
            <a:ext cx="15676835"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User-Friendly Interface: </a:t>
            </a:r>
            <a:r>
              <a:rPr lang="en-US" sz="3399">
                <a:solidFill>
                  <a:srgbClr val="2A2E3A"/>
                </a:solidFill>
                <a:latin typeface="Canva Sans"/>
                <a:ea typeface="Canva Sans"/>
                <a:cs typeface="Canva Sans"/>
                <a:sym typeface="Canva Sans"/>
              </a:rPr>
              <a:t>Designed with a clean, modern interface that ensures a smooth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5296844" y="-1836715"/>
            <a:ext cx="13960430" cy="13960430"/>
          </a:xfrm>
          <a:custGeom>
            <a:avLst/>
            <a:gdLst/>
            <a:ahLst/>
            <a:cxnLst/>
            <a:rect l="l" t="t" r="r" b="b"/>
            <a:pathLst>
              <a:path w="13960430" h="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0607583">
            <a:off x="8427339" y="4978656"/>
            <a:ext cx="13960430" cy="13960430"/>
          </a:xfrm>
          <a:custGeom>
            <a:avLst/>
            <a:gdLst/>
            <a:ahLst/>
            <a:cxnLst/>
            <a:rect l="l" t="t" r="r" b="b"/>
            <a:pathLst>
              <a:path w="13960430" h="13960430">
                <a:moveTo>
                  <a:pt x="0" y="0"/>
                </a:moveTo>
                <a:lnTo>
                  <a:pt x="13960430" y="0"/>
                </a:lnTo>
                <a:lnTo>
                  <a:pt x="13960430" y="13960431"/>
                </a:lnTo>
                <a:lnTo>
                  <a:pt x="0" y="139604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a:off x="-3407200" y="4432068"/>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6">
              <a:alphaModFix amt="16000"/>
              <a:extLst>
                <a:ext uri="{96DAC541-7B7A-43D3-8B79-37D633B846F1}">
                  <asvg:svgBlip xmlns:asvg="http://schemas.microsoft.com/office/drawing/2016/SVG/main" r:embed="rId7"/>
                </a:ext>
              </a:extLst>
            </a:blip>
            <a:stretch>
              <a:fillRect/>
            </a:stretch>
          </a:blipFill>
        </p:spPr>
        <p:txBody>
          <a:bodyPr/>
          <a:lstStyle/>
          <a:p>
            <a:endParaRPr lang="en-IN"/>
          </a:p>
        </p:txBody>
      </p:sp>
      <p:sp>
        <p:nvSpPr>
          <p:cNvPr id="5" name="TextBox 5"/>
          <p:cNvSpPr txBox="1"/>
          <p:nvPr/>
        </p:nvSpPr>
        <p:spPr>
          <a:xfrm>
            <a:off x="1818432" y="1599392"/>
            <a:ext cx="15676835"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Event Records: </a:t>
            </a:r>
            <a:r>
              <a:rPr lang="en-US" sz="3399">
                <a:solidFill>
                  <a:srgbClr val="2A2E3A"/>
                </a:solidFill>
                <a:latin typeface="Canva Sans"/>
                <a:ea typeface="Canva Sans"/>
                <a:cs typeface="Canva Sans"/>
                <a:sym typeface="Canva Sans"/>
              </a:rPr>
              <a:t>Maintain a centralized and accessible log of all upcoming events scheduled through the CampusConnect for easy reference.</a:t>
            </a:r>
          </a:p>
        </p:txBody>
      </p:sp>
      <p:sp>
        <p:nvSpPr>
          <p:cNvPr id="6" name="Freeform 6"/>
          <p:cNvSpPr/>
          <p:nvPr/>
        </p:nvSpPr>
        <p:spPr>
          <a:xfrm rot="693604">
            <a:off x="955181" y="1461113"/>
            <a:ext cx="487975" cy="874222"/>
          </a:xfrm>
          <a:custGeom>
            <a:avLst/>
            <a:gdLst/>
            <a:ahLst/>
            <a:cxnLst/>
            <a:rect l="l" t="t" r="r" b="b"/>
            <a:pathLst>
              <a:path w="487975" h="874222">
                <a:moveTo>
                  <a:pt x="0" y="0"/>
                </a:moveTo>
                <a:lnTo>
                  <a:pt x="487975" y="0"/>
                </a:lnTo>
                <a:lnTo>
                  <a:pt x="487975"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7" name="Freeform 7"/>
          <p:cNvSpPr/>
          <p:nvPr/>
        </p:nvSpPr>
        <p:spPr>
          <a:xfrm rot="693604">
            <a:off x="784713" y="3517819"/>
            <a:ext cx="487975" cy="874222"/>
          </a:xfrm>
          <a:custGeom>
            <a:avLst/>
            <a:gdLst/>
            <a:ahLst/>
            <a:cxnLst/>
            <a:rect l="l" t="t" r="r" b="b"/>
            <a:pathLst>
              <a:path w="487975" h="874222">
                <a:moveTo>
                  <a:pt x="0" y="0"/>
                </a:moveTo>
                <a:lnTo>
                  <a:pt x="487974" y="0"/>
                </a:lnTo>
                <a:lnTo>
                  <a:pt x="487974"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8" name="TextBox 8"/>
          <p:cNvSpPr txBox="1"/>
          <p:nvPr/>
        </p:nvSpPr>
        <p:spPr>
          <a:xfrm>
            <a:off x="1818432" y="3656098"/>
            <a:ext cx="15676835"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Dashboard Overview:</a:t>
            </a:r>
            <a:r>
              <a:rPr lang="en-US" sz="3399">
                <a:solidFill>
                  <a:srgbClr val="2A2E3A"/>
                </a:solidFill>
                <a:latin typeface="Canva Sans"/>
                <a:ea typeface="Canva Sans"/>
                <a:cs typeface="Canva Sans"/>
                <a:sym typeface="Canva Sans"/>
              </a:rPr>
              <a:t> Gives a clear summary of upcoming events, pending approvals, and booking status.</a:t>
            </a:r>
          </a:p>
        </p:txBody>
      </p:sp>
      <p:sp>
        <p:nvSpPr>
          <p:cNvPr id="9" name="Freeform 9"/>
          <p:cNvSpPr/>
          <p:nvPr/>
        </p:nvSpPr>
        <p:spPr>
          <a:xfrm rot="693604">
            <a:off x="784713" y="5576996"/>
            <a:ext cx="487975" cy="874222"/>
          </a:xfrm>
          <a:custGeom>
            <a:avLst/>
            <a:gdLst/>
            <a:ahLst/>
            <a:cxnLst/>
            <a:rect l="l" t="t" r="r" b="b"/>
            <a:pathLst>
              <a:path w="487975" h="874222">
                <a:moveTo>
                  <a:pt x="0" y="0"/>
                </a:moveTo>
                <a:lnTo>
                  <a:pt x="487974" y="0"/>
                </a:lnTo>
                <a:lnTo>
                  <a:pt x="487974" y="874222"/>
                </a:lnTo>
                <a:lnTo>
                  <a:pt x="0" y="874222"/>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N"/>
          </a:p>
        </p:txBody>
      </p:sp>
      <p:sp>
        <p:nvSpPr>
          <p:cNvPr id="10" name="TextBox 10"/>
          <p:cNvSpPr txBox="1"/>
          <p:nvPr/>
        </p:nvSpPr>
        <p:spPr>
          <a:xfrm>
            <a:off x="1818432" y="5750963"/>
            <a:ext cx="15676835" cy="1180465"/>
          </a:xfrm>
          <a:prstGeom prst="rect">
            <a:avLst/>
          </a:prstGeom>
        </p:spPr>
        <p:txBody>
          <a:bodyPr lIns="0" tIns="0" rIns="0" bIns="0" rtlCol="0" anchor="t">
            <a:spAutoFit/>
          </a:bodyPr>
          <a:lstStyle/>
          <a:p>
            <a:pPr algn="just">
              <a:lnSpc>
                <a:spcPts val="4759"/>
              </a:lnSpc>
            </a:pPr>
            <a:r>
              <a:rPr lang="en-US" sz="3399" b="1">
                <a:solidFill>
                  <a:srgbClr val="2A2E3A"/>
                </a:solidFill>
                <a:latin typeface="Canva Sans Bold"/>
                <a:ea typeface="Canva Sans Bold"/>
                <a:cs typeface="Canva Sans Bold"/>
                <a:sym typeface="Canva Sans Bold"/>
              </a:rPr>
              <a:t>Conflict-Free Booking: </a:t>
            </a:r>
            <a:r>
              <a:rPr lang="en-US" sz="3399">
                <a:solidFill>
                  <a:srgbClr val="2A2E3A"/>
                </a:solidFill>
                <a:latin typeface="Canva Sans"/>
                <a:ea typeface="Canva Sans"/>
                <a:cs typeface="Canva Sans"/>
                <a:sym typeface="Canva Sans"/>
              </a:rPr>
              <a:t>Prevents double booking by showing available venues in real time.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710</Words>
  <Application>Microsoft Office PowerPoint</Application>
  <PresentationFormat>Custom</PresentationFormat>
  <Paragraphs>88</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Canva Sans Bold</vt:lpstr>
      <vt:lpstr>Calibri</vt:lpstr>
      <vt:lpstr>Glacial Indifference</vt:lpstr>
      <vt:lpstr>Klein Bold</vt:lpstr>
      <vt:lpstr>Helios</vt:lpstr>
      <vt:lpstr>Arial</vt:lpstr>
      <vt:lpstr>Helios Bold</vt:lpstr>
      <vt:lpstr>Glacial Indifference Bold</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Campus Connect</dc:title>
  <cp:lastModifiedBy>Nandakishore A</cp:lastModifiedBy>
  <cp:revision>3</cp:revision>
  <dcterms:created xsi:type="dcterms:W3CDTF">2006-08-16T00:00:00Z</dcterms:created>
  <dcterms:modified xsi:type="dcterms:W3CDTF">2025-06-08T18:16:31Z</dcterms:modified>
  <dc:identifier>DAGpmaVyDeA</dc:identifier>
</cp:coreProperties>
</file>