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8" r:id="rId3"/>
    <p:sldId id="271" r:id="rId4"/>
    <p:sldId id="276" r:id="rId5"/>
    <p:sldId id="275" r:id="rId6"/>
    <p:sldId id="274" r:id="rId7"/>
    <p:sldId id="273" r:id="rId8"/>
    <p:sldId id="272" r:id="rId9"/>
    <p:sldId id="270" r:id="rId10"/>
    <p:sldId id="268" r:id="rId11"/>
    <p:sldId id="257" r:id="rId12"/>
    <p:sldId id="269" r:id="rId13"/>
    <p:sldId id="267" r:id="rId14"/>
    <p:sldId id="266" r:id="rId15"/>
    <p:sldId id="265" r:id="rId16"/>
    <p:sldId id="264" r:id="rId17"/>
    <p:sldId id="263" r:id="rId18"/>
    <p:sldId id="262" r:id="rId19"/>
    <p:sldId id="26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0100" autoAdjust="0"/>
  </p:normalViewPr>
  <p:slideViewPr>
    <p:cSldViewPr snapToGrid="0">
      <p:cViewPr varScale="1">
        <p:scale>
          <a:sx n="56" d="100"/>
          <a:sy n="56" d="100"/>
        </p:scale>
        <p:origin x="106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E806A5-6BAC-4C0D-84E7-39D413D01EF6}" type="datetimeFigureOut">
              <a:rPr lang="en-US" smtClean="0"/>
              <a:t>1/23/2020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DFB87F-1DC2-4114-B066-01B38A0D0BBA}" type="slidenum">
              <a:rPr lang="en-US" smtClean="0"/>
              <a:t>‹#›</a:t>
            </a:fld>
            <a:endParaRPr lang="en-US"/>
          </a:p>
        </p:txBody>
      </p:sp>
    </p:spTree>
    <p:extLst>
      <p:ext uri="{BB962C8B-B14F-4D97-AF65-F5344CB8AC3E}">
        <p14:creationId xmlns:p14="http://schemas.microsoft.com/office/powerpoint/2010/main" val="2509679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DFB87F-1DC2-4114-B066-01B38A0D0BBA}" type="slidenum">
              <a:rPr lang="en-US" smtClean="0"/>
              <a:t>3</a:t>
            </a:fld>
            <a:endParaRPr lang="en-US"/>
          </a:p>
        </p:txBody>
      </p:sp>
    </p:spTree>
    <p:extLst>
      <p:ext uri="{BB962C8B-B14F-4D97-AF65-F5344CB8AC3E}">
        <p14:creationId xmlns:p14="http://schemas.microsoft.com/office/powerpoint/2010/main" val="26584840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DFB87F-1DC2-4114-B066-01B38A0D0BBA}" type="slidenum">
              <a:rPr lang="en-US" smtClean="0"/>
              <a:t>13</a:t>
            </a:fld>
            <a:endParaRPr lang="en-US"/>
          </a:p>
        </p:txBody>
      </p:sp>
    </p:spTree>
    <p:extLst>
      <p:ext uri="{BB962C8B-B14F-4D97-AF65-F5344CB8AC3E}">
        <p14:creationId xmlns:p14="http://schemas.microsoft.com/office/powerpoint/2010/main" val="14383912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1. The initial layer is the controlling of personnel requests for Data Center access.</a:t>
            </a:r>
          </a:p>
          <a:p>
            <a:r>
              <a:rPr lang="de-DE" dirty="0"/>
              <a:t>2. The next layer is the building‘s perimeter. The Data Centers are surrounded by </a:t>
            </a:r>
            <a:r>
              <a:rPr lang="en-US" sz="1200" b="0" i="0" kern="1200" dirty="0">
                <a:solidFill>
                  <a:schemeClr val="tx1"/>
                </a:solidFill>
                <a:effectLst/>
                <a:latin typeface="+mn-lt"/>
                <a:ea typeface="+mn-ea"/>
                <a:cs typeface="+mn-cs"/>
              </a:rPr>
              <a:t>tall fences made of steel and concrete. There are cameras around the datacenters, with a security team monitoring their videos 24/7 and 365 days of the year.</a:t>
            </a:r>
          </a:p>
          <a:p>
            <a:r>
              <a:rPr lang="en-US" sz="1200" b="0" i="0" kern="1200" dirty="0">
                <a:solidFill>
                  <a:schemeClr val="tx1"/>
                </a:solidFill>
                <a:effectLst/>
                <a:latin typeface="+mn-lt"/>
                <a:ea typeface="+mn-ea"/>
                <a:cs typeface="+mn-cs"/>
              </a:rPr>
              <a:t>3. After entering the building, each personnel must pass two-factor authentication with biometrics to continue moving through the datacenter. If the identity is validated, then they can enter the portion of the datacenter that they have approved access to and can stay there only for the duration of the time approved.</a:t>
            </a:r>
          </a:p>
          <a:p>
            <a:r>
              <a:rPr lang="en-US" sz="1200" b="0" i="0" kern="1200" dirty="0">
                <a:solidFill>
                  <a:schemeClr val="tx1"/>
                </a:solidFill>
                <a:effectLst/>
                <a:latin typeface="+mn-lt"/>
                <a:ea typeface="+mn-ea"/>
                <a:cs typeface="+mn-cs"/>
              </a:rPr>
              <a:t>4. Once they arrive at the entrance to the requested part of the datacenter floor, they must pass a full body metal detection screening. To reduce the risk of unauthorized data entering or leaving the datacenter without our knowledge, only approved devices can make their way into the datacenter floor.</a:t>
            </a:r>
          </a:p>
          <a:p>
            <a:r>
              <a:rPr lang="en-US" sz="1200" b="0" i="0" kern="1200" dirty="0">
                <a:solidFill>
                  <a:schemeClr val="tx1"/>
                </a:solidFill>
                <a:effectLst/>
                <a:latin typeface="+mn-lt"/>
                <a:ea typeface="+mn-ea"/>
                <a:cs typeface="+mn-cs"/>
              </a:rPr>
              <a:t>5. Additionally, video cameras monitor the front and back of every virtual machine rack.  </a:t>
            </a:r>
          </a:p>
          <a:p>
            <a:r>
              <a:rPr lang="en-US" sz="1200" b="0" i="0" kern="1200" dirty="0">
                <a:solidFill>
                  <a:schemeClr val="tx1"/>
                </a:solidFill>
                <a:effectLst/>
                <a:latin typeface="+mn-lt"/>
                <a:ea typeface="+mn-ea"/>
                <a:cs typeface="+mn-cs"/>
              </a:rPr>
              <a:t>6. The </a:t>
            </a:r>
            <a:r>
              <a:rPr lang="en-US" sz="1200" b="0" i="0" kern="1200" dirty="0" err="1">
                <a:solidFill>
                  <a:schemeClr val="tx1"/>
                </a:solidFill>
                <a:effectLst/>
                <a:latin typeface="+mn-lt"/>
                <a:ea typeface="+mn-ea"/>
                <a:cs typeface="+mn-cs"/>
              </a:rPr>
              <a:t>ull</a:t>
            </a:r>
            <a:r>
              <a:rPr lang="en-US" sz="1200" b="0" i="0" kern="1200" dirty="0">
                <a:solidFill>
                  <a:schemeClr val="tx1"/>
                </a:solidFill>
                <a:effectLst/>
                <a:latin typeface="+mn-lt"/>
                <a:ea typeface="+mn-ea"/>
                <a:cs typeface="+mn-cs"/>
              </a:rPr>
              <a:t> body metal detection screening is repeated when you exit the datacenter floor. To leave the datacenter, you have to pass through an additional security scan.  </a:t>
            </a:r>
          </a:p>
          <a:p>
            <a:endParaRPr lang="en-US" dirty="0"/>
          </a:p>
        </p:txBody>
      </p:sp>
      <p:sp>
        <p:nvSpPr>
          <p:cNvPr id="4" name="Slide Number Placeholder 3"/>
          <p:cNvSpPr>
            <a:spLocks noGrp="1"/>
          </p:cNvSpPr>
          <p:nvPr>
            <p:ph type="sldNum" sz="quarter" idx="5"/>
          </p:nvPr>
        </p:nvSpPr>
        <p:spPr/>
        <p:txBody>
          <a:bodyPr/>
          <a:lstStyle/>
          <a:p>
            <a:fld id="{E4DFB87F-1DC2-4114-B066-01B38A0D0BBA}" type="slidenum">
              <a:rPr lang="en-US" smtClean="0"/>
              <a:t>19</a:t>
            </a:fld>
            <a:endParaRPr lang="en-US"/>
          </a:p>
        </p:txBody>
      </p:sp>
    </p:spTree>
    <p:extLst>
      <p:ext uri="{BB962C8B-B14F-4D97-AF65-F5344CB8AC3E}">
        <p14:creationId xmlns:p14="http://schemas.microsoft.com/office/powerpoint/2010/main" val="1191017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DFB87F-1DC2-4114-B066-01B38A0D0BBA}" type="slidenum">
              <a:rPr lang="en-US" smtClean="0"/>
              <a:t>4</a:t>
            </a:fld>
            <a:endParaRPr lang="en-US"/>
          </a:p>
        </p:txBody>
      </p:sp>
    </p:spTree>
    <p:extLst>
      <p:ext uri="{BB962C8B-B14F-4D97-AF65-F5344CB8AC3E}">
        <p14:creationId xmlns:p14="http://schemas.microsoft.com/office/powerpoint/2010/main" val="3434900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DFB87F-1DC2-4114-B066-01B38A0D0BBA}" type="slidenum">
              <a:rPr lang="en-US" smtClean="0"/>
              <a:t>5</a:t>
            </a:fld>
            <a:endParaRPr lang="en-US"/>
          </a:p>
        </p:txBody>
      </p:sp>
    </p:spTree>
    <p:extLst>
      <p:ext uri="{BB962C8B-B14F-4D97-AF65-F5344CB8AC3E}">
        <p14:creationId xmlns:p14="http://schemas.microsoft.com/office/powerpoint/2010/main" val="4981395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DFB87F-1DC2-4114-B066-01B38A0D0BBA}" type="slidenum">
              <a:rPr lang="en-US" smtClean="0"/>
              <a:t>6</a:t>
            </a:fld>
            <a:endParaRPr lang="en-US"/>
          </a:p>
        </p:txBody>
      </p:sp>
    </p:spTree>
    <p:extLst>
      <p:ext uri="{BB962C8B-B14F-4D97-AF65-F5344CB8AC3E}">
        <p14:creationId xmlns:p14="http://schemas.microsoft.com/office/powerpoint/2010/main" val="11754007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DFB87F-1DC2-4114-B066-01B38A0D0BBA}" type="slidenum">
              <a:rPr lang="en-US" smtClean="0"/>
              <a:t>7</a:t>
            </a:fld>
            <a:endParaRPr lang="en-US"/>
          </a:p>
        </p:txBody>
      </p:sp>
    </p:spTree>
    <p:extLst>
      <p:ext uri="{BB962C8B-B14F-4D97-AF65-F5344CB8AC3E}">
        <p14:creationId xmlns:p14="http://schemas.microsoft.com/office/powerpoint/2010/main" val="2031503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DFB87F-1DC2-4114-B066-01B38A0D0BBA}" type="slidenum">
              <a:rPr lang="en-US" smtClean="0"/>
              <a:t>8</a:t>
            </a:fld>
            <a:endParaRPr lang="en-US"/>
          </a:p>
        </p:txBody>
      </p:sp>
    </p:spTree>
    <p:extLst>
      <p:ext uri="{BB962C8B-B14F-4D97-AF65-F5344CB8AC3E}">
        <p14:creationId xmlns:p14="http://schemas.microsoft.com/office/powerpoint/2010/main" val="24520796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DFB87F-1DC2-4114-B066-01B38A0D0BBA}" type="slidenum">
              <a:rPr lang="en-US" smtClean="0"/>
              <a:t>9</a:t>
            </a:fld>
            <a:endParaRPr lang="en-US"/>
          </a:p>
        </p:txBody>
      </p:sp>
    </p:spTree>
    <p:extLst>
      <p:ext uri="{BB962C8B-B14F-4D97-AF65-F5344CB8AC3E}">
        <p14:creationId xmlns:p14="http://schemas.microsoft.com/office/powerpoint/2010/main" val="15525432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DFB87F-1DC2-4114-B066-01B38A0D0BBA}" type="slidenum">
              <a:rPr lang="en-US" smtClean="0"/>
              <a:t>10</a:t>
            </a:fld>
            <a:endParaRPr lang="en-US"/>
          </a:p>
        </p:txBody>
      </p:sp>
    </p:spTree>
    <p:extLst>
      <p:ext uri="{BB962C8B-B14F-4D97-AF65-F5344CB8AC3E}">
        <p14:creationId xmlns:p14="http://schemas.microsoft.com/office/powerpoint/2010/main" val="14980855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1. The initial layer is the controlling of personnel requests for Data Center access.</a:t>
            </a:r>
          </a:p>
          <a:p>
            <a:r>
              <a:rPr lang="de-DE" dirty="0"/>
              <a:t>2. The next layer is the building‘s perimeter. The Data Centers are surrounded by </a:t>
            </a:r>
            <a:r>
              <a:rPr lang="en-US" sz="1200" b="0" i="0" kern="1200" dirty="0">
                <a:solidFill>
                  <a:schemeClr val="tx1"/>
                </a:solidFill>
                <a:effectLst/>
                <a:latin typeface="+mn-lt"/>
                <a:ea typeface="+mn-ea"/>
                <a:cs typeface="+mn-cs"/>
              </a:rPr>
              <a:t>tall fences made of steel and concrete. There are cameras around the datacenters, with a security team monitoring their videos 24/7 and 365 days of the year.</a:t>
            </a:r>
          </a:p>
          <a:p>
            <a:r>
              <a:rPr lang="en-US" sz="1200" b="0" i="0" kern="1200" dirty="0">
                <a:solidFill>
                  <a:schemeClr val="tx1"/>
                </a:solidFill>
                <a:effectLst/>
                <a:latin typeface="+mn-lt"/>
                <a:ea typeface="+mn-ea"/>
                <a:cs typeface="+mn-cs"/>
              </a:rPr>
              <a:t>3. After entering the building, each personnel must pass two-factor authentication with biometrics to continue moving through the datacenter. If the identity is validated, then they can enter the portion of the datacenter that they have approved access to and can stay there only for the duration of the time approved.</a:t>
            </a:r>
          </a:p>
          <a:p>
            <a:r>
              <a:rPr lang="en-US" sz="1200" b="0" i="0" kern="1200" dirty="0">
                <a:solidFill>
                  <a:schemeClr val="tx1"/>
                </a:solidFill>
                <a:effectLst/>
                <a:latin typeface="+mn-lt"/>
                <a:ea typeface="+mn-ea"/>
                <a:cs typeface="+mn-cs"/>
              </a:rPr>
              <a:t>4. Once they arrive at the entrance to the requested part of the datacenter floor, they must pass a full body metal detection screening. To reduce the risk of unauthorized data entering or leaving the datacenter without our knowledge, only approved devices can make their way into the datacenter floor.</a:t>
            </a:r>
          </a:p>
          <a:p>
            <a:r>
              <a:rPr lang="en-US" sz="1200" b="0" i="0" kern="1200" dirty="0">
                <a:solidFill>
                  <a:schemeClr val="tx1"/>
                </a:solidFill>
                <a:effectLst/>
                <a:latin typeface="+mn-lt"/>
                <a:ea typeface="+mn-ea"/>
                <a:cs typeface="+mn-cs"/>
              </a:rPr>
              <a:t>5. Additionally, video cameras monitor the front and back of every virtual machine rack.  </a:t>
            </a:r>
          </a:p>
          <a:p>
            <a:r>
              <a:rPr lang="en-US" sz="1200" b="0" i="0" kern="1200" dirty="0">
                <a:solidFill>
                  <a:schemeClr val="tx1"/>
                </a:solidFill>
                <a:effectLst/>
                <a:latin typeface="+mn-lt"/>
                <a:ea typeface="+mn-ea"/>
                <a:cs typeface="+mn-cs"/>
              </a:rPr>
              <a:t>6. The </a:t>
            </a:r>
            <a:r>
              <a:rPr lang="en-US" sz="1200" b="0" i="0" kern="1200" dirty="0" err="1">
                <a:solidFill>
                  <a:schemeClr val="tx1"/>
                </a:solidFill>
                <a:effectLst/>
                <a:latin typeface="+mn-lt"/>
                <a:ea typeface="+mn-ea"/>
                <a:cs typeface="+mn-cs"/>
              </a:rPr>
              <a:t>ull</a:t>
            </a:r>
            <a:r>
              <a:rPr lang="en-US" sz="1200" b="0" i="0" kern="1200" dirty="0">
                <a:solidFill>
                  <a:schemeClr val="tx1"/>
                </a:solidFill>
                <a:effectLst/>
                <a:latin typeface="+mn-lt"/>
                <a:ea typeface="+mn-ea"/>
                <a:cs typeface="+mn-cs"/>
              </a:rPr>
              <a:t> body metal detection screening is repeated when you exit the datacenter floor. To leave the datacenter, you have to pass through an additional security scan.  </a:t>
            </a:r>
          </a:p>
          <a:p>
            <a:endParaRPr lang="en-US" dirty="0"/>
          </a:p>
        </p:txBody>
      </p:sp>
      <p:sp>
        <p:nvSpPr>
          <p:cNvPr id="4" name="Slide Number Placeholder 3"/>
          <p:cNvSpPr>
            <a:spLocks noGrp="1"/>
          </p:cNvSpPr>
          <p:nvPr>
            <p:ph type="sldNum" sz="quarter" idx="5"/>
          </p:nvPr>
        </p:nvSpPr>
        <p:spPr/>
        <p:txBody>
          <a:bodyPr/>
          <a:lstStyle/>
          <a:p>
            <a:fld id="{E4DFB87F-1DC2-4114-B066-01B38A0D0BBA}" type="slidenum">
              <a:rPr lang="en-US" smtClean="0"/>
              <a:t>12</a:t>
            </a:fld>
            <a:endParaRPr lang="en-US"/>
          </a:p>
        </p:txBody>
      </p:sp>
    </p:spTree>
    <p:extLst>
      <p:ext uri="{BB962C8B-B14F-4D97-AF65-F5344CB8AC3E}">
        <p14:creationId xmlns:p14="http://schemas.microsoft.com/office/powerpoint/2010/main" val="2611309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85BA1-FB8A-44D0-AC03-5FD4051AD9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2737F40-7F84-4F24-9A9E-A0A9E1A7BF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22B151E-0CDE-4C46-8106-BAB268426C83}"/>
              </a:ext>
            </a:extLst>
          </p:cNvPr>
          <p:cNvSpPr>
            <a:spLocks noGrp="1"/>
          </p:cNvSpPr>
          <p:nvPr>
            <p:ph type="dt" sz="half" idx="10"/>
          </p:nvPr>
        </p:nvSpPr>
        <p:spPr/>
        <p:txBody>
          <a:bodyPr/>
          <a:lstStyle/>
          <a:p>
            <a:fld id="{9B2C7253-9A13-4A3E-940E-DBE29091722E}" type="datetimeFigureOut">
              <a:rPr lang="en-US" smtClean="0"/>
              <a:t>1/23/2020</a:t>
            </a:fld>
            <a:endParaRPr lang="en-US"/>
          </a:p>
        </p:txBody>
      </p:sp>
      <p:sp>
        <p:nvSpPr>
          <p:cNvPr id="5" name="Footer Placeholder 4">
            <a:extLst>
              <a:ext uri="{FF2B5EF4-FFF2-40B4-BE49-F238E27FC236}">
                <a16:creationId xmlns:a16="http://schemas.microsoft.com/office/drawing/2014/main" id="{9960B9B2-1091-42C9-AF2C-DF5D1E8FA1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5E9F29-9699-4C60-B565-41C9CA63B3DB}"/>
              </a:ext>
            </a:extLst>
          </p:cNvPr>
          <p:cNvSpPr>
            <a:spLocks noGrp="1"/>
          </p:cNvSpPr>
          <p:nvPr>
            <p:ph type="sldNum" sz="quarter" idx="12"/>
          </p:nvPr>
        </p:nvSpPr>
        <p:spPr/>
        <p:txBody>
          <a:bodyPr/>
          <a:lstStyle/>
          <a:p>
            <a:fld id="{C51C9A50-0E61-4CB6-AFA3-E858A924DAAF}" type="slidenum">
              <a:rPr lang="en-US" smtClean="0"/>
              <a:t>‹#›</a:t>
            </a:fld>
            <a:endParaRPr lang="en-US"/>
          </a:p>
        </p:txBody>
      </p:sp>
    </p:spTree>
    <p:extLst>
      <p:ext uri="{BB962C8B-B14F-4D97-AF65-F5344CB8AC3E}">
        <p14:creationId xmlns:p14="http://schemas.microsoft.com/office/powerpoint/2010/main" val="3595749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B977D-62BE-468B-808D-E182A9A1923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A20EB6-E294-4D06-97D9-CEB3E01E40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68AF6A-492F-4C78-AA19-244E271DD1C6}"/>
              </a:ext>
            </a:extLst>
          </p:cNvPr>
          <p:cNvSpPr>
            <a:spLocks noGrp="1"/>
          </p:cNvSpPr>
          <p:nvPr>
            <p:ph type="dt" sz="half" idx="10"/>
          </p:nvPr>
        </p:nvSpPr>
        <p:spPr/>
        <p:txBody>
          <a:bodyPr/>
          <a:lstStyle/>
          <a:p>
            <a:fld id="{9B2C7253-9A13-4A3E-940E-DBE29091722E}" type="datetimeFigureOut">
              <a:rPr lang="en-US" smtClean="0"/>
              <a:t>1/23/2020</a:t>
            </a:fld>
            <a:endParaRPr lang="en-US"/>
          </a:p>
        </p:txBody>
      </p:sp>
      <p:sp>
        <p:nvSpPr>
          <p:cNvPr id="5" name="Footer Placeholder 4">
            <a:extLst>
              <a:ext uri="{FF2B5EF4-FFF2-40B4-BE49-F238E27FC236}">
                <a16:creationId xmlns:a16="http://schemas.microsoft.com/office/drawing/2014/main" id="{2B10BDDF-271E-4C57-8EB4-71E7C580D9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E87491-CFE9-4412-A469-D1401C03BD5B}"/>
              </a:ext>
            </a:extLst>
          </p:cNvPr>
          <p:cNvSpPr>
            <a:spLocks noGrp="1"/>
          </p:cNvSpPr>
          <p:nvPr>
            <p:ph type="sldNum" sz="quarter" idx="12"/>
          </p:nvPr>
        </p:nvSpPr>
        <p:spPr/>
        <p:txBody>
          <a:bodyPr/>
          <a:lstStyle/>
          <a:p>
            <a:fld id="{C51C9A50-0E61-4CB6-AFA3-E858A924DAAF}" type="slidenum">
              <a:rPr lang="en-US" smtClean="0"/>
              <a:t>‹#›</a:t>
            </a:fld>
            <a:endParaRPr lang="en-US"/>
          </a:p>
        </p:txBody>
      </p:sp>
    </p:spTree>
    <p:extLst>
      <p:ext uri="{BB962C8B-B14F-4D97-AF65-F5344CB8AC3E}">
        <p14:creationId xmlns:p14="http://schemas.microsoft.com/office/powerpoint/2010/main" val="2366869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E3BE56-18B0-434D-BBC1-BF5E90DC0E2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0119C1B-D55F-4BE5-8215-48A4CE46F1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AC9CB5-52BF-4DAB-B4E7-49BF9BCDA723}"/>
              </a:ext>
            </a:extLst>
          </p:cNvPr>
          <p:cNvSpPr>
            <a:spLocks noGrp="1"/>
          </p:cNvSpPr>
          <p:nvPr>
            <p:ph type="dt" sz="half" idx="10"/>
          </p:nvPr>
        </p:nvSpPr>
        <p:spPr/>
        <p:txBody>
          <a:bodyPr/>
          <a:lstStyle/>
          <a:p>
            <a:fld id="{9B2C7253-9A13-4A3E-940E-DBE29091722E}" type="datetimeFigureOut">
              <a:rPr lang="en-US" smtClean="0"/>
              <a:t>1/23/2020</a:t>
            </a:fld>
            <a:endParaRPr lang="en-US"/>
          </a:p>
        </p:txBody>
      </p:sp>
      <p:sp>
        <p:nvSpPr>
          <p:cNvPr id="5" name="Footer Placeholder 4">
            <a:extLst>
              <a:ext uri="{FF2B5EF4-FFF2-40B4-BE49-F238E27FC236}">
                <a16:creationId xmlns:a16="http://schemas.microsoft.com/office/drawing/2014/main" id="{C7EB9926-9D91-4698-A8BE-63A8D539CA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F64614-4E85-4425-88BB-FC665ED44EDA}"/>
              </a:ext>
            </a:extLst>
          </p:cNvPr>
          <p:cNvSpPr>
            <a:spLocks noGrp="1"/>
          </p:cNvSpPr>
          <p:nvPr>
            <p:ph type="sldNum" sz="quarter" idx="12"/>
          </p:nvPr>
        </p:nvSpPr>
        <p:spPr/>
        <p:txBody>
          <a:bodyPr/>
          <a:lstStyle/>
          <a:p>
            <a:fld id="{C51C9A50-0E61-4CB6-AFA3-E858A924DAAF}" type="slidenum">
              <a:rPr lang="en-US" smtClean="0"/>
              <a:t>‹#›</a:t>
            </a:fld>
            <a:endParaRPr lang="en-US"/>
          </a:p>
        </p:txBody>
      </p:sp>
    </p:spTree>
    <p:extLst>
      <p:ext uri="{BB962C8B-B14F-4D97-AF65-F5344CB8AC3E}">
        <p14:creationId xmlns:p14="http://schemas.microsoft.com/office/powerpoint/2010/main" val="1175616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CD9C5-929A-478E-A7F3-C7B90F22D1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E951C9-577E-49F9-8621-022EE87414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0AAADC-F1A1-4A2E-8E97-739BAD6E1BB0}"/>
              </a:ext>
            </a:extLst>
          </p:cNvPr>
          <p:cNvSpPr>
            <a:spLocks noGrp="1"/>
          </p:cNvSpPr>
          <p:nvPr>
            <p:ph type="dt" sz="half" idx="10"/>
          </p:nvPr>
        </p:nvSpPr>
        <p:spPr/>
        <p:txBody>
          <a:bodyPr/>
          <a:lstStyle/>
          <a:p>
            <a:fld id="{9B2C7253-9A13-4A3E-940E-DBE29091722E}" type="datetimeFigureOut">
              <a:rPr lang="en-US" smtClean="0"/>
              <a:t>1/23/2020</a:t>
            </a:fld>
            <a:endParaRPr lang="en-US"/>
          </a:p>
        </p:txBody>
      </p:sp>
      <p:sp>
        <p:nvSpPr>
          <p:cNvPr id="5" name="Footer Placeholder 4">
            <a:extLst>
              <a:ext uri="{FF2B5EF4-FFF2-40B4-BE49-F238E27FC236}">
                <a16:creationId xmlns:a16="http://schemas.microsoft.com/office/drawing/2014/main" id="{56871661-00CC-4B68-866E-0D7F17E16A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27744C-9604-4BEA-8540-4959B1CEDFC3}"/>
              </a:ext>
            </a:extLst>
          </p:cNvPr>
          <p:cNvSpPr>
            <a:spLocks noGrp="1"/>
          </p:cNvSpPr>
          <p:nvPr>
            <p:ph type="sldNum" sz="quarter" idx="12"/>
          </p:nvPr>
        </p:nvSpPr>
        <p:spPr/>
        <p:txBody>
          <a:bodyPr/>
          <a:lstStyle/>
          <a:p>
            <a:fld id="{C51C9A50-0E61-4CB6-AFA3-E858A924DAAF}" type="slidenum">
              <a:rPr lang="en-US" smtClean="0"/>
              <a:t>‹#›</a:t>
            </a:fld>
            <a:endParaRPr lang="en-US"/>
          </a:p>
        </p:txBody>
      </p:sp>
    </p:spTree>
    <p:extLst>
      <p:ext uri="{BB962C8B-B14F-4D97-AF65-F5344CB8AC3E}">
        <p14:creationId xmlns:p14="http://schemas.microsoft.com/office/powerpoint/2010/main" val="183012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7D9D2-E067-4D04-8F63-1377DA482C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468D5E9-6681-4878-BE70-0826640D6C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67F1DE-0D72-40C0-ADBC-B454DFF5F104}"/>
              </a:ext>
            </a:extLst>
          </p:cNvPr>
          <p:cNvSpPr>
            <a:spLocks noGrp="1"/>
          </p:cNvSpPr>
          <p:nvPr>
            <p:ph type="dt" sz="half" idx="10"/>
          </p:nvPr>
        </p:nvSpPr>
        <p:spPr/>
        <p:txBody>
          <a:bodyPr/>
          <a:lstStyle/>
          <a:p>
            <a:fld id="{9B2C7253-9A13-4A3E-940E-DBE29091722E}" type="datetimeFigureOut">
              <a:rPr lang="en-US" smtClean="0"/>
              <a:t>1/23/2020</a:t>
            </a:fld>
            <a:endParaRPr lang="en-US"/>
          </a:p>
        </p:txBody>
      </p:sp>
      <p:sp>
        <p:nvSpPr>
          <p:cNvPr id="5" name="Footer Placeholder 4">
            <a:extLst>
              <a:ext uri="{FF2B5EF4-FFF2-40B4-BE49-F238E27FC236}">
                <a16:creationId xmlns:a16="http://schemas.microsoft.com/office/drawing/2014/main" id="{213895F5-F1C1-4914-8EA0-85EF2EF1ED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ED3B78-54FF-40B0-A9FA-3770BE201660}"/>
              </a:ext>
            </a:extLst>
          </p:cNvPr>
          <p:cNvSpPr>
            <a:spLocks noGrp="1"/>
          </p:cNvSpPr>
          <p:nvPr>
            <p:ph type="sldNum" sz="quarter" idx="12"/>
          </p:nvPr>
        </p:nvSpPr>
        <p:spPr/>
        <p:txBody>
          <a:bodyPr/>
          <a:lstStyle/>
          <a:p>
            <a:fld id="{C51C9A50-0E61-4CB6-AFA3-E858A924DAAF}" type="slidenum">
              <a:rPr lang="en-US" smtClean="0"/>
              <a:t>‹#›</a:t>
            </a:fld>
            <a:endParaRPr lang="en-US"/>
          </a:p>
        </p:txBody>
      </p:sp>
    </p:spTree>
    <p:extLst>
      <p:ext uri="{BB962C8B-B14F-4D97-AF65-F5344CB8AC3E}">
        <p14:creationId xmlns:p14="http://schemas.microsoft.com/office/powerpoint/2010/main" val="608421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46FBD-F26F-4F3F-9DFE-6393080EB5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746859-8EED-44B5-B0E3-FE2BFF1998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1640CE8-AB3A-45A3-940C-C0F75581A4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ABD42FE-E59D-4E78-817D-9C2212292957}"/>
              </a:ext>
            </a:extLst>
          </p:cNvPr>
          <p:cNvSpPr>
            <a:spLocks noGrp="1"/>
          </p:cNvSpPr>
          <p:nvPr>
            <p:ph type="dt" sz="half" idx="10"/>
          </p:nvPr>
        </p:nvSpPr>
        <p:spPr/>
        <p:txBody>
          <a:bodyPr/>
          <a:lstStyle/>
          <a:p>
            <a:fld id="{9B2C7253-9A13-4A3E-940E-DBE29091722E}" type="datetimeFigureOut">
              <a:rPr lang="en-US" smtClean="0"/>
              <a:t>1/23/2020</a:t>
            </a:fld>
            <a:endParaRPr lang="en-US"/>
          </a:p>
        </p:txBody>
      </p:sp>
      <p:sp>
        <p:nvSpPr>
          <p:cNvPr id="6" name="Footer Placeholder 5">
            <a:extLst>
              <a:ext uri="{FF2B5EF4-FFF2-40B4-BE49-F238E27FC236}">
                <a16:creationId xmlns:a16="http://schemas.microsoft.com/office/drawing/2014/main" id="{8E92C4D4-F00B-4A87-B76C-0D557374AB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E7FD5F-AA24-4F27-BD71-C10356B846BA}"/>
              </a:ext>
            </a:extLst>
          </p:cNvPr>
          <p:cNvSpPr>
            <a:spLocks noGrp="1"/>
          </p:cNvSpPr>
          <p:nvPr>
            <p:ph type="sldNum" sz="quarter" idx="12"/>
          </p:nvPr>
        </p:nvSpPr>
        <p:spPr/>
        <p:txBody>
          <a:bodyPr/>
          <a:lstStyle/>
          <a:p>
            <a:fld id="{C51C9A50-0E61-4CB6-AFA3-E858A924DAAF}" type="slidenum">
              <a:rPr lang="en-US" smtClean="0"/>
              <a:t>‹#›</a:t>
            </a:fld>
            <a:endParaRPr lang="en-US"/>
          </a:p>
        </p:txBody>
      </p:sp>
    </p:spTree>
    <p:extLst>
      <p:ext uri="{BB962C8B-B14F-4D97-AF65-F5344CB8AC3E}">
        <p14:creationId xmlns:p14="http://schemas.microsoft.com/office/powerpoint/2010/main" val="153060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07C50-C26A-47E9-A1C4-86E5D8DA0F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4095189-F8DC-4CB4-A857-DA74C63818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F98DC2-B82F-487B-9301-2DF8ADF0288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E7D414-9D7C-4588-9BEC-6C5D1A70C6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1C7304-923C-4F0C-AD21-80D2193019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64E6897-89BC-419C-BC7C-DC5B745EDD39}"/>
              </a:ext>
            </a:extLst>
          </p:cNvPr>
          <p:cNvSpPr>
            <a:spLocks noGrp="1"/>
          </p:cNvSpPr>
          <p:nvPr>
            <p:ph type="dt" sz="half" idx="10"/>
          </p:nvPr>
        </p:nvSpPr>
        <p:spPr/>
        <p:txBody>
          <a:bodyPr/>
          <a:lstStyle/>
          <a:p>
            <a:fld id="{9B2C7253-9A13-4A3E-940E-DBE29091722E}" type="datetimeFigureOut">
              <a:rPr lang="en-US" smtClean="0"/>
              <a:t>1/23/2020</a:t>
            </a:fld>
            <a:endParaRPr lang="en-US"/>
          </a:p>
        </p:txBody>
      </p:sp>
      <p:sp>
        <p:nvSpPr>
          <p:cNvPr id="8" name="Footer Placeholder 7">
            <a:extLst>
              <a:ext uri="{FF2B5EF4-FFF2-40B4-BE49-F238E27FC236}">
                <a16:creationId xmlns:a16="http://schemas.microsoft.com/office/drawing/2014/main" id="{EB9CB250-2E65-4FB4-A859-3FE42E72826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8ABDBAA-358C-43A4-9FB9-4EAFB79EAE35}"/>
              </a:ext>
            </a:extLst>
          </p:cNvPr>
          <p:cNvSpPr>
            <a:spLocks noGrp="1"/>
          </p:cNvSpPr>
          <p:nvPr>
            <p:ph type="sldNum" sz="quarter" idx="12"/>
          </p:nvPr>
        </p:nvSpPr>
        <p:spPr/>
        <p:txBody>
          <a:bodyPr/>
          <a:lstStyle/>
          <a:p>
            <a:fld id="{C51C9A50-0E61-4CB6-AFA3-E858A924DAAF}" type="slidenum">
              <a:rPr lang="en-US" smtClean="0"/>
              <a:t>‹#›</a:t>
            </a:fld>
            <a:endParaRPr lang="en-US"/>
          </a:p>
        </p:txBody>
      </p:sp>
    </p:spTree>
    <p:extLst>
      <p:ext uri="{BB962C8B-B14F-4D97-AF65-F5344CB8AC3E}">
        <p14:creationId xmlns:p14="http://schemas.microsoft.com/office/powerpoint/2010/main" val="3437473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83EAC-8593-41CC-8F73-AE49D4D5743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E912800-A304-46EB-8419-9714F1CDA6EF}"/>
              </a:ext>
            </a:extLst>
          </p:cNvPr>
          <p:cNvSpPr>
            <a:spLocks noGrp="1"/>
          </p:cNvSpPr>
          <p:nvPr>
            <p:ph type="dt" sz="half" idx="10"/>
          </p:nvPr>
        </p:nvSpPr>
        <p:spPr/>
        <p:txBody>
          <a:bodyPr/>
          <a:lstStyle/>
          <a:p>
            <a:fld id="{9B2C7253-9A13-4A3E-940E-DBE29091722E}" type="datetimeFigureOut">
              <a:rPr lang="en-US" smtClean="0"/>
              <a:t>1/23/2020</a:t>
            </a:fld>
            <a:endParaRPr lang="en-US"/>
          </a:p>
        </p:txBody>
      </p:sp>
      <p:sp>
        <p:nvSpPr>
          <p:cNvPr id="4" name="Footer Placeholder 3">
            <a:extLst>
              <a:ext uri="{FF2B5EF4-FFF2-40B4-BE49-F238E27FC236}">
                <a16:creationId xmlns:a16="http://schemas.microsoft.com/office/drawing/2014/main" id="{3F14BE67-F9A2-46F1-8C6F-25F8B68A80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0C2337E-A64E-4944-8876-07929A84C20F}"/>
              </a:ext>
            </a:extLst>
          </p:cNvPr>
          <p:cNvSpPr>
            <a:spLocks noGrp="1"/>
          </p:cNvSpPr>
          <p:nvPr>
            <p:ph type="sldNum" sz="quarter" idx="12"/>
          </p:nvPr>
        </p:nvSpPr>
        <p:spPr/>
        <p:txBody>
          <a:bodyPr/>
          <a:lstStyle/>
          <a:p>
            <a:fld id="{C51C9A50-0E61-4CB6-AFA3-E858A924DAAF}" type="slidenum">
              <a:rPr lang="en-US" smtClean="0"/>
              <a:t>‹#›</a:t>
            </a:fld>
            <a:endParaRPr lang="en-US"/>
          </a:p>
        </p:txBody>
      </p:sp>
    </p:spTree>
    <p:extLst>
      <p:ext uri="{BB962C8B-B14F-4D97-AF65-F5344CB8AC3E}">
        <p14:creationId xmlns:p14="http://schemas.microsoft.com/office/powerpoint/2010/main" val="2316854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1FFAAA-C590-4F28-8E71-988294CEBD1B}"/>
              </a:ext>
            </a:extLst>
          </p:cNvPr>
          <p:cNvSpPr>
            <a:spLocks noGrp="1"/>
          </p:cNvSpPr>
          <p:nvPr>
            <p:ph type="dt" sz="half" idx="10"/>
          </p:nvPr>
        </p:nvSpPr>
        <p:spPr/>
        <p:txBody>
          <a:bodyPr/>
          <a:lstStyle/>
          <a:p>
            <a:fld id="{9B2C7253-9A13-4A3E-940E-DBE29091722E}" type="datetimeFigureOut">
              <a:rPr lang="en-US" smtClean="0"/>
              <a:t>1/23/2020</a:t>
            </a:fld>
            <a:endParaRPr lang="en-US"/>
          </a:p>
        </p:txBody>
      </p:sp>
      <p:sp>
        <p:nvSpPr>
          <p:cNvPr id="3" name="Footer Placeholder 2">
            <a:extLst>
              <a:ext uri="{FF2B5EF4-FFF2-40B4-BE49-F238E27FC236}">
                <a16:creationId xmlns:a16="http://schemas.microsoft.com/office/drawing/2014/main" id="{99FD5134-0130-43FF-ADD7-6312C0546F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6B974F-AFC3-4DD7-A5F5-69B223A685B9}"/>
              </a:ext>
            </a:extLst>
          </p:cNvPr>
          <p:cNvSpPr>
            <a:spLocks noGrp="1"/>
          </p:cNvSpPr>
          <p:nvPr>
            <p:ph type="sldNum" sz="quarter" idx="12"/>
          </p:nvPr>
        </p:nvSpPr>
        <p:spPr/>
        <p:txBody>
          <a:bodyPr/>
          <a:lstStyle/>
          <a:p>
            <a:fld id="{C51C9A50-0E61-4CB6-AFA3-E858A924DAAF}" type="slidenum">
              <a:rPr lang="en-US" smtClean="0"/>
              <a:t>‹#›</a:t>
            </a:fld>
            <a:endParaRPr lang="en-US"/>
          </a:p>
        </p:txBody>
      </p:sp>
    </p:spTree>
    <p:extLst>
      <p:ext uri="{BB962C8B-B14F-4D97-AF65-F5344CB8AC3E}">
        <p14:creationId xmlns:p14="http://schemas.microsoft.com/office/powerpoint/2010/main" val="1560171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DC7B7-C8D4-4F66-A2DC-778F4F1959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5DE59E0-80CA-442C-B2D3-84428A64DF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DFAB1A6-0DC3-4ABD-A67A-E59530E09B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305485-7A94-408B-BDA8-E0D107984EA2}"/>
              </a:ext>
            </a:extLst>
          </p:cNvPr>
          <p:cNvSpPr>
            <a:spLocks noGrp="1"/>
          </p:cNvSpPr>
          <p:nvPr>
            <p:ph type="dt" sz="half" idx="10"/>
          </p:nvPr>
        </p:nvSpPr>
        <p:spPr/>
        <p:txBody>
          <a:bodyPr/>
          <a:lstStyle/>
          <a:p>
            <a:fld id="{9B2C7253-9A13-4A3E-940E-DBE29091722E}" type="datetimeFigureOut">
              <a:rPr lang="en-US" smtClean="0"/>
              <a:t>1/23/2020</a:t>
            </a:fld>
            <a:endParaRPr lang="en-US"/>
          </a:p>
        </p:txBody>
      </p:sp>
      <p:sp>
        <p:nvSpPr>
          <p:cNvPr id="6" name="Footer Placeholder 5">
            <a:extLst>
              <a:ext uri="{FF2B5EF4-FFF2-40B4-BE49-F238E27FC236}">
                <a16:creationId xmlns:a16="http://schemas.microsoft.com/office/drawing/2014/main" id="{A6F0E1CC-1912-401F-8D57-D5F78995B3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4B76A6-E3F4-4CCB-8CE2-6EB7F1B033A0}"/>
              </a:ext>
            </a:extLst>
          </p:cNvPr>
          <p:cNvSpPr>
            <a:spLocks noGrp="1"/>
          </p:cNvSpPr>
          <p:nvPr>
            <p:ph type="sldNum" sz="quarter" idx="12"/>
          </p:nvPr>
        </p:nvSpPr>
        <p:spPr/>
        <p:txBody>
          <a:bodyPr/>
          <a:lstStyle/>
          <a:p>
            <a:fld id="{C51C9A50-0E61-4CB6-AFA3-E858A924DAAF}" type="slidenum">
              <a:rPr lang="en-US" smtClean="0"/>
              <a:t>‹#›</a:t>
            </a:fld>
            <a:endParaRPr lang="en-US"/>
          </a:p>
        </p:txBody>
      </p:sp>
    </p:spTree>
    <p:extLst>
      <p:ext uri="{BB962C8B-B14F-4D97-AF65-F5344CB8AC3E}">
        <p14:creationId xmlns:p14="http://schemas.microsoft.com/office/powerpoint/2010/main" val="2605863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BFEC1-28B7-408E-8836-C7E9D61C07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AE6B28E-A9A5-4648-867C-1844C45D23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AE34593-5C3D-4841-823D-9032D71321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E72461-E6AB-4B32-B0FD-C73ECBF7C7F1}"/>
              </a:ext>
            </a:extLst>
          </p:cNvPr>
          <p:cNvSpPr>
            <a:spLocks noGrp="1"/>
          </p:cNvSpPr>
          <p:nvPr>
            <p:ph type="dt" sz="half" idx="10"/>
          </p:nvPr>
        </p:nvSpPr>
        <p:spPr/>
        <p:txBody>
          <a:bodyPr/>
          <a:lstStyle/>
          <a:p>
            <a:fld id="{9B2C7253-9A13-4A3E-940E-DBE29091722E}" type="datetimeFigureOut">
              <a:rPr lang="en-US" smtClean="0"/>
              <a:t>1/23/2020</a:t>
            </a:fld>
            <a:endParaRPr lang="en-US"/>
          </a:p>
        </p:txBody>
      </p:sp>
      <p:sp>
        <p:nvSpPr>
          <p:cNvPr id="6" name="Footer Placeholder 5">
            <a:extLst>
              <a:ext uri="{FF2B5EF4-FFF2-40B4-BE49-F238E27FC236}">
                <a16:creationId xmlns:a16="http://schemas.microsoft.com/office/drawing/2014/main" id="{75EAAC58-6E50-4219-A0AB-4F45F8260C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0A026B-EC69-447D-9C53-0CB13FFB1FA9}"/>
              </a:ext>
            </a:extLst>
          </p:cNvPr>
          <p:cNvSpPr>
            <a:spLocks noGrp="1"/>
          </p:cNvSpPr>
          <p:nvPr>
            <p:ph type="sldNum" sz="quarter" idx="12"/>
          </p:nvPr>
        </p:nvSpPr>
        <p:spPr/>
        <p:txBody>
          <a:bodyPr/>
          <a:lstStyle/>
          <a:p>
            <a:fld id="{C51C9A50-0E61-4CB6-AFA3-E858A924DAAF}" type="slidenum">
              <a:rPr lang="en-US" smtClean="0"/>
              <a:t>‹#›</a:t>
            </a:fld>
            <a:endParaRPr lang="en-US"/>
          </a:p>
        </p:txBody>
      </p:sp>
    </p:spTree>
    <p:extLst>
      <p:ext uri="{BB962C8B-B14F-4D97-AF65-F5344CB8AC3E}">
        <p14:creationId xmlns:p14="http://schemas.microsoft.com/office/powerpoint/2010/main" val="1827473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4B4BAD-6D9A-4B94-8BDD-259B6B69C6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5B160FE-24A0-495C-878A-7056522838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5C2DE7-8502-43B0-B8C7-578748DC0E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2C7253-9A13-4A3E-940E-DBE29091722E}" type="datetimeFigureOut">
              <a:rPr lang="en-US" smtClean="0"/>
              <a:t>1/23/2020</a:t>
            </a:fld>
            <a:endParaRPr lang="en-US"/>
          </a:p>
        </p:txBody>
      </p:sp>
      <p:sp>
        <p:nvSpPr>
          <p:cNvPr id="5" name="Footer Placeholder 4">
            <a:extLst>
              <a:ext uri="{FF2B5EF4-FFF2-40B4-BE49-F238E27FC236}">
                <a16:creationId xmlns:a16="http://schemas.microsoft.com/office/drawing/2014/main" id="{82D101FB-51A0-45AA-A393-A98AFA02C0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FFA19B8-1427-48B9-A368-ED29D6A343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1C9A50-0E61-4CB6-AFA3-E858A924DAAF}" type="slidenum">
              <a:rPr lang="en-US" smtClean="0"/>
              <a:t>‹#›</a:t>
            </a:fld>
            <a:endParaRPr lang="en-US"/>
          </a:p>
        </p:txBody>
      </p:sp>
    </p:spTree>
    <p:extLst>
      <p:ext uri="{BB962C8B-B14F-4D97-AF65-F5344CB8AC3E}">
        <p14:creationId xmlns:p14="http://schemas.microsoft.com/office/powerpoint/2010/main" val="18765039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CDDF0-C4E9-4A2E-BBCD-AAB650928D4D}"/>
              </a:ext>
            </a:extLst>
          </p:cNvPr>
          <p:cNvSpPr>
            <a:spLocks noGrp="1"/>
          </p:cNvSpPr>
          <p:nvPr>
            <p:ph type="ctrTitle"/>
          </p:nvPr>
        </p:nvSpPr>
        <p:spPr>
          <a:xfrm>
            <a:off x="642996" y="4571216"/>
            <a:ext cx="10906008" cy="1115415"/>
          </a:xfrm>
        </p:spPr>
        <p:txBody>
          <a:bodyPr>
            <a:normAutofit/>
          </a:bodyPr>
          <a:lstStyle/>
          <a:p>
            <a:r>
              <a:rPr lang="de-DE" dirty="0"/>
              <a:t>An Overview of Azure Security</a:t>
            </a:r>
            <a:endParaRPr lang="en-US" dirty="0"/>
          </a:p>
        </p:txBody>
      </p:sp>
      <p:sp>
        <p:nvSpPr>
          <p:cNvPr id="8" name="Subtitle 7">
            <a:extLst>
              <a:ext uri="{FF2B5EF4-FFF2-40B4-BE49-F238E27FC236}">
                <a16:creationId xmlns:a16="http://schemas.microsoft.com/office/drawing/2014/main" id="{54AB1E71-E925-465D-94E5-B66C4C0D4F6B}"/>
              </a:ext>
            </a:extLst>
          </p:cNvPr>
          <p:cNvSpPr>
            <a:spLocks noGrp="1"/>
          </p:cNvSpPr>
          <p:nvPr>
            <p:ph type="subTitle" idx="1"/>
          </p:nvPr>
        </p:nvSpPr>
        <p:spPr>
          <a:xfrm>
            <a:off x="642996" y="5859140"/>
            <a:ext cx="10906008" cy="497210"/>
          </a:xfrm>
        </p:spPr>
        <p:txBody>
          <a:bodyPr>
            <a:normAutofit/>
          </a:bodyPr>
          <a:lstStyle/>
          <a:p>
            <a:r>
              <a:rPr lang="de-DE" dirty="0"/>
              <a:t>How to Protect Your Data in the Cloud</a:t>
            </a:r>
            <a:endParaRPr lang="en-US" dirty="0"/>
          </a:p>
        </p:txBody>
      </p:sp>
      <p:pic>
        <p:nvPicPr>
          <p:cNvPr id="10" name="Picture 9">
            <a:extLst>
              <a:ext uri="{FF2B5EF4-FFF2-40B4-BE49-F238E27FC236}">
                <a16:creationId xmlns:a16="http://schemas.microsoft.com/office/drawing/2014/main" id="{2DD76EDC-2EFE-4168-964F-C4A4E006B6C6}"/>
              </a:ext>
            </a:extLst>
          </p:cNvPr>
          <p:cNvPicPr>
            <a:picLocks noChangeAspect="1"/>
          </p:cNvPicPr>
          <p:nvPr/>
        </p:nvPicPr>
        <p:blipFill>
          <a:blip r:embed="rId2"/>
          <a:stretch>
            <a:fillRect/>
          </a:stretch>
        </p:blipFill>
        <p:spPr>
          <a:xfrm>
            <a:off x="481946" y="1804105"/>
            <a:ext cx="2685705" cy="2447383"/>
          </a:xfrm>
          <a:prstGeom prst="rect">
            <a:avLst/>
          </a:prstGeom>
        </p:spPr>
      </p:pic>
      <p:pic>
        <p:nvPicPr>
          <p:cNvPr id="7" name="Picture 6">
            <a:extLst>
              <a:ext uri="{FF2B5EF4-FFF2-40B4-BE49-F238E27FC236}">
                <a16:creationId xmlns:a16="http://schemas.microsoft.com/office/drawing/2014/main" id="{E50920EB-6093-4A12-80D1-CF7A99E47F56}"/>
              </a:ext>
            </a:extLst>
          </p:cNvPr>
          <p:cNvPicPr>
            <a:picLocks noChangeAspect="1"/>
          </p:cNvPicPr>
          <p:nvPr/>
        </p:nvPicPr>
        <p:blipFill>
          <a:blip r:embed="rId3"/>
          <a:stretch>
            <a:fillRect/>
          </a:stretch>
        </p:blipFill>
        <p:spPr>
          <a:xfrm>
            <a:off x="3328518" y="1804105"/>
            <a:ext cx="2685705" cy="2447383"/>
          </a:xfrm>
          <a:prstGeom prst="rect">
            <a:avLst/>
          </a:prstGeom>
        </p:spPr>
      </p:pic>
      <p:pic>
        <p:nvPicPr>
          <p:cNvPr id="4" name="Picture 3">
            <a:extLst>
              <a:ext uri="{FF2B5EF4-FFF2-40B4-BE49-F238E27FC236}">
                <a16:creationId xmlns:a16="http://schemas.microsoft.com/office/drawing/2014/main" id="{D546FFA9-BDDC-4BCD-BC78-060E895A0364}"/>
              </a:ext>
            </a:extLst>
          </p:cNvPr>
          <p:cNvPicPr>
            <a:picLocks noChangeAspect="1"/>
          </p:cNvPicPr>
          <p:nvPr/>
        </p:nvPicPr>
        <p:blipFill>
          <a:blip r:embed="rId4"/>
          <a:stretch>
            <a:fillRect/>
          </a:stretch>
        </p:blipFill>
        <p:spPr>
          <a:xfrm>
            <a:off x="6223000" y="1728380"/>
            <a:ext cx="2637795" cy="2523108"/>
          </a:xfrm>
          <a:prstGeom prst="rect">
            <a:avLst/>
          </a:prstGeom>
        </p:spPr>
      </p:pic>
      <p:pic>
        <p:nvPicPr>
          <p:cNvPr id="6" name="Picture 5">
            <a:extLst>
              <a:ext uri="{FF2B5EF4-FFF2-40B4-BE49-F238E27FC236}">
                <a16:creationId xmlns:a16="http://schemas.microsoft.com/office/drawing/2014/main" id="{F4DD06B4-3F73-42A0-B014-E20CB7A46FB0}"/>
              </a:ext>
            </a:extLst>
          </p:cNvPr>
          <p:cNvPicPr>
            <a:picLocks noChangeAspect="1"/>
          </p:cNvPicPr>
          <p:nvPr/>
        </p:nvPicPr>
        <p:blipFill>
          <a:blip r:embed="rId5"/>
          <a:stretch>
            <a:fillRect/>
          </a:stretch>
        </p:blipFill>
        <p:spPr>
          <a:xfrm>
            <a:off x="9021662" y="1804105"/>
            <a:ext cx="2685706" cy="2447384"/>
          </a:xfrm>
          <a:prstGeom prst="rect">
            <a:avLst/>
          </a:prstGeom>
        </p:spPr>
      </p:pic>
      <p:cxnSp>
        <p:nvCxnSpPr>
          <p:cNvPr id="15" name="Straight Connector 14">
            <a:extLst>
              <a:ext uri="{FF2B5EF4-FFF2-40B4-BE49-F238E27FC236}">
                <a16:creationId xmlns:a16="http://schemas.microsoft.com/office/drawing/2014/main" id="{8733B210-462D-42A4-BA20-36743BB5E6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5778706"/>
            <a:ext cx="9144000" cy="0"/>
          </a:xfrm>
          <a:prstGeom prst="line">
            <a:avLst/>
          </a:prstGeom>
          <a:ln w="19050">
            <a:solidFill>
              <a:srgbClr val="0076E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045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B576F-DFFE-4091-8EF8-6E38D2C8C03C}"/>
              </a:ext>
            </a:extLst>
          </p:cNvPr>
          <p:cNvSpPr>
            <a:spLocks noGrp="1"/>
          </p:cNvSpPr>
          <p:nvPr>
            <p:ph type="title"/>
          </p:nvPr>
        </p:nvSpPr>
        <p:spPr>
          <a:xfrm>
            <a:off x="4965430" y="629268"/>
            <a:ext cx="6586491" cy="1286160"/>
          </a:xfrm>
        </p:spPr>
        <p:txBody>
          <a:bodyPr anchor="b">
            <a:normAutofit/>
          </a:bodyPr>
          <a:lstStyle/>
          <a:p>
            <a:r>
              <a:rPr lang="de-DE" sz="4100" b="1" dirty="0"/>
              <a:t>Azure SQL PaaS Security</a:t>
            </a:r>
            <a:endParaRPr lang="en-US" sz="4100" b="1" dirty="0"/>
          </a:p>
        </p:txBody>
      </p:sp>
      <p:sp>
        <p:nvSpPr>
          <p:cNvPr id="3" name="Content Placeholder 2">
            <a:extLst>
              <a:ext uri="{FF2B5EF4-FFF2-40B4-BE49-F238E27FC236}">
                <a16:creationId xmlns:a16="http://schemas.microsoft.com/office/drawing/2014/main" id="{3FABCA5D-AED5-4B4A-94E2-0D37B52B36C2}"/>
              </a:ext>
            </a:extLst>
          </p:cNvPr>
          <p:cNvSpPr>
            <a:spLocks noGrp="1"/>
          </p:cNvSpPr>
          <p:nvPr>
            <p:ph idx="1"/>
          </p:nvPr>
        </p:nvSpPr>
        <p:spPr>
          <a:xfrm>
            <a:off x="4965431" y="2438400"/>
            <a:ext cx="6586489" cy="3785419"/>
          </a:xfrm>
        </p:spPr>
        <p:txBody>
          <a:bodyPr>
            <a:normAutofit/>
          </a:bodyPr>
          <a:lstStyle/>
          <a:p>
            <a:r>
              <a:rPr lang="de-DE" sz="2000" dirty="0"/>
              <a:t>The Azure SQL PaaS is publicly available but it is not publicly accessible.</a:t>
            </a:r>
          </a:p>
          <a:p>
            <a:r>
              <a:rPr lang="de-DE" sz="2000" dirty="0"/>
              <a:t>There are layers of Firewall Rules setup to secure your data. These Firewall Rules are available Out-Of-The-Box.</a:t>
            </a:r>
          </a:p>
          <a:p>
            <a:r>
              <a:rPr lang="de-DE" sz="2000" dirty="0"/>
              <a:t>The first layer of security is your Database Firewall which specifies which Ips/Ranges can access the SQL DB Instance.</a:t>
            </a:r>
          </a:p>
          <a:p>
            <a:r>
              <a:rPr lang="de-DE" sz="2000" dirty="0"/>
              <a:t>The second layer of security is your Server Level Firewall which specifies which Ips/Ranges can access the SQL Server Instance. </a:t>
            </a:r>
          </a:p>
          <a:p>
            <a:r>
              <a:rPr lang="de-DE" sz="2000" dirty="0"/>
              <a:t>To secure your data and for to maange it the ideal means is to leverage Virtual Networks. </a:t>
            </a:r>
          </a:p>
          <a:p>
            <a:endParaRPr lang="en-US" sz="2000" dirty="0"/>
          </a:p>
        </p:txBody>
      </p:sp>
      <p:pic>
        <p:nvPicPr>
          <p:cNvPr id="4" name="Picture 3">
            <a:extLst>
              <a:ext uri="{FF2B5EF4-FFF2-40B4-BE49-F238E27FC236}">
                <a16:creationId xmlns:a16="http://schemas.microsoft.com/office/drawing/2014/main" id="{CD3043BB-652E-4C56-9406-61210AE70592}"/>
              </a:ext>
            </a:extLst>
          </p:cNvPr>
          <p:cNvPicPr>
            <a:picLocks noChangeAspect="1"/>
          </p:cNvPicPr>
          <p:nvPr/>
        </p:nvPicPr>
        <p:blipFill rotWithShape="1">
          <a:blip r:embed="rId3"/>
          <a:srcRect l="10875" r="5676"/>
          <a:stretch/>
        </p:blipFill>
        <p:spPr>
          <a:xfrm>
            <a:off x="2288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9360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5458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B576F-DFFE-4091-8EF8-6E38D2C8C03C}"/>
              </a:ext>
            </a:extLst>
          </p:cNvPr>
          <p:cNvSpPr>
            <a:spLocks noGrp="1"/>
          </p:cNvSpPr>
          <p:nvPr>
            <p:ph type="title"/>
          </p:nvPr>
        </p:nvSpPr>
        <p:spPr>
          <a:xfrm>
            <a:off x="6807200" y="365125"/>
            <a:ext cx="4368800" cy="1325563"/>
          </a:xfrm>
        </p:spPr>
        <p:txBody>
          <a:bodyPr>
            <a:normAutofit/>
          </a:bodyPr>
          <a:lstStyle/>
          <a:p>
            <a:pPr algn="ctr"/>
            <a:r>
              <a:rPr lang="de-DE" sz="4000" b="1" dirty="0"/>
              <a:t>Defence in Depth</a:t>
            </a:r>
            <a:endParaRPr lang="en-US" sz="4000" b="1" dirty="0"/>
          </a:p>
        </p:txBody>
      </p:sp>
      <p:sp>
        <p:nvSpPr>
          <p:cNvPr id="3" name="Content Placeholder 2">
            <a:extLst>
              <a:ext uri="{FF2B5EF4-FFF2-40B4-BE49-F238E27FC236}">
                <a16:creationId xmlns:a16="http://schemas.microsoft.com/office/drawing/2014/main" id="{3FABCA5D-AED5-4B4A-94E2-0D37B52B36C2}"/>
              </a:ext>
            </a:extLst>
          </p:cNvPr>
          <p:cNvSpPr>
            <a:spLocks noGrp="1"/>
          </p:cNvSpPr>
          <p:nvPr>
            <p:ph idx="1"/>
          </p:nvPr>
        </p:nvSpPr>
        <p:spPr>
          <a:xfrm>
            <a:off x="6888480" y="1825625"/>
            <a:ext cx="4465320" cy="4351338"/>
          </a:xfrm>
        </p:spPr>
        <p:txBody>
          <a:bodyPr>
            <a:normAutofit/>
          </a:bodyPr>
          <a:lstStyle/>
          <a:p>
            <a:r>
              <a:rPr lang="de-DE" dirty="0"/>
              <a:t>The core of Security is Data.</a:t>
            </a:r>
          </a:p>
          <a:p>
            <a:r>
              <a:rPr lang="de-DE" dirty="0"/>
              <a:t>This can be Customer Data, Employee Data, Financial Data, Medical Data, Audit Data etc.,. </a:t>
            </a:r>
          </a:p>
          <a:p>
            <a:r>
              <a:rPr lang="de-DE" dirty="0"/>
              <a:t>Data can be data in a Data Store, data exposed through API, data visible through Web Site etc.,. </a:t>
            </a:r>
          </a:p>
          <a:p>
            <a:endParaRPr lang="en-US" dirty="0"/>
          </a:p>
        </p:txBody>
      </p:sp>
      <p:sp>
        <p:nvSpPr>
          <p:cNvPr id="4" name="Rectangle 3">
            <a:extLst>
              <a:ext uri="{FF2B5EF4-FFF2-40B4-BE49-F238E27FC236}">
                <a16:creationId xmlns:a16="http://schemas.microsoft.com/office/drawing/2014/main" id="{D6D407BF-171A-4AF0-927F-458808036EDD}"/>
              </a:ext>
            </a:extLst>
          </p:cNvPr>
          <p:cNvSpPr/>
          <p:nvPr/>
        </p:nvSpPr>
        <p:spPr>
          <a:xfrm>
            <a:off x="2885440" y="2961640"/>
            <a:ext cx="1320800" cy="4724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de-DE" dirty="0"/>
              <a:t>Data</a:t>
            </a:r>
            <a:endParaRPr lang="en-US" dirty="0"/>
          </a:p>
        </p:txBody>
      </p:sp>
    </p:spTree>
    <p:extLst>
      <p:ext uri="{BB962C8B-B14F-4D97-AF65-F5344CB8AC3E}">
        <p14:creationId xmlns:p14="http://schemas.microsoft.com/office/powerpoint/2010/main" val="199275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B576F-DFFE-4091-8EF8-6E38D2C8C03C}"/>
              </a:ext>
            </a:extLst>
          </p:cNvPr>
          <p:cNvSpPr>
            <a:spLocks noGrp="1"/>
          </p:cNvSpPr>
          <p:nvPr>
            <p:ph type="title"/>
          </p:nvPr>
        </p:nvSpPr>
        <p:spPr>
          <a:xfrm>
            <a:off x="4965430" y="629268"/>
            <a:ext cx="6586491" cy="1286160"/>
          </a:xfrm>
        </p:spPr>
        <p:txBody>
          <a:bodyPr anchor="b">
            <a:normAutofit/>
          </a:bodyPr>
          <a:lstStyle/>
          <a:p>
            <a:r>
              <a:rPr lang="de-DE" sz="4100" b="1" dirty="0"/>
              <a:t>Defence in Depth -  Physical Security  </a:t>
            </a:r>
            <a:endParaRPr lang="en-US" sz="4100" b="1" dirty="0"/>
          </a:p>
        </p:txBody>
      </p:sp>
      <p:sp>
        <p:nvSpPr>
          <p:cNvPr id="3" name="Content Placeholder 2">
            <a:extLst>
              <a:ext uri="{FF2B5EF4-FFF2-40B4-BE49-F238E27FC236}">
                <a16:creationId xmlns:a16="http://schemas.microsoft.com/office/drawing/2014/main" id="{3FABCA5D-AED5-4B4A-94E2-0D37B52B36C2}"/>
              </a:ext>
            </a:extLst>
          </p:cNvPr>
          <p:cNvSpPr>
            <a:spLocks noGrp="1"/>
          </p:cNvSpPr>
          <p:nvPr>
            <p:ph idx="1"/>
          </p:nvPr>
        </p:nvSpPr>
        <p:spPr>
          <a:xfrm>
            <a:off x="4965431" y="2438400"/>
            <a:ext cx="6586489" cy="3785419"/>
          </a:xfrm>
        </p:spPr>
        <p:txBody>
          <a:bodyPr>
            <a:normAutofit/>
          </a:bodyPr>
          <a:lstStyle/>
          <a:p>
            <a:r>
              <a:rPr lang="de-DE" sz="2000" dirty="0"/>
              <a:t>The Physical Security refers to the security around the Data Center.</a:t>
            </a:r>
          </a:p>
          <a:p>
            <a:r>
              <a:rPr lang="de-DE" sz="2000" dirty="0"/>
              <a:t>There are more than 100 Data Centers across more than 50 regions.</a:t>
            </a:r>
          </a:p>
          <a:p>
            <a:r>
              <a:rPr lang="de-DE" sz="2000" dirty="0"/>
              <a:t>Tall Fences, Full-Body Metal Detection, Video Survellience, two-factor authentication including Biometrics are some of the security measures within the Data Centers.</a:t>
            </a:r>
          </a:p>
          <a:p>
            <a:endParaRPr lang="en-US" sz="2000" dirty="0"/>
          </a:p>
        </p:txBody>
      </p:sp>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93608"/>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3C47AF4C-F020-497B-8FE1-437BC80A94C8}"/>
              </a:ext>
            </a:extLst>
          </p:cNvPr>
          <p:cNvSpPr/>
          <p:nvPr/>
        </p:nvSpPr>
        <p:spPr>
          <a:xfrm>
            <a:off x="264160" y="0"/>
            <a:ext cx="4701270" cy="6858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Oval 6">
            <a:extLst>
              <a:ext uri="{FF2B5EF4-FFF2-40B4-BE49-F238E27FC236}">
                <a16:creationId xmlns:a16="http://schemas.microsoft.com/office/drawing/2014/main" id="{3740A812-223E-4416-9D8E-F99D34BC9C73}"/>
              </a:ext>
            </a:extLst>
          </p:cNvPr>
          <p:cNvSpPr/>
          <p:nvPr/>
        </p:nvSpPr>
        <p:spPr>
          <a:xfrm>
            <a:off x="386080" y="253999"/>
            <a:ext cx="4463846" cy="623466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Oval 7">
            <a:extLst>
              <a:ext uri="{FF2B5EF4-FFF2-40B4-BE49-F238E27FC236}">
                <a16:creationId xmlns:a16="http://schemas.microsoft.com/office/drawing/2014/main" id="{00C53655-8E64-4704-85E8-D1FF68523020}"/>
              </a:ext>
            </a:extLst>
          </p:cNvPr>
          <p:cNvSpPr/>
          <p:nvPr/>
        </p:nvSpPr>
        <p:spPr>
          <a:xfrm>
            <a:off x="548640" y="365125"/>
            <a:ext cx="4080510" cy="5754211"/>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Oval 10">
            <a:extLst>
              <a:ext uri="{FF2B5EF4-FFF2-40B4-BE49-F238E27FC236}">
                <a16:creationId xmlns:a16="http://schemas.microsoft.com/office/drawing/2014/main" id="{5F19B1D3-A7B3-43B1-97A8-71ABDF61255C}"/>
              </a:ext>
            </a:extLst>
          </p:cNvPr>
          <p:cNvSpPr/>
          <p:nvPr/>
        </p:nvSpPr>
        <p:spPr>
          <a:xfrm>
            <a:off x="971550" y="865704"/>
            <a:ext cx="3143250" cy="487215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 name="Oval 11">
            <a:extLst>
              <a:ext uri="{FF2B5EF4-FFF2-40B4-BE49-F238E27FC236}">
                <a16:creationId xmlns:a16="http://schemas.microsoft.com/office/drawing/2014/main" id="{2DBD10D0-0F21-4625-B7DE-FF51D868B152}"/>
              </a:ext>
            </a:extLst>
          </p:cNvPr>
          <p:cNvSpPr/>
          <p:nvPr/>
        </p:nvSpPr>
        <p:spPr>
          <a:xfrm>
            <a:off x="1267460" y="1116865"/>
            <a:ext cx="2642870" cy="425493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 name="TextBox 13">
            <a:extLst>
              <a:ext uri="{FF2B5EF4-FFF2-40B4-BE49-F238E27FC236}">
                <a16:creationId xmlns:a16="http://schemas.microsoft.com/office/drawing/2014/main" id="{C683F464-8B41-4D5E-B34C-5F3656788A5E}"/>
              </a:ext>
            </a:extLst>
          </p:cNvPr>
          <p:cNvSpPr txBox="1"/>
          <p:nvPr/>
        </p:nvSpPr>
        <p:spPr>
          <a:xfrm>
            <a:off x="1740967" y="6450250"/>
            <a:ext cx="2072640" cy="369332"/>
          </a:xfrm>
          <a:prstGeom prst="rect">
            <a:avLst/>
          </a:prstGeom>
          <a:noFill/>
        </p:spPr>
        <p:txBody>
          <a:bodyPr wrap="square" rtlCol="0">
            <a:spAutoFit/>
          </a:bodyPr>
          <a:lstStyle/>
          <a:p>
            <a:r>
              <a:rPr lang="de-DE" dirty="0"/>
              <a:t>Physical Security</a:t>
            </a:r>
            <a:endParaRPr lang="en-US" dirty="0"/>
          </a:p>
        </p:txBody>
      </p:sp>
    </p:spTree>
    <p:extLst>
      <p:ext uri="{BB962C8B-B14F-4D97-AF65-F5344CB8AC3E}">
        <p14:creationId xmlns:p14="http://schemas.microsoft.com/office/powerpoint/2010/main" val="2819390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0EB8EE99-5145-4C80-B63B-E1E100435A42}"/>
              </a:ext>
            </a:extLst>
          </p:cNvPr>
          <p:cNvSpPr/>
          <p:nvPr/>
        </p:nvSpPr>
        <p:spPr>
          <a:xfrm>
            <a:off x="264160" y="0"/>
            <a:ext cx="6471920" cy="6858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Oval 6">
            <a:extLst>
              <a:ext uri="{FF2B5EF4-FFF2-40B4-BE49-F238E27FC236}">
                <a16:creationId xmlns:a16="http://schemas.microsoft.com/office/drawing/2014/main" id="{10F9E4E6-A5B0-40BB-8D28-4E068A1B1108}"/>
              </a:ext>
            </a:extLst>
          </p:cNvPr>
          <p:cNvSpPr/>
          <p:nvPr/>
        </p:nvSpPr>
        <p:spPr>
          <a:xfrm>
            <a:off x="386080" y="253999"/>
            <a:ext cx="6116320" cy="6173391"/>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Oval 8">
            <a:extLst>
              <a:ext uri="{FF2B5EF4-FFF2-40B4-BE49-F238E27FC236}">
                <a16:creationId xmlns:a16="http://schemas.microsoft.com/office/drawing/2014/main" id="{A9C4C58E-876F-45A3-85AB-8E0C956B554D}"/>
              </a:ext>
            </a:extLst>
          </p:cNvPr>
          <p:cNvSpPr/>
          <p:nvPr/>
        </p:nvSpPr>
        <p:spPr>
          <a:xfrm>
            <a:off x="548640" y="365125"/>
            <a:ext cx="5821680" cy="5627171"/>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Oval 10">
            <a:extLst>
              <a:ext uri="{FF2B5EF4-FFF2-40B4-BE49-F238E27FC236}">
                <a16:creationId xmlns:a16="http://schemas.microsoft.com/office/drawing/2014/main" id="{FDB90A28-835E-474F-B798-A5F938DAB311}"/>
              </a:ext>
            </a:extLst>
          </p:cNvPr>
          <p:cNvSpPr/>
          <p:nvPr/>
        </p:nvSpPr>
        <p:spPr>
          <a:xfrm>
            <a:off x="721360" y="496372"/>
            <a:ext cx="5537200" cy="50653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 name="Oval 12">
            <a:extLst>
              <a:ext uri="{FF2B5EF4-FFF2-40B4-BE49-F238E27FC236}">
                <a16:creationId xmlns:a16="http://schemas.microsoft.com/office/drawing/2014/main" id="{A23951A6-08FF-4500-AF39-AAAD50B7F2A1}"/>
              </a:ext>
            </a:extLst>
          </p:cNvPr>
          <p:cNvSpPr/>
          <p:nvPr/>
        </p:nvSpPr>
        <p:spPr>
          <a:xfrm>
            <a:off x="914400" y="579119"/>
            <a:ext cx="5151120" cy="4613237"/>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 name="Oval 14">
            <a:extLst>
              <a:ext uri="{FF2B5EF4-FFF2-40B4-BE49-F238E27FC236}">
                <a16:creationId xmlns:a16="http://schemas.microsoft.com/office/drawing/2014/main" id="{3CE18C2F-30BA-4826-9FE5-2BC28552F023}"/>
              </a:ext>
            </a:extLst>
          </p:cNvPr>
          <p:cNvSpPr/>
          <p:nvPr/>
        </p:nvSpPr>
        <p:spPr>
          <a:xfrm>
            <a:off x="1300480" y="865704"/>
            <a:ext cx="4480560" cy="3759444"/>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D0BB576F-DFFE-4091-8EF8-6E38D2C8C03C}"/>
              </a:ext>
            </a:extLst>
          </p:cNvPr>
          <p:cNvSpPr>
            <a:spLocks noGrp="1"/>
          </p:cNvSpPr>
          <p:nvPr>
            <p:ph type="title"/>
          </p:nvPr>
        </p:nvSpPr>
        <p:spPr>
          <a:xfrm>
            <a:off x="6807200" y="365125"/>
            <a:ext cx="4368800" cy="1325563"/>
          </a:xfrm>
        </p:spPr>
        <p:txBody>
          <a:bodyPr>
            <a:normAutofit/>
          </a:bodyPr>
          <a:lstStyle/>
          <a:p>
            <a:pPr algn="ctr"/>
            <a:r>
              <a:rPr lang="de-DE" sz="4000" b="1" dirty="0"/>
              <a:t>Defence in Depth – </a:t>
            </a:r>
            <a:br>
              <a:rPr lang="de-DE" sz="4000" b="1" dirty="0"/>
            </a:br>
            <a:r>
              <a:rPr lang="de-DE" sz="4000" b="1" dirty="0"/>
              <a:t>Data</a:t>
            </a:r>
            <a:endParaRPr lang="en-US" sz="4000" b="1" dirty="0"/>
          </a:p>
        </p:txBody>
      </p:sp>
      <p:sp>
        <p:nvSpPr>
          <p:cNvPr id="3" name="Content Placeholder 2">
            <a:extLst>
              <a:ext uri="{FF2B5EF4-FFF2-40B4-BE49-F238E27FC236}">
                <a16:creationId xmlns:a16="http://schemas.microsoft.com/office/drawing/2014/main" id="{3FABCA5D-AED5-4B4A-94E2-0D37B52B36C2}"/>
              </a:ext>
            </a:extLst>
          </p:cNvPr>
          <p:cNvSpPr>
            <a:spLocks noGrp="1"/>
          </p:cNvSpPr>
          <p:nvPr>
            <p:ph idx="1"/>
          </p:nvPr>
        </p:nvSpPr>
        <p:spPr>
          <a:xfrm>
            <a:off x="6888480" y="1825625"/>
            <a:ext cx="4465320" cy="4351338"/>
          </a:xfrm>
        </p:spPr>
        <p:txBody>
          <a:bodyPr>
            <a:normAutofit/>
          </a:bodyPr>
          <a:lstStyle/>
          <a:p>
            <a:r>
              <a:rPr lang="de-DE" dirty="0"/>
              <a:t>The core of Security is Data.</a:t>
            </a:r>
          </a:p>
          <a:p>
            <a:r>
              <a:rPr lang="de-DE" dirty="0"/>
              <a:t>This can be Customer Data, Employee Data, Financial Data, Audit Data etc.,. </a:t>
            </a:r>
          </a:p>
          <a:p>
            <a:r>
              <a:rPr lang="de-DE" dirty="0"/>
              <a:t>The various means of securing Data are Encryption (at rest and in transit), data masking.</a:t>
            </a:r>
          </a:p>
          <a:p>
            <a:endParaRPr lang="en-US" dirty="0"/>
          </a:p>
        </p:txBody>
      </p:sp>
      <p:sp>
        <p:nvSpPr>
          <p:cNvPr id="4" name="Rectangle 3">
            <a:extLst>
              <a:ext uri="{FF2B5EF4-FFF2-40B4-BE49-F238E27FC236}">
                <a16:creationId xmlns:a16="http://schemas.microsoft.com/office/drawing/2014/main" id="{D6D407BF-171A-4AF0-927F-458808036EDD}"/>
              </a:ext>
            </a:extLst>
          </p:cNvPr>
          <p:cNvSpPr/>
          <p:nvPr/>
        </p:nvSpPr>
        <p:spPr>
          <a:xfrm>
            <a:off x="2839720" y="3121660"/>
            <a:ext cx="1320800" cy="4724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de-DE" dirty="0"/>
              <a:t>Data</a:t>
            </a:r>
            <a:endParaRPr lang="en-US" dirty="0"/>
          </a:p>
        </p:txBody>
      </p:sp>
      <p:sp>
        <p:nvSpPr>
          <p:cNvPr id="6" name="TextBox 5">
            <a:extLst>
              <a:ext uri="{FF2B5EF4-FFF2-40B4-BE49-F238E27FC236}">
                <a16:creationId xmlns:a16="http://schemas.microsoft.com/office/drawing/2014/main" id="{CA848DA0-3B6B-4C89-AA97-AACA6B74EEB4}"/>
              </a:ext>
            </a:extLst>
          </p:cNvPr>
          <p:cNvSpPr txBox="1"/>
          <p:nvPr/>
        </p:nvSpPr>
        <p:spPr>
          <a:xfrm>
            <a:off x="2570480" y="6427391"/>
            <a:ext cx="2072640" cy="369332"/>
          </a:xfrm>
          <a:prstGeom prst="rect">
            <a:avLst/>
          </a:prstGeom>
          <a:noFill/>
        </p:spPr>
        <p:txBody>
          <a:bodyPr wrap="square" rtlCol="0">
            <a:spAutoFit/>
          </a:bodyPr>
          <a:lstStyle/>
          <a:p>
            <a:r>
              <a:rPr lang="de-DE" dirty="0"/>
              <a:t>Physical Security</a:t>
            </a:r>
            <a:endParaRPr lang="en-US" dirty="0"/>
          </a:p>
        </p:txBody>
      </p:sp>
      <p:sp>
        <p:nvSpPr>
          <p:cNvPr id="8" name="TextBox 7">
            <a:extLst>
              <a:ext uri="{FF2B5EF4-FFF2-40B4-BE49-F238E27FC236}">
                <a16:creationId xmlns:a16="http://schemas.microsoft.com/office/drawing/2014/main" id="{875BA7D5-F635-4A25-8C03-95663D7901D2}"/>
              </a:ext>
            </a:extLst>
          </p:cNvPr>
          <p:cNvSpPr txBox="1"/>
          <p:nvPr/>
        </p:nvSpPr>
        <p:spPr>
          <a:xfrm>
            <a:off x="2407920" y="5992297"/>
            <a:ext cx="2072640" cy="369332"/>
          </a:xfrm>
          <a:prstGeom prst="rect">
            <a:avLst/>
          </a:prstGeom>
          <a:noFill/>
        </p:spPr>
        <p:txBody>
          <a:bodyPr wrap="square" rtlCol="0">
            <a:spAutoFit/>
          </a:bodyPr>
          <a:lstStyle/>
          <a:p>
            <a:r>
              <a:rPr lang="de-DE" dirty="0"/>
              <a:t>Policies and Access</a:t>
            </a:r>
            <a:endParaRPr lang="en-US" dirty="0"/>
          </a:p>
        </p:txBody>
      </p:sp>
      <p:sp>
        <p:nvSpPr>
          <p:cNvPr id="10" name="TextBox 9">
            <a:extLst>
              <a:ext uri="{FF2B5EF4-FFF2-40B4-BE49-F238E27FC236}">
                <a16:creationId xmlns:a16="http://schemas.microsoft.com/office/drawing/2014/main" id="{945F635E-B2C6-472F-9660-A2E34D86F2D0}"/>
              </a:ext>
            </a:extLst>
          </p:cNvPr>
          <p:cNvSpPr txBox="1"/>
          <p:nvPr/>
        </p:nvSpPr>
        <p:spPr>
          <a:xfrm>
            <a:off x="2423160" y="5555101"/>
            <a:ext cx="2072640" cy="369332"/>
          </a:xfrm>
          <a:prstGeom prst="rect">
            <a:avLst/>
          </a:prstGeom>
          <a:noFill/>
        </p:spPr>
        <p:txBody>
          <a:bodyPr wrap="square" rtlCol="0">
            <a:spAutoFit/>
          </a:bodyPr>
          <a:lstStyle/>
          <a:p>
            <a:pPr algn="ctr"/>
            <a:r>
              <a:rPr lang="de-DE" dirty="0"/>
              <a:t>Perimeter</a:t>
            </a:r>
            <a:endParaRPr lang="en-US" dirty="0"/>
          </a:p>
        </p:txBody>
      </p:sp>
      <p:sp>
        <p:nvSpPr>
          <p:cNvPr id="12" name="TextBox 11">
            <a:extLst>
              <a:ext uri="{FF2B5EF4-FFF2-40B4-BE49-F238E27FC236}">
                <a16:creationId xmlns:a16="http://schemas.microsoft.com/office/drawing/2014/main" id="{6E3E0FC2-630A-4ACD-AAA8-F4B29BD39A37}"/>
              </a:ext>
            </a:extLst>
          </p:cNvPr>
          <p:cNvSpPr txBox="1"/>
          <p:nvPr/>
        </p:nvSpPr>
        <p:spPr>
          <a:xfrm>
            <a:off x="2407920" y="5130206"/>
            <a:ext cx="2072640" cy="369332"/>
          </a:xfrm>
          <a:prstGeom prst="rect">
            <a:avLst/>
          </a:prstGeom>
          <a:noFill/>
        </p:spPr>
        <p:txBody>
          <a:bodyPr wrap="square" rtlCol="0">
            <a:spAutoFit/>
          </a:bodyPr>
          <a:lstStyle/>
          <a:p>
            <a:pPr algn="ctr"/>
            <a:r>
              <a:rPr lang="de-DE" dirty="0"/>
              <a:t>Networking</a:t>
            </a:r>
            <a:endParaRPr lang="en-US" dirty="0"/>
          </a:p>
        </p:txBody>
      </p:sp>
      <p:sp>
        <p:nvSpPr>
          <p:cNvPr id="14" name="TextBox 13">
            <a:extLst>
              <a:ext uri="{FF2B5EF4-FFF2-40B4-BE49-F238E27FC236}">
                <a16:creationId xmlns:a16="http://schemas.microsoft.com/office/drawing/2014/main" id="{59BF9EA4-3550-4A52-9416-BBD8D61974B1}"/>
              </a:ext>
            </a:extLst>
          </p:cNvPr>
          <p:cNvSpPr txBox="1"/>
          <p:nvPr/>
        </p:nvSpPr>
        <p:spPr>
          <a:xfrm>
            <a:off x="2484120" y="4693011"/>
            <a:ext cx="2072640" cy="369332"/>
          </a:xfrm>
          <a:prstGeom prst="rect">
            <a:avLst/>
          </a:prstGeom>
          <a:noFill/>
        </p:spPr>
        <p:txBody>
          <a:bodyPr wrap="square" rtlCol="0">
            <a:spAutoFit/>
          </a:bodyPr>
          <a:lstStyle/>
          <a:p>
            <a:pPr algn="ctr"/>
            <a:r>
              <a:rPr lang="de-DE" dirty="0"/>
              <a:t>VM/Compute</a:t>
            </a:r>
            <a:endParaRPr lang="en-US" dirty="0"/>
          </a:p>
        </p:txBody>
      </p:sp>
      <p:sp>
        <p:nvSpPr>
          <p:cNvPr id="17" name="TextBox 16">
            <a:extLst>
              <a:ext uri="{FF2B5EF4-FFF2-40B4-BE49-F238E27FC236}">
                <a16:creationId xmlns:a16="http://schemas.microsoft.com/office/drawing/2014/main" id="{EC3EA851-9286-47A5-8794-5C08E6B166FC}"/>
              </a:ext>
            </a:extLst>
          </p:cNvPr>
          <p:cNvSpPr txBox="1"/>
          <p:nvPr/>
        </p:nvSpPr>
        <p:spPr>
          <a:xfrm>
            <a:off x="2504440" y="4193666"/>
            <a:ext cx="2072640" cy="369332"/>
          </a:xfrm>
          <a:prstGeom prst="rect">
            <a:avLst/>
          </a:prstGeom>
          <a:noFill/>
        </p:spPr>
        <p:txBody>
          <a:bodyPr wrap="square" rtlCol="0">
            <a:spAutoFit/>
          </a:bodyPr>
          <a:lstStyle/>
          <a:p>
            <a:pPr algn="ctr"/>
            <a:r>
              <a:rPr lang="de-DE" dirty="0"/>
              <a:t>Application</a:t>
            </a:r>
            <a:endParaRPr lang="en-US" dirty="0"/>
          </a:p>
        </p:txBody>
      </p:sp>
      <p:sp>
        <p:nvSpPr>
          <p:cNvPr id="16" name="Oval 15">
            <a:extLst>
              <a:ext uri="{FF2B5EF4-FFF2-40B4-BE49-F238E27FC236}">
                <a16:creationId xmlns:a16="http://schemas.microsoft.com/office/drawing/2014/main" id="{49B66B89-C4C2-4545-8692-9259F97D4CFE}"/>
              </a:ext>
            </a:extLst>
          </p:cNvPr>
          <p:cNvSpPr/>
          <p:nvPr/>
        </p:nvSpPr>
        <p:spPr>
          <a:xfrm>
            <a:off x="1611630" y="1296311"/>
            <a:ext cx="3817620" cy="2767341"/>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8" name="TextBox 17">
            <a:extLst>
              <a:ext uri="{FF2B5EF4-FFF2-40B4-BE49-F238E27FC236}">
                <a16:creationId xmlns:a16="http://schemas.microsoft.com/office/drawing/2014/main" id="{6590A91F-20C9-4633-BE70-97A23CCBA10B}"/>
              </a:ext>
            </a:extLst>
          </p:cNvPr>
          <p:cNvSpPr txBox="1"/>
          <p:nvPr/>
        </p:nvSpPr>
        <p:spPr>
          <a:xfrm>
            <a:off x="2496185" y="3571805"/>
            <a:ext cx="2072640" cy="369332"/>
          </a:xfrm>
          <a:prstGeom prst="rect">
            <a:avLst/>
          </a:prstGeom>
          <a:noFill/>
        </p:spPr>
        <p:txBody>
          <a:bodyPr wrap="square" rtlCol="0">
            <a:spAutoFit/>
          </a:bodyPr>
          <a:lstStyle/>
          <a:p>
            <a:pPr algn="ctr"/>
            <a:r>
              <a:rPr lang="de-DE" dirty="0"/>
              <a:t>Data</a:t>
            </a:r>
            <a:endParaRPr lang="en-US" dirty="0"/>
          </a:p>
        </p:txBody>
      </p:sp>
    </p:spTree>
    <p:extLst>
      <p:ext uri="{BB962C8B-B14F-4D97-AF65-F5344CB8AC3E}">
        <p14:creationId xmlns:p14="http://schemas.microsoft.com/office/powerpoint/2010/main" val="2468535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0EB8EE99-5145-4C80-B63B-E1E100435A42}"/>
              </a:ext>
            </a:extLst>
          </p:cNvPr>
          <p:cNvSpPr/>
          <p:nvPr/>
        </p:nvSpPr>
        <p:spPr>
          <a:xfrm>
            <a:off x="264160" y="0"/>
            <a:ext cx="6471920" cy="6858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Oval 6">
            <a:extLst>
              <a:ext uri="{FF2B5EF4-FFF2-40B4-BE49-F238E27FC236}">
                <a16:creationId xmlns:a16="http://schemas.microsoft.com/office/drawing/2014/main" id="{10F9E4E6-A5B0-40BB-8D28-4E068A1B1108}"/>
              </a:ext>
            </a:extLst>
          </p:cNvPr>
          <p:cNvSpPr/>
          <p:nvPr/>
        </p:nvSpPr>
        <p:spPr>
          <a:xfrm>
            <a:off x="386080" y="253999"/>
            <a:ext cx="6116320" cy="6173391"/>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Oval 8">
            <a:extLst>
              <a:ext uri="{FF2B5EF4-FFF2-40B4-BE49-F238E27FC236}">
                <a16:creationId xmlns:a16="http://schemas.microsoft.com/office/drawing/2014/main" id="{A9C4C58E-876F-45A3-85AB-8E0C956B554D}"/>
              </a:ext>
            </a:extLst>
          </p:cNvPr>
          <p:cNvSpPr/>
          <p:nvPr/>
        </p:nvSpPr>
        <p:spPr>
          <a:xfrm>
            <a:off x="548640" y="365125"/>
            <a:ext cx="5821680" cy="5627171"/>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Oval 10">
            <a:extLst>
              <a:ext uri="{FF2B5EF4-FFF2-40B4-BE49-F238E27FC236}">
                <a16:creationId xmlns:a16="http://schemas.microsoft.com/office/drawing/2014/main" id="{FDB90A28-835E-474F-B798-A5F938DAB311}"/>
              </a:ext>
            </a:extLst>
          </p:cNvPr>
          <p:cNvSpPr/>
          <p:nvPr/>
        </p:nvSpPr>
        <p:spPr>
          <a:xfrm>
            <a:off x="721360" y="496372"/>
            <a:ext cx="5537200" cy="50653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 name="Oval 12">
            <a:extLst>
              <a:ext uri="{FF2B5EF4-FFF2-40B4-BE49-F238E27FC236}">
                <a16:creationId xmlns:a16="http://schemas.microsoft.com/office/drawing/2014/main" id="{A23951A6-08FF-4500-AF39-AAAD50B7F2A1}"/>
              </a:ext>
            </a:extLst>
          </p:cNvPr>
          <p:cNvSpPr/>
          <p:nvPr/>
        </p:nvSpPr>
        <p:spPr>
          <a:xfrm>
            <a:off x="914400" y="579119"/>
            <a:ext cx="5151120" cy="4613237"/>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 name="Oval 14">
            <a:extLst>
              <a:ext uri="{FF2B5EF4-FFF2-40B4-BE49-F238E27FC236}">
                <a16:creationId xmlns:a16="http://schemas.microsoft.com/office/drawing/2014/main" id="{3CE18C2F-30BA-4826-9FE5-2BC28552F023}"/>
              </a:ext>
            </a:extLst>
          </p:cNvPr>
          <p:cNvSpPr/>
          <p:nvPr/>
        </p:nvSpPr>
        <p:spPr>
          <a:xfrm>
            <a:off x="1300480" y="865704"/>
            <a:ext cx="4480560" cy="3759444"/>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D0BB576F-DFFE-4091-8EF8-6E38D2C8C03C}"/>
              </a:ext>
            </a:extLst>
          </p:cNvPr>
          <p:cNvSpPr>
            <a:spLocks noGrp="1"/>
          </p:cNvSpPr>
          <p:nvPr>
            <p:ph type="title"/>
          </p:nvPr>
        </p:nvSpPr>
        <p:spPr>
          <a:xfrm>
            <a:off x="6807200" y="365125"/>
            <a:ext cx="4368800" cy="1325563"/>
          </a:xfrm>
        </p:spPr>
        <p:txBody>
          <a:bodyPr>
            <a:normAutofit/>
          </a:bodyPr>
          <a:lstStyle/>
          <a:p>
            <a:pPr algn="ctr"/>
            <a:r>
              <a:rPr lang="de-DE" sz="4000" b="1" dirty="0"/>
              <a:t>Defence in Depth –</a:t>
            </a:r>
            <a:br>
              <a:rPr lang="de-DE" sz="4000" b="1" dirty="0"/>
            </a:br>
            <a:r>
              <a:rPr lang="de-DE" sz="4000" b="1" dirty="0"/>
              <a:t>Application</a:t>
            </a:r>
            <a:endParaRPr lang="en-US" sz="4000" b="1" dirty="0"/>
          </a:p>
        </p:txBody>
      </p:sp>
      <p:sp>
        <p:nvSpPr>
          <p:cNvPr id="3" name="Content Placeholder 2">
            <a:extLst>
              <a:ext uri="{FF2B5EF4-FFF2-40B4-BE49-F238E27FC236}">
                <a16:creationId xmlns:a16="http://schemas.microsoft.com/office/drawing/2014/main" id="{3FABCA5D-AED5-4B4A-94E2-0D37B52B36C2}"/>
              </a:ext>
            </a:extLst>
          </p:cNvPr>
          <p:cNvSpPr>
            <a:spLocks noGrp="1"/>
          </p:cNvSpPr>
          <p:nvPr>
            <p:ph idx="1"/>
          </p:nvPr>
        </p:nvSpPr>
        <p:spPr>
          <a:xfrm>
            <a:off x="6888480" y="1825625"/>
            <a:ext cx="4465320" cy="4351338"/>
          </a:xfrm>
        </p:spPr>
        <p:txBody>
          <a:bodyPr>
            <a:normAutofit lnSpcReduction="10000"/>
          </a:bodyPr>
          <a:lstStyle/>
          <a:p>
            <a:r>
              <a:rPr lang="de-DE" dirty="0"/>
              <a:t>The applications can be secured using SSL Certificates or Client Certificates.</a:t>
            </a:r>
          </a:p>
          <a:p>
            <a:r>
              <a:rPr lang="de-DE" dirty="0"/>
              <a:t>The Azure Services like Application Gateways provides a secured layer around your application.</a:t>
            </a:r>
          </a:p>
          <a:p>
            <a:r>
              <a:rPr lang="de-DE" dirty="0"/>
              <a:t>Integration with Azure Active Directory secures the access to your Applications.</a:t>
            </a:r>
          </a:p>
          <a:p>
            <a:endParaRPr lang="en-US" dirty="0"/>
          </a:p>
        </p:txBody>
      </p:sp>
      <p:sp>
        <p:nvSpPr>
          <p:cNvPr id="6" name="TextBox 5">
            <a:extLst>
              <a:ext uri="{FF2B5EF4-FFF2-40B4-BE49-F238E27FC236}">
                <a16:creationId xmlns:a16="http://schemas.microsoft.com/office/drawing/2014/main" id="{CA848DA0-3B6B-4C89-AA97-AACA6B74EEB4}"/>
              </a:ext>
            </a:extLst>
          </p:cNvPr>
          <p:cNvSpPr txBox="1"/>
          <p:nvPr/>
        </p:nvSpPr>
        <p:spPr>
          <a:xfrm>
            <a:off x="2570480" y="6427391"/>
            <a:ext cx="2072640" cy="369332"/>
          </a:xfrm>
          <a:prstGeom prst="rect">
            <a:avLst/>
          </a:prstGeom>
          <a:noFill/>
        </p:spPr>
        <p:txBody>
          <a:bodyPr wrap="square" rtlCol="0">
            <a:spAutoFit/>
          </a:bodyPr>
          <a:lstStyle/>
          <a:p>
            <a:r>
              <a:rPr lang="de-DE" dirty="0"/>
              <a:t>Physical Security</a:t>
            </a:r>
            <a:endParaRPr lang="en-US" dirty="0"/>
          </a:p>
        </p:txBody>
      </p:sp>
      <p:sp>
        <p:nvSpPr>
          <p:cNvPr id="8" name="TextBox 7">
            <a:extLst>
              <a:ext uri="{FF2B5EF4-FFF2-40B4-BE49-F238E27FC236}">
                <a16:creationId xmlns:a16="http://schemas.microsoft.com/office/drawing/2014/main" id="{875BA7D5-F635-4A25-8C03-95663D7901D2}"/>
              </a:ext>
            </a:extLst>
          </p:cNvPr>
          <p:cNvSpPr txBox="1"/>
          <p:nvPr/>
        </p:nvSpPr>
        <p:spPr>
          <a:xfrm>
            <a:off x="2407920" y="5992297"/>
            <a:ext cx="2072640" cy="369332"/>
          </a:xfrm>
          <a:prstGeom prst="rect">
            <a:avLst/>
          </a:prstGeom>
          <a:noFill/>
        </p:spPr>
        <p:txBody>
          <a:bodyPr wrap="square" rtlCol="0">
            <a:spAutoFit/>
          </a:bodyPr>
          <a:lstStyle/>
          <a:p>
            <a:r>
              <a:rPr lang="de-DE" dirty="0"/>
              <a:t>Policies and Access</a:t>
            </a:r>
            <a:endParaRPr lang="en-US" dirty="0"/>
          </a:p>
        </p:txBody>
      </p:sp>
      <p:sp>
        <p:nvSpPr>
          <p:cNvPr id="10" name="TextBox 9">
            <a:extLst>
              <a:ext uri="{FF2B5EF4-FFF2-40B4-BE49-F238E27FC236}">
                <a16:creationId xmlns:a16="http://schemas.microsoft.com/office/drawing/2014/main" id="{945F635E-B2C6-472F-9660-A2E34D86F2D0}"/>
              </a:ext>
            </a:extLst>
          </p:cNvPr>
          <p:cNvSpPr txBox="1"/>
          <p:nvPr/>
        </p:nvSpPr>
        <p:spPr>
          <a:xfrm>
            <a:off x="2423160" y="5555101"/>
            <a:ext cx="2072640" cy="369332"/>
          </a:xfrm>
          <a:prstGeom prst="rect">
            <a:avLst/>
          </a:prstGeom>
          <a:noFill/>
        </p:spPr>
        <p:txBody>
          <a:bodyPr wrap="square" rtlCol="0">
            <a:spAutoFit/>
          </a:bodyPr>
          <a:lstStyle/>
          <a:p>
            <a:pPr algn="ctr"/>
            <a:r>
              <a:rPr lang="de-DE" dirty="0"/>
              <a:t>Perimeter</a:t>
            </a:r>
            <a:endParaRPr lang="en-US" dirty="0"/>
          </a:p>
        </p:txBody>
      </p:sp>
      <p:sp>
        <p:nvSpPr>
          <p:cNvPr id="12" name="TextBox 11">
            <a:extLst>
              <a:ext uri="{FF2B5EF4-FFF2-40B4-BE49-F238E27FC236}">
                <a16:creationId xmlns:a16="http://schemas.microsoft.com/office/drawing/2014/main" id="{6E3E0FC2-630A-4ACD-AAA8-F4B29BD39A37}"/>
              </a:ext>
            </a:extLst>
          </p:cNvPr>
          <p:cNvSpPr txBox="1"/>
          <p:nvPr/>
        </p:nvSpPr>
        <p:spPr>
          <a:xfrm>
            <a:off x="2407920" y="5130206"/>
            <a:ext cx="2072640" cy="369332"/>
          </a:xfrm>
          <a:prstGeom prst="rect">
            <a:avLst/>
          </a:prstGeom>
          <a:noFill/>
        </p:spPr>
        <p:txBody>
          <a:bodyPr wrap="square" rtlCol="0">
            <a:spAutoFit/>
          </a:bodyPr>
          <a:lstStyle/>
          <a:p>
            <a:pPr algn="ctr"/>
            <a:r>
              <a:rPr lang="de-DE" dirty="0"/>
              <a:t>Networking</a:t>
            </a:r>
            <a:endParaRPr lang="en-US" dirty="0"/>
          </a:p>
        </p:txBody>
      </p:sp>
      <p:sp>
        <p:nvSpPr>
          <p:cNvPr id="14" name="TextBox 13">
            <a:extLst>
              <a:ext uri="{FF2B5EF4-FFF2-40B4-BE49-F238E27FC236}">
                <a16:creationId xmlns:a16="http://schemas.microsoft.com/office/drawing/2014/main" id="{59BF9EA4-3550-4A52-9416-BBD8D61974B1}"/>
              </a:ext>
            </a:extLst>
          </p:cNvPr>
          <p:cNvSpPr txBox="1"/>
          <p:nvPr/>
        </p:nvSpPr>
        <p:spPr>
          <a:xfrm>
            <a:off x="2484120" y="4693011"/>
            <a:ext cx="2072640" cy="369332"/>
          </a:xfrm>
          <a:prstGeom prst="rect">
            <a:avLst/>
          </a:prstGeom>
          <a:noFill/>
        </p:spPr>
        <p:txBody>
          <a:bodyPr wrap="square" rtlCol="0">
            <a:spAutoFit/>
          </a:bodyPr>
          <a:lstStyle/>
          <a:p>
            <a:pPr algn="ctr"/>
            <a:r>
              <a:rPr lang="de-DE" dirty="0"/>
              <a:t>VM/Compute</a:t>
            </a:r>
            <a:endParaRPr lang="en-US" dirty="0"/>
          </a:p>
        </p:txBody>
      </p:sp>
      <p:sp>
        <p:nvSpPr>
          <p:cNvPr id="17" name="TextBox 16">
            <a:extLst>
              <a:ext uri="{FF2B5EF4-FFF2-40B4-BE49-F238E27FC236}">
                <a16:creationId xmlns:a16="http://schemas.microsoft.com/office/drawing/2014/main" id="{EC3EA851-9286-47A5-8794-5C08E6B166FC}"/>
              </a:ext>
            </a:extLst>
          </p:cNvPr>
          <p:cNvSpPr txBox="1"/>
          <p:nvPr/>
        </p:nvSpPr>
        <p:spPr>
          <a:xfrm>
            <a:off x="2504440" y="4193666"/>
            <a:ext cx="2072640" cy="369332"/>
          </a:xfrm>
          <a:prstGeom prst="rect">
            <a:avLst/>
          </a:prstGeom>
          <a:noFill/>
        </p:spPr>
        <p:txBody>
          <a:bodyPr wrap="square" rtlCol="0">
            <a:spAutoFit/>
          </a:bodyPr>
          <a:lstStyle/>
          <a:p>
            <a:pPr algn="ctr"/>
            <a:r>
              <a:rPr lang="de-DE" dirty="0"/>
              <a:t>Application</a:t>
            </a:r>
            <a:endParaRPr lang="en-US" dirty="0"/>
          </a:p>
        </p:txBody>
      </p:sp>
    </p:spTree>
    <p:extLst>
      <p:ext uri="{BB962C8B-B14F-4D97-AF65-F5344CB8AC3E}">
        <p14:creationId xmlns:p14="http://schemas.microsoft.com/office/powerpoint/2010/main" val="3986572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0EB8EE99-5145-4C80-B63B-E1E100435A42}"/>
              </a:ext>
            </a:extLst>
          </p:cNvPr>
          <p:cNvSpPr/>
          <p:nvPr/>
        </p:nvSpPr>
        <p:spPr>
          <a:xfrm>
            <a:off x="264160" y="0"/>
            <a:ext cx="6471920" cy="6858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Oval 6">
            <a:extLst>
              <a:ext uri="{FF2B5EF4-FFF2-40B4-BE49-F238E27FC236}">
                <a16:creationId xmlns:a16="http://schemas.microsoft.com/office/drawing/2014/main" id="{10F9E4E6-A5B0-40BB-8D28-4E068A1B1108}"/>
              </a:ext>
            </a:extLst>
          </p:cNvPr>
          <p:cNvSpPr/>
          <p:nvPr/>
        </p:nvSpPr>
        <p:spPr>
          <a:xfrm>
            <a:off x="386080" y="253999"/>
            <a:ext cx="6116320" cy="6173391"/>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Oval 8">
            <a:extLst>
              <a:ext uri="{FF2B5EF4-FFF2-40B4-BE49-F238E27FC236}">
                <a16:creationId xmlns:a16="http://schemas.microsoft.com/office/drawing/2014/main" id="{A9C4C58E-876F-45A3-85AB-8E0C956B554D}"/>
              </a:ext>
            </a:extLst>
          </p:cNvPr>
          <p:cNvSpPr/>
          <p:nvPr/>
        </p:nvSpPr>
        <p:spPr>
          <a:xfrm>
            <a:off x="548640" y="365125"/>
            <a:ext cx="5821680" cy="5627171"/>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Oval 10">
            <a:extLst>
              <a:ext uri="{FF2B5EF4-FFF2-40B4-BE49-F238E27FC236}">
                <a16:creationId xmlns:a16="http://schemas.microsoft.com/office/drawing/2014/main" id="{FDB90A28-835E-474F-B798-A5F938DAB311}"/>
              </a:ext>
            </a:extLst>
          </p:cNvPr>
          <p:cNvSpPr/>
          <p:nvPr/>
        </p:nvSpPr>
        <p:spPr>
          <a:xfrm>
            <a:off x="721360" y="496372"/>
            <a:ext cx="5537200" cy="50653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 name="Oval 12">
            <a:extLst>
              <a:ext uri="{FF2B5EF4-FFF2-40B4-BE49-F238E27FC236}">
                <a16:creationId xmlns:a16="http://schemas.microsoft.com/office/drawing/2014/main" id="{A23951A6-08FF-4500-AF39-AAAD50B7F2A1}"/>
              </a:ext>
            </a:extLst>
          </p:cNvPr>
          <p:cNvSpPr/>
          <p:nvPr/>
        </p:nvSpPr>
        <p:spPr>
          <a:xfrm>
            <a:off x="944880" y="579119"/>
            <a:ext cx="5151120" cy="4613237"/>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D0BB576F-DFFE-4091-8EF8-6E38D2C8C03C}"/>
              </a:ext>
            </a:extLst>
          </p:cNvPr>
          <p:cNvSpPr>
            <a:spLocks noGrp="1"/>
          </p:cNvSpPr>
          <p:nvPr>
            <p:ph type="title"/>
          </p:nvPr>
        </p:nvSpPr>
        <p:spPr>
          <a:xfrm>
            <a:off x="6807200" y="365125"/>
            <a:ext cx="4368800" cy="1325563"/>
          </a:xfrm>
        </p:spPr>
        <p:txBody>
          <a:bodyPr>
            <a:normAutofit/>
          </a:bodyPr>
          <a:lstStyle/>
          <a:p>
            <a:pPr algn="ctr"/>
            <a:r>
              <a:rPr lang="de-DE" sz="4000" b="1" dirty="0"/>
              <a:t>Defence in Depth –</a:t>
            </a:r>
            <a:br>
              <a:rPr lang="de-DE" sz="4000" b="1" dirty="0"/>
            </a:br>
            <a:r>
              <a:rPr lang="de-DE" sz="4000" b="1" dirty="0"/>
              <a:t>VM/Compute</a:t>
            </a:r>
            <a:endParaRPr lang="en-US" sz="4000" b="1" dirty="0"/>
          </a:p>
        </p:txBody>
      </p:sp>
      <p:sp>
        <p:nvSpPr>
          <p:cNvPr id="3" name="Content Placeholder 2">
            <a:extLst>
              <a:ext uri="{FF2B5EF4-FFF2-40B4-BE49-F238E27FC236}">
                <a16:creationId xmlns:a16="http://schemas.microsoft.com/office/drawing/2014/main" id="{3FABCA5D-AED5-4B4A-94E2-0D37B52B36C2}"/>
              </a:ext>
            </a:extLst>
          </p:cNvPr>
          <p:cNvSpPr>
            <a:spLocks noGrp="1"/>
          </p:cNvSpPr>
          <p:nvPr>
            <p:ph idx="1"/>
          </p:nvPr>
        </p:nvSpPr>
        <p:spPr>
          <a:xfrm>
            <a:off x="6888480" y="1825625"/>
            <a:ext cx="4465320" cy="4351338"/>
          </a:xfrm>
        </p:spPr>
        <p:txBody>
          <a:bodyPr>
            <a:normAutofit/>
          </a:bodyPr>
          <a:lstStyle/>
          <a:p>
            <a:r>
              <a:rPr lang="de-DE" dirty="0"/>
              <a:t>JIT Access, Disk Encryption, are some of the means of securing your Virtual Machine(s).</a:t>
            </a:r>
          </a:p>
          <a:p>
            <a:r>
              <a:rPr lang="de-DE" dirty="0"/>
              <a:t>The Bastion Service enables secured access to your Virtual Machine directly from the Azure Portal.</a:t>
            </a:r>
          </a:p>
          <a:p>
            <a:endParaRPr lang="en-US" dirty="0"/>
          </a:p>
        </p:txBody>
      </p:sp>
      <p:sp>
        <p:nvSpPr>
          <p:cNvPr id="6" name="TextBox 5">
            <a:extLst>
              <a:ext uri="{FF2B5EF4-FFF2-40B4-BE49-F238E27FC236}">
                <a16:creationId xmlns:a16="http://schemas.microsoft.com/office/drawing/2014/main" id="{CA848DA0-3B6B-4C89-AA97-AACA6B74EEB4}"/>
              </a:ext>
            </a:extLst>
          </p:cNvPr>
          <p:cNvSpPr txBox="1"/>
          <p:nvPr/>
        </p:nvSpPr>
        <p:spPr>
          <a:xfrm>
            <a:off x="2570480" y="6427391"/>
            <a:ext cx="2072640" cy="369332"/>
          </a:xfrm>
          <a:prstGeom prst="rect">
            <a:avLst/>
          </a:prstGeom>
          <a:noFill/>
        </p:spPr>
        <p:txBody>
          <a:bodyPr wrap="square" rtlCol="0">
            <a:spAutoFit/>
          </a:bodyPr>
          <a:lstStyle/>
          <a:p>
            <a:r>
              <a:rPr lang="de-DE" dirty="0"/>
              <a:t>Physical Security</a:t>
            </a:r>
            <a:endParaRPr lang="en-US" dirty="0"/>
          </a:p>
        </p:txBody>
      </p:sp>
      <p:sp>
        <p:nvSpPr>
          <p:cNvPr id="8" name="TextBox 7">
            <a:extLst>
              <a:ext uri="{FF2B5EF4-FFF2-40B4-BE49-F238E27FC236}">
                <a16:creationId xmlns:a16="http://schemas.microsoft.com/office/drawing/2014/main" id="{875BA7D5-F635-4A25-8C03-95663D7901D2}"/>
              </a:ext>
            </a:extLst>
          </p:cNvPr>
          <p:cNvSpPr txBox="1"/>
          <p:nvPr/>
        </p:nvSpPr>
        <p:spPr>
          <a:xfrm>
            <a:off x="2407920" y="5992297"/>
            <a:ext cx="2072640" cy="369332"/>
          </a:xfrm>
          <a:prstGeom prst="rect">
            <a:avLst/>
          </a:prstGeom>
          <a:noFill/>
        </p:spPr>
        <p:txBody>
          <a:bodyPr wrap="square" rtlCol="0">
            <a:spAutoFit/>
          </a:bodyPr>
          <a:lstStyle/>
          <a:p>
            <a:r>
              <a:rPr lang="de-DE" dirty="0"/>
              <a:t>Policies and Access</a:t>
            </a:r>
            <a:endParaRPr lang="en-US" dirty="0"/>
          </a:p>
        </p:txBody>
      </p:sp>
      <p:sp>
        <p:nvSpPr>
          <p:cNvPr id="10" name="TextBox 9">
            <a:extLst>
              <a:ext uri="{FF2B5EF4-FFF2-40B4-BE49-F238E27FC236}">
                <a16:creationId xmlns:a16="http://schemas.microsoft.com/office/drawing/2014/main" id="{945F635E-B2C6-472F-9660-A2E34D86F2D0}"/>
              </a:ext>
            </a:extLst>
          </p:cNvPr>
          <p:cNvSpPr txBox="1"/>
          <p:nvPr/>
        </p:nvSpPr>
        <p:spPr>
          <a:xfrm>
            <a:off x="2423160" y="5555101"/>
            <a:ext cx="2072640" cy="369332"/>
          </a:xfrm>
          <a:prstGeom prst="rect">
            <a:avLst/>
          </a:prstGeom>
          <a:noFill/>
        </p:spPr>
        <p:txBody>
          <a:bodyPr wrap="square" rtlCol="0">
            <a:spAutoFit/>
          </a:bodyPr>
          <a:lstStyle/>
          <a:p>
            <a:pPr algn="ctr"/>
            <a:r>
              <a:rPr lang="de-DE" dirty="0"/>
              <a:t>Perimeter</a:t>
            </a:r>
            <a:endParaRPr lang="en-US" dirty="0"/>
          </a:p>
        </p:txBody>
      </p:sp>
      <p:sp>
        <p:nvSpPr>
          <p:cNvPr id="12" name="TextBox 11">
            <a:extLst>
              <a:ext uri="{FF2B5EF4-FFF2-40B4-BE49-F238E27FC236}">
                <a16:creationId xmlns:a16="http://schemas.microsoft.com/office/drawing/2014/main" id="{6E3E0FC2-630A-4ACD-AAA8-F4B29BD39A37}"/>
              </a:ext>
            </a:extLst>
          </p:cNvPr>
          <p:cNvSpPr txBox="1"/>
          <p:nvPr/>
        </p:nvSpPr>
        <p:spPr>
          <a:xfrm>
            <a:off x="2407920" y="5130206"/>
            <a:ext cx="2072640" cy="369332"/>
          </a:xfrm>
          <a:prstGeom prst="rect">
            <a:avLst/>
          </a:prstGeom>
          <a:noFill/>
        </p:spPr>
        <p:txBody>
          <a:bodyPr wrap="square" rtlCol="0">
            <a:spAutoFit/>
          </a:bodyPr>
          <a:lstStyle/>
          <a:p>
            <a:pPr algn="ctr"/>
            <a:r>
              <a:rPr lang="de-DE" dirty="0"/>
              <a:t>Networking</a:t>
            </a:r>
            <a:endParaRPr lang="en-US" dirty="0"/>
          </a:p>
        </p:txBody>
      </p:sp>
      <p:sp>
        <p:nvSpPr>
          <p:cNvPr id="14" name="TextBox 13">
            <a:extLst>
              <a:ext uri="{FF2B5EF4-FFF2-40B4-BE49-F238E27FC236}">
                <a16:creationId xmlns:a16="http://schemas.microsoft.com/office/drawing/2014/main" id="{59BF9EA4-3550-4A52-9416-BBD8D61974B1}"/>
              </a:ext>
            </a:extLst>
          </p:cNvPr>
          <p:cNvSpPr txBox="1"/>
          <p:nvPr/>
        </p:nvSpPr>
        <p:spPr>
          <a:xfrm>
            <a:off x="2484120" y="4693011"/>
            <a:ext cx="2072640" cy="369332"/>
          </a:xfrm>
          <a:prstGeom prst="rect">
            <a:avLst/>
          </a:prstGeom>
          <a:noFill/>
        </p:spPr>
        <p:txBody>
          <a:bodyPr wrap="square" rtlCol="0">
            <a:spAutoFit/>
          </a:bodyPr>
          <a:lstStyle/>
          <a:p>
            <a:pPr algn="ctr"/>
            <a:r>
              <a:rPr lang="de-DE" dirty="0"/>
              <a:t>VM/Compute</a:t>
            </a:r>
            <a:endParaRPr lang="en-US" dirty="0"/>
          </a:p>
        </p:txBody>
      </p:sp>
    </p:spTree>
    <p:extLst>
      <p:ext uri="{BB962C8B-B14F-4D97-AF65-F5344CB8AC3E}">
        <p14:creationId xmlns:p14="http://schemas.microsoft.com/office/powerpoint/2010/main" val="14351577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0EB8EE99-5145-4C80-B63B-E1E100435A42}"/>
              </a:ext>
            </a:extLst>
          </p:cNvPr>
          <p:cNvSpPr/>
          <p:nvPr/>
        </p:nvSpPr>
        <p:spPr>
          <a:xfrm>
            <a:off x="264160" y="0"/>
            <a:ext cx="6471920" cy="6858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Oval 6">
            <a:extLst>
              <a:ext uri="{FF2B5EF4-FFF2-40B4-BE49-F238E27FC236}">
                <a16:creationId xmlns:a16="http://schemas.microsoft.com/office/drawing/2014/main" id="{10F9E4E6-A5B0-40BB-8D28-4E068A1B1108}"/>
              </a:ext>
            </a:extLst>
          </p:cNvPr>
          <p:cNvSpPr/>
          <p:nvPr/>
        </p:nvSpPr>
        <p:spPr>
          <a:xfrm>
            <a:off x="386080" y="253999"/>
            <a:ext cx="6116320" cy="6173391"/>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Oval 8">
            <a:extLst>
              <a:ext uri="{FF2B5EF4-FFF2-40B4-BE49-F238E27FC236}">
                <a16:creationId xmlns:a16="http://schemas.microsoft.com/office/drawing/2014/main" id="{A9C4C58E-876F-45A3-85AB-8E0C956B554D}"/>
              </a:ext>
            </a:extLst>
          </p:cNvPr>
          <p:cNvSpPr/>
          <p:nvPr/>
        </p:nvSpPr>
        <p:spPr>
          <a:xfrm>
            <a:off x="548640" y="365125"/>
            <a:ext cx="5821680" cy="5627171"/>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Oval 10">
            <a:extLst>
              <a:ext uri="{FF2B5EF4-FFF2-40B4-BE49-F238E27FC236}">
                <a16:creationId xmlns:a16="http://schemas.microsoft.com/office/drawing/2014/main" id="{FDB90A28-835E-474F-B798-A5F938DAB311}"/>
              </a:ext>
            </a:extLst>
          </p:cNvPr>
          <p:cNvSpPr/>
          <p:nvPr/>
        </p:nvSpPr>
        <p:spPr>
          <a:xfrm>
            <a:off x="721360" y="496372"/>
            <a:ext cx="5537200" cy="50653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D0BB576F-DFFE-4091-8EF8-6E38D2C8C03C}"/>
              </a:ext>
            </a:extLst>
          </p:cNvPr>
          <p:cNvSpPr>
            <a:spLocks noGrp="1"/>
          </p:cNvSpPr>
          <p:nvPr>
            <p:ph type="title"/>
          </p:nvPr>
        </p:nvSpPr>
        <p:spPr>
          <a:xfrm>
            <a:off x="6807200" y="365125"/>
            <a:ext cx="4368800" cy="1325563"/>
          </a:xfrm>
        </p:spPr>
        <p:txBody>
          <a:bodyPr>
            <a:normAutofit/>
          </a:bodyPr>
          <a:lstStyle/>
          <a:p>
            <a:pPr algn="ctr"/>
            <a:r>
              <a:rPr lang="de-DE" sz="4000" b="1" dirty="0"/>
              <a:t>Defence in Depth - Networking</a:t>
            </a:r>
            <a:endParaRPr lang="en-US" sz="4000" b="1" dirty="0"/>
          </a:p>
        </p:txBody>
      </p:sp>
      <p:sp>
        <p:nvSpPr>
          <p:cNvPr id="3" name="Content Placeholder 2">
            <a:extLst>
              <a:ext uri="{FF2B5EF4-FFF2-40B4-BE49-F238E27FC236}">
                <a16:creationId xmlns:a16="http://schemas.microsoft.com/office/drawing/2014/main" id="{3FABCA5D-AED5-4B4A-94E2-0D37B52B36C2}"/>
              </a:ext>
            </a:extLst>
          </p:cNvPr>
          <p:cNvSpPr>
            <a:spLocks noGrp="1"/>
          </p:cNvSpPr>
          <p:nvPr>
            <p:ph idx="1"/>
          </p:nvPr>
        </p:nvSpPr>
        <p:spPr>
          <a:xfrm>
            <a:off x="6888480" y="1825625"/>
            <a:ext cx="4465320" cy="4351338"/>
          </a:xfrm>
        </p:spPr>
        <p:txBody>
          <a:bodyPr>
            <a:normAutofit fontScale="92500" lnSpcReduction="20000"/>
          </a:bodyPr>
          <a:lstStyle/>
          <a:p>
            <a:r>
              <a:rPr lang="de-DE" dirty="0"/>
              <a:t>Virtual Networks and Subnets create a Logical bubble to secure your application and data.</a:t>
            </a:r>
          </a:p>
          <a:p>
            <a:r>
              <a:rPr lang="de-DE" dirty="0"/>
              <a:t>Access to and from applications within Virtual Networks/Subnets can be controlled using Network Security Rules.</a:t>
            </a:r>
          </a:p>
          <a:p>
            <a:r>
              <a:rPr lang="de-DE" dirty="0"/>
              <a:t>Firewall Rules can control access to secure access to your PaaS Services as well like SQL Databases, Functions and Storage etc.,.</a:t>
            </a:r>
          </a:p>
          <a:p>
            <a:endParaRPr lang="en-US" dirty="0"/>
          </a:p>
        </p:txBody>
      </p:sp>
      <p:sp>
        <p:nvSpPr>
          <p:cNvPr id="6" name="TextBox 5">
            <a:extLst>
              <a:ext uri="{FF2B5EF4-FFF2-40B4-BE49-F238E27FC236}">
                <a16:creationId xmlns:a16="http://schemas.microsoft.com/office/drawing/2014/main" id="{CA848DA0-3B6B-4C89-AA97-AACA6B74EEB4}"/>
              </a:ext>
            </a:extLst>
          </p:cNvPr>
          <p:cNvSpPr txBox="1"/>
          <p:nvPr/>
        </p:nvSpPr>
        <p:spPr>
          <a:xfrm>
            <a:off x="2570480" y="6427391"/>
            <a:ext cx="2072640" cy="369332"/>
          </a:xfrm>
          <a:prstGeom prst="rect">
            <a:avLst/>
          </a:prstGeom>
          <a:noFill/>
        </p:spPr>
        <p:txBody>
          <a:bodyPr wrap="square" rtlCol="0">
            <a:spAutoFit/>
          </a:bodyPr>
          <a:lstStyle/>
          <a:p>
            <a:r>
              <a:rPr lang="de-DE" dirty="0"/>
              <a:t>Physical Security</a:t>
            </a:r>
            <a:endParaRPr lang="en-US" dirty="0"/>
          </a:p>
        </p:txBody>
      </p:sp>
      <p:sp>
        <p:nvSpPr>
          <p:cNvPr id="8" name="TextBox 7">
            <a:extLst>
              <a:ext uri="{FF2B5EF4-FFF2-40B4-BE49-F238E27FC236}">
                <a16:creationId xmlns:a16="http://schemas.microsoft.com/office/drawing/2014/main" id="{875BA7D5-F635-4A25-8C03-95663D7901D2}"/>
              </a:ext>
            </a:extLst>
          </p:cNvPr>
          <p:cNvSpPr txBox="1"/>
          <p:nvPr/>
        </p:nvSpPr>
        <p:spPr>
          <a:xfrm>
            <a:off x="2407920" y="5992297"/>
            <a:ext cx="2072640" cy="369332"/>
          </a:xfrm>
          <a:prstGeom prst="rect">
            <a:avLst/>
          </a:prstGeom>
          <a:noFill/>
        </p:spPr>
        <p:txBody>
          <a:bodyPr wrap="square" rtlCol="0">
            <a:spAutoFit/>
          </a:bodyPr>
          <a:lstStyle/>
          <a:p>
            <a:r>
              <a:rPr lang="de-DE" dirty="0"/>
              <a:t>Policies and Access</a:t>
            </a:r>
            <a:endParaRPr lang="en-US" dirty="0"/>
          </a:p>
        </p:txBody>
      </p:sp>
      <p:sp>
        <p:nvSpPr>
          <p:cNvPr id="10" name="TextBox 9">
            <a:extLst>
              <a:ext uri="{FF2B5EF4-FFF2-40B4-BE49-F238E27FC236}">
                <a16:creationId xmlns:a16="http://schemas.microsoft.com/office/drawing/2014/main" id="{945F635E-B2C6-472F-9660-A2E34D86F2D0}"/>
              </a:ext>
            </a:extLst>
          </p:cNvPr>
          <p:cNvSpPr txBox="1"/>
          <p:nvPr/>
        </p:nvSpPr>
        <p:spPr>
          <a:xfrm>
            <a:off x="2423160" y="5555101"/>
            <a:ext cx="2072640" cy="369332"/>
          </a:xfrm>
          <a:prstGeom prst="rect">
            <a:avLst/>
          </a:prstGeom>
          <a:noFill/>
        </p:spPr>
        <p:txBody>
          <a:bodyPr wrap="square" rtlCol="0">
            <a:spAutoFit/>
          </a:bodyPr>
          <a:lstStyle/>
          <a:p>
            <a:pPr algn="ctr"/>
            <a:r>
              <a:rPr lang="de-DE" dirty="0"/>
              <a:t>Perimeter</a:t>
            </a:r>
            <a:endParaRPr lang="en-US" dirty="0"/>
          </a:p>
        </p:txBody>
      </p:sp>
      <p:sp>
        <p:nvSpPr>
          <p:cNvPr id="12" name="TextBox 11">
            <a:extLst>
              <a:ext uri="{FF2B5EF4-FFF2-40B4-BE49-F238E27FC236}">
                <a16:creationId xmlns:a16="http://schemas.microsoft.com/office/drawing/2014/main" id="{6E3E0FC2-630A-4ACD-AAA8-F4B29BD39A37}"/>
              </a:ext>
            </a:extLst>
          </p:cNvPr>
          <p:cNvSpPr txBox="1"/>
          <p:nvPr/>
        </p:nvSpPr>
        <p:spPr>
          <a:xfrm>
            <a:off x="2407920" y="5130206"/>
            <a:ext cx="2072640" cy="369332"/>
          </a:xfrm>
          <a:prstGeom prst="rect">
            <a:avLst/>
          </a:prstGeom>
          <a:noFill/>
        </p:spPr>
        <p:txBody>
          <a:bodyPr wrap="square" rtlCol="0">
            <a:spAutoFit/>
          </a:bodyPr>
          <a:lstStyle/>
          <a:p>
            <a:pPr algn="ctr"/>
            <a:r>
              <a:rPr lang="de-DE" dirty="0"/>
              <a:t>Networking</a:t>
            </a:r>
            <a:endParaRPr lang="en-US" dirty="0"/>
          </a:p>
        </p:txBody>
      </p:sp>
    </p:spTree>
    <p:extLst>
      <p:ext uri="{BB962C8B-B14F-4D97-AF65-F5344CB8AC3E}">
        <p14:creationId xmlns:p14="http://schemas.microsoft.com/office/powerpoint/2010/main" val="617177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0EB8EE99-5145-4C80-B63B-E1E100435A42}"/>
              </a:ext>
            </a:extLst>
          </p:cNvPr>
          <p:cNvSpPr/>
          <p:nvPr/>
        </p:nvSpPr>
        <p:spPr>
          <a:xfrm>
            <a:off x="264160" y="0"/>
            <a:ext cx="6471920" cy="6858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Oval 6">
            <a:extLst>
              <a:ext uri="{FF2B5EF4-FFF2-40B4-BE49-F238E27FC236}">
                <a16:creationId xmlns:a16="http://schemas.microsoft.com/office/drawing/2014/main" id="{10F9E4E6-A5B0-40BB-8D28-4E068A1B1108}"/>
              </a:ext>
            </a:extLst>
          </p:cNvPr>
          <p:cNvSpPr/>
          <p:nvPr/>
        </p:nvSpPr>
        <p:spPr>
          <a:xfrm>
            <a:off x="386080" y="253999"/>
            <a:ext cx="6116320" cy="6173391"/>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Oval 8">
            <a:extLst>
              <a:ext uri="{FF2B5EF4-FFF2-40B4-BE49-F238E27FC236}">
                <a16:creationId xmlns:a16="http://schemas.microsoft.com/office/drawing/2014/main" id="{A9C4C58E-876F-45A3-85AB-8E0C956B554D}"/>
              </a:ext>
            </a:extLst>
          </p:cNvPr>
          <p:cNvSpPr/>
          <p:nvPr/>
        </p:nvSpPr>
        <p:spPr>
          <a:xfrm>
            <a:off x="548640" y="365125"/>
            <a:ext cx="5821680" cy="5627171"/>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D0BB576F-DFFE-4091-8EF8-6E38D2C8C03C}"/>
              </a:ext>
            </a:extLst>
          </p:cNvPr>
          <p:cNvSpPr>
            <a:spLocks noGrp="1"/>
          </p:cNvSpPr>
          <p:nvPr>
            <p:ph type="title"/>
          </p:nvPr>
        </p:nvSpPr>
        <p:spPr>
          <a:xfrm>
            <a:off x="6807200" y="365125"/>
            <a:ext cx="4368800" cy="1325563"/>
          </a:xfrm>
        </p:spPr>
        <p:txBody>
          <a:bodyPr>
            <a:normAutofit/>
          </a:bodyPr>
          <a:lstStyle/>
          <a:p>
            <a:pPr algn="ctr"/>
            <a:r>
              <a:rPr lang="de-DE" sz="4000" b="1" dirty="0"/>
              <a:t>Defence in Depth –</a:t>
            </a:r>
            <a:br>
              <a:rPr lang="de-DE" sz="4000" b="1" dirty="0"/>
            </a:br>
            <a:r>
              <a:rPr lang="de-DE" sz="4000" b="1" dirty="0"/>
              <a:t>Perimeter</a:t>
            </a:r>
            <a:endParaRPr lang="en-US" sz="4000" b="1" dirty="0"/>
          </a:p>
        </p:txBody>
      </p:sp>
      <p:sp>
        <p:nvSpPr>
          <p:cNvPr id="3" name="Content Placeholder 2">
            <a:extLst>
              <a:ext uri="{FF2B5EF4-FFF2-40B4-BE49-F238E27FC236}">
                <a16:creationId xmlns:a16="http://schemas.microsoft.com/office/drawing/2014/main" id="{3FABCA5D-AED5-4B4A-94E2-0D37B52B36C2}"/>
              </a:ext>
            </a:extLst>
          </p:cNvPr>
          <p:cNvSpPr>
            <a:spLocks noGrp="1"/>
          </p:cNvSpPr>
          <p:nvPr>
            <p:ph idx="1"/>
          </p:nvPr>
        </p:nvSpPr>
        <p:spPr>
          <a:xfrm>
            <a:off x="6888480" y="1825625"/>
            <a:ext cx="4465320" cy="4351338"/>
          </a:xfrm>
        </p:spPr>
        <p:txBody>
          <a:bodyPr>
            <a:normAutofit lnSpcReduction="10000"/>
          </a:bodyPr>
          <a:lstStyle/>
          <a:p>
            <a:r>
              <a:rPr lang="de-DE" dirty="0"/>
              <a:t>This Layer secures your data/application from DDoS attacks.</a:t>
            </a:r>
          </a:p>
          <a:p>
            <a:r>
              <a:rPr lang="en-US" dirty="0"/>
              <a:t>The Basic DDoS Plan is Free and available out of the box.</a:t>
            </a:r>
          </a:p>
          <a:p>
            <a:r>
              <a:rPr lang="en-US" dirty="0"/>
              <a:t>The Standard DDoS provides additional security with respect to Volumetric attacks and Protocol attacks.</a:t>
            </a:r>
          </a:p>
        </p:txBody>
      </p:sp>
      <p:sp>
        <p:nvSpPr>
          <p:cNvPr id="6" name="TextBox 5">
            <a:extLst>
              <a:ext uri="{FF2B5EF4-FFF2-40B4-BE49-F238E27FC236}">
                <a16:creationId xmlns:a16="http://schemas.microsoft.com/office/drawing/2014/main" id="{CA848DA0-3B6B-4C89-AA97-AACA6B74EEB4}"/>
              </a:ext>
            </a:extLst>
          </p:cNvPr>
          <p:cNvSpPr txBox="1"/>
          <p:nvPr/>
        </p:nvSpPr>
        <p:spPr>
          <a:xfrm>
            <a:off x="2570480" y="6427391"/>
            <a:ext cx="2072640" cy="369332"/>
          </a:xfrm>
          <a:prstGeom prst="rect">
            <a:avLst/>
          </a:prstGeom>
          <a:noFill/>
        </p:spPr>
        <p:txBody>
          <a:bodyPr wrap="square" rtlCol="0">
            <a:spAutoFit/>
          </a:bodyPr>
          <a:lstStyle/>
          <a:p>
            <a:r>
              <a:rPr lang="de-DE" dirty="0"/>
              <a:t>Physical Security</a:t>
            </a:r>
            <a:endParaRPr lang="en-US" dirty="0"/>
          </a:p>
        </p:txBody>
      </p:sp>
      <p:sp>
        <p:nvSpPr>
          <p:cNvPr id="8" name="TextBox 7">
            <a:extLst>
              <a:ext uri="{FF2B5EF4-FFF2-40B4-BE49-F238E27FC236}">
                <a16:creationId xmlns:a16="http://schemas.microsoft.com/office/drawing/2014/main" id="{875BA7D5-F635-4A25-8C03-95663D7901D2}"/>
              </a:ext>
            </a:extLst>
          </p:cNvPr>
          <p:cNvSpPr txBox="1"/>
          <p:nvPr/>
        </p:nvSpPr>
        <p:spPr>
          <a:xfrm>
            <a:off x="2407920" y="5992297"/>
            <a:ext cx="2072640" cy="369332"/>
          </a:xfrm>
          <a:prstGeom prst="rect">
            <a:avLst/>
          </a:prstGeom>
          <a:noFill/>
        </p:spPr>
        <p:txBody>
          <a:bodyPr wrap="square" rtlCol="0">
            <a:spAutoFit/>
          </a:bodyPr>
          <a:lstStyle/>
          <a:p>
            <a:r>
              <a:rPr lang="de-DE" dirty="0"/>
              <a:t>Policies and Access</a:t>
            </a:r>
            <a:endParaRPr lang="en-US" dirty="0"/>
          </a:p>
        </p:txBody>
      </p:sp>
      <p:sp>
        <p:nvSpPr>
          <p:cNvPr id="10" name="TextBox 9">
            <a:extLst>
              <a:ext uri="{FF2B5EF4-FFF2-40B4-BE49-F238E27FC236}">
                <a16:creationId xmlns:a16="http://schemas.microsoft.com/office/drawing/2014/main" id="{945F635E-B2C6-472F-9660-A2E34D86F2D0}"/>
              </a:ext>
            </a:extLst>
          </p:cNvPr>
          <p:cNvSpPr txBox="1"/>
          <p:nvPr/>
        </p:nvSpPr>
        <p:spPr>
          <a:xfrm>
            <a:off x="2423160" y="5555101"/>
            <a:ext cx="2072640" cy="369332"/>
          </a:xfrm>
          <a:prstGeom prst="rect">
            <a:avLst/>
          </a:prstGeom>
          <a:noFill/>
        </p:spPr>
        <p:txBody>
          <a:bodyPr wrap="square" rtlCol="0">
            <a:spAutoFit/>
          </a:bodyPr>
          <a:lstStyle/>
          <a:p>
            <a:pPr algn="ctr"/>
            <a:r>
              <a:rPr lang="de-DE" dirty="0"/>
              <a:t>Perimeter</a:t>
            </a:r>
            <a:endParaRPr lang="en-US" dirty="0"/>
          </a:p>
        </p:txBody>
      </p:sp>
    </p:spTree>
    <p:extLst>
      <p:ext uri="{BB962C8B-B14F-4D97-AF65-F5344CB8AC3E}">
        <p14:creationId xmlns:p14="http://schemas.microsoft.com/office/powerpoint/2010/main" val="18377560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0EB8EE99-5145-4C80-B63B-E1E100435A42}"/>
              </a:ext>
            </a:extLst>
          </p:cNvPr>
          <p:cNvSpPr/>
          <p:nvPr/>
        </p:nvSpPr>
        <p:spPr>
          <a:xfrm>
            <a:off x="264160" y="0"/>
            <a:ext cx="6471920" cy="6858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Oval 6">
            <a:extLst>
              <a:ext uri="{FF2B5EF4-FFF2-40B4-BE49-F238E27FC236}">
                <a16:creationId xmlns:a16="http://schemas.microsoft.com/office/drawing/2014/main" id="{10F9E4E6-A5B0-40BB-8D28-4E068A1B1108}"/>
              </a:ext>
            </a:extLst>
          </p:cNvPr>
          <p:cNvSpPr/>
          <p:nvPr/>
        </p:nvSpPr>
        <p:spPr>
          <a:xfrm>
            <a:off x="386080" y="253999"/>
            <a:ext cx="6116320" cy="6173391"/>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D0BB576F-DFFE-4091-8EF8-6E38D2C8C03C}"/>
              </a:ext>
            </a:extLst>
          </p:cNvPr>
          <p:cNvSpPr>
            <a:spLocks noGrp="1"/>
          </p:cNvSpPr>
          <p:nvPr>
            <p:ph type="title"/>
          </p:nvPr>
        </p:nvSpPr>
        <p:spPr>
          <a:xfrm>
            <a:off x="6807200" y="365125"/>
            <a:ext cx="4368800" cy="1325563"/>
          </a:xfrm>
        </p:spPr>
        <p:txBody>
          <a:bodyPr>
            <a:normAutofit/>
          </a:bodyPr>
          <a:lstStyle/>
          <a:p>
            <a:pPr algn="ctr"/>
            <a:r>
              <a:rPr lang="de-DE" sz="4000" b="1" dirty="0"/>
              <a:t>Defence in Depth – </a:t>
            </a:r>
            <a:br>
              <a:rPr lang="de-DE" sz="4000" b="1" dirty="0"/>
            </a:br>
            <a:r>
              <a:rPr lang="de-DE" sz="4000" b="1" dirty="0"/>
              <a:t>Policies And Access</a:t>
            </a:r>
            <a:endParaRPr lang="en-US" sz="4000" b="1" dirty="0"/>
          </a:p>
        </p:txBody>
      </p:sp>
      <p:sp>
        <p:nvSpPr>
          <p:cNvPr id="3" name="Content Placeholder 2">
            <a:extLst>
              <a:ext uri="{FF2B5EF4-FFF2-40B4-BE49-F238E27FC236}">
                <a16:creationId xmlns:a16="http://schemas.microsoft.com/office/drawing/2014/main" id="{3FABCA5D-AED5-4B4A-94E2-0D37B52B36C2}"/>
              </a:ext>
            </a:extLst>
          </p:cNvPr>
          <p:cNvSpPr>
            <a:spLocks noGrp="1"/>
          </p:cNvSpPr>
          <p:nvPr>
            <p:ph idx="1"/>
          </p:nvPr>
        </p:nvSpPr>
        <p:spPr>
          <a:xfrm>
            <a:off x="6888480" y="1825625"/>
            <a:ext cx="4465320" cy="4351338"/>
          </a:xfrm>
        </p:spPr>
        <p:txBody>
          <a:bodyPr>
            <a:normAutofit fontScale="92500" lnSpcReduction="20000"/>
          </a:bodyPr>
          <a:lstStyle/>
          <a:p>
            <a:r>
              <a:rPr lang="de-DE" dirty="0"/>
              <a:t>The Azure Security Policies and IAM (Identity and Access Management) provides the platform to secure your data from unauthicated and unauthorized access.</a:t>
            </a:r>
          </a:p>
          <a:p>
            <a:r>
              <a:rPr lang="en-US" dirty="0"/>
              <a:t>Azure Security Center provides holistic view of your entire Infrastructure. </a:t>
            </a:r>
          </a:p>
          <a:p>
            <a:r>
              <a:rPr lang="en-US" dirty="0"/>
              <a:t>The No Standing Access and Zero Admin Policies are means of securing access to your Azure Infrastructure.</a:t>
            </a:r>
          </a:p>
        </p:txBody>
      </p:sp>
      <p:sp>
        <p:nvSpPr>
          <p:cNvPr id="6" name="TextBox 5">
            <a:extLst>
              <a:ext uri="{FF2B5EF4-FFF2-40B4-BE49-F238E27FC236}">
                <a16:creationId xmlns:a16="http://schemas.microsoft.com/office/drawing/2014/main" id="{CA848DA0-3B6B-4C89-AA97-AACA6B74EEB4}"/>
              </a:ext>
            </a:extLst>
          </p:cNvPr>
          <p:cNvSpPr txBox="1"/>
          <p:nvPr/>
        </p:nvSpPr>
        <p:spPr>
          <a:xfrm>
            <a:off x="2570480" y="6427391"/>
            <a:ext cx="2072640" cy="369332"/>
          </a:xfrm>
          <a:prstGeom prst="rect">
            <a:avLst/>
          </a:prstGeom>
          <a:noFill/>
        </p:spPr>
        <p:txBody>
          <a:bodyPr wrap="square" rtlCol="0">
            <a:spAutoFit/>
          </a:bodyPr>
          <a:lstStyle/>
          <a:p>
            <a:r>
              <a:rPr lang="de-DE" dirty="0"/>
              <a:t>Physical Security</a:t>
            </a:r>
            <a:endParaRPr lang="en-US" dirty="0"/>
          </a:p>
        </p:txBody>
      </p:sp>
      <p:sp>
        <p:nvSpPr>
          <p:cNvPr id="8" name="TextBox 7">
            <a:extLst>
              <a:ext uri="{FF2B5EF4-FFF2-40B4-BE49-F238E27FC236}">
                <a16:creationId xmlns:a16="http://schemas.microsoft.com/office/drawing/2014/main" id="{875BA7D5-F635-4A25-8C03-95663D7901D2}"/>
              </a:ext>
            </a:extLst>
          </p:cNvPr>
          <p:cNvSpPr txBox="1"/>
          <p:nvPr/>
        </p:nvSpPr>
        <p:spPr>
          <a:xfrm>
            <a:off x="2407920" y="5992297"/>
            <a:ext cx="2072640" cy="369332"/>
          </a:xfrm>
          <a:prstGeom prst="rect">
            <a:avLst/>
          </a:prstGeom>
          <a:noFill/>
        </p:spPr>
        <p:txBody>
          <a:bodyPr wrap="square" rtlCol="0">
            <a:spAutoFit/>
          </a:bodyPr>
          <a:lstStyle/>
          <a:p>
            <a:r>
              <a:rPr lang="de-DE" dirty="0"/>
              <a:t>Policies and Access</a:t>
            </a:r>
            <a:endParaRPr lang="en-US" dirty="0"/>
          </a:p>
        </p:txBody>
      </p:sp>
    </p:spTree>
    <p:extLst>
      <p:ext uri="{BB962C8B-B14F-4D97-AF65-F5344CB8AC3E}">
        <p14:creationId xmlns:p14="http://schemas.microsoft.com/office/powerpoint/2010/main" val="3932111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0EB8EE99-5145-4C80-B63B-E1E100435A42}"/>
              </a:ext>
            </a:extLst>
          </p:cNvPr>
          <p:cNvSpPr/>
          <p:nvPr/>
        </p:nvSpPr>
        <p:spPr>
          <a:xfrm>
            <a:off x="264160" y="0"/>
            <a:ext cx="6471920" cy="6858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D0BB576F-DFFE-4091-8EF8-6E38D2C8C03C}"/>
              </a:ext>
            </a:extLst>
          </p:cNvPr>
          <p:cNvSpPr>
            <a:spLocks noGrp="1"/>
          </p:cNvSpPr>
          <p:nvPr>
            <p:ph type="title"/>
          </p:nvPr>
        </p:nvSpPr>
        <p:spPr>
          <a:xfrm>
            <a:off x="6807200" y="365125"/>
            <a:ext cx="4775200" cy="1325563"/>
          </a:xfrm>
        </p:spPr>
        <p:txBody>
          <a:bodyPr>
            <a:normAutofit/>
          </a:bodyPr>
          <a:lstStyle/>
          <a:p>
            <a:pPr algn="ctr"/>
            <a:r>
              <a:rPr lang="de-DE" sz="4000" b="1" dirty="0"/>
              <a:t>Defence in Depth -  Physical Security  </a:t>
            </a:r>
            <a:endParaRPr lang="en-US" sz="4000" b="1" dirty="0"/>
          </a:p>
        </p:txBody>
      </p:sp>
      <p:sp>
        <p:nvSpPr>
          <p:cNvPr id="3" name="Content Placeholder 2">
            <a:extLst>
              <a:ext uri="{FF2B5EF4-FFF2-40B4-BE49-F238E27FC236}">
                <a16:creationId xmlns:a16="http://schemas.microsoft.com/office/drawing/2014/main" id="{3FABCA5D-AED5-4B4A-94E2-0D37B52B36C2}"/>
              </a:ext>
            </a:extLst>
          </p:cNvPr>
          <p:cNvSpPr>
            <a:spLocks noGrp="1"/>
          </p:cNvSpPr>
          <p:nvPr>
            <p:ph idx="1"/>
          </p:nvPr>
        </p:nvSpPr>
        <p:spPr>
          <a:xfrm>
            <a:off x="6888480" y="1825625"/>
            <a:ext cx="4465320" cy="4351338"/>
          </a:xfrm>
        </p:spPr>
        <p:txBody>
          <a:bodyPr>
            <a:normAutofit fontScale="92500" lnSpcReduction="10000"/>
          </a:bodyPr>
          <a:lstStyle/>
          <a:p>
            <a:r>
              <a:rPr lang="de-DE" dirty="0"/>
              <a:t>The Physical Security refers to the security around the Data Center.</a:t>
            </a:r>
          </a:p>
          <a:p>
            <a:r>
              <a:rPr lang="de-DE" dirty="0"/>
              <a:t>There are more than 100 Data Centers across more than 50 regions.</a:t>
            </a:r>
          </a:p>
          <a:p>
            <a:r>
              <a:rPr lang="de-DE" dirty="0"/>
              <a:t>Tall Fences, Full-Body Metal Detection, Video Survellience, two-factor authentication including Biometrics are some of the security measures within the Data Centers.</a:t>
            </a:r>
          </a:p>
          <a:p>
            <a:endParaRPr lang="en-US" dirty="0"/>
          </a:p>
        </p:txBody>
      </p:sp>
      <p:sp>
        <p:nvSpPr>
          <p:cNvPr id="6" name="TextBox 5">
            <a:extLst>
              <a:ext uri="{FF2B5EF4-FFF2-40B4-BE49-F238E27FC236}">
                <a16:creationId xmlns:a16="http://schemas.microsoft.com/office/drawing/2014/main" id="{CA848DA0-3B6B-4C89-AA97-AACA6B74EEB4}"/>
              </a:ext>
            </a:extLst>
          </p:cNvPr>
          <p:cNvSpPr txBox="1"/>
          <p:nvPr/>
        </p:nvSpPr>
        <p:spPr>
          <a:xfrm>
            <a:off x="2570480" y="6427391"/>
            <a:ext cx="2072640" cy="369332"/>
          </a:xfrm>
          <a:prstGeom prst="rect">
            <a:avLst/>
          </a:prstGeom>
          <a:noFill/>
        </p:spPr>
        <p:txBody>
          <a:bodyPr wrap="square" rtlCol="0">
            <a:spAutoFit/>
          </a:bodyPr>
          <a:lstStyle/>
          <a:p>
            <a:r>
              <a:rPr lang="de-DE" dirty="0"/>
              <a:t>Physical Security</a:t>
            </a:r>
            <a:endParaRPr lang="en-US" dirty="0"/>
          </a:p>
        </p:txBody>
      </p:sp>
    </p:spTree>
    <p:extLst>
      <p:ext uri="{BB962C8B-B14F-4D97-AF65-F5344CB8AC3E}">
        <p14:creationId xmlns:p14="http://schemas.microsoft.com/office/powerpoint/2010/main" val="3897560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F5F2B-FB01-4355-ABA6-418540E5629E}"/>
              </a:ext>
            </a:extLst>
          </p:cNvPr>
          <p:cNvSpPr>
            <a:spLocks noGrp="1"/>
          </p:cNvSpPr>
          <p:nvPr>
            <p:ph type="title"/>
          </p:nvPr>
        </p:nvSpPr>
        <p:spPr/>
        <p:txBody>
          <a:bodyPr/>
          <a:lstStyle/>
          <a:p>
            <a:pPr algn="ctr"/>
            <a:r>
              <a:rPr lang="de-DE" dirty="0"/>
              <a:t>Azure Compliance Certifications</a:t>
            </a:r>
            <a:endParaRPr lang="en-US" dirty="0"/>
          </a:p>
        </p:txBody>
      </p:sp>
      <p:sp>
        <p:nvSpPr>
          <p:cNvPr id="3" name="Content Placeholder 2">
            <a:extLst>
              <a:ext uri="{FF2B5EF4-FFF2-40B4-BE49-F238E27FC236}">
                <a16:creationId xmlns:a16="http://schemas.microsoft.com/office/drawing/2014/main" id="{DA4B9E35-E2F6-4CAD-92AD-835A140E97E1}"/>
              </a:ext>
            </a:extLst>
          </p:cNvPr>
          <p:cNvSpPr>
            <a:spLocks noGrp="1"/>
          </p:cNvSpPr>
          <p:nvPr>
            <p:ph idx="1"/>
          </p:nvPr>
        </p:nvSpPr>
        <p:spPr>
          <a:xfrm>
            <a:off x="838200" y="1574800"/>
            <a:ext cx="10515600" cy="4602163"/>
          </a:xfrm>
        </p:spPr>
        <p:txBody>
          <a:bodyPr/>
          <a:lstStyle/>
          <a:p>
            <a:r>
              <a:rPr lang="de-DE" dirty="0"/>
              <a:t>Azure has over more then 90 compliance certifications out of which over 50 are specific to global regions. </a:t>
            </a:r>
          </a:p>
          <a:p>
            <a:r>
              <a:rPr lang="de-DE" dirty="0"/>
              <a:t>Azure has more 35 compliance offerings specific to industries like health, government, finance, education, manufacturing and media. </a:t>
            </a:r>
          </a:p>
          <a:p>
            <a:endParaRPr lang="de-DE" dirty="0"/>
          </a:p>
          <a:p>
            <a:endParaRPr lang="en-US" dirty="0"/>
          </a:p>
        </p:txBody>
      </p:sp>
      <p:graphicFrame>
        <p:nvGraphicFramePr>
          <p:cNvPr id="4" name="Table 3">
            <a:extLst>
              <a:ext uri="{FF2B5EF4-FFF2-40B4-BE49-F238E27FC236}">
                <a16:creationId xmlns:a16="http://schemas.microsoft.com/office/drawing/2014/main" id="{00BBDFE2-8D61-4DAB-992F-ACE184C92539}"/>
              </a:ext>
            </a:extLst>
          </p:cNvPr>
          <p:cNvGraphicFramePr>
            <a:graphicFrameLocks noGrp="1"/>
          </p:cNvGraphicFramePr>
          <p:nvPr>
            <p:extLst>
              <p:ext uri="{D42A27DB-BD31-4B8C-83A1-F6EECF244321}">
                <p14:modId xmlns:p14="http://schemas.microsoft.com/office/powerpoint/2010/main" val="3181370211"/>
              </p:ext>
            </p:extLst>
          </p:nvPr>
        </p:nvGraphicFramePr>
        <p:xfrm>
          <a:off x="2306320" y="3581082"/>
          <a:ext cx="7010400" cy="2758758"/>
        </p:xfrm>
        <a:graphic>
          <a:graphicData uri="http://schemas.openxmlformats.org/drawingml/2006/table">
            <a:tbl>
              <a:tblPr firstRow="1" bandRow="1">
                <a:tableStyleId>{5C22544A-7EE6-4342-B048-85BDC9FD1C3A}</a:tableStyleId>
              </a:tblPr>
              <a:tblGrid>
                <a:gridCol w="1493520">
                  <a:extLst>
                    <a:ext uri="{9D8B030D-6E8A-4147-A177-3AD203B41FA5}">
                      <a16:colId xmlns:a16="http://schemas.microsoft.com/office/drawing/2014/main" val="39539952"/>
                    </a:ext>
                  </a:extLst>
                </a:gridCol>
                <a:gridCol w="2519680">
                  <a:extLst>
                    <a:ext uri="{9D8B030D-6E8A-4147-A177-3AD203B41FA5}">
                      <a16:colId xmlns:a16="http://schemas.microsoft.com/office/drawing/2014/main" val="2452708867"/>
                    </a:ext>
                  </a:extLst>
                </a:gridCol>
                <a:gridCol w="2997200">
                  <a:extLst>
                    <a:ext uri="{9D8B030D-6E8A-4147-A177-3AD203B41FA5}">
                      <a16:colId xmlns:a16="http://schemas.microsoft.com/office/drawing/2014/main" val="2384261540"/>
                    </a:ext>
                  </a:extLst>
                </a:gridCol>
              </a:tblGrid>
              <a:tr h="459793">
                <a:tc>
                  <a:txBody>
                    <a:bodyPr/>
                    <a:lstStyle/>
                    <a:p>
                      <a:r>
                        <a:rPr lang="de-DE" b="0" dirty="0">
                          <a:solidFill>
                            <a:sysClr val="windowText" lastClr="000000"/>
                          </a:solidFill>
                        </a:rPr>
                        <a:t>ISO 20000</a:t>
                      </a:r>
                      <a:endParaRPr lang="en-US" b="0" dirty="0">
                        <a:solidFill>
                          <a:sysClr val="windowText" lastClr="000000"/>
                        </a:solidFill>
                      </a:endParaRPr>
                    </a:p>
                  </a:txBody>
                  <a:tcPr>
                    <a:noFill/>
                  </a:tcPr>
                </a:tc>
                <a:tc>
                  <a:txBody>
                    <a:bodyPr/>
                    <a:lstStyle/>
                    <a:p>
                      <a:r>
                        <a:rPr lang="de-DE" b="0" dirty="0">
                          <a:solidFill>
                            <a:sysClr val="windowText" lastClr="000000"/>
                          </a:solidFill>
                        </a:rPr>
                        <a:t>CIS Benchmark</a:t>
                      </a:r>
                      <a:endParaRPr lang="en-US" b="0" dirty="0">
                        <a:solidFill>
                          <a:sysClr val="windowText" lastClr="000000"/>
                        </a:solidFill>
                      </a:endParaRPr>
                    </a:p>
                  </a:txBody>
                  <a:tcPr>
                    <a:noFill/>
                  </a:tcPr>
                </a:tc>
                <a:tc>
                  <a:txBody>
                    <a:bodyPr/>
                    <a:lstStyle/>
                    <a:p>
                      <a:r>
                        <a:rPr lang="de-DE" b="0" dirty="0">
                          <a:solidFill>
                            <a:sysClr val="windowText" lastClr="000000"/>
                          </a:solidFill>
                        </a:rPr>
                        <a:t>C5(Germany)</a:t>
                      </a:r>
                      <a:endParaRPr lang="en-US" b="0" dirty="0">
                        <a:solidFill>
                          <a:sysClr val="windowText" lastClr="000000"/>
                        </a:solidFill>
                      </a:endParaRPr>
                    </a:p>
                  </a:txBody>
                  <a:tcPr>
                    <a:noFill/>
                  </a:tcPr>
                </a:tc>
                <a:extLst>
                  <a:ext uri="{0D108BD9-81ED-4DB2-BD59-A6C34878D82A}">
                    <a16:rowId xmlns:a16="http://schemas.microsoft.com/office/drawing/2014/main" val="2723137897"/>
                  </a:ext>
                </a:extLst>
              </a:tr>
              <a:tr h="459793">
                <a:tc>
                  <a:txBody>
                    <a:bodyPr/>
                    <a:lstStyle/>
                    <a:p>
                      <a:r>
                        <a:rPr lang="de-DE" dirty="0"/>
                        <a:t>ISO 22301</a:t>
                      </a:r>
                      <a:endParaRPr lang="en-US" dirty="0"/>
                    </a:p>
                  </a:txBody>
                  <a:tcPr>
                    <a:noFill/>
                  </a:tcPr>
                </a:tc>
                <a:tc>
                  <a:txBody>
                    <a:bodyPr/>
                    <a:lstStyle/>
                    <a:p>
                      <a:r>
                        <a:rPr lang="de-DE" dirty="0"/>
                        <a:t>CJIS</a:t>
                      </a:r>
                      <a:endParaRPr lang="en-US" dirty="0"/>
                    </a:p>
                  </a:txBody>
                  <a:tcPr>
                    <a:noFill/>
                  </a:tcPr>
                </a:tc>
                <a:tc>
                  <a:txBody>
                    <a:bodyPr/>
                    <a:lstStyle/>
                    <a:p>
                      <a:r>
                        <a:rPr lang="de-DE" dirty="0"/>
                        <a:t>IT- Grundschuty (Germany)</a:t>
                      </a:r>
                      <a:endParaRPr lang="en-US" dirty="0"/>
                    </a:p>
                  </a:txBody>
                  <a:tcPr>
                    <a:noFill/>
                  </a:tcPr>
                </a:tc>
                <a:extLst>
                  <a:ext uri="{0D108BD9-81ED-4DB2-BD59-A6C34878D82A}">
                    <a16:rowId xmlns:a16="http://schemas.microsoft.com/office/drawing/2014/main" val="3742831512"/>
                  </a:ext>
                </a:extLst>
              </a:tr>
              <a:tr h="459793">
                <a:tc>
                  <a:txBody>
                    <a:bodyPr/>
                    <a:lstStyle/>
                    <a:p>
                      <a:r>
                        <a:rPr lang="de-DE" dirty="0"/>
                        <a:t>ISO 27001</a:t>
                      </a:r>
                      <a:endParaRPr lang="en-US" dirty="0"/>
                    </a:p>
                  </a:txBody>
                  <a:tcPr>
                    <a:noFill/>
                  </a:tcPr>
                </a:tc>
                <a:tc>
                  <a:txBody>
                    <a:bodyPr/>
                    <a:lstStyle/>
                    <a:p>
                      <a:r>
                        <a:rPr lang="de-DE" dirty="0"/>
                        <a:t>DFARS</a:t>
                      </a:r>
                      <a:endParaRPr lang="en-US" dirty="0"/>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EN 301 549 (European Union)</a:t>
                      </a:r>
                      <a:endParaRPr lang="en-US" dirty="0"/>
                    </a:p>
                  </a:txBody>
                  <a:tcPr>
                    <a:noFill/>
                  </a:tcPr>
                </a:tc>
                <a:extLst>
                  <a:ext uri="{0D108BD9-81ED-4DB2-BD59-A6C34878D82A}">
                    <a16:rowId xmlns:a16="http://schemas.microsoft.com/office/drawing/2014/main" val="3376748170"/>
                  </a:ext>
                </a:extLst>
              </a:tr>
              <a:tr h="459793">
                <a:tc>
                  <a:txBody>
                    <a:bodyPr/>
                    <a:lstStyle/>
                    <a:p>
                      <a:r>
                        <a:rPr lang="de-DE" dirty="0"/>
                        <a:t>ISO 27017</a:t>
                      </a:r>
                      <a:endParaRPr lang="en-US" dirty="0"/>
                    </a:p>
                  </a:txBody>
                  <a:tcPr>
                    <a:noFill/>
                  </a:tcPr>
                </a:tc>
                <a:tc>
                  <a:txBody>
                    <a:bodyPr/>
                    <a:lstStyle/>
                    <a:p>
                      <a:r>
                        <a:rPr lang="de-DE" dirty="0"/>
                        <a:t>FIPS 140-2</a:t>
                      </a:r>
                      <a:endParaRPr lang="en-US" dirty="0"/>
                    </a:p>
                  </a:txBody>
                  <a:tcPr>
                    <a:noFill/>
                  </a:tcPr>
                </a:tc>
                <a:tc>
                  <a:txBody>
                    <a:bodyPr/>
                    <a:lstStyle/>
                    <a:p>
                      <a:r>
                        <a:rPr lang="de-DE" dirty="0"/>
                        <a:t>ENS (Spain)</a:t>
                      </a:r>
                      <a:endParaRPr lang="en-US" dirty="0"/>
                    </a:p>
                  </a:txBody>
                  <a:tcPr>
                    <a:noFill/>
                  </a:tcPr>
                </a:tc>
                <a:extLst>
                  <a:ext uri="{0D108BD9-81ED-4DB2-BD59-A6C34878D82A}">
                    <a16:rowId xmlns:a16="http://schemas.microsoft.com/office/drawing/2014/main" val="3613128996"/>
                  </a:ext>
                </a:extLst>
              </a:tr>
              <a:tr h="4597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ISO 27018</a:t>
                      </a:r>
                      <a:endParaRPr lang="en-US" dirty="0"/>
                    </a:p>
                  </a:txBody>
                  <a:tcPr>
                    <a:noFill/>
                  </a:tcPr>
                </a:tc>
                <a:tc>
                  <a:txBody>
                    <a:bodyPr/>
                    <a:lstStyle/>
                    <a:p>
                      <a:r>
                        <a:rPr lang="de-DE" dirty="0"/>
                        <a:t>CSA STAR Certification</a:t>
                      </a:r>
                      <a:endParaRPr lang="en-US" dirty="0"/>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PASF (UK)</a:t>
                      </a:r>
                      <a:endParaRPr lang="en-US" dirty="0"/>
                    </a:p>
                  </a:txBody>
                  <a:tcPr>
                    <a:noFill/>
                  </a:tcPr>
                </a:tc>
                <a:extLst>
                  <a:ext uri="{0D108BD9-81ED-4DB2-BD59-A6C34878D82A}">
                    <a16:rowId xmlns:a16="http://schemas.microsoft.com/office/drawing/2014/main" val="425071974"/>
                  </a:ext>
                </a:extLst>
              </a:tr>
              <a:tr h="459793">
                <a:tc>
                  <a:txBody>
                    <a:bodyPr/>
                    <a:lstStyle/>
                    <a:p>
                      <a:r>
                        <a:rPr lang="de-DE" dirty="0"/>
                        <a:t>ISO 9001</a:t>
                      </a:r>
                      <a:endParaRPr lang="en-US" dirty="0"/>
                    </a:p>
                  </a:txBody>
                  <a:tcPr>
                    <a:noFill/>
                  </a:tcPr>
                </a:tc>
                <a:tc>
                  <a:txBody>
                    <a:bodyPr/>
                    <a:lstStyle/>
                    <a:p>
                      <a:r>
                        <a:rPr lang="de-DE" dirty="0"/>
                        <a:t>WCAG 2.0</a:t>
                      </a:r>
                      <a:endParaRPr lang="en-US" dirty="0"/>
                    </a:p>
                  </a:txBody>
                  <a:tcPr>
                    <a:noFill/>
                  </a:tcPr>
                </a:tc>
                <a:tc>
                  <a:txBody>
                    <a:bodyPr/>
                    <a:lstStyle/>
                    <a:p>
                      <a:r>
                        <a:rPr lang="de-DE" dirty="0"/>
                        <a:t>Cyber Essentials Plus (US)</a:t>
                      </a:r>
                      <a:endParaRPr lang="en-US" dirty="0"/>
                    </a:p>
                  </a:txBody>
                  <a:tcPr>
                    <a:noFill/>
                  </a:tcPr>
                </a:tc>
                <a:extLst>
                  <a:ext uri="{0D108BD9-81ED-4DB2-BD59-A6C34878D82A}">
                    <a16:rowId xmlns:a16="http://schemas.microsoft.com/office/drawing/2014/main" val="3945002792"/>
                  </a:ext>
                </a:extLst>
              </a:tr>
            </a:tbl>
          </a:graphicData>
        </a:graphic>
      </p:graphicFrame>
    </p:spTree>
    <p:extLst>
      <p:ext uri="{BB962C8B-B14F-4D97-AF65-F5344CB8AC3E}">
        <p14:creationId xmlns:p14="http://schemas.microsoft.com/office/powerpoint/2010/main" val="1310848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B576F-DFFE-4091-8EF8-6E38D2C8C03C}"/>
              </a:ext>
            </a:extLst>
          </p:cNvPr>
          <p:cNvSpPr>
            <a:spLocks noGrp="1"/>
          </p:cNvSpPr>
          <p:nvPr>
            <p:ph type="title"/>
          </p:nvPr>
        </p:nvSpPr>
        <p:spPr>
          <a:xfrm>
            <a:off x="4965430" y="629267"/>
            <a:ext cx="6586491" cy="1336681"/>
          </a:xfrm>
        </p:spPr>
        <p:txBody>
          <a:bodyPr anchor="b">
            <a:normAutofit/>
          </a:bodyPr>
          <a:lstStyle/>
          <a:p>
            <a:r>
              <a:rPr lang="de-DE" b="1" dirty="0"/>
              <a:t>Defence in Depth – </a:t>
            </a:r>
            <a:br>
              <a:rPr lang="de-DE" b="1" dirty="0"/>
            </a:br>
            <a:r>
              <a:rPr lang="de-DE" b="1" dirty="0"/>
              <a:t>Physical Security</a:t>
            </a:r>
            <a:endParaRPr lang="en-US" sz="4100" b="1" dirty="0"/>
          </a:p>
        </p:txBody>
      </p:sp>
      <p:sp>
        <p:nvSpPr>
          <p:cNvPr id="3" name="Content Placeholder 2">
            <a:extLst>
              <a:ext uri="{FF2B5EF4-FFF2-40B4-BE49-F238E27FC236}">
                <a16:creationId xmlns:a16="http://schemas.microsoft.com/office/drawing/2014/main" id="{3FABCA5D-AED5-4B4A-94E2-0D37B52B36C2}"/>
              </a:ext>
            </a:extLst>
          </p:cNvPr>
          <p:cNvSpPr>
            <a:spLocks noGrp="1"/>
          </p:cNvSpPr>
          <p:nvPr>
            <p:ph idx="1"/>
          </p:nvPr>
        </p:nvSpPr>
        <p:spPr>
          <a:xfrm>
            <a:off x="4965431" y="2438400"/>
            <a:ext cx="6586489" cy="3785419"/>
          </a:xfrm>
        </p:spPr>
        <p:txBody>
          <a:bodyPr>
            <a:normAutofit/>
          </a:bodyPr>
          <a:lstStyle/>
          <a:p>
            <a:r>
              <a:rPr lang="de-DE" sz="2000" dirty="0"/>
              <a:t>The Physical Security refers to the security around the Data Center.  </a:t>
            </a:r>
          </a:p>
          <a:p>
            <a:r>
              <a:rPr lang="de-DE" sz="2000" dirty="0"/>
              <a:t>The Data Centers are surrounded by </a:t>
            </a:r>
            <a:r>
              <a:rPr lang="en-US" sz="2000" dirty="0"/>
              <a:t>tall fences made of steel and concrete. There are cameras around the datacenters, with a security team monitoring their videos 24/7 and 365 days of the year.  </a:t>
            </a:r>
          </a:p>
          <a:p>
            <a:r>
              <a:rPr lang="en-US" sz="2000" dirty="0"/>
              <a:t>After entering the building, each personnel must pass two-factor authentication with biometrics to continue moving through the datacenter. </a:t>
            </a:r>
          </a:p>
          <a:p>
            <a:r>
              <a:rPr lang="de-DE" sz="2000" dirty="0"/>
              <a:t>Tall Fences, Full-Body Metal Detection, Video Survellience, two-factor authentication including Biometrics are some of the security measures within the Data Centers.  </a:t>
            </a:r>
          </a:p>
          <a:p>
            <a:endParaRPr lang="en-US" sz="2000" dirty="0"/>
          </a:p>
          <a:p>
            <a:endParaRPr lang="de-DE" sz="2000" dirty="0"/>
          </a:p>
        </p:txBody>
      </p:sp>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93608"/>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4DF9F12E-F4A5-4529-B60D-D92183A212F4}"/>
              </a:ext>
            </a:extLst>
          </p:cNvPr>
          <p:cNvPicPr>
            <a:picLocks noChangeAspect="1"/>
          </p:cNvPicPr>
          <p:nvPr/>
        </p:nvPicPr>
        <p:blipFill>
          <a:blip r:embed="rId3"/>
          <a:stretch>
            <a:fillRect/>
          </a:stretch>
        </p:blipFill>
        <p:spPr>
          <a:xfrm>
            <a:off x="144780" y="0"/>
            <a:ext cx="4735830" cy="6857998"/>
          </a:xfrm>
          <a:prstGeom prst="rect">
            <a:avLst/>
          </a:prstGeom>
        </p:spPr>
      </p:pic>
    </p:spTree>
    <p:extLst>
      <p:ext uri="{BB962C8B-B14F-4D97-AF65-F5344CB8AC3E}">
        <p14:creationId xmlns:p14="http://schemas.microsoft.com/office/powerpoint/2010/main" val="4059110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B576F-DFFE-4091-8EF8-6E38D2C8C03C}"/>
              </a:ext>
            </a:extLst>
          </p:cNvPr>
          <p:cNvSpPr>
            <a:spLocks noGrp="1"/>
          </p:cNvSpPr>
          <p:nvPr>
            <p:ph type="title"/>
          </p:nvPr>
        </p:nvSpPr>
        <p:spPr>
          <a:xfrm>
            <a:off x="4965430" y="629267"/>
            <a:ext cx="6586491" cy="1336681"/>
          </a:xfrm>
        </p:spPr>
        <p:txBody>
          <a:bodyPr anchor="b">
            <a:normAutofit/>
          </a:bodyPr>
          <a:lstStyle/>
          <a:p>
            <a:r>
              <a:rPr lang="de-DE" b="1" dirty="0"/>
              <a:t>Defence in Depth – </a:t>
            </a:r>
            <a:br>
              <a:rPr lang="de-DE" b="1" dirty="0"/>
            </a:br>
            <a:r>
              <a:rPr lang="de-DE" b="1" dirty="0"/>
              <a:t>Policies And Access</a:t>
            </a:r>
            <a:endParaRPr lang="en-US" sz="4100" b="1" dirty="0"/>
          </a:p>
        </p:txBody>
      </p:sp>
      <p:sp>
        <p:nvSpPr>
          <p:cNvPr id="3" name="Content Placeholder 2">
            <a:extLst>
              <a:ext uri="{FF2B5EF4-FFF2-40B4-BE49-F238E27FC236}">
                <a16:creationId xmlns:a16="http://schemas.microsoft.com/office/drawing/2014/main" id="{3FABCA5D-AED5-4B4A-94E2-0D37B52B36C2}"/>
              </a:ext>
            </a:extLst>
          </p:cNvPr>
          <p:cNvSpPr>
            <a:spLocks noGrp="1"/>
          </p:cNvSpPr>
          <p:nvPr>
            <p:ph idx="1"/>
          </p:nvPr>
        </p:nvSpPr>
        <p:spPr>
          <a:xfrm>
            <a:off x="4965431" y="2438400"/>
            <a:ext cx="6586489" cy="3785419"/>
          </a:xfrm>
        </p:spPr>
        <p:txBody>
          <a:bodyPr>
            <a:normAutofit/>
          </a:bodyPr>
          <a:lstStyle/>
          <a:p>
            <a:r>
              <a:rPr lang="de-DE" sz="2000" dirty="0"/>
              <a:t>The Azure Security Policies and IAM (Identity and Access Management) provides the platform to secure your data from unauthicated and unauthorized access. </a:t>
            </a:r>
          </a:p>
          <a:p>
            <a:r>
              <a:rPr lang="en-US" sz="2000" dirty="0"/>
              <a:t>Azure Security Center provides holistic view of your entire Infrastructure.</a:t>
            </a:r>
          </a:p>
          <a:p>
            <a:r>
              <a:rPr lang="en-US" sz="2000" dirty="0"/>
              <a:t>The Azure Security Center monitor your resources and provides Alerts/Warnings/Recommendations to make your Application/Data more secure.</a:t>
            </a:r>
          </a:p>
          <a:p>
            <a:r>
              <a:rPr lang="en-US" sz="2000" dirty="0"/>
              <a:t>The No Standing Access and Zero Admin Policies are methodologies of securing your Application/Data through controlled and managed access. </a:t>
            </a:r>
            <a:endParaRPr lang="de-DE" sz="2000" dirty="0"/>
          </a:p>
        </p:txBody>
      </p:sp>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93608"/>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C024355D-4825-4C2D-83D2-F9F2DF54751E}"/>
              </a:ext>
            </a:extLst>
          </p:cNvPr>
          <p:cNvPicPr>
            <a:picLocks noChangeAspect="1"/>
          </p:cNvPicPr>
          <p:nvPr/>
        </p:nvPicPr>
        <p:blipFill>
          <a:blip r:embed="rId3"/>
          <a:stretch>
            <a:fillRect/>
          </a:stretch>
        </p:blipFill>
        <p:spPr>
          <a:xfrm>
            <a:off x="154305" y="230504"/>
            <a:ext cx="4669155" cy="6524625"/>
          </a:xfrm>
          <a:prstGeom prst="rect">
            <a:avLst/>
          </a:prstGeom>
        </p:spPr>
      </p:pic>
    </p:spTree>
    <p:extLst>
      <p:ext uri="{BB962C8B-B14F-4D97-AF65-F5344CB8AC3E}">
        <p14:creationId xmlns:p14="http://schemas.microsoft.com/office/powerpoint/2010/main" val="3742171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B576F-DFFE-4091-8EF8-6E38D2C8C03C}"/>
              </a:ext>
            </a:extLst>
          </p:cNvPr>
          <p:cNvSpPr>
            <a:spLocks noGrp="1"/>
          </p:cNvSpPr>
          <p:nvPr>
            <p:ph type="title"/>
          </p:nvPr>
        </p:nvSpPr>
        <p:spPr>
          <a:xfrm>
            <a:off x="4965430" y="629267"/>
            <a:ext cx="6586491" cy="1336681"/>
          </a:xfrm>
        </p:spPr>
        <p:txBody>
          <a:bodyPr anchor="b">
            <a:normAutofit/>
          </a:bodyPr>
          <a:lstStyle/>
          <a:p>
            <a:r>
              <a:rPr lang="de-DE" b="1" dirty="0"/>
              <a:t>Defence in Depth – Perimeter</a:t>
            </a:r>
            <a:endParaRPr lang="en-US" sz="4100" b="1" dirty="0"/>
          </a:p>
        </p:txBody>
      </p:sp>
      <p:sp>
        <p:nvSpPr>
          <p:cNvPr id="3" name="Content Placeholder 2">
            <a:extLst>
              <a:ext uri="{FF2B5EF4-FFF2-40B4-BE49-F238E27FC236}">
                <a16:creationId xmlns:a16="http://schemas.microsoft.com/office/drawing/2014/main" id="{3FABCA5D-AED5-4B4A-94E2-0D37B52B36C2}"/>
              </a:ext>
            </a:extLst>
          </p:cNvPr>
          <p:cNvSpPr>
            <a:spLocks noGrp="1"/>
          </p:cNvSpPr>
          <p:nvPr>
            <p:ph idx="1"/>
          </p:nvPr>
        </p:nvSpPr>
        <p:spPr>
          <a:xfrm>
            <a:off x="4965431" y="2438400"/>
            <a:ext cx="6586489" cy="3785419"/>
          </a:xfrm>
        </p:spPr>
        <p:txBody>
          <a:bodyPr>
            <a:normAutofit lnSpcReduction="10000"/>
          </a:bodyPr>
          <a:lstStyle/>
          <a:p>
            <a:r>
              <a:rPr lang="en-US" sz="2000" dirty="0"/>
              <a:t>The perimeter refers to DDoS security</a:t>
            </a:r>
            <a:r>
              <a:rPr lang="de-DE" sz="2000" dirty="0"/>
              <a:t>. </a:t>
            </a:r>
          </a:p>
          <a:p>
            <a:r>
              <a:rPr lang="en-US" sz="2000" dirty="0"/>
              <a:t>Distributed denial of service (DDoS) attacks are some of the largest availability and security concerns facing customers that are moving their applications to the cloud.</a:t>
            </a:r>
          </a:p>
          <a:p>
            <a:r>
              <a:rPr lang="en-US" sz="2000" dirty="0"/>
              <a:t>Azure DDoS protection, combined with application design best practices, provide defense against DDoS attacks.</a:t>
            </a:r>
          </a:p>
          <a:p>
            <a:r>
              <a:rPr lang="en-US" sz="2000" dirty="0"/>
              <a:t>The Basic DDoS Plan is Free and available out of the box</a:t>
            </a:r>
            <a:r>
              <a:rPr lang="de-DE" sz="2000" dirty="0"/>
              <a:t>.</a:t>
            </a:r>
          </a:p>
          <a:p>
            <a:r>
              <a:rPr lang="en-US" sz="2000" dirty="0"/>
              <a:t>The Standard DDoS Plan Protection policies are tuned through dedicated traffic monitoring and machine learning algorithms. Policies are applied to public IP addresses associated to resources deployed in virtual networks, such as Azure Load Balancer, Azure Application Gateway, and Azure Service Fabric.  </a:t>
            </a:r>
            <a:endParaRPr lang="de-DE" sz="2000" dirty="0"/>
          </a:p>
        </p:txBody>
      </p:sp>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93608"/>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A03A370E-B78D-4167-8FA3-80B5B14F8564}"/>
              </a:ext>
            </a:extLst>
          </p:cNvPr>
          <p:cNvPicPr>
            <a:picLocks noChangeAspect="1"/>
          </p:cNvPicPr>
          <p:nvPr/>
        </p:nvPicPr>
        <p:blipFill>
          <a:blip r:embed="rId3"/>
          <a:stretch>
            <a:fillRect/>
          </a:stretch>
        </p:blipFill>
        <p:spPr>
          <a:xfrm>
            <a:off x="131445" y="45720"/>
            <a:ext cx="4833985" cy="6812280"/>
          </a:xfrm>
          <a:prstGeom prst="rect">
            <a:avLst/>
          </a:prstGeom>
        </p:spPr>
      </p:pic>
    </p:spTree>
    <p:extLst>
      <p:ext uri="{BB962C8B-B14F-4D97-AF65-F5344CB8AC3E}">
        <p14:creationId xmlns:p14="http://schemas.microsoft.com/office/powerpoint/2010/main" val="3000490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B576F-DFFE-4091-8EF8-6E38D2C8C03C}"/>
              </a:ext>
            </a:extLst>
          </p:cNvPr>
          <p:cNvSpPr>
            <a:spLocks noGrp="1"/>
          </p:cNvSpPr>
          <p:nvPr>
            <p:ph type="title"/>
          </p:nvPr>
        </p:nvSpPr>
        <p:spPr>
          <a:xfrm>
            <a:off x="4965430" y="629267"/>
            <a:ext cx="6586491" cy="1336681"/>
          </a:xfrm>
        </p:spPr>
        <p:txBody>
          <a:bodyPr anchor="b">
            <a:normAutofit/>
          </a:bodyPr>
          <a:lstStyle/>
          <a:p>
            <a:r>
              <a:rPr lang="de-DE" b="1" dirty="0"/>
              <a:t>Defence in Depth – Networking</a:t>
            </a:r>
            <a:endParaRPr lang="en-US" sz="4100" b="1" dirty="0"/>
          </a:p>
        </p:txBody>
      </p:sp>
      <p:sp>
        <p:nvSpPr>
          <p:cNvPr id="3" name="Content Placeholder 2">
            <a:extLst>
              <a:ext uri="{FF2B5EF4-FFF2-40B4-BE49-F238E27FC236}">
                <a16:creationId xmlns:a16="http://schemas.microsoft.com/office/drawing/2014/main" id="{3FABCA5D-AED5-4B4A-94E2-0D37B52B36C2}"/>
              </a:ext>
            </a:extLst>
          </p:cNvPr>
          <p:cNvSpPr>
            <a:spLocks noGrp="1"/>
          </p:cNvSpPr>
          <p:nvPr>
            <p:ph idx="1"/>
          </p:nvPr>
        </p:nvSpPr>
        <p:spPr>
          <a:xfrm>
            <a:off x="4965431" y="2438400"/>
            <a:ext cx="6586489" cy="3785419"/>
          </a:xfrm>
        </p:spPr>
        <p:txBody>
          <a:bodyPr>
            <a:normAutofit lnSpcReduction="10000"/>
          </a:bodyPr>
          <a:lstStyle/>
          <a:p>
            <a:r>
              <a:rPr lang="en-US" sz="2000" dirty="0"/>
              <a:t>Azure Virtual Network (</a:t>
            </a:r>
            <a:r>
              <a:rPr lang="en-US" sz="2000" dirty="0" err="1"/>
              <a:t>VNet</a:t>
            </a:r>
            <a:r>
              <a:rPr lang="en-US" sz="2000" dirty="0"/>
              <a:t>) is the fundamental building block for your private network in Azure</a:t>
            </a:r>
            <a:r>
              <a:rPr lang="de-DE" sz="2000" dirty="0"/>
              <a:t>. </a:t>
            </a:r>
          </a:p>
          <a:p>
            <a:r>
              <a:rPr lang="en-US" sz="2000" dirty="0" err="1"/>
              <a:t>VNet</a:t>
            </a:r>
            <a:r>
              <a:rPr lang="en-US" sz="2000" dirty="0"/>
              <a:t> is similar to a traditional network that you'd operate in your own data center, but brings with it additional benefits of Azure's infrastructure such as scale, availability, and isolation</a:t>
            </a:r>
            <a:r>
              <a:rPr lang="de-DE" sz="2000" dirty="0"/>
              <a:t>.</a:t>
            </a:r>
          </a:p>
          <a:p>
            <a:r>
              <a:rPr lang="en-US" sz="2000" dirty="0" err="1"/>
              <a:t>VNet</a:t>
            </a:r>
            <a:r>
              <a:rPr lang="en-US" sz="2000" dirty="0"/>
              <a:t> enables many types of Azure resources, such as Azure Virtual Machines (VM), to securely communicate with each other, the internet, and on-premises networks.</a:t>
            </a:r>
            <a:endParaRPr lang="de-DE" sz="2000" dirty="0"/>
          </a:p>
          <a:p>
            <a:r>
              <a:rPr lang="de-DE" sz="2000" dirty="0"/>
              <a:t>There are multiple means to communicate with the On-Premise Networks from your Azure Network securely. The secured access can be setup using Point-To-Site (P2S), Site-To-Site (S2S) and ExpressRoute.  </a:t>
            </a:r>
          </a:p>
          <a:p>
            <a:endParaRPr lang="de-DE" sz="2000" dirty="0"/>
          </a:p>
        </p:txBody>
      </p:sp>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93608"/>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A0729C4D-CF2C-4FDB-9D22-4D1502BA3B0F}"/>
              </a:ext>
            </a:extLst>
          </p:cNvPr>
          <p:cNvPicPr>
            <a:picLocks noChangeAspect="1"/>
          </p:cNvPicPr>
          <p:nvPr/>
        </p:nvPicPr>
        <p:blipFill>
          <a:blip r:embed="rId3"/>
          <a:stretch>
            <a:fillRect/>
          </a:stretch>
        </p:blipFill>
        <p:spPr>
          <a:xfrm>
            <a:off x="0" y="0"/>
            <a:ext cx="4965429" cy="6858000"/>
          </a:xfrm>
          <a:prstGeom prst="rect">
            <a:avLst/>
          </a:prstGeom>
        </p:spPr>
      </p:pic>
    </p:spTree>
    <p:extLst>
      <p:ext uri="{BB962C8B-B14F-4D97-AF65-F5344CB8AC3E}">
        <p14:creationId xmlns:p14="http://schemas.microsoft.com/office/powerpoint/2010/main" val="1951716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B576F-DFFE-4091-8EF8-6E38D2C8C03C}"/>
              </a:ext>
            </a:extLst>
          </p:cNvPr>
          <p:cNvSpPr>
            <a:spLocks noGrp="1"/>
          </p:cNvSpPr>
          <p:nvPr>
            <p:ph type="title"/>
          </p:nvPr>
        </p:nvSpPr>
        <p:spPr>
          <a:xfrm>
            <a:off x="4965430" y="629267"/>
            <a:ext cx="6586491" cy="1336681"/>
          </a:xfrm>
        </p:spPr>
        <p:txBody>
          <a:bodyPr anchor="b">
            <a:normAutofit/>
          </a:bodyPr>
          <a:lstStyle/>
          <a:p>
            <a:r>
              <a:rPr lang="de-DE" b="1" dirty="0"/>
              <a:t>Defence in Depth – VM/Compute</a:t>
            </a:r>
            <a:endParaRPr lang="en-US" sz="4100" b="1" dirty="0"/>
          </a:p>
        </p:txBody>
      </p:sp>
      <p:sp>
        <p:nvSpPr>
          <p:cNvPr id="3" name="Content Placeholder 2">
            <a:extLst>
              <a:ext uri="{FF2B5EF4-FFF2-40B4-BE49-F238E27FC236}">
                <a16:creationId xmlns:a16="http://schemas.microsoft.com/office/drawing/2014/main" id="{3FABCA5D-AED5-4B4A-94E2-0D37B52B36C2}"/>
              </a:ext>
            </a:extLst>
          </p:cNvPr>
          <p:cNvSpPr>
            <a:spLocks noGrp="1"/>
          </p:cNvSpPr>
          <p:nvPr>
            <p:ph idx="1"/>
          </p:nvPr>
        </p:nvSpPr>
        <p:spPr>
          <a:xfrm>
            <a:off x="4965431" y="2438400"/>
            <a:ext cx="6586489" cy="3785419"/>
          </a:xfrm>
        </p:spPr>
        <p:txBody>
          <a:bodyPr>
            <a:normAutofit/>
          </a:bodyPr>
          <a:lstStyle/>
          <a:p>
            <a:r>
              <a:rPr lang="de-DE" sz="2000" dirty="0"/>
              <a:t>The access to the Virtual Machines needs to be secured.</a:t>
            </a:r>
          </a:p>
          <a:p>
            <a:r>
              <a:rPr lang="de-DE" sz="2000" dirty="0"/>
              <a:t>This can be done by implementing JIT (Just In Time Access) which provides access to specific IP for a specific duration.</a:t>
            </a:r>
          </a:p>
          <a:p>
            <a:r>
              <a:rPr lang="de-DE" sz="2000" dirty="0"/>
              <a:t>This enables Users to access Virtual Machine for troubleshooting purposes.</a:t>
            </a:r>
          </a:p>
          <a:p>
            <a:r>
              <a:rPr lang="de-DE" sz="2000" dirty="0"/>
              <a:t>The data disks used by the Virtual Machines needs to be Encrypted.</a:t>
            </a:r>
          </a:p>
          <a:p>
            <a:r>
              <a:rPr lang="de-DE" sz="2000" dirty="0"/>
              <a:t>The Bastion service is a PaaS offering that enables you to securing connect over RDP/SSH to your Virtual Machines from the Azure Portal.</a:t>
            </a:r>
          </a:p>
          <a:p>
            <a:endParaRPr lang="de-DE" sz="2000" dirty="0"/>
          </a:p>
        </p:txBody>
      </p:sp>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93608"/>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DA847950-7E6D-4149-A7CA-CA37AEADE09A}"/>
              </a:ext>
            </a:extLst>
          </p:cNvPr>
          <p:cNvPicPr>
            <a:picLocks noChangeAspect="1"/>
          </p:cNvPicPr>
          <p:nvPr/>
        </p:nvPicPr>
        <p:blipFill>
          <a:blip r:embed="rId3"/>
          <a:stretch>
            <a:fillRect/>
          </a:stretch>
        </p:blipFill>
        <p:spPr>
          <a:xfrm>
            <a:off x="0" y="566"/>
            <a:ext cx="4965430" cy="6857427"/>
          </a:xfrm>
          <a:prstGeom prst="rect">
            <a:avLst/>
          </a:prstGeom>
        </p:spPr>
      </p:pic>
    </p:spTree>
    <p:extLst>
      <p:ext uri="{BB962C8B-B14F-4D97-AF65-F5344CB8AC3E}">
        <p14:creationId xmlns:p14="http://schemas.microsoft.com/office/powerpoint/2010/main" val="4086017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B576F-DFFE-4091-8EF8-6E38D2C8C03C}"/>
              </a:ext>
            </a:extLst>
          </p:cNvPr>
          <p:cNvSpPr>
            <a:spLocks noGrp="1"/>
          </p:cNvSpPr>
          <p:nvPr>
            <p:ph type="title"/>
          </p:nvPr>
        </p:nvSpPr>
        <p:spPr>
          <a:xfrm>
            <a:off x="4965430" y="629267"/>
            <a:ext cx="6586491" cy="1336681"/>
          </a:xfrm>
        </p:spPr>
        <p:txBody>
          <a:bodyPr anchor="b">
            <a:normAutofit/>
          </a:bodyPr>
          <a:lstStyle/>
          <a:p>
            <a:r>
              <a:rPr lang="de-DE" b="1" dirty="0"/>
              <a:t>Defence in Depth – Application</a:t>
            </a:r>
            <a:endParaRPr lang="en-US" sz="4100" b="1" dirty="0"/>
          </a:p>
        </p:txBody>
      </p:sp>
      <p:sp>
        <p:nvSpPr>
          <p:cNvPr id="3" name="Content Placeholder 2">
            <a:extLst>
              <a:ext uri="{FF2B5EF4-FFF2-40B4-BE49-F238E27FC236}">
                <a16:creationId xmlns:a16="http://schemas.microsoft.com/office/drawing/2014/main" id="{3FABCA5D-AED5-4B4A-94E2-0D37B52B36C2}"/>
              </a:ext>
            </a:extLst>
          </p:cNvPr>
          <p:cNvSpPr>
            <a:spLocks noGrp="1"/>
          </p:cNvSpPr>
          <p:nvPr>
            <p:ph idx="1"/>
          </p:nvPr>
        </p:nvSpPr>
        <p:spPr>
          <a:xfrm>
            <a:off x="4965431" y="2438400"/>
            <a:ext cx="6586489" cy="3785419"/>
          </a:xfrm>
        </p:spPr>
        <p:txBody>
          <a:bodyPr>
            <a:normAutofit lnSpcReduction="10000"/>
          </a:bodyPr>
          <a:lstStyle/>
          <a:p>
            <a:r>
              <a:rPr lang="de-DE" sz="2000" dirty="0"/>
              <a:t>The applications can be secured using SSL Certificates or Client Certificates.</a:t>
            </a:r>
          </a:p>
          <a:p>
            <a:r>
              <a:rPr lang="de-DE" sz="2000" dirty="0"/>
              <a:t>Integration with Azure Active Directory enables setting up a secured Authentication access to your Applications.</a:t>
            </a:r>
          </a:p>
          <a:p>
            <a:r>
              <a:rPr lang="de-DE" sz="2000" dirty="0"/>
              <a:t>The Azure Services like Application Gateway provides a secured layer around your application.</a:t>
            </a:r>
          </a:p>
          <a:p>
            <a:r>
              <a:rPr lang="de-DE" sz="2000" dirty="0"/>
              <a:t>Azure Application Gateway has WAF (Web Application Firewall) built in by default to secure your Internet Facing Applications.</a:t>
            </a:r>
          </a:p>
          <a:p>
            <a:r>
              <a:rPr lang="en-US" sz="2000" dirty="0"/>
              <a:t>Web application firewall (WAF) is a service that provides centralized protection of your web applications from common exploits and vulnerabilities.</a:t>
            </a:r>
            <a:r>
              <a:rPr lang="de-DE" sz="2000" dirty="0"/>
              <a:t>  </a:t>
            </a:r>
          </a:p>
          <a:p>
            <a:endParaRPr lang="de-DE" sz="2000" dirty="0"/>
          </a:p>
        </p:txBody>
      </p:sp>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93608"/>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35A202F9-C010-4214-ACFB-FBD203A1FE4F}"/>
              </a:ext>
            </a:extLst>
          </p:cNvPr>
          <p:cNvPicPr>
            <a:picLocks noChangeAspect="1"/>
          </p:cNvPicPr>
          <p:nvPr/>
        </p:nvPicPr>
        <p:blipFill>
          <a:blip r:embed="rId3"/>
          <a:stretch>
            <a:fillRect/>
          </a:stretch>
        </p:blipFill>
        <p:spPr>
          <a:xfrm>
            <a:off x="-45720" y="-80008"/>
            <a:ext cx="5058074" cy="6937999"/>
          </a:xfrm>
          <a:prstGeom prst="rect">
            <a:avLst/>
          </a:prstGeom>
        </p:spPr>
      </p:pic>
    </p:spTree>
    <p:extLst>
      <p:ext uri="{BB962C8B-B14F-4D97-AF65-F5344CB8AC3E}">
        <p14:creationId xmlns:p14="http://schemas.microsoft.com/office/powerpoint/2010/main" val="936522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B576F-DFFE-4091-8EF8-6E38D2C8C03C}"/>
              </a:ext>
            </a:extLst>
          </p:cNvPr>
          <p:cNvSpPr>
            <a:spLocks noGrp="1"/>
          </p:cNvSpPr>
          <p:nvPr>
            <p:ph type="title"/>
          </p:nvPr>
        </p:nvSpPr>
        <p:spPr>
          <a:xfrm>
            <a:off x="4965430" y="629268"/>
            <a:ext cx="6586491" cy="1286160"/>
          </a:xfrm>
        </p:spPr>
        <p:txBody>
          <a:bodyPr anchor="b">
            <a:normAutofit/>
          </a:bodyPr>
          <a:lstStyle/>
          <a:p>
            <a:r>
              <a:rPr lang="de-DE" b="1" dirty="0"/>
              <a:t>Defence in Depth – Data</a:t>
            </a:r>
            <a:endParaRPr lang="en-US" sz="4100" b="1" dirty="0"/>
          </a:p>
        </p:txBody>
      </p:sp>
      <p:sp>
        <p:nvSpPr>
          <p:cNvPr id="3" name="Content Placeholder 2">
            <a:extLst>
              <a:ext uri="{FF2B5EF4-FFF2-40B4-BE49-F238E27FC236}">
                <a16:creationId xmlns:a16="http://schemas.microsoft.com/office/drawing/2014/main" id="{3FABCA5D-AED5-4B4A-94E2-0D37B52B36C2}"/>
              </a:ext>
            </a:extLst>
          </p:cNvPr>
          <p:cNvSpPr>
            <a:spLocks noGrp="1"/>
          </p:cNvSpPr>
          <p:nvPr>
            <p:ph idx="1"/>
          </p:nvPr>
        </p:nvSpPr>
        <p:spPr>
          <a:xfrm>
            <a:off x="4965431" y="2438400"/>
            <a:ext cx="6586489" cy="3785419"/>
          </a:xfrm>
        </p:spPr>
        <p:txBody>
          <a:bodyPr>
            <a:normAutofit/>
          </a:bodyPr>
          <a:lstStyle/>
          <a:p>
            <a:r>
              <a:rPr lang="de-DE" sz="2000" dirty="0"/>
              <a:t>The core around which all of the of Security is setup is Data.</a:t>
            </a:r>
          </a:p>
          <a:p>
            <a:r>
              <a:rPr lang="de-DE" sz="2000" dirty="0"/>
              <a:t>This can be Customer Data, Employee Data, Financial Data, Audit Data etc.,. </a:t>
            </a:r>
          </a:p>
          <a:p>
            <a:r>
              <a:rPr lang="de-DE" sz="2000" dirty="0"/>
              <a:t>Data needs to be secured both at rest and in transit.</a:t>
            </a:r>
          </a:p>
          <a:p>
            <a:r>
              <a:rPr lang="de-DE" sz="2000" dirty="0"/>
              <a:t>There are means for securing your data at rest. The primary option is Encryption. Microsoft Encrypts data in rest by default.</a:t>
            </a:r>
          </a:p>
          <a:p>
            <a:r>
              <a:rPr lang="de-DE" sz="2000" dirty="0"/>
              <a:t>Organizations can further secure it using BYOK specifically for Azure SQL PaaS.</a:t>
            </a:r>
          </a:p>
          <a:p>
            <a:r>
              <a:rPr lang="de-DE" sz="2000" dirty="0"/>
              <a:t>Data can be secured using other means like Data Masking etc., as well.</a:t>
            </a:r>
          </a:p>
          <a:p>
            <a:endParaRPr lang="de-DE" sz="2000" dirty="0"/>
          </a:p>
          <a:p>
            <a:endParaRPr lang="de-DE" sz="2000" dirty="0"/>
          </a:p>
        </p:txBody>
      </p:sp>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93608"/>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7E7DED9C-1345-4597-A217-C02D9A159784}"/>
              </a:ext>
            </a:extLst>
          </p:cNvPr>
          <p:cNvPicPr>
            <a:picLocks noChangeAspect="1"/>
          </p:cNvPicPr>
          <p:nvPr/>
        </p:nvPicPr>
        <p:blipFill>
          <a:blip r:embed="rId3"/>
          <a:stretch>
            <a:fillRect/>
          </a:stretch>
        </p:blipFill>
        <p:spPr>
          <a:xfrm>
            <a:off x="126231" y="0"/>
            <a:ext cx="4839200" cy="6858000"/>
          </a:xfrm>
          <a:prstGeom prst="rect">
            <a:avLst/>
          </a:prstGeom>
        </p:spPr>
      </p:pic>
    </p:spTree>
    <p:extLst>
      <p:ext uri="{BB962C8B-B14F-4D97-AF65-F5344CB8AC3E}">
        <p14:creationId xmlns:p14="http://schemas.microsoft.com/office/powerpoint/2010/main" val="41258456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4149</TotalTime>
  <Words>1878</Words>
  <Application>Microsoft Office PowerPoint</Application>
  <PresentationFormat>Widescreen</PresentationFormat>
  <Paragraphs>158</Paragraphs>
  <Slides>19</Slides>
  <Notes>11</Notes>
  <HiddenSlides>9</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An Overview of Azure Security</vt:lpstr>
      <vt:lpstr>Azure Compliance Certifications</vt:lpstr>
      <vt:lpstr>Defence in Depth –  Physical Security</vt:lpstr>
      <vt:lpstr>Defence in Depth –  Policies And Access</vt:lpstr>
      <vt:lpstr>Defence in Depth – Perimeter</vt:lpstr>
      <vt:lpstr>Defence in Depth – Networking</vt:lpstr>
      <vt:lpstr>Defence in Depth – VM/Compute</vt:lpstr>
      <vt:lpstr>Defence in Depth – Application</vt:lpstr>
      <vt:lpstr>Defence in Depth – Data</vt:lpstr>
      <vt:lpstr>Azure SQL PaaS Security</vt:lpstr>
      <vt:lpstr>Defence in Depth</vt:lpstr>
      <vt:lpstr>Defence in Depth -  Physical Security  </vt:lpstr>
      <vt:lpstr>Defence in Depth –  Data</vt:lpstr>
      <vt:lpstr>Defence in Depth – Application</vt:lpstr>
      <vt:lpstr>Defence in Depth – VM/Compute</vt:lpstr>
      <vt:lpstr>Defence in Depth - Networking</vt:lpstr>
      <vt:lpstr>Defence in Depth – Perimeter</vt:lpstr>
      <vt:lpstr>Defence in Depth –  Policies And Access</vt:lpstr>
      <vt:lpstr>Defence in Depth -  Physical Security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Overview of Azure Security</dc:title>
  <dc:creator>Nandakishore Sai</dc:creator>
  <cp:lastModifiedBy>Nandakishore Sai</cp:lastModifiedBy>
  <cp:revision>23</cp:revision>
  <dcterms:created xsi:type="dcterms:W3CDTF">2020-01-27T15:39:37Z</dcterms:created>
  <dcterms:modified xsi:type="dcterms:W3CDTF">2020-01-30T12:48:44Z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36020b0-6d69-48c1-9bb5-c586c1062b70_Enabled">
    <vt:lpwstr>True</vt:lpwstr>
  </property>
  <property fmtid="{D5CDD505-2E9C-101B-9397-08002B2CF9AE}" pid="3" name="MSIP_Label_236020b0-6d69-48c1-9bb5-c586c1062b70_SiteId">
    <vt:lpwstr>cf36141c-ddd7-45a7-b073-111f66d0b30c</vt:lpwstr>
  </property>
  <property fmtid="{D5CDD505-2E9C-101B-9397-08002B2CF9AE}" pid="4" name="MSIP_Label_236020b0-6d69-48c1-9bb5-c586c1062b70_Owner">
    <vt:lpwstr>nandakishore.sai@avanade.com</vt:lpwstr>
  </property>
  <property fmtid="{D5CDD505-2E9C-101B-9397-08002B2CF9AE}" pid="5" name="MSIP_Label_236020b0-6d69-48c1-9bb5-c586c1062b70_SetDate">
    <vt:lpwstr>2020-01-27T15:49:18.5156757Z</vt:lpwstr>
  </property>
  <property fmtid="{D5CDD505-2E9C-101B-9397-08002B2CF9AE}" pid="6" name="MSIP_Label_236020b0-6d69-48c1-9bb5-c586c1062b70_Name">
    <vt:lpwstr>Confidential</vt:lpwstr>
  </property>
  <property fmtid="{D5CDD505-2E9C-101B-9397-08002B2CF9AE}" pid="7" name="MSIP_Label_236020b0-6d69-48c1-9bb5-c586c1062b70_Application">
    <vt:lpwstr>Microsoft Azure Information Protection</vt:lpwstr>
  </property>
  <property fmtid="{D5CDD505-2E9C-101B-9397-08002B2CF9AE}" pid="8" name="MSIP_Label_236020b0-6d69-48c1-9bb5-c586c1062b70_ActionId">
    <vt:lpwstr>683936c9-41b4-44b3-aa30-e3bd20b975a7</vt:lpwstr>
  </property>
  <property fmtid="{D5CDD505-2E9C-101B-9397-08002B2CF9AE}" pid="9" name="MSIP_Label_236020b0-6d69-48c1-9bb5-c586c1062b70_Extended_MSFT_Method">
    <vt:lpwstr>Automatic</vt:lpwstr>
  </property>
  <property fmtid="{D5CDD505-2E9C-101B-9397-08002B2CF9AE}" pid="10" name="MSIP_Label_5fae8262-b78e-4366-8929-a5d6aac95320_Enabled">
    <vt:lpwstr>True</vt:lpwstr>
  </property>
  <property fmtid="{D5CDD505-2E9C-101B-9397-08002B2CF9AE}" pid="11" name="MSIP_Label_5fae8262-b78e-4366-8929-a5d6aac95320_SiteId">
    <vt:lpwstr>cf36141c-ddd7-45a7-b073-111f66d0b30c</vt:lpwstr>
  </property>
  <property fmtid="{D5CDD505-2E9C-101B-9397-08002B2CF9AE}" pid="12" name="MSIP_Label_5fae8262-b78e-4366-8929-a5d6aac95320_Owner">
    <vt:lpwstr>nandakishore.sai@avanade.com</vt:lpwstr>
  </property>
  <property fmtid="{D5CDD505-2E9C-101B-9397-08002B2CF9AE}" pid="13" name="MSIP_Label_5fae8262-b78e-4366-8929-a5d6aac95320_SetDate">
    <vt:lpwstr>2020-01-27T15:49:18.5156757Z</vt:lpwstr>
  </property>
  <property fmtid="{D5CDD505-2E9C-101B-9397-08002B2CF9AE}" pid="14" name="MSIP_Label_5fae8262-b78e-4366-8929-a5d6aac95320_Name">
    <vt:lpwstr>Recipients Have Full Control</vt:lpwstr>
  </property>
  <property fmtid="{D5CDD505-2E9C-101B-9397-08002B2CF9AE}" pid="15" name="MSIP_Label_5fae8262-b78e-4366-8929-a5d6aac95320_Application">
    <vt:lpwstr>Microsoft Azure Information Protection</vt:lpwstr>
  </property>
  <property fmtid="{D5CDD505-2E9C-101B-9397-08002B2CF9AE}" pid="16" name="MSIP_Label_5fae8262-b78e-4366-8929-a5d6aac95320_ActionId">
    <vt:lpwstr>683936c9-41b4-44b3-aa30-e3bd20b975a7</vt:lpwstr>
  </property>
  <property fmtid="{D5CDD505-2E9C-101B-9397-08002B2CF9AE}" pid="17" name="MSIP_Label_5fae8262-b78e-4366-8929-a5d6aac95320_Parent">
    <vt:lpwstr>236020b0-6d69-48c1-9bb5-c586c1062b70</vt:lpwstr>
  </property>
  <property fmtid="{D5CDD505-2E9C-101B-9397-08002B2CF9AE}" pid="18" name="MSIP_Label_5fae8262-b78e-4366-8929-a5d6aac95320_Extended_MSFT_Method">
    <vt:lpwstr>Automatic</vt:lpwstr>
  </property>
  <property fmtid="{D5CDD505-2E9C-101B-9397-08002B2CF9AE}" pid="19" name="Sensitivity">
    <vt:lpwstr>Confidential Recipients Have Full Control</vt:lpwstr>
  </property>
</Properties>
</file>