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8" r:id="rId1"/>
  </p:sldMasterIdLst>
  <p:sldIdLst>
    <p:sldId id="257" r:id="rId2"/>
    <p:sldId id="256" r:id="rId3"/>
    <p:sldId id="259" r:id="rId4"/>
    <p:sldId id="260" r:id="rId5"/>
    <p:sldId id="275" r:id="rId6"/>
    <p:sldId id="276" r:id="rId7"/>
    <p:sldId id="288" r:id="rId8"/>
    <p:sldId id="263" r:id="rId9"/>
    <p:sldId id="261" r:id="rId10"/>
    <p:sldId id="262" r:id="rId11"/>
    <p:sldId id="264" r:id="rId12"/>
    <p:sldId id="287" r:id="rId13"/>
    <p:sldId id="277" r:id="rId14"/>
    <p:sldId id="278" r:id="rId15"/>
    <p:sldId id="279" r:id="rId16"/>
    <p:sldId id="280" r:id="rId17"/>
    <p:sldId id="281" r:id="rId18"/>
    <p:sldId id="282" r:id="rId19"/>
    <p:sldId id="283" r:id="rId20"/>
    <p:sldId id="272" r:id="rId21"/>
    <p:sldId id="273" r:id="rId22"/>
    <p:sldId id="284" r:id="rId23"/>
    <p:sldId id="285" r:id="rId24"/>
    <p:sldId id="267" r:id="rId25"/>
    <p:sldId id="286" r:id="rId26"/>
    <p:sldId id="265"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5" d="100"/>
          <a:sy n="85" d="100"/>
        </p:scale>
        <p:origin x="-10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63A1C593-65D0-4073-BCC9-577B9352EA97}" type="datetimeFigureOut">
              <a:rPr lang="en-US" smtClean="0"/>
              <a:pPr/>
              <a:t>11/24/2021</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B618960-8005-486C-9A75-10CB2AAC16F9}" type="slidenum">
              <a:rPr lang="en-US" smtClean="0"/>
              <a:pPr/>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3A1C593-65D0-4073-BCC9-577B9352EA97}"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3A1C593-65D0-4073-BCC9-577B9352EA97}" type="datetimeFigureOut">
              <a:rPr lang="en-US" smtClean="0"/>
              <a:pPr/>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pPr/>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63A1C593-65D0-4073-BCC9-577B9352EA97}" type="datetimeFigureOut">
              <a:rPr lang="en-US" smtClean="0"/>
              <a:pPr/>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3A1C593-65D0-4073-BCC9-577B9352EA97}"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63A1C593-65D0-4073-BCC9-577B9352EA97}"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3A1C593-65D0-4073-BCC9-577B9352EA97}" type="datetimeFigureOut">
              <a:rPr lang="en-US" smtClean="0"/>
              <a:pPr/>
              <a:t>11/24/2021</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B618960-8005-486C-9A75-10CB2AAC16F9}" type="slidenum">
              <a:rPr lang="en-US" smtClean="0"/>
              <a:pPr/>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training.seer.cancer.gov/lu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10080" y="359897"/>
            <a:ext cx="9875520" cy="227005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sym typeface="+mn-ea"/>
              </a:rPr>
              <a:t>Detection of Diseased portion in Lung Images</a:t>
            </a:r>
            <a:r>
              <a:rPr lang="en-US" sz="4000" dirty="0">
                <a:solidFill>
                  <a:srgbClr val="FF0000"/>
                </a:solidFill>
                <a:sym typeface="+mn-ea"/>
              </a:rPr>
              <a:t/>
            </a:r>
            <a:br>
              <a:rPr lang="en-US" sz="4000" dirty="0">
                <a:solidFill>
                  <a:srgbClr val="FF0000"/>
                </a:solidFill>
                <a:sym typeface="+mn-ea"/>
              </a:rPr>
            </a:br>
            <a:r>
              <a:rPr lang="en-US" sz="4000" dirty="0">
                <a:solidFill>
                  <a:srgbClr val="FF0000"/>
                </a:solidFill>
              </a:rPr>
              <a:t/>
            </a:r>
            <a:br>
              <a:rPr lang="en-US" sz="4000" dirty="0">
                <a:solidFill>
                  <a:srgbClr val="FF0000"/>
                </a:solidFill>
              </a:rPr>
            </a:br>
            <a:endParaRPr lang="en-US" sz="4000" dirty="0"/>
          </a:p>
        </p:txBody>
      </p:sp>
      <p:sp>
        <p:nvSpPr>
          <p:cNvPr id="5" name="Subtitle 4"/>
          <p:cNvSpPr>
            <a:spLocks noGrp="1"/>
          </p:cNvSpPr>
          <p:nvPr>
            <p:ph type="subTitle" idx="1"/>
          </p:nvPr>
        </p:nvSpPr>
        <p:spPr>
          <a:xfrm>
            <a:off x="1910080" y="3429000"/>
            <a:ext cx="9294495" cy="2155971"/>
          </a:xfrm>
        </p:spPr>
        <p:txBody>
          <a:bodyPr>
            <a:normAutofit fontScale="90000" lnSpcReduction="20000"/>
          </a:bodyPr>
          <a:lstStyle/>
          <a:p>
            <a:r>
              <a:rPr lang="en-US" b="1" dirty="0" smtClean="0">
                <a:solidFill>
                  <a:schemeClr val="tx1"/>
                </a:solidFill>
                <a:latin typeface="Times New Roman" panose="02020603050405020304" pitchFamily="18" charset="0"/>
                <a:cs typeface="Times New Roman" panose="02020603050405020304" pitchFamily="18" charset="0"/>
                <a:sym typeface="+mn-ea"/>
              </a:rPr>
              <a:t>Project -249</a:t>
            </a:r>
            <a:endParaRPr lang="en-US" b="1" dirty="0">
              <a:solidFill>
                <a:schemeClr val="tx1"/>
              </a:solidFill>
              <a:latin typeface="Times New Roman" panose="02020603050405020304" pitchFamily="18" charset="0"/>
              <a:cs typeface="Times New Roman" panose="02020603050405020304" pitchFamily="18" charset="0"/>
              <a:sym typeface="+mn-ea"/>
            </a:endParaRPr>
          </a:p>
          <a:p>
            <a:r>
              <a:rPr lang="en-US" b="1" dirty="0">
                <a:solidFill>
                  <a:schemeClr val="tx1"/>
                </a:solidFill>
                <a:latin typeface="Times New Roman" panose="02020603050405020304" pitchFamily="18" charset="0"/>
                <a:cs typeface="Times New Roman" panose="02020603050405020304" pitchFamily="18" charset="0"/>
                <a:sym typeface="+mn-ea"/>
              </a:rPr>
              <a:t>			T . Sai Nanda Kumar             	180030287</a:t>
            </a:r>
          </a:p>
          <a:p>
            <a:r>
              <a:rPr lang="en-US" b="1" dirty="0">
                <a:latin typeface="Times New Roman" panose="02020603050405020304" pitchFamily="18" charset="0"/>
                <a:cs typeface="Times New Roman" panose="02020603050405020304" pitchFamily="18" charset="0"/>
                <a:sym typeface="+mn-ea"/>
              </a:rPr>
              <a:t>			D . Surya Teja    	           	180030496</a:t>
            </a:r>
          </a:p>
          <a:p>
            <a:r>
              <a:rPr lang="en-US" b="1" dirty="0">
                <a:solidFill>
                  <a:schemeClr val="tx1"/>
                </a:solidFill>
                <a:latin typeface="Times New Roman" panose="02020603050405020304" pitchFamily="18" charset="0"/>
                <a:cs typeface="Times New Roman" panose="02020603050405020304" pitchFamily="18" charset="0"/>
                <a:sym typeface="+mn-ea"/>
              </a:rPr>
              <a:t>			E . Kamal			180030520</a:t>
            </a:r>
            <a:endParaRPr lang="en-US" b="1" dirty="0">
              <a:latin typeface="Times New Roman" panose="02020603050405020304" pitchFamily="18" charset="0"/>
              <a:cs typeface="Times New Roman" panose="02020603050405020304" pitchFamily="18" charset="0"/>
              <a:sym typeface="+mn-ea"/>
            </a:endParaRPr>
          </a:p>
          <a:p>
            <a:r>
              <a:rPr lang="en-US" b="1" dirty="0">
                <a:solidFill>
                  <a:srgbClr val="FF0000"/>
                </a:solidFill>
                <a:latin typeface="Times New Roman" panose="02020603050405020304" pitchFamily="18" charset="0"/>
                <a:cs typeface="Times New Roman" panose="02020603050405020304" pitchFamily="18" charset="0"/>
                <a:sym typeface="+mn-ea"/>
              </a:rPr>
              <a:t>Guided by </a:t>
            </a:r>
          </a:p>
          <a:p>
            <a:r>
              <a:rPr lang="en-US" b="1" dirty="0">
                <a:latin typeface="Times New Roman" panose="02020603050405020304" pitchFamily="18" charset="0"/>
                <a:cs typeface="Times New Roman" panose="02020603050405020304" pitchFamily="18" charset="0"/>
                <a:sym typeface="+mn-ea"/>
              </a:rPr>
              <a:t>DR .C . Karthikeyan</a:t>
            </a:r>
            <a:endParaRPr lang="en-US" b="1"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15362" name="Picture 2" descr="KL University (KLU), Guntur Images, Photos, Videos, Gallery | Collegedekho"/>
          <p:cNvPicPr>
            <a:picLocks noChangeAspect="1" noChangeArrowheads="1"/>
          </p:cNvPicPr>
          <p:nvPr/>
        </p:nvPicPr>
        <p:blipFill>
          <a:blip r:embed="rId2" cstate="print"/>
          <a:srcRect/>
          <a:stretch>
            <a:fillRect/>
          </a:stretch>
        </p:blipFill>
        <p:spPr bwMode="auto">
          <a:xfrm>
            <a:off x="4812377" y="1725528"/>
            <a:ext cx="4558125" cy="180884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Subject knowledge</a:t>
            </a:r>
          </a:p>
        </p:txBody>
      </p:sp>
      <p:sp>
        <p:nvSpPr>
          <p:cNvPr id="3" name="Content Placeholder 2"/>
          <p:cNvSpPr>
            <a:spLocks noGrp="1"/>
          </p:cNvSpPr>
          <p:nvPr>
            <p:ph idx="1"/>
          </p:nvPr>
        </p:nvSpPr>
        <p:spPr/>
        <p:txBody>
          <a:bodyPr>
            <a:normAutofit fontScale="92500"/>
          </a:bodyPr>
          <a:lstStyle/>
          <a:p>
            <a:pPr marL="0" indent="0">
              <a:buNone/>
            </a:pPr>
            <a:r>
              <a:rPr lang="en-US" sz="2400" dirty="0">
                <a:latin typeface="Times New Roman" panose="02020603050405020304" pitchFamily="18" charset="0"/>
                <a:cs typeface="Times New Roman" panose="02020603050405020304" pitchFamily="18" charset="0"/>
              </a:rPr>
              <a:t>Algorithms and  techniques need for this project</a:t>
            </a:r>
          </a:p>
          <a:p>
            <a:r>
              <a:rPr lang="en-US" sz="2400" b="1" dirty="0">
                <a:latin typeface="Times New Roman" panose="02020603050405020304" pitchFamily="18" charset="0"/>
                <a:cs typeface="Times New Roman" panose="02020603050405020304" pitchFamily="18" charset="0"/>
              </a:rPr>
              <a:t>Image segmentation using Edge-Based Segmentation:</a:t>
            </a:r>
          </a:p>
          <a:p>
            <a:pPr marL="0" indent="0" algn="just">
              <a:buNone/>
            </a:pPr>
            <a:r>
              <a:rPr lang="en-US" sz="2400" dirty="0">
                <a:latin typeface="Times New Roman" panose="02020603050405020304" pitchFamily="18" charset="0"/>
                <a:cs typeface="Times New Roman" panose="02020603050405020304" pitchFamily="18" charset="0"/>
              </a:rPr>
              <a:t>	Edge based methods partition an image based on rapid changes in 	intensity near edges. Edge filter is applied to the image, pixels are 	classified as edge or non-edge depending on the filter output, and pixels 	which are not separated by an edge are allocated to the same category.	</a:t>
            </a:r>
          </a:p>
          <a:p>
            <a:pPr marL="596646" indent="-514350">
              <a:buFont typeface="+mj-lt"/>
              <a:buAutoNum type="romanLcPeriod"/>
            </a:pPr>
            <a:r>
              <a:rPr lang="en-US" sz="2400" dirty="0">
                <a:latin typeface="Times New Roman" panose="02020603050405020304" pitchFamily="18" charset="0"/>
                <a:cs typeface="Times New Roman" panose="02020603050405020304" pitchFamily="18" charset="0"/>
              </a:rPr>
              <a:t>Gabor filter</a:t>
            </a:r>
          </a:p>
          <a:p>
            <a:pPr marL="596646" indent="-514350">
              <a:buFont typeface="+mj-lt"/>
              <a:buAutoNum type="romanLcPeriod"/>
            </a:pPr>
            <a:r>
              <a:rPr lang="en-US" sz="2400" dirty="0">
                <a:latin typeface="Times New Roman" panose="02020603050405020304" pitchFamily="18" charset="0"/>
                <a:cs typeface="Times New Roman" panose="02020603050405020304" pitchFamily="18" charset="0"/>
              </a:rPr>
              <a:t>Canny edge detector</a:t>
            </a:r>
          </a:p>
          <a:p>
            <a:pPr marL="596646" indent="-514350">
              <a:buFont typeface="+mj-lt"/>
              <a:buAutoNum type="romanLcPeriod"/>
            </a:pPr>
            <a:r>
              <a:rPr lang="en-US" sz="2400" dirty="0">
                <a:latin typeface="Times New Roman" panose="02020603050405020304" pitchFamily="18" charset="0"/>
                <a:cs typeface="Times New Roman" panose="02020603050405020304" pitchFamily="18" charset="0"/>
              </a:rPr>
              <a:t>Sobel </a:t>
            </a:r>
            <a:r>
              <a:rPr lang="en-US" sz="2400" dirty="0">
                <a:latin typeface="Times New Roman" panose="02020603050405020304" pitchFamily="18" charset="0"/>
                <a:cs typeface="Times New Roman" panose="02020603050405020304" pitchFamily="18" charset="0"/>
                <a:sym typeface="+mn-ea"/>
              </a:rPr>
              <a:t>edge detector</a:t>
            </a:r>
            <a:endParaRPr lang="en-US" sz="2400" dirty="0">
              <a:latin typeface="Times New Roman" panose="02020603050405020304" pitchFamily="18" charset="0"/>
              <a:cs typeface="Times New Roman" panose="02020603050405020304" pitchFamily="18" charset="0"/>
            </a:endParaRPr>
          </a:p>
          <a:p>
            <a:pPr marL="596646" indent="-514350">
              <a:buFont typeface="+mj-lt"/>
              <a:buAutoNum type="romanLcPeriod"/>
            </a:pPr>
            <a:r>
              <a:rPr lang="en-US" sz="2400" dirty="0">
                <a:latin typeface="Times New Roman" panose="02020603050405020304" pitchFamily="18" charset="0"/>
                <a:cs typeface="Times New Roman" panose="02020603050405020304" pitchFamily="18" charset="0"/>
              </a:rPr>
              <a:t>Prewitt </a:t>
            </a:r>
            <a:r>
              <a:rPr lang="en-US" sz="2400" dirty="0">
                <a:latin typeface="Times New Roman" panose="02020603050405020304" pitchFamily="18" charset="0"/>
                <a:cs typeface="Times New Roman" panose="02020603050405020304" pitchFamily="18" charset="0"/>
                <a:sym typeface="+mn-ea"/>
              </a:rPr>
              <a:t>edge detector</a:t>
            </a:r>
            <a:endParaRPr lang="en-US" sz="2400" dirty="0">
              <a:latin typeface="Times New Roman" panose="02020603050405020304" pitchFamily="18" charset="0"/>
              <a:cs typeface="Times New Roman" panose="02020603050405020304" pitchFamily="18" charset="0"/>
            </a:endParaRPr>
          </a:p>
          <a:p>
            <a:pPr marL="596646" indent="-514350">
              <a:buFont typeface="+mj-lt"/>
              <a:buAutoNum type="romanLcPeriod"/>
            </a:pPr>
            <a:r>
              <a:rPr lang="en-US" sz="2400" dirty="0">
                <a:latin typeface="Times New Roman" panose="02020603050405020304" pitchFamily="18" charset="0"/>
                <a:cs typeface="Times New Roman" panose="02020603050405020304" pitchFamily="18" charset="0"/>
              </a:rPr>
              <a:t>Roberts </a:t>
            </a:r>
            <a:r>
              <a:rPr lang="en-US" sz="2400" dirty="0">
                <a:latin typeface="Times New Roman" panose="02020603050405020304" pitchFamily="18" charset="0"/>
                <a:cs typeface="Times New Roman" panose="02020603050405020304" pitchFamily="18" charset="0"/>
                <a:sym typeface="+mn-ea"/>
              </a:rPr>
              <a:t>edge detector</a:t>
            </a:r>
            <a:endParaRPr lang="en-US" sz="2400" dirty="0">
              <a:latin typeface="Times New Roman" panose="02020603050405020304" pitchFamily="18" charset="0"/>
              <a:cs typeface="Times New Roman" panose="02020603050405020304" pitchFamily="18" charset="0"/>
            </a:endParaRPr>
          </a:p>
          <a:p>
            <a:pPr marL="596646" indent="-514350">
              <a:buFont typeface="+mj-lt"/>
              <a:buAutoNum type="romanLcPeriod"/>
            </a:pPr>
            <a:r>
              <a:rPr lang="en-US" sz="2400" dirty="0">
                <a:latin typeface="Times New Roman" panose="02020603050405020304" pitchFamily="18" charset="0"/>
                <a:cs typeface="Times New Roman" panose="02020603050405020304" pitchFamily="18" charset="0"/>
              </a:rPr>
              <a:t>Gaussian edge detector</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84558"/>
            <a:ext cx="9997440" cy="1143000"/>
          </a:xfrm>
        </p:spPr>
        <p:txBody>
          <a:bodyPr>
            <a:noAutofit/>
          </a:bodyPr>
          <a:lstStyle/>
          <a:p>
            <a:r>
              <a:rPr lang="en-US" sz="4000" dirty="0">
                <a:solidFill>
                  <a:srgbClr val="FF0000"/>
                </a:solidFill>
                <a:latin typeface="Times New Roman" panose="02020603050405020304" pitchFamily="18" charset="0"/>
                <a:cs typeface="Times New Roman" panose="02020603050405020304" pitchFamily="18" charset="0"/>
                <a:sym typeface="+mn-ea"/>
              </a:rPr>
              <a:t/>
            </a:r>
            <a:br>
              <a:rPr lang="en-US" sz="4000" dirty="0">
                <a:solidFill>
                  <a:srgbClr val="FF0000"/>
                </a:solidFill>
                <a:latin typeface="Times New Roman" panose="02020603050405020304" pitchFamily="18" charset="0"/>
                <a:cs typeface="Times New Roman" panose="02020603050405020304" pitchFamily="18" charset="0"/>
                <a:sym typeface="+mn-ea"/>
              </a:rPr>
            </a:br>
            <a:r>
              <a:rPr lang="en-US" sz="4000" dirty="0">
                <a:solidFill>
                  <a:srgbClr val="FF0000"/>
                </a:solidFill>
                <a:latin typeface="Times New Roman" panose="02020603050405020304" pitchFamily="18" charset="0"/>
                <a:cs typeface="Times New Roman" panose="02020603050405020304" pitchFamily="18" charset="0"/>
                <a:sym typeface="+mn-ea"/>
              </a:rPr>
              <a:t>Subject knowledge</a:t>
            </a:r>
            <a:r>
              <a:rPr lang="en-US" sz="4000" dirty="0">
                <a:solidFill>
                  <a:srgbClr val="FF0000"/>
                </a:solidFill>
                <a:latin typeface="Times New Roman" panose="02020603050405020304" pitchFamily="18" charset="0"/>
                <a:cs typeface="Times New Roman" panose="02020603050405020304" pitchFamily="18" charset="0"/>
              </a:rPr>
              <a:t/>
            </a:r>
            <a:br>
              <a:rPr lang="en-US" sz="4000" dirty="0">
                <a:solidFill>
                  <a:srgbClr val="FF0000"/>
                </a:solidFill>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14144" y="1447800"/>
            <a:ext cx="9997440" cy="5137558"/>
          </a:xfrm>
        </p:spPr>
        <p:txBody>
          <a:bodyPr>
            <a:normAutofit fontScale="90000"/>
          </a:bodyPr>
          <a:lstStyle/>
          <a:p>
            <a:pPr>
              <a:lnSpc>
                <a:spcPct val="150000"/>
              </a:lnSpc>
            </a:pPr>
            <a:r>
              <a:rPr lang="en-US" sz="2500" b="1" dirty="0">
                <a:latin typeface="Times New Roman" panose="02020603050405020304" pitchFamily="18" charset="0"/>
                <a:cs typeface="Times New Roman" panose="02020603050405020304" pitchFamily="18" charset="0"/>
                <a:sym typeface="+mn-ea"/>
              </a:rPr>
              <a:t>Gabor filter:</a:t>
            </a:r>
            <a:r>
              <a:rPr lang="en-US" sz="2500" dirty="0">
                <a:latin typeface="Times New Roman" panose="02020603050405020304" pitchFamily="18" charset="0"/>
                <a:cs typeface="Times New Roman" panose="02020603050405020304" pitchFamily="18" charset="0"/>
              </a:rPr>
              <a:t> It is a linear filter used for texture analysis, which essentially means that it analyzes whether there is any specific frequency content in the image in specific directions in a localized region around the point or region of analysis.</a:t>
            </a:r>
          </a:p>
          <a:p>
            <a:pPr>
              <a:lnSpc>
                <a:spcPct val="150000"/>
              </a:lnSpc>
            </a:pPr>
            <a:r>
              <a:rPr lang="en-US" sz="2500" b="1" dirty="0">
                <a:latin typeface="Times New Roman" panose="02020603050405020304" pitchFamily="18" charset="0"/>
                <a:cs typeface="Times New Roman" panose="02020603050405020304" pitchFamily="18" charset="0"/>
                <a:sym typeface="+mn-ea"/>
              </a:rPr>
              <a:t>Canny edge detector:</a:t>
            </a:r>
            <a:r>
              <a:rPr lang="en-US" sz="2500" dirty="0">
                <a:latin typeface="Times New Roman" panose="02020603050405020304" pitchFamily="18" charset="0"/>
                <a:cs typeface="Times New Roman" panose="02020603050405020304" pitchFamily="18" charset="0"/>
                <a:sym typeface="+mn-ea"/>
              </a:rPr>
              <a:t> The Canny edge detector is an edge detection operator that uses a multi-stage algorithm to detect a wide range of edges in images</a:t>
            </a:r>
            <a:r>
              <a:rPr lang="en-US" sz="2200" dirty="0">
                <a:latin typeface="Times New Roman" panose="02020603050405020304" pitchFamily="18" charset="0"/>
                <a:cs typeface="Times New Roman" panose="02020603050405020304" pitchFamily="18" charset="0"/>
                <a:sym typeface="+mn-ea"/>
              </a:rPr>
              <a:t>.</a:t>
            </a:r>
          </a:p>
          <a:p>
            <a:pPr>
              <a:lnSpc>
                <a:spcPct val="150000"/>
              </a:lnSpc>
            </a:pPr>
            <a:r>
              <a:rPr lang="en-US" sz="2500" b="1" dirty="0">
                <a:latin typeface="Times New Roman" panose="02020603050405020304" pitchFamily="18" charset="0"/>
                <a:cs typeface="Times New Roman" panose="02020603050405020304" pitchFamily="18" charset="0"/>
                <a:sym typeface="+mn-ea"/>
              </a:rPr>
              <a:t>Sobel edge detector:</a:t>
            </a:r>
            <a:r>
              <a:rPr lang="en-US" sz="2500" dirty="0">
                <a:latin typeface="Times New Roman" panose="02020603050405020304" pitchFamily="18" charset="0"/>
                <a:cs typeface="Times New Roman" panose="02020603050405020304" pitchFamily="18" charset="0"/>
                <a:sym typeface="+mn-ea"/>
              </a:rPr>
              <a:t> The Sobel operator is used in image processing and computer vision, particularly within edge detection algorithms where it creates an image emphasizing edges.</a:t>
            </a:r>
          </a:p>
          <a:p>
            <a:pPr>
              <a:lnSpc>
                <a:spcPct val="150000"/>
              </a:lnSpc>
            </a:pPr>
            <a:endParaRPr lang="en-US" sz="2200" b="1" dirty="0">
              <a:latin typeface="Times New Roman" panose="02020603050405020304" pitchFamily="18" charset="0"/>
              <a:cs typeface="Times New Roman" panose="02020603050405020304" pitchFamily="18" charset="0"/>
              <a:sym typeface="+mn-ea"/>
            </a:endParaRPr>
          </a:p>
          <a:p>
            <a:pPr marL="82296" indent="0">
              <a:lnSpc>
                <a:spcPct val="150000"/>
              </a:lnSpc>
              <a:buNone/>
            </a:pP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04725-3416-4FE0-9C21-2FB96B1D4081}"/>
              </a:ext>
            </a:extLst>
          </p:cNvPr>
          <p:cNvSpPr>
            <a:spLocks noGrp="1"/>
          </p:cNvSpPr>
          <p:nvPr>
            <p:ph type="title"/>
          </p:nvPr>
        </p:nvSpPr>
        <p:spPr/>
        <p:txBody>
          <a:bodyPr>
            <a:noAutofit/>
          </a:bodyPr>
          <a:lstStyle/>
          <a:p>
            <a:r>
              <a:rPr lang="en-US" sz="4000" dirty="0">
                <a:solidFill>
                  <a:srgbClr val="FF0000"/>
                </a:solidFill>
                <a:latin typeface="Times New Roman" panose="02020603050405020304" pitchFamily="18" charset="0"/>
                <a:cs typeface="Times New Roman" panose="02020603050405020304" pitchFamily="18" charset="0"/>
                <a:sym typeface="+mn-ea"/>
              </a:rPr>
              <a:t/>
            </a:r>
            <a:br>
              <a:rPr lang="en-US" sz="4000" dirty="0">
                <a:solidFill>
                  <a:srgbClr val="FF0000"/>
                </a:solidFill>
                <a:latin typeface="Times New Roman" panose="02020603050405020304" pitchFamily="18" charset="0"/>
                <a:cs typeface="Times New Roman" panose="02020603050405020304" pitchFamily="18" charset="0"/>
                <a:sym typeface="+mn-ea"/>
              </a:rPr>
            </a:br>
            <a:r>
              <a:rPr lang="en-US" sz="4000" dirty="0">
                <a:solidFill>
                  <a:srgbClr val="FF0000"/>
                </a:solidFill>
                <a:latin typeface="Times New Roman" panose="02020603050405020304" pitchFamily="18" charset="0"/>
                <a:cs typeface="Times New Roman" panose="02020603050405020304" pitchFamily="18" charset="0"/>
                <a:sym typeface="+mn-ea"/>
              </a:rPr>
              <a:t>Subject knowledge</a:t>
            </a:r>
            <a:r>
              <a:rPr lang="en-US" sz="4000" dirty="0">
                <a:solidFill>
                  <a:srgbClr val="FF0000"/>
                </a:solidFill>
                <a:latin typeface="Times New Roman" panose="02020603050405020304" pitchFamily="18" charset="0"/>
                <a:cs typeface="Times New Roman" panose="02020603050405020304" pitchFamily="18" charset="0"/>
              </a:rPr>
              <a:t/>
            </a:r>
            <a:br>
              <a:rPr lang="en-US" sz="4000" dirty="0">
                <a:solidFill>
                  <a:srgbClr val="FF0000"/>
                </a:solidFill>
                <a:latin typeface="Times New Roman" panose="02020603050405020304" pitchFamily="18"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xmlns="" id="{FF78F4AE-CA3B-413B-A2DD-5C7272E23405}"/>
              </a:ext>
            </a:extLst>
          </p:cNvPr>
          <p:cNvSpPr>
            <a:spLocks noGrp="1"/>
          </p:cNvSpPr>
          <p:nvPr>
            <p:ph idx="1"/>
          </p:nvPr>
        </p:nvSpPr>
        <p:spPr/>
        <p:txBody>
          <a:bodyPr>
            <a:normAutofit/>
          </a:bodyPr>
          <a:lstStyle/>
          <a:p>
            <a:pPr algn="just">
              <a:lnSpc>
                <a:spcPct val="150000"/>
              </a:lnSpc>
            </a:pPr>
            <a:r>
              <a:rPr lang="en-US" sz="2400" b="1" dirty="0">
                <a:latin typeface="Times New Roman" panose="02020603050405020304" pitchFamily="18" charset="0"/>
                <a:cs typeface="Times New Roman" panose="02020603050405020304" pitchFamily="18" charset="0"/>
                <a:sym typeface="+mn-ea"/>
              </a:rPr>
              <a:t>Prewitt edge detector: </a:t>
            </a:r>
            <a:r>
              <a:rPr lang="en-US" sz="2400" dirty="0">
                <a:latin typeface="Times New Roman" panose="02020603050405020304" pitchFamily="18" charset="0"/>
                <a:cs typeface="Times New Roman" panose="02020603050405020304" pitchFamily="18" charset="0"/>
                <a:sym typeface="+mn-ea"/>
              </a:rPr>
              <a:t>Prewitt operator is used for edge detection in an image. It detects two types of edges. I)</a:t>
            </a:r>
            <a:r>
              <a:rPr lang="en-US" sz="2400" b="1" dirty="0">
                <a:latin typeface="Times New Roman" panose="02020603050405020304" pitchFamily="18" charset="0"/>
                <a:cs typeface="Times New Roman" panose="02020603050405020304" pitchFamily="18" charset="0"/>
                <a:sym typeface="+mn-ea"/>
              </a:rPr>
              <a:t>Horizontal edges II)Vertical Edges.</a:t>
            </a:r>
          </a:p>
          <a:p>
            <a:pPr algn="just">
              <a:lnSpc>
                <a:spcPct val="150000"/>
              </a:lnSpc>
            </a:pPr>
            <a:r>
              <a:rPr lang="en-US" sz="2400" b="1" dirty="0">
                <a:latin typeface="Times New Roman" panose="02020603050405020304" pitchFamily="18" charset="0"/>
                <a:cs typeface="Times New Roman" panose="02020603050405020304" pitchFamily="18" charset="0"/>
                <a:sym typeface="+mn-ea"/>
              </a:rPr>
              <a:t>Roberts edge detector: </a:t>
            </a:r>
            <a:r>
              <a:rPr lang="en-US" sz="2400" dirty="0">
                <a:latin typeface="Times New Roman" panose="02020603050405020304" pitchFamily="18" charset="0"/>
                <a:cs typeface="Times New Roman" panose="02020603050405020304" pitchFamily="18" charset="0"/>
                <a:sym typeface="+mn-ea"/>
              </a:rPr>
              <a:t>As a differential operator, the idea behind the Roberts cross operator is to approximate the gradient of an image through discrete differentiation which is achieved by computing the sum of the squares of the differences between diagonally adjacent pixels.</a:t>
            </a:r>
          </a:p>
          <a:p>
            <a:pPr marL="82296" indent="0" algn="just">
              <a:lnSpc>
                <a:spcPct val="150000"/>
              </a:lnSpc>
              <a:buNone/>
            </a:pPr>
            <a:endParaRPr lang="en-US" sz="2400" dirty="0">
              <a:latin typeface="Times New Roman" panose="02020603050405020304" pitchFamily="18" charset="0"/>
              <a:cs typeface="Times New Roman" panose="02020603050405020304" pitchFamily="18" charset="0"/>
              <a:sym typeface="+mn-ea"/>
            </a:endParaRPr>
          </a:p>
          <a:p>
            <a:pPr algn="just">
              <a:lnSpc>
                <a:spcPct val="150000"/>
              </a:lnSpc>
            </a:pPr>
            <a:endParaRPr lang="en-IN" sz="2400" dirty="0"/>
          </a:p>
        </p:txBody>
      </p:sp>
    </p:spTree>
    <p:extLst>
      <p:ext uri="{BB962C8B-B14F-4D97-AF65-F5344CB8AC3E}">
        <p14:creationId xmlns:p14="http://schemas.microsoft.com/office/powerpoint/2010/main" xmlns="" val="61750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F0000"/>
                </a:solidFill>
                <a:latin typeface="Times New Roman" panose="02020603050405020304" pitchFamily="18" charset="0"/>
                <a:cs typeface="Times New Roman" panose="02020603050405020304" pitchFamily="18" charset="0"/>
              </a:rPr>
              <a:t>   Picture depicting execution of project</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cstate="print"/>
          <a:srcRect/>
          <a:stretch>
            <a:fillRect/>
          </a:stretch>
        </p:blipFill>
        <p:spPr bwMode="auto">
          <a:xfrm>
            <a:off x="2643485" y="1447800"/>
            <a:ext cx="8538567" cy="48006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Dataset for the model</a:t>
            </a:r>
          </a:p>
        </p:txBody>
      </p:sp>
      <p:pic>
        <p:nvPicPr>
          <p:cNvPr id="4" name="Content Placeholder 3"/>
          <p:cNvPicPr>
            <a:picLocks noGrp="1"/>
          </p:cNvPicPr>
          <p:nvPr>
            <p:ph idx="1"/>
          </p:nvPr>
        </p:nvPicPr>
        <p:blipFill>
          <a:blip r:embed="rId2" cstate="print"/>
          <a:srcRect/>
          <a:stretch>
            <a:fillRect/>
          </a:stretch>
        </p:blipFill>
        <p:spPr bwMode="auto">
          <a:xfrm>
            <a:off x="2643485" y="1447800"/>
            <a:ext cx="8538567" cy="4800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	Applying filters and edge techniques</a:t>
            </a:r>
          </a:p>
        </p:txBody>
      </p:sp>
      <p:pic>
        <p:nvPicPr>
          <p:cNvPr id="4" name="Content Placeholder 3"/>
          <p:cNvPicPr>
            <a:picLocks noGrp="1"/>
          </p:cNvPicPr>
          <p:nvPr>
            <p:ph idx="1"/>
          </p:nvPr>
        </p:nvPicPr>
        <p:blipFill>
          <a:blip r:embed="rId2" cstate="print"/>
          <a:srcRect/>
          <a:stretch>
            <a:fillRect/>
          </a:stretch>
        </p:blipFill>
        <p:spPr bwMode="auto">
          <a:xfrm>
            <a:off x="2643485" y="1447800"/>
            <a:ext cx="8538567" cy="48006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sym typeface="+mn-ea"/>
              </a:rPr>
              <a:t>Applying ML Techniques: decision tree</a:t>
            </a:r>
            <a:endParaRPr lang="en-US" sz="4000"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cstate="print"/>
          <a:srcRect/>
          <a:stretch>
            <a:fillRect/>
          </a:stretch>
        </p:blipFill>
        <p:spPr bwMode="auto">
          <a:xfrm>
            <a:off x="3507798" y="1447800"/>
            <a:ext cx="6809942" cy="48006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Output of Decision Tree Classifier</a:t>
            </a:r>
          </a:p>
        </p:txBody>
      </p:sp>
      <p:pic>
        <p:nvPicPr>
          <p:cNvPr id="4" name="Content Placeholder 3"/>
          <p:cNvPicPr>
            <a:picLocks noGrp="1"/>
          </p:cNvPicPr>
          <p:nvPr>
            <p:ph idx="1"/>
          </p:nvPr>
        </p:nvPicPr>
        <p:blipFill>
          <a:blip r:embed="rId2" cstate="print"/>
          <a:srcRect/>
          <a:stretch>
            <a:fillRect/>
          </a:stretch>
        </p:blipFill>
        <p:spPr bwMode="auto">
          <a:xfrm>
            <a:off x="4322615" y="1447800"/>
            <a:ext cx="5180308" cy="48006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sym typeface="+mn-ea"/>
              </a:rPr>
              <a:t>Applying ML Techniques: Random Forest</a:t>
            </a:r>
            <a:endParaRPr lang="en-US" sz="4000"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cstate="print"/>
          <a:srcRect/>
          <a:stretch>
            <a:fillRect/>
          </a:stretch>
        </p:blipFill>
        <p:spPr bwMode="auto">
          <a:xfrm>
            <a:off x="4302919" y="2105025"/>
            <a:ext cx="5219700" cy="34861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output of Random Forest</a:t>
            </a:r>
          </a:p>
        </p:txBody>
      </p:sp>
      <p:pic>
        <p:nvPicPr>
          <p:cNvPr id="4" name="Content Placeholder 3"/>
          <p:cNvPicPr>
            <a:picLocks noGrp="1"/>
          </p:cNvPicPr>
          <p:nvPr>
            <p:ph idx="1"/>
          </p:nvPr>
        </p:nvPicPr>
        <p:blipFill>
          <a:blip r:embed="rId2" cstate="print"/>
          <a:srcRect/>
          <a:stretch>
            <a:fillRect/>
          </a:stretch>
        </p:blipFill>
        <p:spPr bwMode="auto">
          <a:xfrm>
            <a:off x="4574381" y="1809750"/>
            <a:ext cx="4676775" cy="40767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Motiviation</a:t>
            </a:r>
          </a:p>
        </p:txBody>
      </p:sp>
      <p:sp>
        <p:nvSpPr>
          <p:cNvPr id="3" name="Content Placeholder 2"/>
          <p:cNvSpPr>
            <a:spLocks noGrp="1"/>
          </p:cNvSpPr>
          <p:nvPr>
            <p:ph idx="1"/>
          </p:nvPr>
        </p:nvSpPr>
        <p:spPr>
          <a:xfrm>
            <a:off x="1914144" y="1447800"/>
            <a:ext cx="9997440" cy="4016298"/>
          </a:xfrm>
        </p:spPr>
        <p:txBody>
          <a:bodyPr>
            <a:normAutofit/>
          </a:bodyPr>
          <a:lstStyle/>
          <a:p>
            <a:r>
              <a:rPr lang="en-US" sz="2400" dirty="0">
                <a:latin typeface="Times New Roman" panose="02020603050405020304" pitchFamily="18" charset="0"/>
                <a:cs typeface="Times New Roman" panose="02020603050405020304" pitchFamily="18" charset="0"/>
                <a:sym typeface="+mn-ea"/>
              </a:rPr>
              <a:t>The main motive of this project is to build a accurate and best result giving model for Lung prediction purposes using Machine learning </a:t>
            </a:r>
            <a:r>
              <a:rPr lang="en-US" sz="2400" dirty="0" smtClean="0">
                <a:latin typeface="Times New Roman" panose="02020603050405020304" pitchFamily="18" charset="0"/>
                <a:cs typeface="Times New Roman" panose="02020603050405020304" pitchFamily="18" charset="0"/>
                <a:sym typeface="+mn-ea"/>
              </a:rPr>
              <a:t>Algorithms</a:t>
            </a:r>
          </a:p>
          <a:p>
            <a:r>
              <a:rPr lang="en-US" sz="2400" dirty="0" smtClean="0"/>
              <a:t>This will help in predicting and diagnosing the lung problems in a faster way </a:t>
            </a:r>
            <a:endParaRPr lang="en-US" sz="2400" dirty="0">
              <a:latin typeface="Times New Roman" panose="02020603050405020304" pitchFamily="18" charset="0"/>
              <a:cs typeface="Times New Roman" panose="02020603050405020304" pitchFamily="18" charset="0"/>
              <a:sym typeface="+mn-ea"/>
            </a:endParaRPr>
          </a:p>
          <a:p>
            <a:r>
              <a:rPr lang="en-US" sz="2400" dirty="0" smtClean="0">
                <a:solidFill>
                  <a:schemeClr val="tx1"/>
                </a:solidFill>
                <a:latin typeface="Times New Roman" panose="02020603050405020304" pitchFamily="18" charset="0"/>
                <a:cs typeface="Times New Roman" panose="02020603050405020304" pitchFamily="18" charset="0"/>
              </a:rPr>
              <a:t>At </a:t>
            </a:r>
            <a:r>
              <a:rPr lang="en-US" sz="2400" dirty="0">
                <a:solidFill>
                  <a:schemeClr val="tx1"/>
                </a:solidFill>
                <a:latin typeface="Times New Roman" panose="02020603050405020304" pitchFamily="18" charset="0"/>
                <a:cs typeface="Times New Roman" panose="02020603050405020304" pitchFamily="18" charset="0"/>
              </a:rPr>
              <a:t>present there is more need </a:t>
            </a:r>
            <a:r>
              <a:rPr lang="en-US" sz="2400" dirty="0" smtClean="0">
                <a:solidFill>
                  <a:schemeClr val="tx1"/>
                </a:solidFill>
                <a:latin typeface="Times New Roman" panose="02020603050405020304" pitchFamily="18" charset="0"/>
                <a:cs typeface="Times New Roman" panose="02020603050405020304" pitchFamily="18" charset="0"/>
              </a:rPr>
              <a:t>of </a:t>
            </a:r>
            <a:r>
              <a:rPr lang="en-US" sz="2400" dirty="0">
                <a:solidFill>
                  <a:schemeClr val="tx1"/>
                </a:solidFill>
                <a:latin typeface="Times New Roman" panose="02020603050405020304" pitchFamily="18" charset="0"/>
                <a:cs typeface="Times New Roman" panose="02020603050405020304" pitchFamily="18" charset="0"/>
              </a:rPr>
              <a:t>software technology in health sector to give accurate and best results. Especially in CT scan, MRI scanning etc.</a:t>
            </a: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sym typeface="+mn-ea"/>
              </a:rPr>
              <a:t>Applying ML Techniques: linear model</a:t>
            </a:r>
            <a:endParaRPr lang="en-US" sz="4000"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srcRect t="12681" b="24296"/>
          <a:stretch>
            <a:fillRect/>
          </a:stretch>
        </p:blipFill>
        <p:spPr>
          <a:xfrm>
            <a:off x="1501629" y="1691005"/>
            <a:ext cx="10327786" cy="40900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Test Case Output:-</a:t>
            </a:r>
          </a:p>
        </p:txBody>
      </p:sp>
      <p:pic>
        <p:nvPicPr>
          <p:cNvPr id="6" name="Picture 5"/>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16362" y="2045969"/>
            <a:ext cx="4359275" cy="3774259"/>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solidFill>
                  <a:srgbClr val="FF0000"/>
                </a:solidFill>
                <a:latin typeface="Times New Roman" panose="02020603050405020304" pitchFamily="18" charset="0"/>
                <a:cs typeface="Times New Roman" panose="02020603050405020304" pitchFamily="18" charset="0"/>
              </a:rPr>
              <a:t>Box-plot image comparing various models and their accuracy values</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814286" y="1778364"/>
            <a:ext cx="9071428" cy="416850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Data frame to check the best accuracy value of model.</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367313" y="1886857"/>
            <a:ext cx="7736115" cy="390434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solidFill>
                  <a:srgbClr val="FF0000"/>
                </a:solidFill>
                <a:latin typeface="Times New Roman" panose="02020603050405020304" pitchFamily="18" charset="0"/>
                <a:cs typeface="Times New Roman" panose="02020603050405020304" pitchFamily="18" charset="0"/>
              </a:rPr>
              <a:t>Time Plan</a:t>
            </a:r>
            <a:br>
              <a:rPr lang="en-US" sz="4000" dirty="0">
                <a:solidFill>
                  <a:srgbClr val="FF0000"/>
                </a:solidFill>
                <a:latin typeface="Times New Roman" panose="02020603050405020304" pitchFamily="18" charset="0"/>
                <a:cs typeface="Times New Roman" panose="02020603050405020304" pitchFamily="18" charset="0"/>
              </a:rPr>
            </a:br>
            <a:r>
              <a:rPr lang="en-US" sz="4000" dirty="0">
                <a:solidFill>
                  <a:schemeClr val="tx1"/>
                </a:solidFill>
                <a:latin typeface="Times New Roman" panose="02020603050405020304" pitchFamily="18" charset="0"/>
                <a:cs typeface="Times New Roman" panose="02020603050405020304" pitchFamily="18" charset="0"/>
              </a:rPr>
              <a:t>Green : completed</a:t>
            </a:r>
            <a:endParaRPr lang="en-US" sz="40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Table 7"/>
          <p:cNvGraphicFramePr>
            <a:graphicFrameLocks noGrp="1"/>
          </p:cNvGraphicFramePr>
          <p:nvPr>
            <p:ph idx="1"/>
            <p:extLst>
              <p:ext uri="{D42A27DB-BD31-4B8C-83A1-F6EECF244321}">
                <p14:modId xmlns:p14="http://schemas.microsoft.com/office/powerpoint/2010/main" xmlns="" val="3984242027"/>
              </p:ext>
            </p:extLst>
          </p:nvPr>
        </p:nvGraphicFramePr>
        <p:xfrm>
          <a:off x="1797079" y="2068586"/>
          <a:ext cx="9996486" cy="3749040"/>
        </p:xfrm>
        <a:graphic>
          <a:graphicData uri="http://schemas.openxmlformats.org/drawingml/2006/table">
            <a:tbl>
              <a:tblPr firstRow="1" bandRow="1">
                <a:tableStyleId>{7DF18680-E054-41AD-8BC1-D1AEF772440D}</a:tableStyleId>
              </a:tblPr>
              <a:tblGrid>
                <a:gridCol w="1666081">
                  <a:extLst>
                    <a:ext uri="{9D8B030D-6E8A-4147-A177-3AD203B41FA5}">
                      <a16:colId xmlns:a16="http://schemas.microsoft.com/office/drawing/2014/main" xmlns="" val="20000"/>
                    </a:ext>
                  </a:extLst>
                </a:gridCol>
                <a:gridCol w="1666081">
                  <a:extLst>
                    <a:ext uri="{9D8B030D-6E8A-4147-A177-3AD203B41FA5}">
                      <a16:colId xmlns:a16="http://schemas.microsoft.com/office/drawing/2014/main" xmlns="" val="20001"/>
                    </a:ext>
                  </a:extLst>
                </a:gridCol>
                <a:gridCol w="1666081">
                  <a:extLst>
                    <a:ext uri="{9D8B030D-6E8A-4147-A177-3AD203B41FA5}">
                      <a16:colId xmlns:a16="http://schemas.microsoft.com/office/drawing/2014/main" xmlns="" val="20002"/>
                    </a:ext>
                  </a:extLst>
                </a:gridCol>
                <a:gridCol w="1666081">
                  <a:extLst>
                    <a:ext uri="{9D8B030D-6E8A-4147-A177-3AD203B41FA5}">
                      <a16:colId xmlns:a16="http://schemas.microsoft.com/office/drawing/2014/main" xmlns="" val="20003"/>
                    </a:ext>
                  </a:extLst>
                </a:gridCol>
                <a:gridCol w="1666081">
                  <a:extLst>
                    <a:ext uri="{9D8B030D-6E8A-4147-A177-3AD203B41FA5}">
                      <a16:colId xmlns:a16="http://schemas.microsoft.com/office/drawing/2014/main" xmlns="" val="20004"/>
                    </a:ext>
                  </a:extLst>
                </a:gridCol>
                <a:gridCol w="1666081">
                  <a:extLst>
                    <a:ext uri="{9D8B030D-6E8A-4147-A177-3AD203B41FA5}">
                      <a16:colId xmlns:a16="http://schemas.microsoft.com/office/drawing/2014/main" xmlns="" val="20005"/>
                    </a:ext>
                  </a:extLst>
                </a:gridCol>
              </a:tblGrid>
              <a:tr h="630805">
                <a:tc>
                  <a:txBody>
                    <a:bodyPr/>
                    <a:lstStyle/>
                    <a:p>
                      <a:r>
                        <a:rPr lang="en-US" dirty="0"/>
                        <a:t>Modules</a:t>
                      </a:r>
                      <a:endParaRPr lang="en-IN" dirty="0"/>
                    </a:p>
                  </a:txBody>
                  <a:tcPr marL="86925" marR="86925"/>
                </a:tc>
                <a:tc>
                  <a:txBody>
                    <a:bodyPr/>
                    <a:lstStyle/>
                    <a:p>
                      <a:r>
                        <a:rPr lang="en-US" dirty="0"/>
                        <a:t>July – Sept 2021</a:t>
                      </a:r>
                      <a:endParaRPr lang="en-IN" dirty="0"/>
                    </a:p>
                  </a:txBody>
                  <a:tcPr marL="86925" marR="86925"/>
                </a:tc>
                <a:tc>
                  <a:txBody>
                    <a:bodyPr/>
                    <a:lstStyle/>
                    <a:p>
                      <a:r>
                        <a:rPr lang="en-US" dirty="0"/>
                        <a:t>Sept </a:t>
                      </a:r>
                      <a:r>
                        <a:rPr lang="en-US" baseline="0" dirty="0"/>
                        <a:t> </a:t>
                      </a:r>
                      <a:r>
                        <a:rPr lang="en-US" dirty="0"/>
                        <a:t>2021</a:t>
                      </a:r>
                      <a:endParaRPr lang="en-IN" dirty="0"/>
                    </a:p>
                  </a:txBody>
                  <a:tcPr marL="86925" marR="86925"/>
                </a:tc>
                <a:tc>
                  <a:txBody>
                    <a:bodyPr/>
                    <a:lstStyle/>
                    <a:p>
                      <a:r>
                        <a:rPr lang="en-US" dirty="0"/>
                        <a:t>November 2021</a:t>
                      </a:r>
                      <a:endParaRPr lang="en-IN" dirty="0"/>
                    </a:p>
                  </a:txBody>
                  <a:tcPr marL="86925" marR="86925"/>
                </a:tc>
                <a:tc>
                  <a:txBody>
                    <a:bodyPr/>
                    <a:lstStyle/>
                    <a:p>
                      <a:r>
                        <a:rPr lang="en-US" dirty="0"/>
                        <a:t>Nov  2021</a:t>
                      </a:r>
                      <a:endParaRPr lang="en-IN" dirty="0"/>
                    </a:p>
                  </a:txBody>
                  <a:tcPr marL="86925" marR="86925"/>
                </a:tc>
                <a:tc>
                  <a:txBody>
                    <a:bodyPr/>
                    <a:lstStyle/>
                    <a:p>
                      <a:r>
                        <a:rPr lang="en-IN" dirty="0"/>
                        <a:t>Nov</a:t>
                      </a:r>
                      <a:r>
                        <a:rPr lang="en-IN" baseline="0" dirty="0"/>
                        <a:t> 2021</a:t>
                      </a:r>
                      <a:endParaRPr lang="en-IN" dirty="0"/>
                    </a:p>
                  </a:txBody>
                  <a:tcPr marL="86925" marR="86925"/>
                </a:tc>
                <a:extLst>
                  <a:ext uri="{0D108BD9-81ED-4DB2-BD59-A6C34878D82A}">
                    <a16:rowId xmlns:a16="http://schemas.microsoft.com/office/drawing/2014/main" xmlns="" val="10000"/>
                  </a:ext>
                </a:extLst>
              </a:tr>
              <a:tr h="640080">
                <a:tc>
                  <a:txBody>
                    <a:bodyPr/>
                    <a:lstStyle/>
                    <a:p>
                      <a:r>
                        <a:rPr lang="en-US" dirty="0"/>
                        <a:t>Literature Survey</a:t>
                      </a:r>
                      <a:endParaRPr lang="en-IN" dirty="0"/>
                    </a:p>
                  </a:txBody>
                  <a:tcPr marL="86925" marR="86925"/>
                </a:tc>
                <a:tc>
                  <a:txBody>
                    <a:bodyPr/>
                    <a:lstStyle/>
                    <a:p>
                      <a:pPr>
                        <a:buFont typeface="Wingdings" pitchFamily="2" charset="2"/>
                        <a:buChar char="ü"/>
                      </a:pPr>
                      <a:endParaRPr lang="en-IN" dirty="0">
                        <a:solidFill>
                          <a:srgbClr val="FF0000"/>
                        </a:solidFill>
                      </a:endParaRPr>
                    </a:p>
                  </a:txBody>
                  <a:tcPr marL="86925" marR="86925">
                    <a:solidFill>
                      <a:srgbClr val="00B050"/>
                    </a:solidFill>
                  </a:tcPr>
                </a:tc>
                <a:tc>
                  <a:txBody>
                    <a:bodyPr/>
                    <a:lstStyle/>
                    <a:p>
                      <a:endParaRPr lang="en-IN"/>
                    </a:p>
                  </a:txBody>
                  <a:tcPr marL="86925" marR="86925"/>
                </a:tc>
                <a:tc>
                  <a:txBody>
                    <a:bodyPr/>
                    <a:lstStyle/>
                    <a:p>
                      <a:endParaRPr lang="en-IN"/>
                    </a:p>
                  </a:txBody>
                  <a:tcPr marL="86925" marR="86925"/>
                </a:tc>
                <a:tc>
                  <a:txBody>
                    <a:bodyPr/>
                    <a:lstStyle/>
                    <a:p>
                      <a:endParaRPr lang="en-IN"/>
                    </a:p>
                  </a:txBody>
                  <a:tcPr marL="86925" marR="86925"/>
                </a:tc>
                <a:tc>
                  <a:txBody>
                    <a:bodyPr/>
                    <a:lstStyle/>
                    <a:p>
                      <a:endParaRPr lang="en-IN"/>
                    </a:p>
                  </a:txBody>
                  <a:tcPr marL="86925" marR="86925"/>
                </a:tc>
                <a:extLst>
                  <a:ext uri="{0D108BD9-81ED-4DB2-BD59-A6C34878D82A}">
                    <a16:rowId xmlns:a16="http://schemas.microsoft.com/office/drawing/2014/main" xmlns="" val="10001"/>
                  </a:ext>
                </a:extLst>
              </a:tr>
              <a:tr h="630805">
                <a:tc>
                  <a:txBody>
                    <a:bodyPr/>
                    <a:lstStyle/>
                    <a:p>
                      <a:r>
                        <a:rPr lang="en-US" dirty="0"/>
                        <a:t>Problem identified</a:t>
                      </a:r>
                      <a:endParaRPr lang="en-IN" dirty="0"/>
                    </a:p>
                  </a:txBody>
                  <a:tcPr marL="86925" marR="86925"/>
                </a:tc>
                <a:tc>
                  <a:txBody>
                    <a:bodyPr/>
                    <a:lstStyle/>
                    <a:p>
                      <a:endParaRPr lang="en-IN"/>
                    </a:p>
                  </a:txBody>
                  <a:tcPr marL="86925" marR="86925"/>
                </a:tc>
                <a:tc>
                  <a:txBody>
                    <a:bodyPr/>
                    <a:lstStyle/>
                    <a:p>
                      <a:endParaRPr lang="en-IN" dirty="0"/>
                    </a:p>
                  </a:txBody>
                  <a:tcPr marL="86925" marR="86925">
                    <a:solidFill>
                      <a:srgbClr val="00B050"/>
                    </a:solidFill>
                  </a:tcPr>
                </a:tc>
                <a:tc>
                  <a:txBody>
                    <a:bodyPr/>
                    <a:lstStyle/>
                    <a:p>
                      <a:endParaRPr lang="en-IN" dirty="0"/>
                    </a:p>
                  </a:txBody>
                  <a:tcPr marL="86925" marR="86925"/>
                </a:tc>
                <a:tc>
                  <a:txBody>
                    <a:bodyPr/>
                    <a:lstStyle/>
                    <a:p>
                      <a:endParaRPr lang="en-IN"/>
                    </a:p>
                  </a:txBody>
                  <a:tcPr marL="86925" marR="86925"/>
                </a:tc>
                <a:tc>
                  <a:txBody>
                    <a:bodyPr/>
                    <a:lstStyle/>
                    <a:p>
                      <a:endParaRPr lang="en-IN"/>
                    </a:p>
                  </a:txBody>
                  <a:tcPr marL="86925" marR="86925"/>
                </a:tc>
                <a:extLst>
                  <a:ext uri="{0D108BD9-81ED-4DB2-BD59-A6C34878D82A}">
                    <a16:rowId xmlns:a16="http://schemas.microsoft.com/office/drawing/2014/main" xmlns="" val="10002"/>
                  </a:ext>
                </a:extLst>
              </a:tr>
              <a:tr h="365466">
                <a:tc>
                  <a:txBody>
                    <a:bodyPr/>
                    <a:lstStyle/>
                    <a:p>
                      <a:r>
                        <a:rPr lang="en-US" dirty="0"/>
                        <a:t>Data cleaning</a:t>
                      </a:r>
                      <a:endParaRPr lang="en-IN" dirty="0"/>
                    </a:p>
                  </a:txBody>
                  <a:tcPr marL="86925" marR="86925"/>
                </a:tc>
                <a:tc>
                  <a:txBody>
                    <a:bodyPr/>
                    <a:lstStyle/>
                    <a:p>
                      <a:endParaRPr lang="en-IN"/>
                    </a:p>
                  </a:txBody>
                  <a:tcPr marL="86925" marR="86925"/>
                </a:tc>
                <a:tc>
                  <a:txBody>
                    <a:bodyPr/>
                    <a:lstStyle/>
                    <a:p>
                      <a:r>
                        <a:rPr kumimoji="0" lang="en-IN" kern="1200" dirty="0">
                          <a:solidFill>
                            <a:srgbClr val="00B050"/>
                          </a:solidFill>
                          <a:latin typeface="+mn-lt"/>
                          <a:ea typeface="+mn-ea"/>
                          <a:cs typeface="+mn-cs"/>
                        </a:rPr>
                        <a:t>done</a:t>
                      </a:r>
                    </a:p>
                  </a:txBody>
                  <a:tcPr marL="86925" marR="86925">
                    <a:solidFill>
                      <a:srgbClr val="00B050"/>
                    </a:solidFill>
                  </a:tcPr>
                </a:tc>
                <a:tc>
                  <a:txBody>
                    <a:bodyPr/>
                    <a:lstStyle/>
                    <a:p>
                      <a:endParaRPr lang="en-IN" dirty="0"/>
                    </a:p>
                  </a:txBody>
                  <a:tcPr marL="86925" marR="86925"/>
                </a:tc>
                <a:tc>
                  <a:txBody>
                    <a:bodyPr/>
                    <a:lstStyle/>
                    <a:p>
                      <a:endParaRPr lang="en-IN"/>
                    </a:p>
                  </a:txBody>
                  <a:tcPr marL="86925" marR="86925"/>
                </a:tc>
                <a:tc>
                  <a:txBody>
                    <a:bodyPr/>
                    <a:lstStyle/>
                    <a:p>
                      <a:endParaRPr lang="en-IN"/>
                    </a:p>
                  </a:txBody>
                  <a:tcPr marL="86925" marR="86925"/>
                </a:tc>
                <a:extLst>
                  <a:ext uri="{0D108BD9-81ED-4DB2-BD59-A6C34878D82A}">
                    <a16:rowId xmlns:a16="http://schemas.microsoft.com/office/drawing/2014/main" xmlns="" val="10003"/>
                  </a:ext>
                </a:extLst>
              </a:tr>
              <a:tr h="365760">
                <a:tc>
                  <a:txBody>
                    <a:bodyPr/>
                    <a:lstStyle/>
                    <a:p>
                      <a:r>
                        <a:rPr lang="en-US" dirty="0"/>
                        <a:t>Training</a:t>
                      </a:r>
                      <a:endParaRPr lang="en-IN" dirty="0"/>
                    </a:p>
                  </a:txBody>
                  <a:tcPr marL="86925" marR="86925"/>
                </a:tc>
                <a:tc>
                  <a:txBody>
                    <a:bodyPr/>
                    <a:lstStyle/>
                    <a:p>
                      <a:endParaRPr lang="en-IN"/>
                    </a:p>
                  </a:txBody>
                  <a:tcPr marL="86925" marR="86925"/>
                </a:tc>
                <a:tc>
                  <a:txBody>
                    <a:bodyPr/>
                    <a:lstStyle/>
                    <a:p>
                      <a:endParaRPr lang="en-IN"/>
                    </a:p>
                  </a:txBody>
                  <a:tcPr marL="86925" marR="86925"/>
                </a:tc>
                <a:tc>
                  <a:txBody>
                    <a:bodyPr/>
                    <a:lstStyle/>
                    <a:p>
                      <a:endParaRPr lang="en-IN" dirty="0"/>
                    </a:p>
                  </a:txBody>
                  <a:tcPr marL="86925" marR="86925">
                    <a:solidFill>
                      <a:srgbClr val="00B050"/>
                    </a:solidFill>
                  </a:tcPr>
                </a:tc>
                <a:tc>
                  <a:txBody>
                    <a:bodyPr/>
                    <a:lstStyle/>
                    <a:p>
                      <a:endParaRPr lang="en-IN"/>
                    </a:p>
                  </a:txBody>
                  <a:tcPr marL="86925" marR="86925"/>
                </a:tc>
                <a:tc>
                  <a:txBody>
                    <a:bodyPr/>
                    <a:lstStyle/>
                    <a:p>
                      <a:endParaRPr lang="en-IN"/>
                    </a:p>
                  </a:txBody>
                  <a:tcPr marL="86925" marR="86925"/>
                </a:tc>
                <a:extLst>
                  <a:ext uri="{0D108BD9-81ED-4DB2-BD59-A6C34878D82A}">
                    <a16:rowId xmlns:a16="http://schemas.microsoft.com/office/drawing/2014/main" xmlns="" val="10004"/>
                  </a:ext>
                </a:extLst>
              </a:tr>
              <a:tr h="365466">
                <a:tc>
                  <a:txBody>
                    <a:bodyPr/>
                    <a:lstStyle/>
                    <a:p>
                      <a:r>
                        <a:rPr lang="en-US" dirty="0"/>
                        <a:t>Analysis</a:t>
                      </a:r>
                      <a:endParaRPr lang="en-IN" dirty="0"/>
                    </a:p>
                  </a:txBody>
                  <a:tcPr marL="86925" marR="86925"/>
                </a:tc>
                <a:tc>
                  <a:txBody>
                    <a:bodyPr/>
                    <a:lstStyle/>
                    <a:p>
                      <a:endParaRPr lang="en-IN"/>
                    </a:p>
                  </a:txBody>
                  <a:tcPr marL="86925" marR="86925"/>
                </a:tc>
                <a:tc>
                  <a:txBody>
                    <a:bodyPr/>
                    <a:lstStyle/>
                    <a:p>
                      <a:endParaRPr lang="en-IN"/>
                    </a:p>
                  </a:txBody>
                  <a:tcPr marL="86925" marR="86925"/>
                </a:tc>
                <a:tc>
                  <a:txBody>
                    <a:bodyPr/>
                    <a:lstStyle/>
                    <a:p>
                      <a:endParaRPr lang="en-IN"/>
                    </a:p>
                  </a:txBody>
                  <a:tcPr marL="86925" marR="86925"/>
                </a:tc>
                <a:tc>
                  <a:txBody>
                    <a:bodyPr/>
                    <a:lstStyle/>
                    <a:p>
                      <a:endParaRPr lang="en-IN" dirty="0"/>
                    </a:p>
                  </a:txBody>
                  <a:tcPr marL="86925" marR="86925">
                    <a:solidFill>
                      <a:srgbClr val="00B050"/>
                    </a:solidFill>
                  </a:tcPr>
                </a:tc>
                <a:tc>
                  <a:txBody>
                    <a:bodyPr/>
                    <a:lstStyle/>
                    <a:p>
                      <a:endParaRPr lang="en-IN"/>
                    </a:p>
                  </a:txBody>
                  <a:tcPr marL="86925" marR="86925"/>
                </a:tc>
                <a:extLst>
                  <a:ext uri="{0D108BD9-81ED-4DB2-BD59-A6C34878D82A}">
                    <a16:rowId xmlns:a16="http://schemas.microsoft.com/office/drawing/2014/main" xmlns="" val="10005"/>
                  </a:ext>
                </a:extLst>
              </a:tr>
              <a:tr h="365466">
                <a:tc>
                  <a:txBody>
                    <a:bodyPr/>
                    <a:lstStyle/>
                    <a:p>
                      <a:r>
                        <a:rPr lang="en-US" dirty="0"/>
                        <a:t>Testing</a:t>
                      </a:r>
                      <a:endParaRPr lang="en-IN" dirty="0"/>
                    </a:p>
                  </a:txBody>
                  <a:tcPr marL="86925" marR="86925"/>
                </a:tc>
                <a:tc>
                  <a:txBody>
                    <a:bodyPr/>
                    <a:lstStyle/>
                    <a:p>
                      <a:endParaRPr lang="en-IN"/>
                    </a:p>
                  </a:txBody>
                  <a:tcPr marL="86925" marR="86925"/>
                </a:tc>
                <a:tc>
                  <a:txBody>
                    <a:bodyPr/>
                    <a:lstStyle/>
                    <a:p>
                      <a:endParaRPr lang="en-IN"/>
                    </a:p>
                  </a:txBody>
                  <a:tcPr marL="86925" marR="86925"/>
                </a:tc>
                <a:tc>
                  <a:txBody>
                    <a:bodyPr/>
                    <a:lstStyle/>
                    <a:p>
                      <a:endParaRPr lang="en-IN"/>
                    </a:p>
                  </a:txBody>
                  <a:tcPr marL="86925" marR="86925"/>
                </a:tc>
                <a:tc>
                  <a:txBody>
                    <a:bodyPr/>
                    <a:lstStyle/>
                    <a:p>
                      <a:endParaRPr lang="en-IN" dirty="0"/>
                    </a:p>
                  </a:txBody>
                  <a:tcPr marL="86925" marR="86925">
                    <a:solidFill>
                      <a:srgbClr val="00B050"/>
                    </a:solidFill>
                  </a:tcPr>
                </a:tc>
                <a:tc>
                  <a:txBody>
                    <a:bodyPr/>
                    <a:lstStyle/>
                    <a:p>
                      <a:endParaRPr lang="en-IN"/>
                    </a:p>
                  </a:txBody>
                  <a:tcPr marL="86925" marR="86925"/>
                </a:tc>
                <a:extLst>
                  <a:ext uri="{0D108BD9-81ED-4DB2-BD59-A6C34878D82A}">
                    <a16:rowId xmlns:a16="http://schemas.microsoft.com/office/drawing/2014/main" xmlns="" val="10006"/>
                  </a:ext>
                </a:extLst>
              </a:tr>
              <a:tr h="365466">
                <a:tc>
                  <a:txBody>
                    <a:bodyPr/>
                    <a:lstStyle/>
                    <a:p>
                      <a:r>
                        <a:rPr lang="en-US" dirty="0"/>
                        <a:t>Delivery</a:t>
                      </a:r>
                      <a:endParaRPr lang="en-IN" dirty="0"/>
                    </a:p>
                  </a:txBody>
                  <a:tcPr marL="86925" marR="86925"/>
                </a:tc>
                <a:tc>
                  <a:txBody>
                    <a:bodyPr/>
                    <a:lstStyle/>
                    <a:p>
                      <a:endParaRPr lang="en-IN"/>
                    </a:p>
                  </a:txBody>
                  <a:tcPr marL="86925" marR="86925"/>
                </a:tc>
                <a:tc>
                  <a:txBody>
                    <a:bodyPr/>
                    <a:lstStyle/>
                    <a:p>
                      <a:endParaRPr lang="en-IN" dirty="0"/>
                    </a:p>
                  </a:txBody>
                  <a:tcPr marL="86925" marR="86925"/>
                </a:tc>
                <a:tc>
                  <a:txBody>
                    <a:bodyPr/>
                    <a:lstStyle/>
                    <a:p>
                      <a:endParaRPr lang="en-IN"/>
                    </a:p>
                  </a:txBody>
                  <a:tcPr marL="86925" marR="86925"/>
                </a:tc>
                <a:tc>
                  <a:txBody>
                    <a:bodyPr/>
                    <a:lstStyle/>
                    <a:p>
                      <a:endParaRPr lang="en-IN"/>
                    </a:p>
                  </a:txBody>
                  <a:tcPr marL="86925" marR="86925"/>
                </a:tc>
                <a:tc>
                  <a:txBody>
                    <a:bodyPr/>
                    <a:lstStyle/>
                    <a:p>
                      <a:endParaRPr lang="en-IN" dirty="0"/>
                    </a:p>
                  </a:txBody>
                  <a:tcPr marL="86925" marR="86925">
                    <a:solidFill>
                      <a:srgbClr val="00B050"/>
                    </a:solidFill>
                  </a:tcPr>
                </a:tc>
                <a:extLst>
                  <a:ext uri="{0D108BD9-81ED-4DB2-BD59-A6C34878D82A}">
                    <a16:rowId xmlns:a16="http://schemas.microsoft.com/office/drawing/2014/main" xmlns="" val="10007"/>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0080" y="-185386"/>
            <a:ext cx="9875520" cy="1472184"/>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1"/>
          </p:nvPr>
        </p:nvSpPr>
        <p:spPr>
          <a:xfrm>
            <a:off x="1910080" y="1850064"/>
            <a:ext cx="9875520" cy="4333022"/>
          </a:xfrm>
        </p:spPr>
        <p:txBody>
          <a:bodyPr>
            <a:normAutofit/>
          </a:bodyPr>
          <a:lstStyle/>
          <a:p>
            <a:pPr algn="just"/>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recent times detecting the Lung Disease Using Software has enhanced in more larger Way Through Machine Learning Algorithms Which gives us the data in more understandable image segmentation format to analyses and predict  by the image shown through the algorithms it will be easier to predict the type of disease that is having in the Lungs by showing the type of depicted color images displayed to show the diseased portion of Lungs .and also from comparison of various models for detection the linear regression model got the best accuracy value.</a:t>
            </a: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38100"/>
            <a:ext cx="9997440" cy="1143000"/>
          </a:xfrm>
        </p:spPr>
        <p:txBody>
          <a:bodyPr>
            <a:noAutofit/>
          </a:bodyPr>
          <a:lstStyle/>
          <a:p>
            <a:r>
              <a:rPr lang="en-US" sz="4000" dirty="0">
                <a:solidFill>
                  <a:srgbClr val="FF0000"/>
                </a:solidFill>
                <a:latin typeface="Times New Roman" panose="02020603050405020304" pitchFamily="18" charset="0"/>
                <a:cs typeface="Times New Roman" panose="02020603050405020304" pitchFamily="18" charset="0"/>
                <a:sym typeface="+mn-ea"/>
              </a:rPr>
              <a:t/>
            </a:r>
            <a:br>
              <a:rPr lang="en-US" sz="4000" dirty="0">
                <a:solidFill>
                  <a:srgbClr val="FF0000"/>
                </a:solidFill>
                <a:latin typeface="Times New Roman" panose="02020603050405020304" pitchFamily="18" charset="0"/>
                <a:cs typeface="Times New Roman" panose="02020603050405020304" pitchFamily="18" charset="0"/>
                <a:sym typeface="+mn-ea"/>
              </a:rPr>
            </a:br>
            <a:r>
              <a:rPr lang="en-US" sz="4000" dirty="0">
                <a:solidFill>
                  <a:srgbClr val="FF0000"/>
                </a:solidFill>
                <a:latin typeface="Times New Roman" panose="02020603050405020304" pitchFamily="18" charset="0"/>
                <a:cs typeface="Times New Roman" panose="02020603050405020304" pitchFamily="18" charset="0"/>
                <a:sym typeface="+mn-ea"/>
              </a:rPr>
              <a:t/>
            </a:r>
            <a:br>
              <a:rPr lang="en-US" sz="4000" dirty="0">
                <a:solidFill>
                  <a:srgbClr val="FF0000"/>
                </a:solidFill>
                <a:latin typeface="Times New Roman" panose="02020603050405020304" pitchFamily="18" charset="0"/>
                <a:cs typeface="Times New Roman" panose="02020603050405020304" pitchFamily="18" charset="0"/>
                <a:sym typeface="+mn-ea"/>
              </a:rPr>
            </a:br>
            <a:r>
              <a:rPr lang="en-US" sz="4000" dirty="0">
                <a:solidFill>
                  <a:srgbClr val="FF0000"/>
                </a:solidFill>
                <a:latin typeface="Times New Roman" panose="02020603050405020304" pitchFamily="18" charset="0"/>
                <a:cs typeface="Times New Roman" panose="02020603050405020304" pitchFamily="18" charset="0"/>
                <a:sym typeface="+mn-ea"/>
              </a:rPr>
              <a:t>References</a:t>
            </a:r>
            <a:r>
              <a:rPr lang="en-IN" sz="4000" dirty="0">
                <a:solidFill>
                  <a:srgbClr val="FF0000"/>
                </a:solidFill>
                <a:latin typeface="Times New Roman" panose="02020603050405020304" pitchFamily="18" charset="0"/>
                <a:cs typeface="Times New Roman" panose="02020603050405020304" pitchFamily="18" charset="0"/>
              </a:rPr>
              <a:t/>
            </a:r>
            <a:br>
              <a:rPr lang="en-IN" sz="4000" dirty="0">
                <a:solidFill>
                  <a:srgbClr val="FF0000"/>
                </a:solidFill>
                <a:latin typeface="Times New Roman" panose="02020603050405020304" pitchFamily="18" charset="0"/>
                <a:cs typeface="Times New Roman" panose="02020603050405020304" pitchFamily="18" charset="0"/>
              </a:rPr>
            </a:b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5000" lnSpcReduction="20000"/>
          </a:bodyPr>
          <a:lstStyle/>
          <a:p>
            <a:pPr>
              <a:lnSpc>
                <a:spcPct val="170000"/>
              </a:lnSpc>
            </a:pPr>
            <a:r>
              <a:rPr lang="en-US" dirty="0"/>
              <a:t>[1]. 	C. </a:t>
            </a:r>
            <a:r>
              <a:rPr lang="en-US" dirty="0" err="1"/>
              <a:t>Clément-Duchêne</a:t>
            </a:r>
            <a:r>
              <a:rPr lang="en-US" dirty="0"/>
              <a:t>, C. </a:t>
            </a:r>
            <a:r>
              <a:rPr lang="en-US" dirty="0" err="1"/>
              <a:t>Carnin</a:t>
            </a:r>
            <a:r>
              <a:rPr lang="en-US" dirty="0"/>
              <a:t>, F. Guillemin and Y. </a:t>
            </a:r>
            <a:r>
              <a:rPr lang="en-US" dirty="0" err="1"/>
              <a:t>Martineta</a:t>
            </a:r>
            <a:r>
              <a:rPr lang="en-US" dirty="0"/>
              <a:t>, "How Accurate Are Physicians in the Prediction of Patient Survival in Advanced Lung Cancer?", </a:t>
            </a:r>
            <a:r>
              <a:rPr lang="en-US" i="1" dirty="0"/>
              <a:t>The Oncologist</a:t>
            </a:r>
            <a:r>
              <a:rPr lang="en-US" dirty="0"/>
              <a:t>, vol. 15, pp. 782-789, 2010.</a:t>
            </a:r>
          </a:p>
          <a:p>
            <a:pPr>
              <a:lnSpc>
                <a:spcPct val="170000"/>
              </a:lnSpc>
            </a:pPr>
            <a:r>
              <a:rPr lang="en-US" dirty="0"/>
              <a:t>[2] 	Gunasinghe, A.D., Alphonso, A.C., Thirimanne, H.: Early prediction of lung </a:t>
            </a:r>
            <a:r>
              <a:rPr lang="en-US" dirty="0" err="1"/>
              <a:t>diseases.Conference</a:t>
            </a:r>
            <a:r>
              <a:rPr lang="en-US" dirty="0"/>
              <a:t> Paper, March 2019</a:t>
            </a:r>
          </a:p>
          <a:p>
            <a:pPr>
              <a:lnSpc>
                <a:spcPct val="170000"/>
              </a:lnSpc>
            </a:pPr>
            <a:r>
              <a:rPr lang="en-US" dirty="0"/>
              <a:t>[3]. 	Kuhlman, Dave. "A Python Book: Beginning Python, Advanced Python, and Python Exercises". Section 1.1. Archived from the original (PDF) on 23 June 2012</a:t>
            </a:r>
          </a:p>
          <a:p>
            <a:pPr>
              <a:lnSpc>
                <a:spcPct val="170000"/>
              </a:lnSpc>
            </a:pPr>
            <a:r>
              <a:rPr lang="en-US" dirty="0"/>
              <a:t>[4]	Kadir, T., Gleeson, F.: Lung cancer prediction using machine learning and      advanced imaging techniques (2018). https://doi.org/10.21037/tlcr.2018.05.15</a:t>
            </a:r>
          </a:p>
          <a:p>
            <a:pPr>
              <a:lnSpc>
                <a:spcPct val="170000"/>
              </a:lnSpc>
            </a:pPr>
            <a:r>
              <a:rPr lang="en-US" dirty="0"/>
              <a:t>[5]. 	</a:t>
            </a:r>
            <a:r>
              <a:rPr lang="en-US" dirty="0" err="1"/>
              <a:t>NCI_SEER_Training_Lung_Cancer_Stats</a:t>
            </a:r>
            <a:r>
              <a:rPr lang="en-US" dirty="0"/>
              <a:t>. Introduction to Lung Cancer: SEER training modules—National Cancer Institute; [2015]. Available from: </a:t>
            </a:r>
            <a:r>
              <a:rPr lang="en-US" u="sng" dirty="0">
                <a:hlinkClick r:id="rId2"/>
              </a:rPr>
              <a:t>http://training.seer.cancer.gov/lung/</a:t>
            </a:r>
            <a:r>
              <a:rPr lang="en-US" dirty="0"/>
              <a:t>.</a:t>
            </a:r>
          </a:p>
          <a:p>
            <a:endParaRPr lang="en-US" dirty="0">
              <a:effectLst/>
              <a:latin typeface="Times New Roman" panose="02020603050405020304" pitchFamily="18" charset="0"/>
              <a:ea typeface="Calibri" panose="020F0502020204030204" charset="0"/>
              <a:cs typeface="Times New Roman" panose="02020603050405020304" pitchFamily="18"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                          </a:t>
            </a:r>
          </a:p>
          <a:p>
            <a:pPr marL="0" indent="0">
              <a:buNone/>
            </a:pPr>
            <a:endParaRPr lang="en-US" dirty="0"/>
          </a:p>
          <a:p>
            <a:pPr marL="0" indent="0">
              <a:buNone/>
            </a:pPr>
            <a:r>
              <a:rPr lang="en-US" sz="6000" dirty="0">
                <a:solidFill>
                  <a:srgbClr val="FF0000"/>
                </a:solidFill>
              </a:rPr>
              <a:t>                   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Objective of this project is  d</a:t>
            </a:r>
            <a:r>
              <a:rPr lang="en-US" sz="2400" dirty="0">
                <a:solidFill>
                  <a:schemeClr val="tx1"/>
                </a:solidFill>
                <a:latin typeface="Times New Roman" panose="02020603050405020304" pitchFamily="18" charset="0"/>
                <a:cs typeface="Times New Roman" panose="02020603050405020304" pitchFamily="18" charset="0"/>
                <a:sym typeface="+mn-ea"/>
              </a:rPr>
              <a:t>etection of diseased portion in lung images using image segmentation technique </a:t>
            </a:r>
          </a:p>
          <a:p>
            <a:pPr algn="l"/>
            <a:r>
              <a:rPr lang="en-US" sz="2400" dirty="0">
                <a:solidFill>
                  <a:schemeClr val="tx1"/>
                </a:solidFill>
                <a:latin typeface="Times New Roman" panose="02020603050405020304" pitchFamily="18" charset="0"/>
                <a:cs typeface="Times New Roman" panose="02020603050405020304" pitchFamily="18" charset="0"/>
                <a:sym typeface="+mn-ea"/>
              </a:rPr>
              <a:t>Pre-proccess the data to apply a Machine learning Algorithms for prediction of damaged portion in Lung images</a:t>
            </a:r>
            <a:r>
              <a:rPr lang="en-US" sz="2400" dirty="0" smtClean="0">
                <a:solidFill>
                  <a:schemeClr val="tx1"/>
                </a:solidFill>
                <a:latin typeface="Times New Roman" panose="02020603050405020304" pitchFamily="18" charset="0"/>
                <a:cs typeface="Times New Roman" panose="02020603050405020304" pitchFamily="18" charset="0"/>
                <a:sym typeface="+mn-ea"/>
              </a:rPr>
              <a:t>.</a:t>
            </a:r>
          </a:p>
          <a:p>
            <a:r>
              <a:rPr lang="en-US" sz="2400" dirty="0" smtClean="0">
                <a:sym typeface="+mn-ea"/>
              </a:rPr>
              <a:t>Applying suitable Ml Algorithms for better prediction in diagnosing the lung related disease</a:t>
            </a:r>
            <a:r>
              <a:rPr lang="en-US" sz="2400" dirty="0" smtClean="0">
                <a:sym typeface="+mn-ea"/>
              </a:rPr>
              <a:t>.</a:t>
            </a:r>
            <a:r>
              <a:rPr lang="en-US" sz="2400" dirty="0" smtClean="0">
                <a:solidFill>
                  <a:schemeClr val="tx1"/>
                </a:solidFill>
                <a:latin typeface="Times New Roman" panose="02020603050405020304" pitchFamily="18" charset="0"/>
                <a:cs typeface="Times New Roman" panose="02020603050405020304" pitchFamily="18" charset="0"/>
                <a:sym typeface="+mn-ea"/>
              </a:rPr>
              <a:t> </a:t>
            </a:r>
            <a:endParaRPr lang="en-US" sz="2400" dirty="0">
              <a:solidFill>
                <a:schemeClr val="tx1"/>
              </a:solidFill>
              <a:latin typeface="Times New Roman" panose="02020603050405020304" pitchFamily="18" charset="0"/>
              <a:cs typeface="Times New Roman" panose="02020603050405020304" pitchFamily="18" charset="0"/>
              <a:sym typeface="+mn-ea"/>
            </a:endParaRPr>
          </a:p>
          <a:p>
            <a:pPr algn="l"/>
            <a:r>
              <a:rPr lang="en-US" sz="2400" dirty="0">
                <a:solidFill>
                  <a:schemeClr val="tx1"/>
                </a:solidFill>
                <a:latin typeface="Times New Roman" panose="02020603050405020304" pitchFamily="18" charset="0"/>
                <a:cs typeface="Times New Roman" panose="02020603050405020304" pitchFamily="18" charset="0"/>
                <a:sym typeface="+mn-ea"/>
              </a:rPr>
              <a:t>Differentiating the dameged portion from original Image.</a:t>
            </a:r>
          </a:p>
          <a:p>
            <a:pPr marL="0" indent="0" algn="l">
              <a:buNone/>
            </a:pPr>
            <a:r>
              <a:rPr lang="en-US" sz="2400" dirty="0">
                <a:solidFill>
                  <a:schemeClr val="tx1"/>
                </a:solidFill>
                <a:latin typeface="Times New Roman" panose="02020603050405020304" pitchFamily="18" charset="0"/>
                <a:cs typeface="Times New Roman" panose="02020603050405020304" pitchFamily="18" charset="0"/>
                <a:sym typeface="+mn-ea"/>
              </a:rPr>
              <a:t/>
            </a:r>
            <a:br>
              <a:rPr lang="en-US" sz="2400" dirty="0">
                <a:solidFill>
                  <a:schemeClr val="tx1"/>
                </a:solidFill>
                <a:latin typeface="Times New Roman" panose="02020603050405020304" pitchFamily="18" charset="0"/>
                <a:cs typeface="Times New Roman" panose="02020603050405020304" pitchFamily="18" charset="0"/>
                <a:sym typeface="+mn-ea"/>
              </a:rPr>
            </a:br>
            <a:endParaRPr lang="en-US" sz="2400" dirty="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Hypothesis</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Taking a Lung image from CT Scan and performing a image segmentation to make a data in ML </a:t>
            </a:r>
            <a:r>
              <a:rPr lang="en-US" sz="2400" dirty="0" smtClean="0">
                <a:latin typeface="Times New Roman" panose="02020603050405020304" pitchFamily="18" charset="0"/>
                <a:cs typeface="Times New Roman" panose="02020603050405020304" pitchFamily="18" charset="0"/>
              </a:rPr>
              <a:t>format</a:t>
            </a:r>
          </a:p>
          <a:p>
            <a:r>
              <a:rPr lang="en-US" sz="2400" dirty="0" smtClean="0"/>
              <a:t>Applying various filters and edge techniques to convert the image into data frame ,for further </a:t>
            </a:r>
            <a:r>
              <a:rPr lang="en-US" sz="2400" dirty="0" err="1" smtClean="0"/>
              <a:t>analysing</a:t>
            </a:r>
            <a:r>
              <a:rPr lang="en-US" sz="2400" dirty="0" smtClean="0"/>
              <a:t> purpose of the lung </a:t>
            </a:r>
            <a:r>
              <a:rPr lang="en-US" sz="2400" dirty="0" smtClean="0"/>
              <a:t>diseases</a:t>
            </a:r>
            <a:r>
              <a:rPr lang="en-US" sz="2400" dirty="0" smtClean="0"/>
              <a:t>.</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Applying </a:t>
            </a:r>
            <a:r>
              <a:rPr lang="en-US" sz="2400" dirty="0">
                <a:latin typeface="Times New Roman" panose="02020603050405020304" pitchFamily="18" charset="0"/>
                <a:cs typeface="Times New Roman" panose="02020603050405020304" pitchFamily="18" charset="0"/>
              </a:rPr>
              <a:t>Machine learning Algorithms like </a:t>
            </a:r>
            <a:r>
              <a:rPr lang="en-US" sz="2400" dirty="0" err="1">
                <a:latin typeface="Times New Roman" panose="02020603050405020304" pitchFamily="18" charset="0"/>
                <a:cs typeface="Times New Roman" panose="02020603050405020304" pitchFamily="18" charset="0"/>
              </a:rPr>
              <a:t>Decisiontree</a:t>
            </a:r>
            <a:r>
              <a:rPr lang="en-US" sz="2400" dirty="0">
                <a:latin typeface="Times New Roman" panose="02020603050405020304" pitchFamily="18" charset="0"/>
                <a:cs typeface="Times New Roman" panose="02020603050405020304" pitchFamily="18" charset="0"/>
              </a:rPr>
              <a:t>, Random forest, </a:t>
            </a:r>
            <a:r>
              <a:rPr lang="en-US" sz="2400" dirty="0" smtClean="0">
                <a:latin typeface="Times New Roman" panose="02020603050405020304" pitchFamily="18" charset="0"/>
                <a:cs typeface="Times New Roman" panose="02020603050405020304" pitchFamily="18" charset="0"/>
              </a:rPr>
              <a:t>Linear model</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predict the damaged portion in lung images.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rPr>
              <a:t>Abstract</a:t>
            </a:r>
          </a:p>
        </p:txBody>
      </p:sp>
      <p:sp>
        <p:nvSpPr>
          <p:cNvPr id="3" name="Rectangle 2"/>
          <p:cNvSpPr/>
          <p:nvPr/>
        </p:nvSpPr>
        <p:spPr>
          <a:xfrm>
            <a:off x="1576597" y="1873808"/>
            <a:ext cx="10218057" cy="3785652"/>
          </a:xfrm>
          <a:prstGeom prst="rect">
            <a:avLst/>
          </a:prstGeom>
        </p:spPr>
        <p:txBody>
          <a:bodyPr wrap="square">
            <a:spAutoFit/>
          </a:bodyPr>
          <a:lstStyle/>
          <a:p>
            <a:pPr marL="457200" indent="-457200" algn="just">
              <a:buClr>
                <a:schemeClr val="accent1"/>
              </a:buClr>
              <a:buSzPct val="800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recent developments of deep learning support the identification and classification of lung diseases in medical images. Hence, numerous work on the detection of lung disease using deep learning can be found in the literature. In this project by using various machine learning techniques we compare and choose the better technique that is suitable for diagnosing the lungs and predicting the status quo of the lungs  that is whether it is infected with any disease or it is in a healthy manner ,by choosing the best suitable technique  we display the picture that depicts the disease that it is affected. Also we show the comparison of various machine learning techniques  accuracy levels for better understanding purpose.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i="1" dirty="0">
                <a:solidFill>
                  <a:srgbClr val="FF0000"/>
                </a:solidFill>
                <a:latin typeface="Times New Roman" panose="02020603050405020304" pitchFamily="18" charset="0"/>
                <a:cs typeface="Times New Roman" panose="02020603050405020304" pitchFamily="18" charset="0"/>
              </a:rPr>
              <a:t>   Picture depicting the modules of the project</a:t>
            </a:r>
            <a:endParaRPr lang="en-US" sz="4000" i="1"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12343" y="1447800"/>
            <a:ext cx="4088671" cy="480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A47FB3-895A-4980-9BC2-7F36C86EB17F}"/>
              </a:ext>
            </a:extLst>
          </p:cNvPr>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MODULES </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83AD7C3-7769-40C6-8CB2-A175A50ABE2A}"/>
              </a:ext>
            </a:extLst>
          </p:cNvPr>
          <p:cNvSpPr>
            <a:spLocks noGrp="1"/>
          </p:cNvSpPr>
          <p:nvPr>
            <p:ph idx="1"/>
          </p:nvPr>
        </p:nvSpPr>
        <p:spPr/>
        <p:txBody>
          <a:bodyPr/>
          <a:lstStyle/>
          <a:p>
            <a:r>
              <a:rPr lang="en-IN" dirty="0" smtClean="0"/>
              <a:t>module:</a:t>
            </a:r>
          </a:p>
          <a:p>
            <a:r>
              <a:rPr lang="en-IN" dirty="0" smtClean="0"/>
              <a:t>Picture depiction</a:t>
            </a:r>
          </a:p>
          <a:p>
            <a:r>
              <a:rPr lang="en-IN" dirty="0" smtClean="0"/>
              <a:t>Applying filters and edge techniques</a:t>
            </a:r>
          </a:p>
          <a:p>
            <a:r>
              <a:rPr lang="en-IN" dirty="0" smtClean="0"/>
              <a:t>Applying Ml Techniques</a:t>
            </a:r>
          </a:p>
          <a:p>
            <a:r>
              <a:rPr lang="en-IN" dirty="0" smtClean="0"/>
              <a:t>Comparing various models and their accuracy</a:t>
            </a:r>
          </a:p>
          <a:p>
            <a:r>
              <a:rPr lang="en-IN" dirty="0" smtClean="0"/>
              <a:t>Creating prediction with the best Classification model</a:t>
            </a:r>
            <a:endParaRPr lang="en-IN" dirty="0"/>
          </a:p>
        </p:txBody>
      </p:sp>
    </p:spTree>
    <p:extLst>
      <p:ext uri="{BB962C8B-B14F-4D97-AF65-F5344CB8AC3E}">
        <p14:creationId xmlns:p14="http://schemas.microsoft.com/office/powerpoint/2010/main" xmlns="" val="3440744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effectLst/>
                <a:latin typeface="Times New Roman" panose="02020603050405020304" pitchFamily="18" charset="0"/>
                <a:ea typeface="Calibri" panose="020F0502020204030204" charset="0"/>
                <a:cs typeface="Times New Roman" panose="02020603050405020304" pitchFamily="18" charset="0"/>
                <a:sym typeface="+mn-ea"/>
              </a:rPr>
              <a:t>Literature Review:</a:t>
            </a:r>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Even after successful radical treatment of lung cancer, patients in stages I and II of the TNM system very frequently suffer recurrence, which end lethally. Detection of subclinical residual disease after surgery is thus one of the most important emerging diagnostic methods. Minimal residual disease (MRD) is defined as the presence of isolated tumor cells or circulating cells in a patient after curative primary tumor removal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recent developments of deep learning support the identification and classification of lung diseases in medical images. Hence, numerous work on the detection of lung disease using deep learning can be found in the literature.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Problem survey</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Due to the air pollution and other  issues  so many people are suffering from lung cancer, lung related diseases . It is important for health centers to provide accurate and best results in predicting the lung related diseases </a:t>
            </a:r>
          </a:p>
          <a:p>
            <a:r>
              <a:rPr lang="en-US" sz="2400" dirty="0">
                <a:latin typeface="Times New Roman" panose="02020603050405020304" pitchFamily="18" charset="0"/>
                <a:cs typeface="Times New Roman" panose="02020603050405020304" pitchFamily="18" charset="0"/>
              </a:rPr>
              <a:t>To give a better results many Machine learning algorithms are need to classify or differentiate the data.</a:t>
            </a:r>
          </a:p>
          <a:p>
            <a:r>
              <a:rPr lang="en-US" sz="2400" dirty="0">
                <a:latin typeface="Times New Roman" panose="02020603050405020304" pitchFamily="18" charset="0"/>
                <a:cs typeface="Times New Roman" panose="02020603050405020304" pitchFamily="18" charset="0"/>
              </a:rPr>
              <a:t>Image segmentation is one of the technique is to predict the given data using ML</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684</TotalTime>
  <Words>825</Words>
  <Application>Microsoft Office PowerPoint</Application>
  <PresentationFormat>Custom</PresentationFormat>
  <Paragraphs>98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Solstice</vt:lpstr>
      <vt:lpstr>Detection of Diseased portion in Lung Images  </vt:lpstr>
      <vt:lpstr>Motiviation</vt:lpstr>
      <vt:lpstr>Objectives</vt:lpstr>
      <vt:lpstr>Hypothesis</vt:lpstr>
      <vt:lpstr>Abstract</vt:lpstr>
      <vt:lpstr>   Picture depicting the modules of the project</vt:lpstr>
      <vt:lpstr>MODULES </vt:lpstr>
      <vt:lpstr>Literature Review:</vt:lpstr>
      <vt:lpstr>Problem survey</vt:lpstr>
      <vt:lpstr>Subject knowledge</vt:lpstr>
      <vt:lpstr> Subject knowledge </vt:lpstr>
      <vt:lpstr> Subject knowledge </vt:lpstr>
      <vt:lpstr>   Picture depicting execution of project</vt:lpstr>
      <vt:lpstr>Dataset for the model</vt:lpstr>
      <vt:lpstr> Applying filters and edge techniques</vt:lpstr>
      <vt:lpstr>Applying ML Techniques: decision tree</vt:lpstr>
      <vt:lpstr>Output of Decision Tree Classifier</vt:lpstr>
      <vt:lpstr>Applying ML Techniques: Random Forest</vt:lpstr>
      <vt:lpstr>output of Random Forest</vt:lpstr>
      <vt:lpstr>Applying ML Techniques: linear model</vt:lpstr>
      <vt:lpstr>Test Case Output:-</vt:lpstr>
      <vt:lpstr>Box-plot image comparing various models and their accuracy values</vt:lpstr>
      <vt:lpstr>Data frame to check the best accuracy value of model.</vt:lpstr>
      <vt:lpstr>Time Plan Green : completed</vt:lpstr>
      <vt:lpstr>CONCLUSION</vt:lpstr>
      <vt:lpstr>  References </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diseased portion in lung images</dc:title>
  <dc:creator>kamal ede</dc:creator>
  <cp:lastModifiedBy>vs</cp:lastModifiedBy>
  <cp:revision>14</cp:revision>
  <dcterms:created xsi:type="dcterms:W3CDTF">2021-09-08T09:42:00Z</dcterms:created>
  <dcterms:modified xsi:type="dcterms:W3CDTF">2021-11-24T05:43:11Z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