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9" r:id="rId9"/>
    <p:sldId id="280" r:id="rId10"/>
    <p:sldId id="263" r:id="rId11"/>
    <p:sldId id="264" r:id="rId12"/>
    <p:sldId id="277" r:id="rId13"/>
    <p:sldId id="278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90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2933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0" y="2925286"/>
            <a:ext cx="9144000" cy="158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514600" y="2362200"/>
            <a:ext cx="4114800" cy="1127760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pPr algn="ctr" defTabSz="914400" rtl="0" eaLnBrk="1" latinLnBrk="0" hangingPunct="1">
              <a:spcBef>
                <a:spcPts val="400"/>
              </a:spcBef>
              <a:buNone/>
            </a:pPr>
            <a:endParaRPr lang="en-US" sz="1800" b="1" kern="1200" cap="all" spc="0" baseline="0" smtClean="0">
              <a:solidFill>
                <a:schemeClr val="bg1"/>
              </a:solidFill>
              <a:latin typeface="+mj-lt"/>
              <a:ea typeface="+mj-ea"/>
              <a:cs typeface="Tunga" pitchFamily="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65400" y="3045460"/>
            <a:ext cx="4013200" cy="428625"/>
          </a:xfrm>
        </p:spPr>
        <p:txBody>
          <a:bodyPr tIns="0" anchor="t">
            <a:noAutofit/>
          </a:bodyPr>
          <a:lstStyle>
            <a:lvl1pPr marL="0" indent="0" algn="ctr">
              <a:buNone/>
              <a:defRPr sz="1600" b="0" i="0" cap="none" spc="0" baseline="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565400" y="2397760"/>
            <a:ext cx="4013200" cy="599440"/>
          </a:xfrm>
          <a:noFill/>
          <a:ln>
            <a:noFill/>
          </a:ln>
        </p:spPr>
        <p:txBody>
          <a:bodyPr bIns="0" anchor="b"/>
          <a:lstStyle>
            <a:lvl1pPr>
              <a:defRPr>
                <a:effectLst>
                  <a:glow rad="88900">
                    <a:schemeClr val="tx1">
                      <a:alpha val="60000"/>
                    </a:schemeClr>
                  </a:glo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 bwMode="black"/>
        <p:txBody>
          <a:bodyPr/>
          <a:lstStyle/>
          <a:p>
            <a:fld id="{1D8BD707-D9CF-40AE-B4C6-C98DA3205C09}" type="datetimeFigureOut">
              <a:rPr lang="en-US" smtClean="0"/>
              <a:pPr/>
              <a:t>9/1/2020</a:t>
            </a:fld>
            <a:endParaRPr lang="en-US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 rot="5400000">
            <a:off x="4267200" y="3429000"/>
            <a:ext cx="6858000" cy="158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 bwMode="hidden">
          <a:xfrm>
            <a:off x="0" y="1"/>
            <a:ext cx="7696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629400" cy="5029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39000" y="914401"/>
            <a:ext cx="926980" cy="5029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ontent Placeholder 30"/>
          <p:cNvSpPr>
            <a:spLocks noGrp="1"/>
          </p:cNvSpPr>
          <p:nvPr>
            <p:ph sz="quarter" idx="13"/>
          </p:nvPr>
        </p:nvSpPr>
        <p:spPr>
          <a:xfrm>
            <a:off x="457200" y="2020824"/>
            <a:ext cx="8229600" cy="40751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9/1/2020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922776"/>
            <a:ext cx="9144000" cy="2935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0" y="3921760"/>
            <a:ext cx="9144000" cy="158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514600" y="3368040"/>
            <a:ext cx="4114800" cy="1127760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pPr algn="ctr" defTabSz="914400" rtl="0" eaLnBrk="1" latinLnBrk="0" hangingPunct="1">
              <a:spcBef>
                <a:spcPts val="400"/>
              </a:spcBef>
              <a:buNone/>
            </a:pPr>
            <a:endParaRPr lang="en-US" sz="1800" b="1" kern="1200" cap="all" spc="0" baseline="0" smtClean="0">
              <a:solidFill>
                <a:schemeClr val="bg1"/>
              </a:solidFill>
              <a:latin typeface="+mj-lt"/>
              <a:ea typeface="+mj-ea"/>
              <a:cs typeface="Tunga" pitchFamily="2"/>
            </a:endParaRPr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 bwMode="black">
          <a:xfrm>
            <a:off x="2529052" y="3367246"/>
            <a:ext cx="4085897" cy="706821"/>
          </a:xfrm>
          <a:prstGeom prst="rect">
            <a:avLst/>
          </a:prstGeom>
          <a:noFill/>
          <a:ln w="98425" cmpd="thinThick">
            <a:noFill/>
            <a:miter lim="800000"/>
          </a:ln>
        </p:spPr>
        <p:txBody>
          <a:bodyPr vert="horz" lIns="91440" tIns="45720" rIns="91440" bIns="0" rtlCol="0" anchor="b" anchorCtr="0">
            <a:normAutofit/>
          </a:bodyPr>
          <a:lstStyle>
            <a:lvl1pPr>
              <a:defRPr kumimoji="0" lang="en-US" sz="1800" b="1" i="0" u="none" strike="noStrike" kern="1200" cap="all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black">
          <a:xfrm>
            <a:off x="2518542" y="4084577"/>
            <a:ext cx="4106917" cy="397094"/>
          </a:xfrm>
        </p:spPr>
        <p:txBody>
          <a:bodyPr tIns="0" anchor="t" anchorCtr="0">
            <a:normAutofit/>
          </a:bodyPr>
          <a:lstStyle>
            <a:lvl1pPr marL="0" indent="0" algn="ctr">
              <a:buNone/>
              <a:def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9/1/2020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30"/>
          <p:cNvSpPr>
            <a:spLocks noGrp="1"/>
          </p:cNvSpPr>
          <p:nvPr>
            <p:ph sz="quarter" idx="13"/>
          </p:nvPr>
        </p:nvSpPr>
        <p:spPr>
          <a:xfrm>
            <a:off x="457201" y="2020824"/>
            <a:ext cx="4023360" cy="40050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Content Placeholder 30"/>
          <p:cNvSpPr>
            <a:spLocks noGrp="1"/>
          </p:cNvSpPr>
          <p:nvPr>
            <p:ph sz="quarter" idx="14"/>
          </p:nvPr>
        </p:nvSpPr>
        <p:spPr>
          <a:xfrm>
            <a:off x="4663440" y="2020824"/>
            <a:ext cx="4023360" cy="40050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9/1/2020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ontent Placeholder 30"/>
          <p:cNvSpPr>
            <a:spLocks noGrp="1"/>
          </p:cNvSpPr>
          <p:nvPr>
            <p:ph sz="quarter" idx="13"/>
          </p:nvPr>
        </p:nvSpPr>
        <p:spPr>
          <a:xfrm>
            <a:off x="457201" y="2819400"/>
            <a:ext cx="4023360" cy="32095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4" name="Content Placeholder 30"/>
          <p:cNvSpPr>
            <a:spLocks noGrp="1"/>
          </p:cNvSpPr>
          <p:nvPr>
            <p:ph sz="quarter" idx="14"/>
          </p:nvPr>
        </p:nvSpPr>
        <p:spPr>
          <a:xfrm>
            <a:off x="4663440" y="2816352"/>
            <a:ext cx="4023360" cy="32095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020824"/>
            <a:ext cx="4023360" cy="704088"/>
          </a:xfrm>
          <a:noFill/>
          <a:ln w="98425" cmpd="thinThick">
            <a:noFill/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400"/>
              </a:spcBef>
              <a:buNone/>
              <a:defRPr lang="en-US" sz="1800" b="1" kern="1200" cap="none" spc="200" baseline="0" smtClean="0">
                <a:solidFill>
                  <a:schemeClr val="tx1"/>
                </a:solidFill>
                <a:latin typeface="+mj-lt"/>
                <a:ea typeface="+mj-ea"/>
                <a:cs typeface="Tunga" pitchFamily="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5"/>
          </p:nvPr>
        </p:nvSpPr>
        <p:spPr>
          <a:xfrm>
            <a:off x="4663440" y="2020824"/>
            <a:ext cx="4023360" cy="704088"/>
          </a:xfrm>
          <a:noFill/>
          <a:ln w="98425" cmpd="thinThick">
            <a:noFill/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400"/>
              </a:spcBef>
              <a:buNone/>
              <a:defRPr lang="en-US" sz="1800" b="1" i="0" kern="1200" cap="none" spc="200" baseline="0" dirty="0" smtClean="0">
                <a:solidFill>
                  <a:schemeClr val="tx1"/>
                </a:solidFill>
                <a:latin typeface="+mj-lt"/>
                <a:ea typeface="+mj-ea"/>
                <a:cs typeface="Tunga" pitchFamily="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9/1/2020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9/1/2020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9/1/2020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30"/>
          <p:cNvSpPr>
            <a:spLocks noGrp="1"/>
          </p:cNvSpPr>
          <p:nvPr>
            <p:ph sz="quarter" idx="14"/>
          </p:nvPr>
        </p:nvSpPr>
        <p:spPr>
          <a:xfrm>
            <a:off x="1485900" y="1914525"/>
            <a:ext cx="6172200" cy="351091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7360" y="5513832"/>
            <a:ext cx="5669280" cy="548640"/>
          </a:xfrm>
        </p:spPr>
        <p:txBody>
          <a:bodyPr vert="horz" lIns="91440" tIns="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Arial" pitchFamily="34" charset="0"/>
              <a:buNone/>
              <a:defRPr lang="en-US" sz="1400" b="0" i="0" kern="1200" cap="none" spc="0" baseline="0" smtClean="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9/1/2020</a:t>
            </a:fld>
            <a:endParaRPr lang="en-US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52209" y="2026918"/>
            <a:ext cx="5439582" cy="3263750"/>
          </a:xfrm>
          <a:solidFill>
            <a:schemeClr val="tx1"/>
          </a:solidFill>
          <a:ln w="69850" cmpd="dbl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400"/>
              </a:spcBef>
              <a:buNone/>
              <a:defRPr lang="en-US" sz="1800" b="0" kern="1200" cap="none" spc="0" baseline="0" dirty="0">
                <a:solidFill>
                  <a:schemeClr val="bg1"/>
                </a:solidFill>
                <a:latin typeface="+mj-lt"/>
                <a:ea typeface="+mj-ea"/>
                <a:cs typeface="Tunga" pitchFamily="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1737360" y="5516880"/>
            <a:ext cx="5669280" cy="548640"/>
          </a:xfrm>
        </p:spPr>
        <p:txBody>
          <a:bodyPr vert="horz" lIns="91440" tIns="0" rIns="91440" bIns="0" rtlCol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1400" b="0" i="0" kern="1200" cap="none" spc="30" baseline="0" smtClean="0">
                <a:solidFill>
                  <a:schemeClr val="tx2"/>
                </a:solidFill>
                <a:latin typeface="+mn-lt"/>
                <a:ea typeface="+mn-ea"/>
                <a:cs typeface="Tahoma" pitchFamily="34" charset="0"/>
              </a:defRPr>
            </a:lvl1pPr>
            <a:lvl2pPr marL="171450" indent="1588">
              <a:buNone/>
              <a:defRPr>
                <a:solidFill>
                  <a:schemeClr val="bg2"/>
                </a:solidFill>
              </a:defRPr>
            </a:lvl2pPr>
            <a:lvl3pPr marL="344488" indent="6350">
              <a:buNone/>
              <a:defRPr>
                <a:solidFill>
                  <a:schemeClr val="bg2"/>
                </a:solidFill>
              </a:defRPr>
            </a:lvl3pPr>
            <a:lvl4pPr marL="515938" indent="3175">
              <a:buNone/>
              <a:defRPr>
                <a:solidFill>
                  <a:schemeClr val="bg2"/>
                </a:solidFill>
              </a:defRPr>
            </a:lvl4pPr>
            <a:lvl5pPr marL="688975" indent="-1588">
              <a:buNone/>
              <a:defRPr>
                <a:solidFill>
                  <a:schemeClr val="bg2"/>
                </a:solidFill>
              </a:defRPr>
            </a:lvl5pPr>
          </a:lstStyle>
          <a:p>
            <a:pPr marL="0" lvl="0" indent="0" algn="ctr" defTabSz="914400" rtl="0" eaLnBrk="1" latinLnBrk="0" hangingPunct="1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514600" y="975360"/>
            <a:ext cx="4114800" cy="7010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4"/>
          </p:nvPr>
        </p:nvSpPr>
        <p:spPr>
          <a:xfrm>
            <a:off x="2981325" y="273180"/>
            <a:ext cx="3181350" cy="2921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9/1/2020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5"/>
          </p:nvPr>
        </p:nvSpPr>
        <p:spPr>
          <a:xfrm>
            <a:off x="4038600" y="6172200"/>
            <a:ext cx="1066800" cy="3048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6"/>
          </p:nvPr>
        </p:nvSpPr>
        <p:spPr>
          <a:xfrm>
            <a:off x="1447800" y="6486525"/>
            <a:ext cx="6248400" cy="2921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hidden">
          <a:xfrm>
            <a:off x="0" y="1335973"/>
            <a:ext cx="9144000" cy="55220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19301"/>
            <a:ext cx="8229600" cy="41173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81325" y="273180"/>
            <a:ext cx="3181350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 b="0" cap="all" spc="300" baseline="0">
                <a:solidFill>
                  <a:schemeClr val="tx1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7800" y="6486525"/>
            <a:ext cx="6248400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100" b="0" cap="all" spc="3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38600" y="6172200"/>
            <a:ext cx="1066800" cy="30480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rmAutofit/>
          </a:bodyPr>
          <a:lstStyle>
            <a:lvl1pPr algn="ctr">
              <a:defRPr sz="1200" b="1"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1331436"/>
            <a:ext cx="9144000" cy="158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14600" y="975360"/>
            <a:ext cx="4114800" cy="701040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ts val="400"/>
        </a:spcBef>
        <a:buNone/>
        <a:defRPr sz="1800" b="1" kern="1200" cap="all" spc="0" baseline="0">
          <a:solidFill>
            <a:schemeClr val="bg1">
              <a:lumMod val="75000"/>
              <a:lumOff val="25000"/>
            </a:schemeClr>
          </a:solidFill>
          <a:effectLst/>
          <a:latin typeface="+mj-lt"/>
          <a:ea typeface="+mj-ea"/>
          <a:cs typeface="Tunga" pitchFamily="2"/>
        </a:defRPr>
      </a:lvl1pPr>
    </p:titleStyle>
    <p:bodyStyle>
      <a:lvl1pPr marL="0" indent="0" algn="ctr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FontTx/>
        <a:buNone/>
        <a:defRPr sz="2000" b="0" i="0" kern="1200" cap="none" spc="30" baseline="0">
          <a:solidFill>
            <a:schemeClr val="tx1"/>
          </a:solidFill>
          <a:latin typeface="+mn-lt"/>
          <a:ea typeface="+mn-ea"/>
          <a:cs typeface="Tahoma" pitchFamily="34" charset="0"/>
        </a:defRPr>
      </a:lvl1pPr>
      <a:lvl2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800" kern="1200">
          <a:solidFill>
            <a:schemeClr val="tx2"/>
          </a:solidFill>
          <a:latin typeface="+mn-lt"/>
          <a:ea typeface="+mn-ea"/>
          <a:cs typeface="Tahoma" pitchFamily="34" charset="0"/>
        </a:defRPr>
      </a:lvl2pPr>
      <a:lvl3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3pPr>
      <a:lvl4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400" kern="1200">
          <a:solidFill>
            <a:schemeClr val="tx2"/>
          </a:solidFill>
          <a:latin typeface="+mn-lt"/>
          <a:ea typeface="+mn-ea"/>
          <a:cs typeface="Tahoma" pitchFamily="34" charset="0"/>
        </a:defRPr>
      </a:lvl4pPr>
      <a:lvl5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400" kern="1200" baseline="0">
          <a:solidFill>
            <a:schemeClr val="tx1"/>
          </a:solidFill>
          <a:latin typeface="+mn-lt"/>
          <a:ea typeface="+mn-ea"/>
          <a:cs typeface="Tahoma" pitchFamily="34" charset="0"/>
        </a:defRPr>
      </a:lvl5pPr>
      <a:lvl6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90800" y="3200400"/>
            <a:ext cx="4013200" cy="993140"/>
          </a:xfrm>
        </p:spPr>
        <p:txBody>
          <a:bodyPr/>
          <a:lstStyle/>
          <a:p>
            <a:r>
              <a:rPr lang="en-US" sz="2400" b="1" dirty="0" smtClean="0"/>
              <a:t>BY: NEHA NANDAL </a:t>
            </a:r>
            <a:endParaRPr lang="en-US" sz="2400" b="1" dirty="0"/>
          </a:p>
        </p:txBody>
      </p:sp>
      <p:sp>
        <p:nvSpPr>
          <p:cNvPr id="4" name="Rectangle 3"/>
          <p:cNvSpPr/>
          <p:nvPr/>
        </p:nvSpPr>
        <p:spPr>
          <a:xfrm>
            <a:off x="1447800" y="1676400"/>
            <a:ext cx="6096000" cy="1524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447800" y="2971800"/>
            <a:ext cx="6096000" cy="2133600"/>
          </a:xfrm>
        </p:spPr>
        <p:txBody>
          <a:bodyPr>
            <a:noAutofit/>
          </a:bodyPr>
          <a:lstStyle/>
          <a:p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SPPM</a:t>
            </a:r>
            <a:br>
              <a:rPr lang="en-US" sz="2000" dirty="0" smtClean="0"/>
            </a:br>
            <a:r>
              <a:rPr lang="en-US" sz="2000" dirty="0" smtClean="0"/>
              <a:t>software process, MATURITY FRAMEWORK, and principles of software process change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19134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85800"/>
            <a:ext cx="8487419" cy="539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46327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pPr lvl="1">
              <a:spcBef>
                <a:spcPts val="600"/>
              </a:spcBef>
            </a:pPr>
            <a:r>
              <a:rPr lang="en-US" sz="2800" dirty="0"/>
              <a:t>D. More often than daily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11" y="18245"/>
            <a:ext cx="7585564" cy="414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475" y="4092195"/>
            <a:ext cx="5724525" cy="2562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82324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609600"/>
            <a:ext cx="8522474" cy="4462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06239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76" y="685800"/>
            <a:ext cx="848127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604838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1073" y="152400"/>
            <a:ext cx="92202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CONVENTIONAL SOFTWARE MANAGEMENT PERFORMANCE Barry Boehm’s Top 10 “Industrial Software Metrics”: </a:t>
            </a:r>
            <a:endParaRPr lang="en-US" dirty="0" smtClean="0"/>
          </a:p>
          <a:p>
            <a:endParaRPr lang="en-US" dirty="0" smtClean="0"/>
          </a:p>
          <a:p>
            <a:pPr marL="342900" indent="-342900">
              <a:buAutoNum type="arabicParenR"/>
            </a:pPr>
            <a:r>
              <a:rPr lang="en-US" dirty="0" smtClean="0"/>
              <a:t>Finding </a:t>
            </a:r>
            <a:r>
              <a:rPr lang="en-US" dirty="0"/>
              <a:t>and fixing a software problem after delivery costs 100 times more than finding and fixing the problem in early design phases. </a:t>
            </a:r>
            <a:endParaRPr lang="en-US" dirty="0" smtClean="0"/>
          </a:p>
          <a:p>
            <a:pPr marL="342900" indent="-342900">
              <a:buAutoNum type="arabicParenR"/>
            </a:pPr>
            <a:r>
              <a:rPr lang="en-US" dirty="0" smtClean="0"/>
              <a:t>You </a:t>
            </a:r>
            <a:r>
              <a:rPr lang="en-US" dirty="0"/>
              <a:t>can compress software development schedules 25% of nominal (small), but no more. </a:t>
            </a:r>
            <a:endParaRPr lang="en-US" dirty="0" smtClean="0"/>
          </a:p>
          <a:p>
            <a:pPr marL="342900" indent="-342900">
              <a:buAutoNum type="arabicParenR"/>
            </a:pPr>
            <a:r>
              <a:rPr lang="en-US" dirty="0" smtClean="0"/>
              <a:t>For </a:t>
            </a:r>
            <a:r>
              <a:rPr lang="en-US" dirty="0"/>
              <a:t>every $1 you spend on development, you will spend $2 on maintenance. </a:t>
            </a:r>
            <a:endParaRPr lang="en-US" dirty="0" smtClean="0"/>
          </a:p>
          <a:p>
            <a:pPr marL="342900" indent="-342900">
              <a:buAutoNum type="arabicParenR"/>
            </a:pPr>
            <a:r>
              <a:rPr lang="en-US" dirty="0" smtClean="0"/>
              <a:t>Software </a:t>
            </a:r>
            <a:r>
              <a:rPr lang="en-US" dirty="0"/>
              <a:t>development and maintenance costs are primarily a function of the number of source lines of code. </a:t>
            </a:r>
            <a:endParaRPr lang="en-US" dirty="0" smtClean="0"/>
          </a:p>
          <a:p>
            <a:pPr marL="342900" indent="-342900">
              <a:buAutoNum type="arabicParenR"/>
            </a:pPr>
            <a:r>
              <a:rPr lang="en-US" dirty="0" smtClean="0"/>
              <a:t>Variations </a:t>
            </a:r>
            <a:r>
              <a:rPr lang="en-US" dirty="0"/>
              <a:t>among people account for the biggest difference in software productivity. </a:t>
            </a:r>
            <a:endParaRPr lang="en-US" dirty="0" smtClean="0"/>
          </a:p>
          <a:p>
            <a:pPr marL="342900" indent="-342900">
              <a:buAutoNum type="arabicParenR"/>
            </a:pPr>
            <a:r>
              <a:rPr lang="en-US" dirty="0" smtClean="0"/>
              <a:t>The </a:t>
            </a:r>
            <a:r>
              <a:rPr lang="en-US" dirty="0"/>
              <a:t>overall ratio of software to hardware costs is still growing. In 1955 it was 15:85; in 1985, 85:15. </a:t>
            </a:r>
            <a:endParaRPr lang="en-US" dirty="0" smtClean="0"/>
          </a:p>
          <a:p>
            <a:pPr marL="342900" indent="-342900">
              <a:buAutoNum type="arabicParenR"/>
            </a:pPr>
            <a:r>
              <a:rPr lang="en-US" dirty="0" smtClean="0"/>
              <a:t>Only </a:t>
            </a:r>
            <a:r>
              <a:rPr lang="en-US" dirty="0"/>
              <a:t>about 15% of software development effort is devoted to programming. </a:t>
            </a:r>
            <a:endParaRPr lang="en-US" dirty="0" smtClean="0"/>
          </a:p>
          <a:p>
            <a:pPr marL="342900" indent="-342900">
              <a:buAutoNum type="arabicParenR"/>
            </a:pPr>
            <a:r>
              <a:rPr lang="en-US" dirty="0" smtClean="0"/>
              <a:t>Software </a:t>
            </a:r>
            <a:r>
              <a:rPr lang="en-US" dirty="0"/>
              <a:t>systems and products typically cost 3 times as much per SLOC as individual software programs. Software-system products cost 9 times as much. </a:t>
            </a:r>
            <a:endParaRPr lang="en-US" dirty="0" smtClean="0"/>
          </a:p>
          <a:p>
            <a:pPr marL="342900" indent="-342900">
              <a:buAutoNum type="arabicParenR"/>
            </a:pPr>
            <a:r>
              <a:rPr lang="en-US" dirty="0" smtClean="0"/>
              <a:t>Walkthroughs </a:t>
            </a:r>
            <a:r>
              <a:rPr lang="en-US" dirty="0"/>
              <a:t>catch 60% of the errors. </a:t>
            </a:r>
            <a:endParaRPr lang="en-US" dirty="0" smtClean="0"/>
          </a:p>
          <a:p>
            <a:pPr marL="342900" indent="-342900">
              <a:buAutoNum type="arabicParenR"/>
            </a:pPr>
            <a:r>
              <a:rPr lang="en-US" dirty="0" smtClean="0"/>
              <a:t>80</a:t>
            </a:r>
            <a:r>
              <a:rPr lang="en-US" dirty="0"/>
              <a:t>% of the contribution comes from 20% of the contributors</a:t>
            </a:r>
            <a:r>
              <a:rPr lang="en-US" dirty="0" smtClean="0"/>
              <a:t>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 - </a:t>
            </a:r>
            <a:r>
              <a:rPr lang="en-US" dirty="0"/>
              <a:t>80% of the engineering is consumed by 20% of the requirements. </a:t>
            </a:r>
            <a:endParaRPr lang="en-US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- </a:t>
            </a:r>
            <a:r>
              <a:rPr lang="en-US" dirty="0"/>
              <a:t>80% of the software cost is consumed by 20% of the components</a:t>
            </a:r>
            <a:r>
              <a:rPr lang="en-US" dirty="0" smtClean="0"/>
              <a:t>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/>
              <a:t>- 80% of the errors are caused by 20% of the components. </a:t>
            </a:r>
            <a:endParaRPr lang="en-US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- </a:t>
            </a:r>
            <a:r>
              <a:rPr lang="en-US" dirty="0"/>
              <a:t>80% of the software scrap and rework is caused by 20% of the errors. </a:t>
            </a:r>
            <a:endParaRPr lang="en-US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- </a:t>
            </a:r>
            <a:r>
              <a:rPr lang="en-US" dirty="0"/>
              <a:t>80% of the resources are consumed by 20% of the components. </a:t>
            </a:r>
            <a:endParaRPr lang="en-US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- </a:t>
            </a:r>
            <a:r>
              <a:rPr lang="en-US" dirty="0"/>
              <a:t>80% of the engineering is accomplished by 20% of the tools. </a:t>
            </a:r>
            <a:endParaRPr lang="en-US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- </a:t>
            </a:r>
            <a:r>
              <a:rPr lang="en-US" dirty="0"/>
              <a:t>80% of the progress is made by 20% of the people. </a:t>
            </a:r>
          </a:p>
        </p:txBody>
      </p:sp>
    </p:spTree>
    <p:extLst>
      <p:ext uri="{BB962C8B-B14F-4D97-AF65-F5344CB8AC3E}">
        <p14:creationId xmlns:p14="http://schemas.microsoft.com/office/powerpoint/2010/main" val="1267045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pPr lvl="1">
              <a:spcBef>
                <a:spcPts val="600"/>
              </a:spcBef>
            </a:pPr>
            <a:r>
              <a:rPr lang="en-US" sz="2800" dirty="0"/>
              <a:t>D. 5,14,24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679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Which practice prescribe "the code is always written by two programmers at one machine</a:t>
            </a:r>
            <a:r>
              <a:rPr lang="en-US" dirty="0" smtClean="0"/>
              <a:t>"?</a:t>
            </a:r>
          </a:p>
          <a:p>
            <a:pPr algn="l"/>
            <a:endParaRPr lang="en-US" dirty="0"/>
          </a:p>
          <a:p>
            <a:pPr lvl="1" algn="l"/>
            <a:r>
              <a:rPr lang="en-US" dirty="0"/>
              <a:t>A. </a:t>
            </a:r>
            <a:r>
              <a:rPr lang="en-US" dirty="0" smtClean="0"/>
              <a:t>Twin </a:t>
            </a:r>
            <a:r>
              <a:rPr lang="en-US" dirty="0"/>
              <a:t>Programming</a:t>
            </a:r>
          </a:p>
          <a:p>
            <a:pPr lvl="1" algn="l"/>
            <a:r>
              <a:rPr lang="en-US" dirty="0"/>
              <a:t>B. </a:t>
            </a:r>
            <a:r>
              <a:rPr lang="en-US" dirty="0" smtClean="0"/>
              <a:t>Peer </a:t>
            </a:r>
            <a:r>
              <a:rPr lang="en-US" dirty="0"/>
              <a:t>Programming</a:t>
            </a:r>
          </a:p>
          <a:p>
            <a:pPr lvl="1" algn="l"/>
            <a:r>
              <a:rPr lang="en-US" dirty="0"/>
              <a:t>C. </a:t>
            </a:r>
            <a:r>
              <a:rPr lang="en-US" dirty="0" smtClean="0"/>
              <a:t>Pair </a:t>
            </a:r>
            <a:r>
              <a:rPr lang="en-US" dirty="0"/>
              <a:t>Programming</a:t>
            </a:r>
          </a:p>
          <a:p>
            <a:pPr lvl="1" algn="l"/>
            <a:r>
              <a:rPr lang="en-US" dirty="0"/>
              <a:t>D. </a:t>
            </a:r>
            <a:r>
              <a:rPr lang="en-US" dirty="0" smtClean="0"/>
              <a:t>Buddy </a:t>
            </a:r>
            <a:r>
              <a:rPr lang="en-US" dirty="0"/>
              <a:t>Programming</a:t>
            </a:r>
          </a:p>
          <a:p>
            <a:pPr algn="l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QUESTION-6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5267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pPr lvl="1">
              <a:spcBef>
                <a:spcPts val="600"/>
              </a:spcBef>
            </a:pPr>
            <a:r>
              <a:rPr lang="en-US" sz="2800" dirty="0"/>
              <a:t>C. Pair Programming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126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l"/>
            <a:r>
              <a:rPr lang="en-US" b="1" dirty="0"/>
              <a:t>Which statement is true about story in XP</a:t>
            </a:r>
            <a:r>
              <a:rPr lang="en-US" b="1" dirty="0" smtClean="0"/>
              <a:t>?</a:t>
            </a:r>
          </a:p>
          <a:p>
            <a:pPr algn="l"/>
            <a:endParaRPr lang="en-US" b="1" dirty="0"/>
          </a:p>
          <a:p>
            <a:pPr algn="l"/>
            <a:r>
              <a:rPr lang="en-US" dirty="0"/>
              <a:t>A. It is a short description of customer visible functionalities</a:t>
            </a:r>
            <a:br>
              <a:rPr lang="en-US" dirty="0"/>
            </a:br>
            <a:r>
              <a:rPr lang="en-US" dirty="0"/>
              <a:t>B. Each story need to represent a complete feature</a:t>
            </a:r>
            <a:br>
              <a:rPr lang="en-US" dirty="0"/>
            </a:br>
            <a:r>
              <a:rPr lang="en-US" dirty="0"/>
              <a:t>C. Story is XP terminology for the Use Case</a:t>
            </a:r>
            <a:br>
              <a:rPr lang="en-US" dirty="0"/>
            </a:br>
            <a:r>
              <a:rPr lang="en-US" dirty="0"/>
              <a:t>D. A Story should not be described in more than one page</a:t>
            </a:r>
          </a:p>
          <a:p>
            <a:pPr algn="l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QUESTION-7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6224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sz="2800" dirty="0"/>
              <a:t>A. It is a short description of customer visible functionalities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4694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33777"/>
            <a:ext cx="8114645" cy="601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42220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l"/>
            <a:r>
              <a:rPr lang="en-US" dirty="0"/>
              <a:t>What are the four framework activities found in the Extreme Programming (XP) process model</a:t>
            </a:r>
            <a:r>
              <a:rPr lang="en-US" dirty="0" smtClean="0"/>
              <a:t>?</a:t>
            </a:r>
          </a:p>
          <a:p>
            <a:pPr algn="l"/>
            <a:endParaRPr lang="en-US" dirty="0"/>
          </a:p>
          <a:p>
            <a:pPr algn="l"/>
            <a:r>
              <a:rPr lang="en-US" dirty="0" smtClean="0"/>
              <a:t>a. analysis</a:t>
            </a:r>
            <a:r>
              <a:rPr lang="en-US" dirty="0"/>
              <a:t>, design, coding, testing</a:t>
            </a:r>
          </a:p>
          <a:p>
            <a:pPr algn="l"/>
            <a:r>
              <a:rPr lang="en-US" dirty="0" smtClean="0"/>
              <a:t>b. planning</a:t>
            </a:r>
            <a:r>
              <a:rPr lang="en-US" dirty="0"/>
              <a:t>, analysis, design, coding</a:t>
            </a:r>
          </a:p>
          <a:p>
            <a:pPr algn="l"/>
            <a:r>
              <a:rPr lang="en-US" dirty="0" smtClean="0"/>
              <a:t>c. planning</a:t>
            </a:r>
            <a:r>
              <a:rPr lang="en-US" dirty="0"/>
              <a:t>, analysis, coding, testing</a:t>
            </a:r>
          </a:p>
          <a:p>
            <a:pPr algn="l"/>
            <a:r>
              <a:rPr lang="en-US" dirty="0" smtClean="0"/>
              <a:t>d. planning</a:t>
            </a:r>
            <a:r>
              <a:rPr lang="en-US" dirty="0"/>
              <a:t>, design, coding, testing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QUESTION-8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086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sz="2800" dirty="0"/>
              <a:t>d. planning, design, coding, testing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687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l"/>
            <a:r>
              <a:rPr lang="en-US" dirty="0"/>
              <a:t>Agile is a ______ .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a. Sequential</a:t>
            </a:r>
          </a:p>
          <a:p>
            <a:pPr algn="l"/>
            <a:r>
              <a:rPr lang="en-US" dirty="0"/>
              <a:t>b. Iterative</a:t>
            </a:r>
          </a:p>
          <a:p>
            <a:pPr algn="l"/>
            <a:r>
              <a:rPr lang="en-US" dirty="0"/>
              <a:t>c. Incremental</a:t>
            </a:r>
          </a:p>
          <a:p>
            <a:pPr algn="l"/>
            <a:r>
              <a:rPr lang="en-US" dirty="0"/>
              <a:t>d. Both b &amp; c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Question-9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213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sz="2800" dirty="0"/>
              <a:t>d. Both b &amp; c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816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l"/>
            <a:r>
              <a:rPr lang="en-US" b="1" dirty="0"/>
              <a:t>In agile development, lengthy documentation is created</a:t>
            </a:r>
            <a:r>
              <a:rPr lang="en-US" b="1" dirty="0" smtClean="0"/>
              <a:t>.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algn="l"/>
            <a:r>
              <a:rPr lang="en-US" b="1" dirty="0"/>
              <a:t>a.</a:t>
            </a:r>
            <a:r>
              <a:rPr lang="en-US" dirty="0"/>
              <a:t> True</a:t>
            </a:r>
          </a:p>
          <a:p>
            <a:pPr algn="l"/>
            <a:r>
              <a:rPr lang="en-US" b="1" dirty="0"/>
              <a:t>b.</a:t>
            </a:r>
            <a:r>
              <a:rPr lang="en-US" dirty="0"/>
              <a:t> False</a:t>
            </a:r>
          </a:p>
          <a:p>
            <a:pPr algn="l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Question-10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042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sz="2800" b="1" dirty="0"/>
              <a:t>b.</a:t>
            </a:r>
            <a:r>
              <a:rPr lang="en-US" sz="2800" dirty="0"/>
              <a:t> False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440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sz="2800" dirty="0" smtClean="0"/>
              <a:t>D</a:t>
            </a:r>
            <a:r>
              <a:rPr lang="en-US" sz="2800" dirty="0"/>
              <a:t>. Agile planning places emphasis on planning and is iterative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76200"/>
            <a:ext cx="7991370" cy="65712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69952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l"/>
            <a:r>
              <a:rPr lang="en-US" b="1" dirty="0"/>
              <a:t>What does “Timeboxed” means in Agile terms</a:t>
            </a:r>
            <a:r>
              <a:rPr lang="en-US" b="1" dirty="0" smtClean="0"/>
              <a:t>?</a:t>
            </a:r>
          </a:p>
          <a:p>
            <a:pPr algn="l"/>
            <a:r>
              <a:rPr lang="en-US" dirty="0"/>
              <a:t/>
            </a:r>
            <a:br>
              <a:rPr lang="en-US" dirty="0"/>
            </a:br>
            <a:r>
              <a:rPr lang="en-US" dirty="0"/>
              <a:t>A. Fast</a:t>
            </a:r>
            <a:br>
              <a:rPr lang="en-US" dirty="0"/>
            </a:br>
            <a:r>
              <a:rPr lang="en-US" dirty="0"/>
              <a:t>B. Flexible</a:t>
            </a:r>
            <a:br>
              <a:rPr lang="en-US" dirty="0"/>
            </a:br>
            <a:r>
              <a:rPr lang="en-US" dirty="0"/>
              <a:t>C. Frequent</a:t>
            </a:r>
            <a:br>
              <a:rPr lang="en-US" dirty="0"/>
            </a:br>
            <a:r>
              <a:rPr lang="en-US" dirty="0"/>
              <a:t>D. Fixed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QUESTION-2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04800"/>
            <a:ext cx="8153400" cy="6432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03087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3400" y="228600"/>
            <a:ext cx="8305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Software Process </a:t>
            </a:r>
            <a:r>
              <a:rPr lang="en-US" dirty="0" smtClean="0"/>
              <a:t> </a:t>
            </a:r>
          </a:p>
          <a:p>
            <a:endParaRPr lang="en-US" dirty="0"/>
          </a:p>
          <a:p>
            <a:r>
              <a:rPr lang="en-US" dirty="0" smtClean="0"/>
              <a:t>A </a:t>
            </a:r>
            <a:r>
              <a:rPr lang="en-US" dirty="0"/>
              <a:t>software process is a set of related activities that leads to the production of a software product. </a:t>
            </a:r>
          </a:p>
        </p:txBody>
      </p:sp>
      <p:sp>
        <p:nvSpPr>
          <p:cNvPr id="3" name="Rectangle 2"/>
          <p:cNvSpPr/>
          <p:nvPr/>
        </p:nvSpPr>
        <p:spPr>
          <a:xfrm>
            <a:off x="566670" y="2057400"/>
            <a:ext cx="6096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four activities that are fundamental to software engineering</a:t>
            </a:r>
          </a:p>
        </p:txBody>
      </p:sp>
      <p:sp>
        <p:nvSpPr>
          <p:cNvPr id="4" name="Rectangle 3"/>
          <p:cNvSpPr/>
          <p:nvPr/>
        </p:nvSpPr>
        <p:spPr>
          <a:xfrm>
            <a:off x="685800" y="2743200"/>
            <a:ext cx="80772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b="1" dirty="0" smtClean="0"/>
              <a:t>Software </a:t>
            </a:r>
            <a:r>
              <a:rPr lang="en-US" b="1" dirty="0"/>
              <a:t>Specification </a:t>
            </a:r>
            <a:r>
              <a:rPr lang="en-US" dirty="0" smtClean="0"/>
              <a:t>The </a:t>
            </a:r>
            <a:r>
              <a:rPr lang="en-US" dirty="0"/>
              <a:t>functionality of the software and constraints on its operation must be defined. </a:t>
            </a:r>
            <a:endParaRPr lang="en-US" dirty="0" smtClean="0"/>
          </a:p>
          <a:p>
            <a:pPr marL="342900" indent="-342900">
              <a:buAutoNum type="arabicPeriod"/>
            </a:pPr>
            <a:endParaRPr lang="en-US" dirty="0" smtClean="0"/>
          </a:p>
          <a:p>
            <a:pPr marL="342900" indent="-342900">
              <a:buAutoNum type="arabicPeriod"/>
            </a:pPr>
            <a:r>
              <a:rPr lang="en-US" b="1" dirty="0" smtClean="0"/>
              <a:t>Software </a:t>
            </a:r>
            <a:r>
              <a:rPr lang="en-US" b="1" dirty="0"/>
              <a:t>Design and Implementation</a:t>
            </a:r>
            <a:r>
              <a:rPr lang="en-US" dirty="0"/>
              <a:t> The software to meet the specification must be produced. </a:t>
            </a:r>
            <a:endParaRPr lang="en-US" dirty="0" smtClean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b="1" dirty="0" smtClean="0"/>
              <a:t>Software </a:t>
            </a:r>
            <a:r>
              <a:rPr lang="en-US" b="1" dirty="0"/>
              <a:t>Validation </a:t>
            </a:r>
            <a:r>
              <a:rPr lang="en-US" dirty="0"/>
              <a:t>The software must be validated to ensure that it does what the customer wants. </a:t>
            </a:r>
            <a:endParaRPr lang="en-US" dirty="0" smtClean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b="1" dirty="0" smtClean="0"/>
              <a:t>Software </a:t>
            </a:r>
            <a:r>
              <a:rPr lang="en-US" b="1" dirty="0"/>
              <a:t>Evolution </a:t>
            </a:r>
            <a:r>
              <a:rPr lang="en-US" dirty="0"/>
              <a:t>The software must evolve to meet changing customer needs.</a:t>
            </a:r>
          </a:p>
        </p:txBody>
      </p:sp>
    </p:spTree>
    <p:extLst>
      <p:ext uri="{BB962C8B-B14F-4D97-AF65-F5344CB8AC3E}">
        <p14:creationId xmlns:p14="http://schemas.microsoft.com/office/powerpoint/2010/main" val="3921802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43200" y="533400"/>
            <a:ext cx="2872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Software Maturity Framework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371600"/>
            <a:ext cx="8203883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75854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0" y="990600"/>
            <a:ext cx="8382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Process Maturity Levels </a:t>
            </a:r>
            <a:endParaRPr lang="en-US" dirty="0" smtClean="0"/>
          </a:p>
          <a:p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Initial</a:t>
            </a:r>
            <a:r>
              <a:rPr lang="en-US" dirty="0"/>
              <a:t>. Until the process is under statistical control, orderly progress in process improvement is not possible. Must at least achieve rudimentary predictability of schedules and costs. </a:t>
            </a:r>
            <a:endParaRPr lang="en-US" dirty="0" smtClean="0"/>
          </a:p>
          <a:p>
            <a:pPr marL="342900" indent="-342900">
              <a:buAutoNum type="arabicPeriod"/>
            </a:pP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Repeatable</a:t>
            </a:r>
            <a:r>
              <a:rPr lang="en-US" dirty="0"/>
              <a:t>. The organization has achieved a stable process with a repeatable level of statistical control by initiating rigorous project management of commitments, costs, schedules, and changes. </a:t>
            </a:r>
            <a:endParaRPr lang="en-US" dirty="0" smtClean="0"/>
          </a:p>
          <a:p>
            <a:pPr marL="342900" indent="-342900">
              <a:buAutoNum type="arabicPeriod"/>
            </a:pP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Defined</a:t>
            </a:r>
            <a:r>
              <a:rPr lang="en-US" dirty="0"/>
              <a:t>. The organization has defined the process as a basis for consistent implementation and better understanding. At this point, advanced technology can be introduced. </a:t>
            </a:r>
            <a:endParaRPr lang="en-US" dirty="0" smtClean="0"/>
          </a:p>
          <a:p>
            <a:pPr marL="342900" indent="-342900">
              <a:buAutoNum type="arabicPeriod"/>
            </a:pP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Managed</a:t>
            </a:r>
            <a:r>
              <a:rPr lang="en-US" dirty="0"/>
              <a:t>. The organization has initiated comprehensive process measurements and analysis. This is when the most significant quality improvements begin.</a:t>
            </a:r>
          </a:p>
        </p:txBody>
      </p:sp>
      <p:sp>
        <p:nvSpPr>
          <p:cNvPr id="3" name="Rectangle 2"/>
          <p:cNvSpPr/>
          <p:nvPr/>
        </p:nvSpPr>
        <p:spPr>
          <a:xfrm>
            <a:off x="486177" y="5711780"/>
            <a:ext cx="79902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 startAt="5"/>
            </a:pPr>
            <a:r>
              <a:rPr lang="en-US" dirty="0" smtClean="0"/>
              <a:t>Optimizing</a:t>
            </a:r>
            <a:r>
              <a:rPr lang="en-US" dirty="0"/>
              <a:t>. The organization now has a foundation for continuing </a:t>
            </a:r>
            <a:r>
              <a:rPr lang="en-US" dirty="0" smtClean="0"/>
              <a:t>improvement and </a:t>
            </a:r>
            <a:r>
              <a:rPr lang="en-US" dirty="0"/>
              <a:t>optimization of the process</a:t>
            </a:r>
          </a:p>
        </p:txBody>
      </p:sp>
    </p:spTree>
    <p:extLst>
      <p:ext uri="{BB962C8B-B14F-4D97-AF65-F5344CB8AC3E}">
        <p14:creationId xmlns:p14="http://schemas.microsoft.com/office/powerpoint/2010/main" val="3479756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18" y="609600"/>
            <a:ext cx="9124682" cy="3262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18" y="4190999"/>
            <a:ext cx="9124682" cy="20790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38049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457200" y="1295400"/>
            <a:ext cx="8229600" cy="4800600"/>
          </a:xfrm>
        </p:spPr>
        <p:txBody>
          <a:bodyPr>
            <a:normAutofit/>
          </a:bodyPr>
          <a:lstStyle/>
          <a:p>
            <a:r>
              <a:rPr lang="en-US" b="1" dirty="0"/>
              <a:t>Software Process Assessment </a:t>
            </a:r>
            <a:endParaRPr lang="en-US" b="1" dirty="0" smtClean="0"/>
          </a:p>
          <a:p>
            <a:endParaRPr lang="en-US" b="1" dirty="0" smtClean="0"/>
          </a:p>
          <a:p>
            <a:pPr algn="just"/>
            <a:r>
              <a:rPr lang="en-US" dirty="0" smtClean="0"/>
              <a:t>Process </a:t>
            </a:r>
            <a:r>
              <a:rPr lang="en-US" dirty="0"/>
              <a:t>assessments help software organizations improve themselves by identifying their crucial problems and establishing improvement priorities. </a:t>
            </a:r>
            <a:endParaRPr lang="en-US" dirty="0" smtClean="0"/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The </a:t>
            </a:r>
            <a:r>
              <a:rPr lang="en-US" dirty="0"/>
              <a:t>basic assessment objectives are</a:t>
            </a:r>
            <a:r>
              <a:rPr lang="en-US" dirty="0" smtClean="0"/>
              <a:t>:</a:t>
            </a:r>
          </a:p>
          <a:p>
            <a:pPr algn="just"/>
            <a:r>
              <a:rPr lang="en-US" dirty="0" smtClean="0"/>
              <a:t>•</a:t>
            </a:r>
            <a:r>
              <a:rPr lang="en-US" dirty="0"/>
              <a:t>Learn how the organization works </a:t>
            </a:r>
            <a:endParaRPr lang="en-US" dirty="0" smtClean="0"/>
          </a:p>
          <a:p>
            <a:pPr algn="just"/>
            <a:r>
              <a:rPr lang="en-US" dirty="0" smtClean="0"/>
              <a:t>•</a:t>
            </a:r>
            <a:r>
              <a:rPr lang="en-US" dirty="0"/>
              <a:t>Identify its major problems </a:t>
            </a:r>
            <a:endParaRPr lang="en-US" dirty="0" smtClean="0"/>
          </a:p>
          <a:p>
            <a:pPr algn="just"/>
            <a:r>
              <a:rPr lang="en-US" dirty="0" smtClean="0"/>
              <a:t>•</a:t>
            </a:r>
            <a:r>
              <a:rPr lang="en-US" dirty="0"/>
              <a:t>Enroll its opinion leaders in the change process </a:t>
            </a:r>
            <a:endParaRPr lang="en-US" dirty="0" smtClean="0"/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The </a:t>
            </a:r>
            <a:r>
              <a:rPr lang="en-US" dirty="0"/>
              <a:t>essential approach is to conduct a series of structured interviews with key people in the organization to learn their problems, concerns, and creative ideas. </a:t>
            </a:r>
          </a:p>
        </p:txBody>
      </p:sp>
    </p:spTree>
    <p:extLst>
      <p:ext uri="{BB962C8B-B14F-4D97-AF65-F5344CB8AC3E}">
        <p14:creationId xmlns:p14="http://schemas.microsoft.com/office/powerpoint/2010/main" val="4030243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lackTie">
  <a:themeElements>
    <a:clrScheme name="BlackTie">
      <a:dk1>
        <a:srgbClr val="000000"/>
      </a:dk1>
      <a:lt1>
        <a:srgbClr val="FFFFFF"/>
      </a:lt1>
      <a:dk2>
        <a:srgbClr val="46464A"/>
      </a:dk2>
      <a:lt2>
        <a:srgbClr val="E3DCCF"/>
      </a:lt2>
      <a:accent1>
        <a:srgbClr val="6F6F74"/>
      </a:accent1>
      <a:accent2>
        <a:srgbClr val="A7B789"/>
      </a:accent2>
      <a:accent3>
        <a:srgbClr val="BEAE98"/>
      </a:accent3>
      <a:accent4>
        <a:srgbClr val="92A9B9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BlackTie">
      <a:maj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BlackTie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20000"/>
              </a:schemeClr>
            </a:gs>
            <a:gs pos="30000">
              <a:schemeClr val="phClr">
                <a:tint val="61000"/>
                <a:satMod val="220000"/>
              </a:schemeClr>
            </a:gs>
            <a:gs pos="45000">
              <a:schemeClr val="phClr">
                <a:tint val="66000"/>
                <a:satMod val="240000"/>
              </a:schemeClr>
            </a:gs>
            <a:gs pos="55000">
              <a:schemeClr val="phClr">
                <a:tint val="66000"/>
                <a:satMod val="220000"/>
              </a:schemeClr>
            </a:gs>
            <a:gs pos="73000">
              <a:schemeClr val="phClr">
                <a:tint val="61000"/>
                <a:satMod val="220000"/>
              </a:schemeClr>
            </a:gs>
            <a:gs pos="100000">
              <a:schemeClr val="phClr">
                <a:tint val="45000"/>
                <a:satMod val="22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  <a:satMod val="110000"/>
              </a:schemeClr>
            </a:gs>
            <a:gs pos="30000">
              <a:schemeClr val="phClr">
                <a:shade val="90000"/>
                <a:satMod val="120000"/>
              </a:schemeClr>
            </a:gs>
            <a:gs pos="45000">
              <a:schemeClr val="phClr">
                <a:shade val="100000"/>
                <a:satMod val="128000"/>
              </a:schemeClr>
            </a:gs>
            <a:gs pos="55000">
              <a:schemeClr val="phClr">
                <a:shade val="100000"/>
                <a:satMod val="128000"/>
              </a:schemeClr>
            </a:gs>
            <a:gs pos="73000">
              <a:schemeClr val="phClr">
                <a:shade val="90000"/>
                <a:satMod val="120000"/>
              </a:schemeClr>
            </a:gs>
            <a:gs pos="100000">
              <a:schemeClr val="phClr">
                <a:shade val="63000"/>
                <a:satMod val="110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1909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7150" dist="38100" dir="5400000" algn="br" rotWithShape="0">
              <a:srgbClr val="000000">
                <a:alpha val="57000"/>
              </a:srgbClr>
            </a:outerShdw>
          </a:effectLst>
          <a:scene3d>
            <a:camera prst="orthographicFront">
              <a:rot lat="0" lon="0" rev="0"/>
            </a:camera>
            <a:lightRig rig="twoPt" dir="t">
              <a:rot lat="0" lon="0" rev="1800000"/>
            </a:lightRig>
          </a:scene3d>
          <a:sp3d>
            <a:bevelT w="44450" h="31750" prst="coolSlant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20000"/>
              </a:schemeClr>
            </a:duotone>
          </a:blip>
          <a:stretch/>
        </a:blip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30000"/>
                <a:satMod val="255000"/>
              </a:schemeClr>
            </a:gs>
          </a:gsLst>
          <a:path path="circle">
            <a:fillToRect l="50000" t="-80000" r="50000" b="18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Black Tie</Template>
  <TotalTime>249</TotalTime>
  <Words>781</Words>
  <Application>Microsoft Office PowerPoint</Application>
  <PresentationFormat>On-screen Show (4:3)</PresentationFormat>
  <Paragraphs>122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BlackTie</vt:lpstr>
      <vt:lpstr>        SPPM software process, MATURITY FRAMEWORK, and principles of software process change       </vt:lpstr>
      <vt:lpstr>PowerPoint Presentation</vt:lpstr>
      <vt:lpstr>ANSWER</vt:lpstr>
      <vt:lpstr>QUESTION-2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ANSWER</vt:lpstr>
      <vt:lpstr>PowerPoint Presentation</vt:lpstr>
      <vt:lpstr>PowerPoint Presentation</vt:lpstr>
      <vt:lpstr>PowerPoint Presentation</vt:lpstr>
      <vt:lpstr>ANSWER</vt:lpstr>
      <vt:lpstr>QUESTION-6</vt:lpstr>
      <vt:lpstr>ANSWER</vt:lpstr>
      <vt:lpstr>QUESTION-7</vt:lpstr>
      <vt:lpstr>ANSWER</vt:lpstr>
      <vt:lpstr>QUESTION-8</vt:lpstr>
      <vt:lpstr>ANSWER</vt:lpstr>
      <vt:lpstr>Question-9</vt:lpstr>
      <vt:lpstr>answer</vt:lpstr>
      <vt:lpstr>Question-10</vt:lpstr>
      <vt:lpstr>answer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 questions </dc:title>
  <dc:creator>Sony</dc:creator>
  <cp:lastModifiedBy>Sony</cp:lastModifiedBy>
  <cp:revision>33</cp:revision>
  <dcterms:created xsi:type="dcterms:W3CDTF">2006-08-16T00:00:00Z</dcterms:created>
  <dcterms:modified xsi:type="dcterms:W3CDTF">2020-09-01T11:28:56Z</dcterms:modified>
</cp:coreProperties>
</file>