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87" r:id="rId5"/>
    <p:sldId id="288" r:id="rId6"/>
    <p:sldId id="293" r:id="rId7"/>
    <p:sldId id="289" r:id="rId8"/>
    <p:sldId id="290" r:id="rId9"/>
    <p:sldId id="292" r:id="rId10"/>
    <p:sldId id="294" r:id="rId11"/>
    <p:sldId id="263" r:id="rId12"/>
    <p:sldId id="264" r:id="rId13"/>
    <p:sldId id="277" r:id="rId14"/>
    <p:sldId id="278"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8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9/4/2020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9/4/2020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9/4/2020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9/4/2020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9/4/2020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9/4/2020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9/4/2020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9/4/2020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9/4/2020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9/4/2020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200400"/>
            <a:ext cx="4013200" cy="993140"/>
          </a:xfrm>
        </p:spPr>
        <p:txBody>
          <a:bodyPr/>
          <a:lstStyle/>
          <a:p>
            <a:r>
              <a:rPr lang="en-US" sz="2400" b="1" dirty="0" smtClean="0"/>
              <a:t>BY: NEHA NANDAL </a:t>
            </a:r>
            <a:endParaRPr lang="en-US" sz="2400" b="1" dirty="0"/>
          </a:p>
        </p:txBody>
      </p:sp>
      <p:sp>
        <p:nvSpPr>
          <p:cNvPr id="4" name="Rectangle 3"/>
          <p:cNvSpPr/>
          <p:nvPr/>
        </p:nvSpPr>
        <p:spPr>
          <a:xfrm>
            <a:off x="1447800" y="1676400"/>
            <a:ext cx="6096000" cy="152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1447800" y="2743200"/>
            <a:ext cx="6096000" cy="21336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SPPM</a:t>
            </a:r>
            <a:br>
              <a:rPr lang="en-US" sz="2000" dirty="0" smtClean="0"/>
            </a:br>
            <a:r>
              <a:rPr lang="en-US" sz="2000" dirty="0" smtClean="0"/>
              <a:t>MANAGED AND OPTIMIZING PROCESS</a:t>
            </a:r>
            <a:br>
              <a:rPr lang="en-US" sz="2000" dirty="0" smtClean="0"/>
            </a:br>
            <a:r>
              <a:rPr lang="en-US" sz="2000" dirty="0" smtClean="0"/>
              <a:t>  </a:t>
            </a:r>
            <a:r>
              <a:rPr lang="en-US" sz="2000" dirty="0"/>
              <a:t>0</a:t>
            </a:r>
            <a:r>
              <a:rPr lang="en-US" sz="2000" dirty="0" smtClean="0"/>
              <a:t>4/09/2020</a:t>
            </a:r>
            <a:br>
              <a:rPr lang="en-US" sz="2000" dirty="0" smtClean="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919134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40943"/>
            <a:ext cx="3521029" cy="369332"/>
          </a:xfrm>
          <a:prstGeom prst="rect">
            <a:avLst/>
          </a:prstGeom>
        </p:spPr>
        <p:txBody>
          <a:bodyPr wrap="none">
            <a:spAutoFit/>
          </a:bodyPr>
          <a:lstStyle/>
          <a:p>
            <a:r>
              <a:rPr lang="en-US" b="1" dirty="0"/>
              <a:t>Maturity Level and Process Areas </a:t>
            </a:r>
          </a:p>
        </p:txBody>
      </p:sp>
      <p:graphicFrame>
        <p:nvGraphicFramePr>
          <p:cNvPr id="5" name="Table 4"/>
          <p:cNvGraphicFramePr>
            <a:graphicFrameLocks noGrp="1"/>
          </p:cNvGraphicFramePr>
          <p:nvPr>
            <p:extLst>
              <p:ext uri="{D42A27DB-BD31-4B8C-83A1-F6EECF244321}">
                <p14:modId xmlns:p14="http://schemas.microsoft.com/office/powerpoint/2010/main" val="4209060722"/>
              </p:ext>
            </p:extLst>
          </p:nvPr>
        </p:nvGraphicFramePr>
        <p:xfrm>
          <a:off x="76200" y="40943"/>
          <a:ext cx="9067800" cy="6638988"/>
        </p:xfrm>
        <a:graphic>
          <a:graphicData uri="http://schemas.openxmlformats.org/drawingml/2006/table">
            <a:tbl>
              <a:tblPr firstRow="1" firstCol="1" bandRow="1">
                <a:tableStyleId>{5C22544A-7EE6-4342-B048-85BDC9FD1C3A}</a:tableStyleId>
              </a:tblPr>
              <a:tblGrid>
                <a:gridCol w="762000"/>
                <a:gridCol w="1752600"/>
                <a:gridCol w="4876800"/>
                <a:gridCol w="1676400"/>
              </a:tblGrid>
              <a:tr h="0">
                <a:tc>
                  <a:txBody>
                    <a:bodyPr/>
                    <a:lstStyle/>
                    <a:p>
                      <a:pPr marL="0" marR="0" algn="ctr">
                        <a:lnSpc>
                          <a:spcPct val="115000"/>
                        </a:lnSpc>
                        <a:spcBef>
                          <a:spcPts val="0"/>
                        </a:spcBef>
                        <a:spcAft>
                          <a:spcPts val="0"/>
                        </a:spcAft>
                      </a:pPr>
                      <a:r>
                        <a:rPr lang="en-US" sz="1200" dirty="0">
                          <a:effectLst/>
                        </a:rPr>
                        <a:t>Level</a:t>
                      </a:r>
                      <a:endParaRPr lang="en-US" sz="1200" dirty="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Focus</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Key Process Area</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Result</a:t>
                      </a:r>
                      <a:endParaRPr lang="en-US" sz="1200">
                        <a:effectLst/>
                        <a:latin typeface="Calibri"/>
                        <a:ea typeface="Calibri"/>
                        <a:cs typeface="Times New Roman"/>
                      </a:endParaRPr>
                    </a:p>
                  </a:txBody>
                  <a:tcPr marL="9943" marR="9943" marT="9943" marB="9943" anchor="ctr"/>
                </a:tc>
              </a:tr>
              <a:tr h="415075">
                <a:tc>
                  <a:txBody>
                    <a:bodyPr/>
                    <a:lstStyle/>
                    <a:p>
                      <a:pPr marL="0" marR="0" algn="ctr">
                        <a:lnSpc>
                          <a:spcPct val="115000"/>
                        </a:lnSpc>
                        <a:spcBef>
                          <a:spcPts val="0"/>
                        </a:spcBef>
                        <a:spcAft>
                          <a:spcPts val="0"/>
                        </a:spcAft>
                      </a:pPr>
                      <a:r>
                        <a:rPr lang="en-US" sz="1200">
                          <a:effectLst/>
                        </a:rPr>
                        <a:t>5</a:t>
                      </a:r>
                      <a:br>
                        <a:rPr lang="en-US" sz="1200">
                          <a:effectLst/>
                        </a:rPr>
                      </a:br>
                      <a:r>
                        <a:rPr lang="en-US" sz="1200">
                          <a:effectLst/>
                        </a:rPr>
                        <a:t>Optimizing</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Continuous Process Improvement</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Organizational Innovation and Deployment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Causal Analysis and Resolution</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Highest Quality /</a:t>
                      </a:r>
                      <a:br>
                        <a:rPr lang="en-US" sz="1200">
                          <a:effectLst/>
                        </a:rPr>
                      </a:br>
                      <a:r>
                        <a:rPr lang="en-US" sz="1200">
                          <a:effectLst/>
                        </a:rPr>
                        <a:t>Lowest Risk</a:t>
                      </a:r>
                      <a:endParaRPr lang="en-US" sz="1200">
                        <a:effectLst/>
                        <a:latin typeface="Calibri"/>
                        <a:ea typeface="Calibri"/>
                        <a:cs typeface="Times New Roman"/>
                      </a:endParaRPr>
                    </a:p>
                  </a:txBody>
                  <a:tcPr marL="9943" marR="9943" marT="9943" marB="9943" anchor="ctr"/>
                </a:tc>
              </a:tr>
              <a:tr h="371165">
                <a:tc>
                  <a:txBody>
                    <a:bodyPr/>
                    <a:lstStyle/>
                    <a:p>
                      <a:pPr marL="0" marR="0" algn="ctr">
                        <a:lnSpc>
                          <a:spcPct val="115000"/>
                        </a:lnSpc>
                        <a:spcBef>
                          <a:spcPts val="0"/>
                        </a:spcBef>
                        <a:spcAft>
                          <a:spcPts val="0"/>
                        </a:spcAft>
                      </a:pPr>
                      <a:r>
                        <a:rPr lang="en-US" sz="1200">
                          <a:effectLst/>
                        </a:rPr>
                        <a:t>4</a:t>
                      </a:r>
                      <a:br>
                        <a:rPr lang="en-US" sz="1200">
                          <a:effectLst/>
                        </a:rPr>
                      </a:br>
                      <a:r>
                        <a:rPr lang="en-US" sz="1200">
                          <a:effectLst/>
                        </a:rPr>
                        <a:t>Quantitatively Managed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Quantitatively Managed</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Organizational Process Performance</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Quantitative Project Management</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Higher Quality /</a:t>
                      </a:r>
                      <a:br>
                        <a:rPr lang="en-US" sz="1200">
                          <a:effectLst/>
                        </a:rPr>
                      </a:br>
                      <a:r>
                        <a:rPr lang="en-US" sz="1200">
                          <a:effectLst/>
                        </a:rPr>
                        <a:t>Lower Risk</a:t>
                      </a:r>
                      <a:endParaRPr lang="en-US" sz="1200">
                        <a:effectLst/>
                        <a:latin typeface="Calibri"/>
                        <a:ea typeface="Calibri"/>
                        <a:cs typeface="Times New Roman"/>
                      </a:endParaRPr>
                    </a:p>
                  </a:txBody>
                  <a:tcPr marL="9943" marR="9943" marT="9943" marB="9943" anchor="ctr"/>
                </a:tc>
              </a:tr>
              <a:tr h="2374984">
                <a:tc>
                  <a:txBody>
                    <a:bodyPr/>
                    <a:lstStyle/>
                    <a:p>
                      <a:pPr marL="0" marR="0" algn="ctr">
                        <a:lnSpc>
                          <a:spcPct val="115000"/>
                        </a:lnSpc>
                        <a:spcBef>
                          <a:spcPts val="0"/>
                        </a:spcBef>
                        <a:spcAft>
                          <a:spcPts val="0"/>
                        </a:spcAft>
                      </a:pPr>
                      <a:r>
                        <a:rPr lang="en-US" sz="1200">
                          <a:effectLst/>
                        </a:rPr>
                        <a:t>3</a:t>
                      </a:r>
                      <a:br>
                        <a:rPr lang="en-US" sz="1200">
                          <a:effectLst/>
                        </a:rPr>
                      </a:br>
                      <a:r>
                        <a:rPr lang="en-US" sz="1200">
                          <a:effectLst/>
                        </a:rPr>
                        <a:t>Defined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Process Standardization</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Requirements Development</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Technical Solution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Product Integration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Verification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Validation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Process Focus</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Process Definition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Training</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Project </a:t>
                      </a:r>
                      <a:r>
                        <a:rPr lang="en-US" sz="1200" dirty="0" err="1">
                          <a:effectLst/>
                        </a:rPr>
                        <a:t>Mgmt</a:t>
                      </a:r>
                      <a:r>
                        <a:rPr lang="en-US" sz="1200" dirty="0">
                          <a:effectLst/>
                        </a:rPr>
                        <a:t> (with IPPD extras)</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Risk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Decision Analysis and Resolution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Teaming (IPPD only)</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 Environment for Integration (IPPD only)</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Supplier Management (SS only)</a:t>
                      </a:r>
                      <a:endParaRPr lang="en-US" sz="1200" dirty="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Medium Quality /</a:t>
                      </a:r>
                      <a:br>
                        <a:rPr lang="en-US" sz="1200">
                          <a:effectLst/>
                        </a:rPr>
                      </a:br>
                      <a:r>
                        <a:rPr lang="en-US" sz="1200">
                          <a:effectLst/>
                        </a:rPr>
                        <a:t>Medium Risk</a:t>
                      </a:r>
                      <a:endParaRPr lang="en-US" sz="1200">
                        <a:effectLst/>
                        <a:latin typeface="Calibri"/>
                        <a:ea typeface="Calibri"/>
                        <a:cs typeface="Times New Roman"/>
                      </a:endParaRPr>
                    </a:p>
                  </a:txBody>
                  <a:tcPr marL="9943" marR="9943" marT="9943" marB="9943" anchor="ctr"/>
                </a:tc>
              </a:tr>
              <a:tr h="1073722">
                <a:tc>
                  <a:txBody>
                    <a:bodyPr/>
                    <a:lstStyle/>
                    <a:p>
                      <a:pPr marL="0" marR="0" algn="ctr">
                        <a:lnSpc>
                          <a:spcPct val="115000"/>
                        </a:lnSpc>
                        <a:spcBef>
                          <a:spcPts val="0"/>
                        </a:spcBef>
                        <a:spcAft>
                          <a:spcPts val="0"/>
                        </a:spcAft>
                      </a:pPr>
                      <a:r>
                        <a:rPr lang="en-US" sz="1200">
                          <a:effectLst/>
                        </a:rPr>
                        <a:t>2</a:t>
                      </a:r>
                      <a:br>
                        <a:rPr lang="en-US" sz="1200">
                          <a:effectLst/>
                        </a:rPr>
                      </a:br>
                      <a:r>
                        <a:rPr lang="en-US" sz="1200">
                          <a:effectLst/>
                        </a:rPr>
                        <a:t>Managed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Basic Project Management</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Requirements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Project Planning</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Project Monitoring and Control</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Supplier Agreement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Measurement and Analysis</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Process and Product Quality Assurance</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Configuration Management</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Low Quality /</a:t>
                      </a:r>
                      <a:br>
                        <a:rPr lang="en-US" sz="1200">
                          <a:effectLst/>
                        </a:rPr>
                      </a:br>
                      <a:r>
                        <a:rPr lang="en-US" sz="1200">
                          <a:effectLst/>
                        </a:rPr>
                        <a:t>High Risk</a:t>
                      </a:r>
                      <a:endParaRPr lang="en-US" sz="1200">
                        <a:effectLst/>
                        <a:latin typeface="Calibri"/>
                        <a:ea typeface="Calibri"/>
                        <a:cs typeface="Times New Roman"/>
                      </a:endParaRPr>
                    </a:p>
                  </a:txBody>
                  <a:tcPr marL="9943" marR="9943" marT="9943" marB="9943" anchor="ctr"/>
                </a:tc>
              </a:tr>
              <a:tr h="275232">
                <a:tc>
                  <a:txBody>
                    <a:bodyPr/>
                    <a:lstStyle/>
                    <a:p>
                      <a:pPr marL="0" marR="0" algn="ctr">
                        <a:lnSpc>
                          <a:spcPct val="115000"/>
                        </a:lnSpc>
                        <a:spcBef>
                          <a:spcPts val="0"/>
                        </a:spcBef>
                        <a:spcAft>
                          <a:spcPts val="0"/>
                        </a:spcAft>
                      </a:pPr>
                      <a:r>
                        <a:rPr lang="en-US" sz="1200" dirty="0">
                          <a:effectLst/>
                        </a:rPr>
                        <a:t>1</a:t>
                      </a:r>
                      <a:br>
                        <a:rPr lang="en-US" sz="1200" dirty="0">
                          <a:effectLst/>
                        </a:rPr>
                      </a:br>
                      <a:r>
                        <a:rPr lang="en-US" sz="1200" dirty="0">
                          <a:effectLst/>
                        </a:rPr>
                        <a:t>Initial</a:t>
                      </a:r>
                      <a:endParaRPr lang="en-US" sz="1200" dirty="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Process is informal and Adhoc</a:t>
                      </a:r>
                      <a:endParaRPr lang="en-US" sz="1200">
                        <a:effectLst/>
                        <a:latin typeface="Calibri"/>
                        <a:ea typeface="Calibri"/>
                        <a:cs typeface="Times New Roman"/>
                      </a:endParaRPr>
                    </a:p>
                  </a:txBody>
                  <a:tcPr marL="9943" marR="9943" marT="9943" marB="9943" anchor="ctr"/>
                </a:tc>
                <a:tc>
                  <a:txBody>
                    <a:bodyPr/>
                    <a:lstStyle/>
                    <a:p>
                      <a:endParaRPr lang="en-US" sz="1200">
                        <a:effectLst/>
                        <a:latin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dirty="0">
                          <a:effectLst/>
                        </a:rPr>
                        <a:t>Lowest Quality /</a:t>
                      </a:r>
                      <a:br>
                        <a:rPr lang="en-US" sz="1200" dirty="0">
                          <a:effectLst/>
                        </a:rPr>
                      </a:br>
                      <a:r>
                        <a:rPr lang="en-US" sz="1200" dirty="0">
                          <a:effectLst/>
                        </a:rPr>
                        <a:t>Highest Risk</a:t>
                      </a:r>
                      <a:endParaRPr lang="en-US" sz="1200" dirty="0">
                        <a:effectLst/>
                        <a:latin typeface="Calibri"/>
                        <a:ea typeface="Calibri"/>
                        <a:cs typeface="Times New Roman"/>
                      </a:endParaRPr>
                    </a:p>
                  </a:txBody>
                  <a:tcPr marL="9943" marR="9943" marT="9943" marB="9943" anchor="ctr"/>
                </a:tc>
              </a:tr>
            </a:tbl>
          </a:graphicData>
        </a:graphic>
      </p:graphicFrame>
    </p:spTree>
    <p:extLst>
      <p:ext uri="{BB962C8B-B14F-4D97-AF65-F5344CB8AC3E}">
        <p14:creationId xmlns:p14="http://schemas.microsoft.com/office/powerpoint/2010/main" val="3760528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487419"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327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More often than daily</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1" y="18245"/>
            <a:ext cx="7585564"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092195"/>
            <a:ext cx="57245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324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522474"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239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76" y="685800"/>
            <a:ext cx="848127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483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3" y="152400"/>
            <a:ext cx="9220200" cy="6740307"/>
          </a:xfrm>
          <a:prstGeom prst="rect">
            <a:avLst/>
          </a:prstGeom>
        </p:spPr>
        <p:txBody>
          <a:bodyPr wrap="square">
            <a:spAutoFit/>
          </a:bodyPr>
          <a:lstStyle/>
          <a:p>
            <a:r>
              <a:rPr lang="en-US" dirty="0"/>
              <a:t>CONVENTIONAL SOFTWARE MANAGEMENT PERFORMANCE Barry Boehm’s Top 10 “Industrial Software Metrics”: </a:t>
            </a:r>
            <a:endParaRPr lang="en-US" dirty="0" smtClean="0"/>
          </a:p>
          <a:p>
            <a:endParaRPr lang="en-US" dirty="0" smtClean="0"/>
          </a:p>
          <a:p>
            <a:pPr marL="342900" indent="-342900">
              <a:buAutoNum type="arabicParenR"/>
            </a:pPr>
            <a:r>
              <a:rPr lang="en-US" dirty="0" smtClean="0"/>
              <a:t>Finding </a:t>
            </a:r>
            <a:r>
              <a:rPr lang="en-US" dirty="0"/>
              <a:t>and fixing a software problem after delivery costs 100 times more than finding and fixing the problem in early design phases. </a:t>
            </a:r>
            <a:endParaRPr lang="en-US" dirty="0" smtClean="0"/>
          </a:p>
          <a:p>
            <a:pPr marL="342900" indent="-342900">
              <a:buAutoNum type="arabicParenR"/>
            </a:pPr>
            <a:r>
              <a:rPr lang="en-US" dirty="0" smtClean="0"/>
              <a:t>You </a:t>
            </a:r>
            <a:r>
              <a:rPr lang="en-US" dirty="0"/>
              <a:t>can compress software development schedules 25% of nominal (small), but no more. </a:t>
            </a:r>
            <a:endParaRPr lang="en-US" dirty="0" smtClean="0"/>
          </a:p>
          <a:p>
            <a:pPr marL="342900" indent="-342900">
              <a:buAutoNum type="arabicParenR"/>
            </a:pPr>
            <a:r>
              <a:rPr lang="en-US" dirty="0" smtClean="0"/>
              <a:t>For </a:t>
            </a:r>
            <a:r>
              <a:rPr lang="en-US" dirty="0"/>
              <a:t>every $1 you spend on development, you will spend $2 on maintenance. </a:t>
            </a:r>
            <a:endParaRPr lang="en-US" dirty="0" smtClean="0"/>
          </a:p>
          <a:p>
            <a:pPr marL="342900" indent="-342900">
              <a:buAutoNum type="arabicParenR"/>
            </a:pPr>
            <a:r>
              <a:rPr lang="en-US" dirty="0" smtClean="0"/>
              <a:t>Software </a:t>
            </a:r>
            <a:r>
              <a:rPr lang="en-US" dirty="0"/>
              <a:t>development and maintenance costs are primarily a function of the number of source lines of code. </a:t>
            </a:r>
            <a:endParaRPr lang="en-US" dirty="0" smtClean="0"/>
          </a:p>
          <a:p>
            <a:pPr marL="342900" indent="-342900">
              <a:buAutoNum type="arabicParenR"/>
            </a:pPr>
            <a:r>
              <a:rPr lang="en-US" dirty="0" smtClean="0"/>
              <a:t>Variations </a:t>
            </a:r>
            <a:r>
              <a:rPr lang="en-US" dirty="0"/>
              <a:t>among people account for the biggest difference in software productivity. </a:t>
            </a:r>
            <a:endParaRPr lang="en-US" dirty="0" smtClean="0"/>
          </a:p>
          <a:p>
            <a:pPr marL="342900" indent="-342900">
              <a:buAutoNum type="arabicParenR"/>
            </a:pPr>
            <a:r>
              <a:rPr lang="en-US" dirty="0" smtClean="0"/>
              <a:t>The </a:t>
            </a:r>
            <a:r>
              <a:rPr lang="en-US" dirty="0"/>
              <a:t>overall ratio of software to hardware costs is still growing. In 1955 it was 15:85; in 1985, 85:15. </a:t>
            </a:r>
            <a:endParaRPr lang="en-US" dirty="0" smtClean="0"/>
          </a:p>
          <a:p>
            <a:pPr marL="342900" indent="-342900">
              <a:buAutoNum type="arabicParenR"/>
            </a:pPr>
            <a:r>
              <a:rPr lang="en-US" dirty="0" smtClean="0"/>
              <a:t>Only </a:t>
            </a:r>
            <a:r>
              <a:rPr lang="en-US" dirty="0"/>
              <a:t>about 15% of software development effort is devoted to programming. </a:t>
            </a:r>
            <a:endParaRPr lang="en-US" dirty="0" smtClean="0"/>
          </a:p>
          <a:p>
            <a:pPr marL="342900" indent="-342900">
              <a:buAutoNum type="arabicParenR"/>
            </a:pPr>
            <a:r>
              <a:rPr lang="en-US" dirty="0" smtClean="0"/>
              <a:t>Software </a:t>
            </a:r>
            <a:r>
              <a:rPr lang="en-US" dirty="0"/>
              <a:t>systems and products typically cost 3 times as much per SLOC as individual software programs. Software-system products cost 9 times as much. </a:t>
            </a:r>
            <a:endParaRPr lang="en-US" dirty="0" smtClean="0"/>
          </a:p>
          <a:p>
            <a:pPr marL="342900" indent="-342900">
              <a:buAutoNum type="arabicParenR"/>
            </a:pPr>
            <a:r>
              <a:rPr lang="en-US" dirty="0" smtClean="0"/>
              <a:t>Walkthroughs </a:t>
            </a:r>
            <a:r>
              <a:rPr lang="en-US" dirty="0"/>
              <a:t>catch 60% of the errors. </a:t>
            </a:r>
            <a:endParaRPr lang="en-US" dirty="0" smtClean="0"/>
          </a:p>
          <a:p>
            <a:pPr marL="342900" indent="-342900">
              <a:buAutoNum type="arabicParenR"/>
            </a:pPr>
            <a:r>
              <a:rPr lang="en-US" dirty="0" smtClean="0"/>
              <a:t>80</a:t>
            </a:r>
            <a:r>
              <a:rPr lang="en-US" dirty="0"/>
              <a:t>% of the contribution comes from 20% of the contributors</a:t>
            </a:r>
            <a:r>
              <a:rPr lang="en-US" dirty="0" smtClean="0"/>
              <a:t>.</a:t>
            </a:r>
          </a:p>
          <a:p>
            <a:pPr marL="342900" indent="-342900">
              <a:buFont typeface="Arial" pitchFamily="34" charset="0"/>
              <a:buChar char="•"/>
            </a:pPr>
            <a:r>
              <a:rPr lang="en-US" dirty="0" smtClean="0"/>
              <a:t> - </a:t>
            </a:r>
            <a:r>
              <a:rPr lang="en-US" dirty="0"/>
              <a:t>80% of the engineering is consumed by 20% of the requirements. </a:t>
            </a:r>
            <a:endParaRPr lang="en-US" dirty="0" smtClean="0"/>
          </a:p>
          <a:p>
            <a:pPr marL="342900" indent="-342900">
              <a:buFont typeface="Arial" pitchFamily="34" charset="0"/>
              <a:buChar char="•"/>
            </a:pPr>
            <a:r>
              <a:rPr lang="en-US" dirty="0" smtClean="0"/>
              <a:t>- </a:t>
            </a:r>
            <a:r>
              <a:rPr lang="en-US" dirty="0"/>
              <a:t>80% of the software cost is consumed by 20% of the components</a:t>
            </a:r>
            <a:r>
              <a:rPr lang="en-US" dirty="0" smtClean="0"/>
              <a:t>.</a:t>
            </a:r>
          </a:p>
          <a:p>
            <a:pPr marL="342900" indent="-342900">
              <a:buFont typeface="Arial" pitchFamily="34" charset="0"/>
              <a:buChar char="•"/>
            </a:pPr>
            <a:r>
              <a:rPr lang="en-US" dirty="0" smtClean="0"/>
              <a:t> </a:t>
            </a:r>
            <a:r>
              <a:rPr lang="en-US" dirty="0"/>
              <a:t>- 80% of the errors are caused by 20% of the components. </a:t>
            </a:r>
            <a:endParaRPr lang="en-US" dirty="0" smtClean="0"/>
          </a:p>
          <a:p>
            <a:pPr marL="342900" indent="-342900">
              <a:buFont typeface="Arial" pitchFamily="34" charset="0"/>
              <a:buChar char="•"/>
            </a:pPr>
            <a:r>
              <a:rPr lang="en-US" dirty="0" smtClean="0"/>
              <a:t>- </a:t>
            </a:r>
            <a:r>
              <a:rPr lang="en-US" dirty="0"/>
              <a:t>80% of the software scrap and rework is caused by 20% of the errors. </a:t>
            </a:r>
            <a:endParaRPr lang="en-US" dirty="0" smtClean="0"/>
          </a:p>
          <a:p>
            <a:pPr marL="342900" indent="-342900">
              <a:buFont typeface="Arial" pitchFamily="34" charset="0"/>
              <a:buChar char="•"/>
            </a:pPr>
            <a:r>
              <a:rPr lang="en-US" dirty="0" smtClean="0"/>
              <a:t>- </a:t>
            </a:r>
            <a:r>
              <a:rPr lang="en-US" dirty="0"/>
              <a:t>80% of the resources are consumed by 20% of the components. </a:t>
            </a:r>
            <a:endParaRPr lang="en-US" dirty="0" smtClean="0"/>
          </a:p>
          <a:p>
            <a:pPr marL="342900" indent="-342900">
              <a:buFont typeface="Arial" pitchFamily="34" charset="0"/>
              <a:buChar char="•"/>
            </a:pPr>
            <a:r>
              <a:rPr lang="en-US" dirty="0" smtClean="0"/>
              <a:t>- </a:t>
            </a:r>
            <a:r>
              <a:rPr lang="en-US" dirty="0"/>
              <a:t>80% of the engineering is accomplished by 20% of the tools. </a:t>
            </a:r>
            <a:endParaRPr lang="en-US" dirty="0" smtClean="0"/>
          </a:p>
          <a:p>
            <a:pPr marL="342900" indent="-342900">
              <a:buFont typeface="Arial" pitchFamily="34" charset="0"/>
              <a:buChar char="•"/>
            </a:pPr>
            <a:r>
              <a:rPr lang="en-US" dirty="0" smtClean="0"/>
              <a:t>- </a:t>
            </a:r>
            <a:r>
              <a:rPr lang="en-US" dirty="0"/>
              <a:t>80% of the progress is made by 20% of the people. </a:t>
            </a:r>
          </a:p>
        </p:txBody>
      </p:sp>
    </p:spTree>
    <p:extLst>
      <p:ext uri="{BB962C8B-B14F-4D97-AF65-F5344CB8AC3E}">
        <p14:creationId xmlns:p14="http://schemas.microsoft.com/office/powerpoint/2010/main" val="1267045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5,14,24</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931679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a:t>Which practice prescribe "the code is always written by two programmers at one machine</a:t>
            </a:r>
            <a:r>
              <a:rPr lang="en-US" dirty="0" smtClean="0"/>
              <a:t>"?</a:t>
            </a:r>
          </a:p>
          <a:p>
            <a:pPr algn="l"/>
            <a:endParaRPr lang="en-US" dirty="0"/>
          </a:p>
          <a:p>
            <a:pPr lvl="1" algn="l"/>
            <a:r>
              <a:rPr lang="en-US" dirty="0"/>
              <a:t>A. </a:t>
            </a:r>
            <a:r>
              <a:rPr lang="en-US" dirty="0" smtClean="0"/>
              <a:t>Twin </a:t>
            </a:r>
            <a:r>
              <a:rPr lang="en-US" dirty="0"/>
              <a:t>Programming</a:t>
            </a:r>
          </a:p>
          <a:p>
            <a:pPr lvl="1" algn="l"/>
            <a:r>
              <a:rPr lang="en-US" dirty="0"/>
              <a:t>B. </a:t>
            </a:r>
            <a:r>
              <a:rPr lang="en-US" dirty="0" smtClean="0"/>
              <a:t>Peer </a:t>
            </a:r>
            <a:r>
              <a:rPr lang="en-US" dirty="0"/>
              <a:t>Programming</a:t>
            </a:r>
          </a:p>
          <a:p>
            <a:pPr lvl="1" algn="l"/>
            <a:r>
              <a:rPr lang="en-US" dirty="0"/>
              <a:t>C. </a:t>
            </a:r>
            <a:r>
              <a:rPr lang="en-US" dirty="0" smtClean="0"/>
              <a:t>Pair </a:t>
            </a:r>
            <a:r>
              <a:rPr lang="en-US" dirty="0"/>
              <a:t>Programming</a:t>
            </a:r>
          </a:p>
          <a:p>
            <a:pPr lvl="1" algn="l"/>
            <a:r>
              <a:rPr lang="en-US" dirty="0"/>
              <a:t>D. </a:t>
            </a:r>
            <a:r>
              <a:rPr lang="en-US" dirty="0" smtClean="0"/>
              <a:t>Buddy </a:t>
            </a:r>
            <a:r>
              <a:rPr lang="en-US" dirty="0"/>
              <a:t>Programming</a:t>
            </a:r>
          </a:p>
          <a:p>
            <a:pPr algn="l"/>
            <a:endParaRPr lang="en-US" dirty="0"/>
          </a:p>
        </p:txBody>
      </p:sp>
      <p:sp>
        <p:nvSpPr>
          <p:cNvPr id="3" name="Title 2"/>
          <p:cNvSpPr>
            <a:spLocks noGrp="1"/>
          </p:cNvSpPr>
          <p:nvPr>
            <p:ph type="title"/>
          </p:nvPr>
        </p:nvSpPr>
        <p:spPr/>
        <p:txBody>
          <a:bodyPr/>
          <a:lstStyle/>
          <a:p>
            <a:r>
              <a:rPr lang="en-US" dirty="0" smtClean="0"/>
              <a:t>QUESTION-6</a:t>
            </a:r>
            <a:endParaRPr lang="en-US" dirty="0"/>
          </a:p>
        </p:txBody>
      </p:sp>
    </p:spTree>
    <p:extLst>
      <p:ext uri="{BB962C8B-B14F-4D97-AF65-F5344CB8AC3E}">
        <p14:creationId xmlns:p14="http://schemas.microsoft.com/office/powerpoint/2010/main" val="4025267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C. Pair Programming</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3638126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Which statement is true about story in XP</a:t>
            </a:r>
            <a:r>
              <a:rPr lang="en-US" b="1" dirty="0" smtClean="0"/>
              <a:t>?</a:t>
            </a:r>
          </a:p>
          <a:p>
            <a:pPr algn="l"/>
            <a:endParaRPr lang="en-US" b="1" dirty="0"/>
          </a:p>
          <a:p>
            <a:pPr algn="l"/>
            <a:r>
              <a:rPr lang="en-US" dirty="0"/>
              <a:t>A. It is a short description of customer visible functionalities</a:t>
            </a:r>
            <a:br>
              <a:rPr lang="en-US" dirty="0"/>
            </a:br>
            <a:r>
              <a:rPr lang="en-US" dirty="0"/>
              <a:t>B. Each story need to represent a complete feature</a:t>
            </a:r>
            <a:br>
              <a:rPr lang="en-US" dirty="0"/>
            </a:br>
            <a:r>
              <a:rPr lang="en-US" dirty="0"/>
              <a:t>C. Story is XP terminology for the Use Case</a:t>
            </a:r>
            <a:br>
              <a:rPr lang="en-US" dirty="0"/>
            </a:br>
            <a:r>
              <a:rPr lang="en-US" dirty="0"/>
              <a:t>D. A Story should not be described in more than one page</a:t>
            </a:r>
          </a:p>
          <a:p>
            <a:pPr algn="l"/>
            <a:endParaRPr lang="en-US" dirty="0"/>
          </a:p>
        </p:txBody>
      </p:sp>
      <p:sp>
        <p:nvSpPr>
          <p:cNvPr id="3" name="Title 2"/>
          <p:cNvSpPr>
            <a:spLocks noGrp="1"/>
          </p:cNvSpPr>
          <p:nvPr>
            <p:ph type="title"/>
          </p:nvPr>
        </p:nvSpPr>
        <p:spPr/>
        <p:txBody>
          <a:bodyPr/>
          <a:lstStyle/>
          <a:p>
            <a:r>
              <a:rPr lang="en-US" dirty="0" smtClean="0"/>
              <a:t>QUESTION-7</a:t>
            </a:r>
            <a:endParaRPr lang="en-US" dirty="0"/>
          </a:p>
        </p:txBody>
      </p:sp>
    </p:spTree>
    <p:extLst>
      <p:ext uri="{BB962C8B-B14F-4D97-AF65-F5344CB8AC3E}">
        <p14:creationId xmlns:p14="http://schemas.microsoft.com/office/powerpoint/2010/main" val="4116224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3777"/>
            <a:ext cx="811464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2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r>
              <a:rPr lang="en-US" sz="2800" dirty="0"/>
              <a:t>A. It is a short description of customer visible functionalities</a:t>
            </a:r>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3254694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What are the four framework activities found in the Extreme Programming (XP) process model</a:t>
            </a:r>
            <a:r>
              <a:rPr lang="en-US" dirty="0" smtClean="0"/>
              <a:t>?</a:t>
            </a:r>
          </a:p>
          <a:p>
            <a:pPr algn="l"/>
            <a:endParaRPr lang="en-US" dirty="0"/>
          </a:p>
          <a:p>
            <a:pPr algn="l"/>
            <a:r>
              <a:rPr lang="en-US" dirty="0" smtClean="0"/>
              <a:t>a. analysis</a:t>
            </a:r>
            <a:r>
              <a:rPr lang="en-US" dirty="0"/>
              <a:t>, design, coding, testing</a:t>
            </a:r>
          </a:p>
          <a:p>
            <a:pPr algn="l"/>
            <a:r>
              <a:rPr lang="en-US" dirty="0" smtClean="0"/>
              <a:t>b. planning</a:t>
            </a:r>
            <a:r>
              <a:rPr lang="en-US" dirty="0"/>
              <a:t>, analysis, design, coding</a:t>
            </a:r>
          </a:p>
          <a:p>
            <a:pPr algn="l"/>
            <a:r>
              <a:rPr lang="en-US" dirty="0" smtClean="0"/>
              <a:t>c. planning</a:t>
            </a:r>
            <a:r>
              <a:rPr lang="en-US" dirty="0"/>
              <a:t>, analysis, coding, testing</a:t>
            </a:r>
          </a:p>
          <a:p>
            <a:pPr algn="l"/>
            <a:r>
              <a:rPr lang="en-US" dirty="0" smtClean="0"/>
              <a:t>d. planning</a:t>
            </a:r>
            <a:r>
              <a:rPr lang="en-US" dirty="0"/>
              <a:t>, design, coding, testing</a:t>
            </a:r>
          </a:p>
        </p:txBody>
      </p:sp>
      <p:sp>
        <p:nvSpPr>
          <p:cNvPr id="3" name="Title 2"/>
          <p:cNvSpPr>
            <a:spLocks noGrp="1"/>
          </p:cNvSpPr>
          <p:nvPr>
            <p:ph type="title"/>
          </p:nvPr>
        </p:nvSpPr>
        <p:spPr/>
        <p:txBody>
          <a:bodyPr/>
          <a:lstStyle/>
          <a:p>
            <a:r>
              <a:rPr lang="en-US" dirty="0" smtClean="0"/>
              <a:t>QUESTION-8</a:t>
            </a:r>
            <a:endParaRPr lang="en-US" dirty="0"/>
          </a:p>
        </p:txBody>
      </p:sp>
    </p:spTree>
    <p:extLst>
      <p:ext uri="{BB962C8B-B14F-4D97-AF65-F5344CB8AC3E}">
        <p14:creationId xmlns:p14="http://schemas.microsoft.com/office/powerpoint/2010/main" val="4200086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dirty="0"/>
              <a:t>d. planning, design, coding, testing</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297968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Agile is a ______ .</a:t>
            </a:r>
          </a:p>
          <a:p>
            <a:pPr algn="l"/>
            <a:endParaRPr lang="en-US" dirty="0"/>
          </a:p>
          <a:p>
            <a:pPr algn="l"/>
            <a:r>
              <a:rPr lang="en-US" dirty="0"/>
              <a:t>a. Sequential</a:t>
            </a:r>
          </a:p>
          <a:p>
            <a:pPr algn="l"/>
            <a:r>
              <a:rPr lang="en-US" dirty="0"/>
              <a:t>b. Iterative</a:t>
            </a:r>
          </a:p>
          <a:p>
            <a:pPr algn="l"/>
            <a:r>
              <a:rPr lang="en-US" dirty="0"/>
              <a:t>c. Incremental</a:t>
            </a:r>
          </a:p>
          <a:p>
            <a:pPr algn="l"/>
            <a:r>
              <a:rPr lang="en-US" dirty="0"/>
              <a:t>d. Both b &amp; c</a:t>
            </a:r>
          </a:p>
        </p:txBody>
      </p:sp>
      <p:sp>
        <p:nvSpPr>
          <p:cNvPr id="3" name="Title 2"/>
          <p:cNvSpPr>
            <a:spLocks noGrp="1"/>
          </p:cNvSpPr>
          <p:nvPr>
            <p:ph type="title"/>
          </p:nvPr>
        </p:nvSpPr>
        <p:spPr/>
        <p:txBody>
          <a:bodyPr/>
          <a:lstStyle/>
          <a:p>
            <a:r>
              <a:rPr lang="en-US" dirty="0" smtClean="0"/>
              <a:t>Question-9</a:t>
            </a:r>
            <a:endParaRPr lang="en-US" dirty="0"/>
          </a:p>
        </p:txBody>
      </p:sp>
    </p:spTree>
    <p:extLst>
      <p:ext uri="{BB962C8B-B14F-4D97-AF65-F5344CB8AC3E}">
        <p14:creationId xmlns:p14="http://schemas.microsoft.com/office/powerpoint/2010/main" val="1738213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dirty="0"/>
              <a:t>d. Both b &amp; c</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189816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In agile development, lengthy documentation is created</a:t>
            </a:r>
            <a:r>
              <a:rPr lang="en-US" b="1" dirty="0" smtClean="0"/>
              <a:t>.</a:t>
            </a:r>
            <a:r>
              <a:rPr lang="en-US" dirty="0"/>
              <a:t/>
            </a:r>
            <a:br>
              <a:rPr lang="en-US" dirty="0"/>
            </a:br>
            <a:r>
              <a:rPr lang="en-US" dirty="0"/>
              <a:t/>
            </a:r>
            <a:br>
              <a:rPr lang="en-US" dirty="0"/>
            </a:br>
            <a:endParaRPr lang="en-US" dirty="0"/>
          </a:p>
          <a:p>
            <a:pPr algn="l"/>
            <a:r>
              <a:rPr lang="en-US" b="1" dirty="0"/>
              <a:t>a.</a:t>
            </a:r>
            <a:r>
              <a:rPr lang="en-US" dirty="0"/>
              <a:t> True</a:t>
            </a:r>
          </a:p>
          <a:p>
            <a:pPr algn="l"/>
            <a:r>
              <a:rPr lang="en-US" b="1" dirty="0"/>
              <a:t>b.</a:t>
            </a:r>
            <a:r>
              <a:rPr lang="en-US" dirty="0"/>
              <a:t> False</a:t>
            </a:r>
          </a:p>
          <a:p>
            <a:pPr algn="l"/>
            <a:endParaRPr lang="en-US" dirty="0"/>
          </a:p>
        </p:txBody>
      </p:sp>
      <p:sp>
        <p:nvSpPr>
          <p:cNvPr id="3" name="Title 2"/>
          <p:cNvSpPr>
            <a:spLocks noGrp="1"/>
          </p:cNvSpPr>
          <p:nvPr>
            <p:ph type="title"/>
          </p:nvPr>
        </p:nvSpPr>
        <p:spPr/>
        <p:txBody>
          <a:bodyPr/>
          <a:lstStyle/>
          <a:p>
            <a:r>
              <a:rPr lang="en-US" dirty="0" smtClean="0"/>
              <a:t>Question-10</a:t>
            </a:r>
            <a:endParaRPr lang="en-US" dirty="0"/>
          </a:p>
        </p:txBody>
      </p:sp>
    </p:spTree>
    <p:extLst>
      <p:ext uri="{BB962C8B-B14F-4D97-AF65-F5344CB8AC3E}">
        <p14:creationId xmlns:p14="http://schemas.microsoft.com/office/powerpoint/2010/main" val="4021042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b="1" dirty="0"/>
              <a:t>b.</a:t>
            </a:r>
            <a:r>
              <a:rPr lang="en-US" sz="2800" dirty="0"/>
              <a:t> False</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2196440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r>
              <a:rPr lang="en-US" b="1" dirty="0" smtClean="0"/>
              <a:t>?</a:t>
            </a:r>
          </a:p>
          <a:p>
            <a:pPr algn="l"/>
            <a:r>
              <a:rPr lang="en-US" dirty="0"/>
              <a:t/>
            </a:r>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smtClean="0"/>
              <a:t>QUESTION-2</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914400"/>
            <a:ext cx="3395160" cy="369332"/>
          </a:xfrm>
          <a:prstGeom prst="rect">
            <a:avLst/>
          </a:prstGeom>
        </p:spPr>
        <p:txBody>
          <a:bodyPr wrap="none">
            <a:spAutoFit/>
          </a:bodyPr>
          <a:lstStyle/>
          <a:p>
            <a:r>
              <a:rPr lang="en-US" b="1" dirty="0"/>
              <a:t>The Steps In Defining A Process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9712"/>
            <a:ext cx="7512613" cy="489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18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098573"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50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A managed process is a performed process that is planned and executed in accordance with policy; employs skilled people having adequate resources to produce controlled outputs; involves relevant stakeholders; is monitored, controlled, and reviewed; and is evaluated for adherence to its process </a:t>
            </a:r>
            <a:r>
              <a:rPr lang="en-US" dirty="0" smtClean="0"/>
              <a:t>description</a:t>
            </a:r>
          </a:p>
          <a:p>
            <a:pPr algn="just"/>
            <a:endParaRPr lang="en-US" dirty="0"/>
          </a:p>
          <a:p>
            <a:pPr algn="just"/>
            <a:r>
              <a:rPr lang="en-US" dirty="0"/>
              <a:t>The requirements and objectives for the process are established by the organization. The status of the work products and services are visible to management at defined points (e.g., at major milestones, on completion of major tasks). Commitments are established among those who perform the work and the relevant stakeholders and are revised as necessary. </a:t>
            </a:r>
          </a:p>
        </p:txBody>
      </p:sp>
      <p:sp>
        <p:nvSpPr>
          <p:cNvPr id="3" name="Title 2"/>
          <p:cNvSpPr>
            <a:spLocks noGrp="1"/>
          </p:cNvSpPr>
          <p:nvPr>
            <p:ph type="title"/>
          </p:nvPr>
        </p:nvSpPr>
        <p:spPr/>
        <p:txBody>
          <a:bodyPr/>
          <a:lstStyle/>
          <a:p>
            <a:r>
              <a:rPr lang="en-US" dirty="0" smtClean="0"/>
              <a:t> MANAGED PROCESS</a:t>
            </a:r>
            <a:endParaRPr lang="en-US" dirty="0"/>
          </a:p>
        </p:txBody>
      </p:sp>
    </p:spTree>
    <p:extLst>
      <p:ext uri="{BB962C8B-B14F-4D97-AF65-F5344CB8AC3E}">
        <p14:creationId xmlns:p14="http://schemas.microsoft.com/office/powerpoint/2010/main" val="1850484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4372" y="838200"/>
            <a:ext cx="2769989" cy="369332"/>
          </a:xfrm>
          <a:prstGeom prst="rect">
            <a:avLst/>
          </a:prstGeom>
        </p:spPr>
        <p:txBody>
          <a:bodyPr wrap="none">
            <a:spAutoFit/>
          </a:bodyPr>
          <a:lstStyle/>
          <a:p>
            <a:r>
              <a:rPr lang="en-US" b="1" dirty="0"/>
              <a:t>The Optimization Process</a:t>
            </a:r>
          </a:p>
        </p:txBody>
      </p:sp>
      <p:sp>
        <p:nvSpPr>
          <p:cNvPr id="3" name="Rectangle 2"/>
          <p:cNvSpPr/>
          <p:nvPr/>
        </p:nvSpPr>
        <p:spPr>
          <a:xfrm>
            <a:off x="381000" y="1524000"/>
            <a:ext cx="8534400" cy="923330"/>
          </a:xfrm>
          <a:prstGeom prst="rect">
            <a:avLst/>
          </a:prstGeom>
        </p:spPr>
        <p:txBody>
          <a:bodyPr wrap="square">
            <a:spAutoFit/>
          </a:bodyPr>
          <a:lstStyle/>
          <a:p>
            <a:pPr algn="just"/>
            <a:r>
              <a:rPr lang="en-US" dirty="0"/>
              <a:t>The purpose of optimization is to achieve the “best” design relative to a set of prioritized</a:t>
            </a:r>
          </a:p>
          <a:p>
            <a:pPr algn="just"/>
            <a:r>
              <a:rPr lang="en-US" dirty="0"/>
              <a:t>criteria or constraints. These include maximizing factors such as productivity, strength,</a:t>
            </a:r>
          </a:p>
          <a:p>
            <a:pPr algn="just"/>
            <a:r>
              <a:rPr lang="en-US" dirty="0"/>
              <a:t>reliability, longevity, efficiency, and utilization.</a:t>
            </a:r>
          </a:p>
        </p:txBody>
      </p:sp>
      <p:sp>
        <p:nvSpPr>
          <p:cNvPr id="5" name="Rectangle 4"/>
          <p:cNvSpPr/>
          <p:nvPr/>
        </p:nvSpPr>
        <p:spPr>
          <a:xfrm>
            <a:off x="417394" y="2667000"/>
            <a:ext cx="2208361" cy="369332"/>
          </a:xfrm>
          <a:prstGeom prst="rect">
            <a:avLst/>
          </a:prstGeom>
        </p:spPr>
        <p:txBody>
          <a:bodyPr wrap="none">
            <a:spAutoFit/>
          </a:bodyPr>
          <a:lstStyle/>
          <a:p>
            <a:r>
              <a:rPr lang="en-US" b="1" dirty="0"/>
              <a:t>Goals of the subject </a:t>
            </a:r>
          </a:p>
        </p:txBody>
      </p:sp>
      <p:sp>
        <p:nvSpPr>
          <p:cNvPr id="6" name="Rectangle 5"/>
          <p:cNvSpPr/>
          <p:nvPr/>
        </p:nvSpPr>
        <p:spPr>
          <a:xfrm>
            <a:off x="451513" y="3244334"/>
            <a:ext cx="1664238" cy="369332"/>
          </a:xfrm>
          <a:prstGeom prst="rect">
            <a:avLst/>
          </a:prstGeom>
        </p:spPr>
        <p:txBody>
          <a:bodyPr wrap="none">
            <a:spAutoFit/>
          </a:bodyPr>
          <a:lstStyle/>
          <a:p>
            <a:r>
              <a:rPr lang="en-US" dirty="0"/>
              <a:t>Modeling </a:t>
            </a:r>
            <a:r>
              <a:rPr lang="en-US" dirty="0" smtClean="0"/>
              <a:t>issues </a:t>
            </a:r>
            <a:endParaRPr lang="en-US" dirty="0"/>
          </a:p>
        </p:txBody>
      </p:sp>
      <p:sp>
        <p:nvSpPr>
          <p:cNvPr id="7" name="Rectangle 6"/>
          <p:cNvSpPr/>
          <p:nvPr/>
        </p:nvSpPr>
        <p:spPr>
          <a:xfrm>
            <a:off x="486803" y="3810000"/>
            <a:ext cx="2069541" cy="369332"/>
          </a:xfrm>
          <a:prstGeom prst="rect">
            <a:avLst/>
          </a:prstGeom>
        </p:spPr>
        <p:txBody>
          <a:bodyPr wrap="none">
            <a:spAutoFit/>
          </a:bodyPr>
          <a:lstStyle/>
          <a:p>
            <a:r>
              <a:rPr lang="en-US" dirty="0"/>
              <a:t>Analysis of solutions</a:t>
            </a:r>
          </a:p>
        </p:txBody>
      </p:sp>
      <p:sp>
        <p:nvSpPr>
          <p:cNvPr id="8" name="Rectangle 7"/>
          <p:cNvSpPr/>
          <p:nvPr/>
        </p:nvSpPr>
        <p:spPr>
          <a:xfrm>
            <a:off x="542779" y="4419600"/>
            <a:ext cx="1957587" cy="369332"/>
          </a:xfrm>
          <a:prstGeom prst="rect">
            <a:avLst/>
          </a:prstGeom>
        </p:spPr>
        <p:txBody>
          <a:bodyPr wrap="none">
            <a:spAutoFit/>
          </a:bodyPr>
          <a:lstStyle/>
          <a:p>
            <a:r>
              <a:rPr lang="en-US" dirty="0"/>
              <a:t>Numerical methods</a:t>
            </a:r>
          </a:p>
        </p:txBody>
      </p:sp>
    </p:spTree>
    <p:extLst>
      <p:ext uri="{BB962C8B-B14F-4D97-AF65-F5344CB8AC3E}">
        <p14:creationId xmlns:p14="http://schemas.microsoft.com/office/powerpoint/2010/main" val="2053797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5948" y="838200"/>
            <a:ext cx="2764539" cy="369332"/>
          </a:xfrm>
          <a:prstGeom prst="rect">
            <a:avLst/>
          </a:prstGeom>
        </p:spPr>
        <p:txBody>
          <a:bodyPr wrap="none">
            <a:spAutoFit/>
          </a:bodyPr>
          <a:lstStyle/>
          <a:p>
            <a:r>
              <a:rPr lang="en-US" b="1" dirty="0"/>
              <a:t>Process Reference Models</a:t>
            </a:r>
          </a:p>
        </p:txBody>
      </p:sp>
      <p:sp>
        <p:nvSpPr>
          <p:cNvPr id="5" name="Rectangle 4"/>
          <p:cNvSpPr/>
          <p:nvPr/>
        </p:nvSpPr>
        <p:spPr>
          <a:xfrm>
            <a:off x="2897310" y="1447800"/>
            <a:ext cx="3581814" cy="369332"/>
          </a:xfrm>
          <a:prstGeom prst="rect">
            <a:avLst/>
          </a:prstGeom>
        </p:spPr>
        <p:txBody>
          <a:bodyPr wrap="none">
            <a:spAutoFit/>
          </a:bodyPr>
          <a:lstStyle/>
          <a:p>
            <a:r>
              <a:rPr lang="en-US" b="1" dirty="0"/>
              <a:t>Capability Maturity Model (CMM)</a:t>
            </a:r>
          </a:p>
        </p:txBody>
      </p:sp>
      <p:sp>
        <p:nvSpPr>
          <p:cNvPr id="6" name="Rectangle 5"/>
          <p:cNvSpPr/>
          <p:nvPr/>
        </p:nvSpPr>
        <p:spPr>
          <a:xfrm>
            <a:off x="421017" y="2089878"/>
            <a:ext cx="8534400" cy="923330"/>
          </a:xfrm>
          <a:prstGeom prst="rect">
            <a:avLst/>
          </a:prstGeom>
        </p:spPr>
        <p:txBody>
          <a:bodyPr wrap="square">
            <a:spAutoFit/>
          </a:bodyPr>
          <a:lstStyle/>
          <a:p>
            <a:pPr algn="just"/>
            <a:r>
              <a:rPr lang="en-US" dirty="0"/>
              <a:t>The Capability Maturity Model (CMM) is a methodology used to develop and refine an organization's software development process. The model describes a five-level evolutionary path of increasingly organized and systematically more mature processes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931" y="3013208"/>
            <a:ext cx="5924571" cy="3333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237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smtClean="0"/>
              <a:t>The </a:t>
            </a:r>
            <a:r>
              <a:rPr lang="en-US" dirty="0"/>
              <a:t>Capability Maturity Model Integration (CMMI) is a process and behavioral model that helps organizations streamline process improvement and encourage productive, efficient behaviors that decrease risks in software, product and service development. </a:t>
            </a:r>
          </a:p>
        </p:txBody>
      </p:sp>
      <p:sp>
        <p:nvSpPr>
          <p:cNvPr id="3" name="Title 2"/>
          <p:cNvSpPr>
            <a:spLocks noGrp="1"/>
          </p:cNvSpPr>
          <p:nvPr>
            <p:ph type="title"/>
          </p:nvPr>
        </p:nvSpPr>
        <p:spPr/>
        <p:txBody>
          <a:bodyPr/>
          <a:lstStyle/>
          <a:p>
            <a:r>
              <a:rPr lang="en-US" dirty="0"/>
              <a:t>Capability Maturity Model Integration</a:t>
            </a:r>
          </a:p>
        </p:txBody>
      </p:sp>
      <p:sp>
        <p:nvSpPr>
          <p:cNvPr id="4" name="Rectangle 3"/>
          <p:cNvSpPr/>
          <p:nvPr/>
        </p:nvSpPr>
        <p:spPr>
          <a:xfrm>
            <a:off x="533400" y="3657600"/>
            <a:ext cx="8001000" cy="923330"/>
          </a:xfrm>
          <a:prstGeom prst="rect">
            <a:avLst/>
          </a:prstGeom>
        </p:spPr>
        <p:txBody>
          <a:bodyPr wrap="square">
            <a:spAutoFit/>
          </a:bodyPr>
          <a:lstStyle/>
          <a:p>
            <a:pPr algn="just"/>
            <a:r>
              <a:rPr lang="en-US" dirty="0"/>
              <a:t>The CMMI was developed by the Software Engineering Institute at Carnegie Mellon University as a process improvement tool for projects, divisions or organizations. The </a:t>
            </a:r>
            <a:r>
              <a:rPr lang="en-US" dirty="0" err="1"/>
              <a:t>DoD</a:t>
            </a:r>
            <a:r>
              <a:rPr lang="en-US" dirty="0"/>
              <a:t> and U.S. </a:t>
            </a:r>
          </a:p>
        </p:txBody>
      </p:sp>
    </p:spTree>
    <p:extLst>
      <p:ext uri="{BB962C8B-B14F-4D97-AF65-F5344CB8AC3E}">
        <p14:creationId xmlns:p14="http://schemas.microsoft.com/office/powerpoint/2010/main" val="11341509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888</TotalTime>
  <Words>896</Words>
  <Application>Microsoft Office PowerPoint</Application>
  <PresentationFormat>On-screen Show (4:3)</PresentationFormat>
  <Paragraphs>148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BlackTie</vt:lpstr>
      <vt:lpstr>        SPPM MANAGED AND OPTIMIZING PROCESS   04/09/2020      </vt:lpstr>
      <vt:lpstr>PowerPoint Presentation</vt:lpstr>
      <vt:lpstr>QUESTION-2</vt:lpstr>
      <vt:lpstr>PowerPoint Presentation</vt:lpstr>
      <vt:lpstr>PowerPoint Presentation</vt:lpstr>
      <vt:lpstr> MANAGED PROCESS</vt:lpstr>
      <vt:lpstr>PowerPoint Presentation</vt:lpstr>
      <vt:lpstr>PowerPoint Presentation</vt:lpstr>
      <vt:lpstr>Capability Maturity Model Integration</vt:lpstr>
      <vt:lpstr>PowerPoint Presentation</vt:lpstr>
      <vt:lpstr>PowerPoint Presentation</vt:lpstr>
      <vt:lpstr>ANSWER</vt:lpstr>
      <vt:lpstr>PowerPoint Presentation</vt:lpstr>
      <vt:lpstr>PowerPoint Presentation</vt:lpstr>
      <vt:lpstr>PowerPoint Presentation</vt:lpstr>
      <vt:lpstr>ANSWER</vt:lpstr>
      <vt:lpstr>QUESTION-6</vt:lpstr>
      <vt:lpstr>ANSWER</vt:lpstr>
      <vt:lpstr>QUESTION-7</vt:lpstr>
      <vt:lpstr>ANSWER</vt:lpstr>
      <vt:lpstr>QUESTION-8</vt:lpstr>
      <vt:lpstr>ANSWER</vt:lpstr>
      <vt:lpstr>Question-9</vt:lpstr>
      <vt:lpstr>answer</vt:lpstr>
      <vt:lpstr>Question-10</vt:lpstr>
      <vt:lpstr>answer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 </dc:title>
  <dc:creator>Sony</dc:creator>
  <cp:lastModifiedBy>Sony</cp:lastModifiedBy>
  <cp:revision>59</cp:revision>
  <dcterms:created xsi:type="dcterms:W3CDTF">2006-08-16T00:00:00Z</dcterms:created>
  <dcterms:modified xsi:type="dcterms:W3CDTF">2020-09-04T08:32:57Z</dcterms:modified>
</cp:coreProperties>
</file>